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</p:sldMasterIdLst>
  <p:notesMasterIdLst>
    <p:notesMasterId r:id="rId6"/>
  </p:notesMasterIdLst>
  <p:handoutMasterIdLst>
    <p:handoutMasterId r:id="rId22"/>
  </p:handoutMasterIdLst>
  <p:sldIdLst>
    <p:sldId id="2668" r:id="rId4"/>
    <p:sldId id="2684" r:id="rId5"/>
    <p:sldId id="2209" r:id="rId7"/>
    <p:sldId id="2210" r:id="rId8"/>
    <p:sldId id="2211" r:id="rId9"/>
    <p:sldId id="2599" r:id="rId10"/>
    <p:sldId id="2260" r:id="rId11"/>
    <p:sldId id="2600" r:id="rId12"/>
    <p:sldId id="2601" r:id="rId13"/>
    <p:sldId id="2443" r:id="rId14"/>
    <p:sldId id="2261" r:id="rId15"/>
    <p:sldId id="2602" r:id="rId16"/>
    <p:sldId id="2603" r:id="rId17"/>
    <p:sldId id="2604" r:id="rId18"/>
    <p:sldId id="2263" r:id="rId19"/>
    <p:sldId id="2212" r:id="rId20"/>
    <p:sldId id="2669" r:id="rId21"/>
  </p:sldIdLst>
  <p:sldSz cx="12190095" cy="6859270"/>
  <p:notesSz cx="6858000" cy="9144000"/>
  <p:custDataLst>
    <p:tags r:id="rId27"/>
  </p:custDataLst>
  <p:defaultTextStyle>
    <a:defPPr>
      <a:defRPr lang="zh-CN"/>
    </a:defPPr>
    <a:lvl1pPr marL="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38" userDrawn="1">
          <p15:clr>
            <a:srgbClr val="A4A3A4"/>
          </p15:clr>
        </p15:guide>
        <p15:guide id="2" pos="211" userDrawn="1">
          <p15:clr>
            <a:srgbClr val="A4A3A4"/>
          </p15:clr>
        </p15:guide>
        <p15:guide id="3" pos="656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孟方思" initials="mfs" lastIdx="1" clrIdx="0"/>
  <p:cmAuthor id="2" name="LD" initials="L" lastIdx="2" clrIdx="1"/>
  <p:cmAuthor id="3" name="Lv0593" initials="L" lastIdx="15" clrIdx="2"/>
  <p:cmAuthor id="4" name="itcast" initials="i" lastIdx="2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BBC"/>
    <a:srgbClr val="595959"/>
    <a:srgbClr val="0075CC"/>
    <a:srgbClr val="005DA2"/>
    <a:srgbClr val="1369B2"/>
    <a:srgbClr val="FAFAFA"/>
    <a:srgbClr val="F2F2F2"/>
    <a:srgbClr val="008DF6"/>
    <a:srgbClr val="F5F5F5"/>
    <a:srgbClr val="3992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920" autoAdjust="0"/>
    <p:restoredTop sz="55672" autoAdjust="0"/>
  </p:normalViewPr>
  <p:slideViewPr>
    <p:cSldViewPr showGuides="1">
      <p:cViewPr varScale="1">
        <p:scale>
          <a:sx n="58" d="100"/>
          <a:sy n="58" d="100"/>
        </p:scale>
        <p:origin x="72" y="1104"/>
      </p:cViewPr>
      <p:guideLst>
        <p:guide orient="horz" pos="1838"/>
        <p:guide pos="211"/>
        <p:guide pos="656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20106"/>
    </p:cViewPr>
  </p:sorterViewPr>
  <p:notesViewPr>
    <p:cSldViewPr>
      <p:cViewPr varScale="1">
        <p:scale>
          <a:sx n="86" d="100"/>
          <a:sy n="86" d="100"/>
        </p:scale>
        <p:origin x="-3810" y="-90"/>
      </p:cViewPr>
      <p:guideLst>
        <p:guide orient="horz" pos="2450"/>
        <p:guide pos="225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7" Type="http://schemas.openxmlformats.org/officeDocument/2006/relationships/tags" Target="tags/tag46.xml"/><Relationship Id="rId26" Type="http://schemas.openxmlformats.org/officeDocument/2006/relationships/commentAuthors" Target="commentAuthors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3A075-29DF-4CAE-8BA7-CDA0ED456C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3924EE-29F1-4E68-A53A-86CBCBDF827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2B73EA-EE91-4E33-A9C1-8BF5DD7139A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>
              <a:lnSpc>
                <a:spcPct val="150000"/>
              </a:lnSpc>
            </a:pPr>
            <a:r>
              <a:rPr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&lt;div class="goods_detail_list fr"&gt;</a:t>
            </a:r>
            <a:endParaRPr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    &lt;h3&gt;{{ goods_data.goods_name }}&lt;/h3&gt;</a:t>
            </a:r>
            <a:endParaRPr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    &lt;br&gt;</a:t>
            </a:r>
            <a:endParaRPr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    &lt;div class="prize_bar"&gt;</a:t>
            </a:r>
            <a:endParaRPr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 </a:t>
            </a:r>
            <a:r>
              <a:rPr lang="en-US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   </a:t>
            </a:r>
            <a:r>
              <a:rPr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&lt;span class="show_pirze"&gt;¥&lt;em&gt;</a:t>
            </a:r>
            <a:endParaRPr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 </a:t>
            </a:r>
            <a:r>
              <a:rPr lang="en-US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   </a:t>
            </a:r>
            <a:r>
              <a:rPr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{{ goods_data.goods_price }}&lt;/em&gt;&lt;/span&gt;</a:t>
            </a:r>
            <a:endParaRPr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    &lt;/div&gt;</a:t>
            </a:r>
            <a:endParaRPr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    &lt;div class="goods_num clearfix"&gt;</a:t>
            </a:r>
            <a:endParaRPr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        &lt;div class="num_name fl"&gt;数 量：&lt;/div&gt;</a:t>
            </a:r>
            <a:endParaRPr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        &lt;div class="num_add fl"&gt;</a:t>
            </a:r>
            <a:endParaRPr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            &lt;input type="text" class="num_show fl" value="1" disabled&gt;</a:t>
            </a:r>
            <a:endParaRPr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        &lt;/div&gt;</a:t>
            </a:r>
            <a:endParaRPr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    &lt;/div&gt;</a:t>
            </a:r>
            <a:endParaRPr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    &lt;div class="operate_btn"&gt;</a:t>
            </a:r>
            <a:endParaRPr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        &lt;a href="/cart/add_cart/?id={{ goods_data.id }}"</a:t>
            </a:r>
            <a:endParaRPr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           class="add_cart" id="add_cart"&gt;加入购物车&lt;/a&gt;</a:t>
            </a:r>
            <a:endParaRPr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    &lt;/div&gt;</a:t>
            </a:r>
            <a:endParaRPr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&lt;/div&gt;</a:t>
            </a:r>
            <a:endParaRPr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from django.core.paginator import Paginator</a:t>
            </a:r>
            <a:endParaRPr lang="zh-CN" altLang="en-US"/>
          </a:p>
          <a:p>
            <a:r>
              <a:rPr lang="zh-CN" altLang="en-US"/>
              <a:t>def goods(request):</a:t>
            </a:r>
            <a:endParaRPr lang="zh-CN" altLang="en-US"/>
          </a:p>
          <a:p>
            <a:r>
              <a:rPr lang="zh-CN" altLang="en-US"/>
              <a:t>    """商品展示页面"""</a:t>
            </a:r>
            <a:endParaRPr lang="zh-CN" altLang="en-US"/>
          </a:p>
          <a:p>
            <a:r>
              <a:rPr lang="zh-CN" altLang="en-US"/>
              <a:t>    cag_id = request.GET.get('cag', 1)         # 获得当前分类</a:t>
            </a:r>
            <a:endParaRPr lang="zh-CN" altLang="en-US"/>
          </a:p>
          <a:p>
            <a:r>
              <a:rPr lang="zh-CN" altLang="en-US"/>
              <a:t>    page_id = request.GET.get('page', 1)       # 获得当前页码</a:t>
            </a:r>
            <a:endParaRPr lang="zh-CN" altLang="en-US"/>
          </a:p>
          <a:p>
            <a:r>
              <a:rPr lang="zh-CN" altLang="en-US"/>
              <a:t>    # 查询所有数据</a:t>
            </a:r>
            <a:endParaRPr lang="zh-CN" altLang="en-US"/>
          </a:p>
          <a:p>
            <a:r>
              <a:rPr lang="zh-CN" altLang="en-US"/>
              <a:t>    goods_data = GoodsInfo.objects.filter(goods_cag_id=cag_id) </a:t>
            </a:r>
            <a:endParaRPr lang="zh-CN" altLang="en-US"/>
          </a:p>
          <a:p>
            <a:r>
              <a:rPr lang="zh-CN" altLang="en-US"/>
              <a:t>    paginator = Paginator(goods_data, 12)     # 创建分页器对象</a:t>
            </a:r>
            <a:endParaRPr lang="zh-CN" altLang="en-US"/>
          </a:p>
          <a:p>
            <a:r>
              <a:rPr lang="zh-CN" altLang="en-US"/>
              <a:t>    page_data = paginator.page(page_id)        # 获得当前页码数据</a:t>
            </a:r>
            <a:endParaRPr lang="zh-CN" altLang="en-US"/>
          </a:p>
          <a:p>
            <a:r>
              <a:rPr lang="zh-CN" altLang="en-US"/>
              <a:t>    categories = GoodsCategory.objects.all()  # 查询商品分类</a:t>
            </a:r>
            <a:endParaRPr lang="zh-CN" altLang="en-US"/>
          </a:p>
          <a:p>
            <a:r>
              <a:rPr lang="zh-CN" altLang="en-US"/>
              <a:t>    current_cag = GoodsCategory.objects.get(id=cag_id)  # 查询当前商品分类</a:t>
            </a:r>
            <a:endParaRPr lang="zh-CN" altLang="en-US"/>
          </a:p>
          <a:p>
            <a:r>
              <a:rPr lang="zh-CN" altLang="en-US"/>
              <a:t>    cart_goods_list = []                                      # 购物车商品列表</a:t>
            </a:r>
            <a:endParaRPr lang="zh-CN" altLang="en-US"/>
          </a:p>
          <a:p>
            <a:r>
              <a:rPr lang="zh-CN" altLang="en-US"/>
              <a:t>    cart_goods_count = 0                                      # 购物车商品总数</a:t>
            </a:r>
            <a:endParaRPr lang="zh-CN" altLang="en-US"/>
          </a:p>
          <a:p>
            <a:r>
              <a:rPr lang="zh-CN" altLang="en-US"/>
              <a:t>    for goods_id, goods_num in request.COOKIES.items():</a:t>
            </a:r>
            <a:endParaRPr lang="zh-CN" altLang="en-US"/>
          </a:p>
          <a:p>
            <a:r>
              <a:rPr lang="zh-CN" altLang="en-US"/>
              <a:t>        # 商品id都为数字, 非数字的Cookie过滤掉</a:t>
            </a:r>
            <a:endParaRPr lang="zh-CN" altLang="en-US"/>
          </a:p>
          <a:p>
            <a:r>
              <a:rPr lang="zh-CN" altLang="en-US"/>
              <a:t>        if not goods_id.isdigit():</a:t>
            </a:r>
            <a:endParaRPr lang="zh-CN" altLang="en-US"/>
          </a:p>
          <a:p>
            <a:r>
              <a:rPr lang="zh-CN" altLang="en-US"/>
              <a:t>            continue</a:t>
            </a:r>
            <a:endParaRPr lang="zh-CN" altLang="en-US"/>
          </a:p>
          <a:p>
            <a:r>
              <a:rPr lang="zh-CN" altLang="en-US"/>
              <a:t>        cart_goods = GoodsInfo.objects.get(id=goods_id)</a:t>
            </a:r>
            <a:endParaRPr lang="zh-CN" altLang="en-US"/>
          </a:p>
          <a:p>
            <a:r>
              <a:rPr lang="zh-CN" altLang="en-US"/>
              <a:t>        cart_goods.goods_num = goods_num</a:t>
            </a:r>
            <a:endParaRPr lang="zh-CN" altLang="en-US"/>
          </a:p>
          <a:p>
            <a:r>
              <a:rPr lang="zh-CN" altLang="en-US"/>
              <a:t>        cart_goods_list.append(cart_goods)</a:t>
            </a:r>
            <a:endParaRPr lang="zh-CN" altLang="en-US"/>
          </a:p>
          <a:p>
            <a:r>
              <a:rPr lang="zh-CN" altLang="en-US"/>
              <a:t>        # 累加购物车商品总数</a:t>
            </a:r>
            <a:endParaRPr lang="zh-CN" altLang="en-US"/>
          </a:p>
          <a:p>
            <a:r>
              <a:rPr lang="zh-CN" altLang="en-US"/>
              <a:t>        cart_goods_count = cart_goods_count + int(goods_num)</a:t>
            </a:r>
            <a:endParaRPr lang="zh-CN" altLang="en-US"/>
          </a:p>
          <a:p>
            <a:r>
              <a:rPr lang="zh-CN" altLang="en-US"/>
              <a:t>    return render(request, 'goods.html', {'page_data': page_data,</a:t>
            </a:r>
            <a:endParaRPr lang="zh-CN" altLang="en-US"/>
          </a:p>
          <a:p>
            <a:r>
              <a:rPr lang="zh-CN" altLang="en-US"/>
              <a:t>                     'categories': categories,</a:t>
            </a:r>
            <a:endParaRPr lang="zh-CN" altLang="en-US"/>
          </a:p>
          <a:p>
            <a:r>
              <a:rPr lang="zh-CN" altLang="en-US"/>
              <a:t>                     'current_cag': current_cag,</a:t>
            </a:r>
            <a:endParaRPr lang="zh-CN" altLang="en-US"/>
          </a:p>
          <a:p>
            <a:r>
              <a:rPr lang="zh-CN" altLang="en-US"/>
              <a:t>                     'cart_goods_list': cart_goods_list,</a:t>
            </a:r>
            <a:endParaRPr lang="zh-CN" altLang="en-US"/>
          </a:p>
          <a:p>
            <a:r>
              <a:rPr lang="zh-CN" altLang="en-US"/>
              <a:t>                     'cart_goods_count': cart_goods_count,</a:t>
            </a:r>
            <a:endParaRPr lang="zh-CN" altLang="en-US"/>
          </a:p>
          <a:p>
            <a:r>
              <a:rPr lang="zh-CN" altLang="en-US"/>
              <a:t>                     'paginator': paginator,</a:t>
            </a:r>
            <a:endParaRPr lang="zh-CN" altLang="en-US"/>
          </a:p>
          <a:p>
            <a:r>
              <a:rPr lang="zh-CN" altLang="en-US"/>
              <a:t>                     'cag_id': cag_id})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from django.core.paginator import Paginator</a:t>
            </a:r>
            <a:endParaRPr lang="zh-CN" altLang="en-US"/>
          </a:p>
          <a:p>
            <a:r>
              <a:rPr lang="zh-CN" altLang="en-US"/>
              <a:t>def goods(request):</a:t>
            </a:r>
            <a:endParaRPr lang="zh-CN" altLang="en-US"/>
          </a:p>
          <a:p>
            <a:r>
              <a:rPr lang="zh-CN" altLang="en-US"/>
              <a:t>    """商品展示页面"""</a:t>
            </a:r>
            <a:endParaRPr lang="zh-CN" altLang="en-US"/>
          </a:p>
          <a:p>
            <a:r>
              <a:rPr lang="zh-CN" altLang="en-US"/>
              <a:t>    cag_id = request.GET.get('cag', 1)         # 获得当前分类</a:t>
            </a:r>
            <a:endParaRPr lang="zh-CN" altLang="en-US"/>
          </a:p>
          <a:p>
            <a:r>
              <a:rPr lang="zh-CN" altLang="en-US"/>
              <a:t>    page_id = request.GET.get('page', 1)       # 获得当前页码</a:t>
            </a:r>
            <a:endParaRPr lang="zh-CN" altLang="en-US"/>
          </a:p>
          <a:p>
            <a:r>
              <a:rPr lang="zh-CN" altLang="en-US"/>
              <a:t>    # 查询所有数据</a:t>
            </a:r>
            <a:endParaRPr lang="zh-CN" altLang="en-US"/>
          </a:p>
          <a:p>
            <a:r>
              <a:rPr lang="zh-CN" altLang="en-US"/>
              <a:t>    goods_data = GoodsInfo.objects.filter(goods_cag_id=cag_id) </a:t>
            </a:r>
            <a:endParaRPr lang="zh-CN" altLang="en-US"/>
          </a:p>
          <a:p>
            <a:r>
              <a:rPr lang="zh-CN" altLang="en-US"/>
              <a:t>    paginator = Paginator(goods_data, 12)     # 创建分页器对象</a:t>
            </a:r>
            <a:endParaRPr lang="zh-CN" altLang="en-US"/>
          </a:p>
          <a:p>
            <a:r>
              <a:rPr lang="zh-CN" altLang="en-US"/>
              <a:t>    page_data = paginator.page(page_id)        # 获得当前页码数据</a:t>
            </a:r>
            <a:endParaRPr lang="zh-CN" altLang="en-US"/>
          </a:p>
          <a:p>
            <a:r>
              <a:rPr lang="zh-CN" altLang="en-US"/>
              <a:t>    categories = GoodsCategory.objects.all()  # 查询商品分类</a:t>
            </a:r>
            <a:endParaRPr lang="zh-CN" altLang="en-US"/>
          </a:p>
          <a:p>
            <a:r>
              <a:rPr lang="zh-CN" altLang="en-US"/>
              <a:t>    current_cag = GoodsCategory.objects.get(id=cag_id)  # 查询当前商品分类</a:t>
            </a:r>
            <a:endParaRPr lang="zh-CN" altLang="en-US"/>
          </a:p>
          <a:p>
            <a:r>
              <a:rPr lang="zh-CN" altLang="en-US"/>
              <a:t>    cart_goods_list = []                                      # 购物车商品列表</a:t>
            </a:r>
            <a:endParaRPr lang="zh-CN" altLang="en-US"/>
          </a:p>
          <a:p>
            <a:r>
              <a:rPr lang="zh-CN" altLang="en-US"/>
              <a:t>    cart_goods_count = 0                                      # 购物车商品总数</a:t>
            </a:r>
            <a:endParaRPr lang="zh-CN" altLang="en-US"/>
          </a:p>
          <a:p>
            <a:r>
              <a:rPr lang="zh-CN" altLang="en-US"/>
              <a:t>    for goods_id, goods_num in request.COOKIES.items():</a:t>
            </a:r>
            <a:endParaRPr lang="zh-CN" altLang="en-US"/>
          </a:p>
          <a:p>
            <a:r>
              <a:rPr lang="zh-CN" altLang="en-US"/>
              <a:t>        # 商品id都为数字, 非数字的Cookie过滤掉</a:t>
            </a:r>
            <a:endParaRPr lang="zh-CN" altLang="en-US"/>
          </a:p>
          <a:p>
            <a:r>
              <a:rPr lang="zh-CN" altLang="en-US"/>
              <a:t>        if not goods_id.isdigit():</a:t>
            </a:r>
            <a:endParaRPr lang="zh-CN" altLang="en-US"/>
          </a:p>
          <a:p>
            <a:r>
              <a:rPr lang="zh-CN" altLang="en-US"/>
              <a:t>            continue</a:t>
            </a:r>
            <a:endParaRPr lang="zh-CN" altLang="en-US"/>
          </a:p>
          <a:p>
            <a:r>
              <a:rPr lang="zh-CN" altLang="en-US"/>
              <a:t>        cart_goods = GoodsInfo.objects.get(id=goods_id)</a:t>
            </a:r>
            <a:endParaRPr lang="zh-CN" altLang="en-US"/>
          </a:p>
          <a:p>
            <a:r>
              <a:rPr lang="zh-CN" altLang="en-US"/>
              <a:t>        cart_goods.goods_num = goods_num</a:t>
            </a:r>
            <a:endParaRPr lang="zh-CN" altLang="en-US"/>
          </a:p>
          <a:p>
            <a:r>
              <a:rPr lang="zh-CN" altLang="en-US"/>
              <a:t>        cart_goods_list.append(cart_goods)</a:t>
            </a:r>
            <a:endParaRPr lang="zh-CN" altLang="en-US"/>
          </a:p>
          <a:p>
            <a:r>
              <a:rPr lang="zh-CN" altLang="en-US"/>
              <a:t>        # 累加购物车商品总数</a:t>
            </a:r>
            <a:endParaRPr lang="zh-CN" altLang="en-US"/>
          </a:p>
          <a:p>
            <a:r>
              <a:rPr lang="zh-CN" altLang="en-US"/>
              <a:t>        cart_goods_count = cart_goods_count + int(goods_num)</a:t>
            </a:r>
            <a:endParaRPr lang="zh-CN" altLang="en-US"/>
          </a:p>
          <a:p>
            <a:r>
              <a:rPr lang="zh-CN" altLang="en-US"/>
              <a:t>    return render(request, 'goods.html', {'page_data': page_data,</a:t>
            </a:r>
            <a:endParaRPr lang="zh-CN" altLang="en-US"/>
          </a:p>
          <a:p>
            <a:r>
              <a:rPr lang="zh-CN" altLang="en-US"/>
              <a:t>                     'categories': categories,</a:t>
            </a:r>
            <a:endParaRPr lang="zh-CN" altLang="en-US"/>
          </a:p>
          <a:p>
            <a:r>
              <a:rPr lang="zh-CN" altLang="en-US"/>
              <a:t>                     'current_cag': current_cag,</a:t>
            </a:r>
            <a:endParaRPr lang="zh-CN" altLang="en-US"/>
          </a:p>
          <a:p>
            <a:r>
              <a:rPr lang="zh-CN" altLang="en-US"/>
              <a:t>                     'cart_goods_list': cart_goods_list,</a:t>
            </a:r>
            <a:endParaRPr lang="zh-CN" altLang="en-US"/>
          </a:p>
          <a:p>
            <a:r>
              <a:rPr lang="zh-CN" altLang="en-US"/>
              <a:t>                     'cart_goods_count': cart_goods_count,</a:t>
            </a:r>
            <a:endParaRPr lang="zh-CN" altLang="en-US"/>
          </a:p>
          <a:p>
            <a:r>
              <a:rPr lang="zh-CN" altLang="en-US"/>
              <a:t>                     'paginator': paginator,</a:t>
            </a:r>
            <a:endParaRPr lang="zh-CN" altLang="en-US"/>
          </a:p>
          <a:p>
            <a:r>
              <a:rPr lang="zh-CN" altLang="en-US"/>
              <a:t>                     'cag_id': cag_id})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669777" y="2309308"/>
            <a:ext cx="10850541" cy="899333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/>
                <a:latin typeface="+mn-ea"/>
                <a:ea typeface="+mn-ea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669820" y="3566185"/>
            <a:ext cx="10850454" cy="801518"/>
          </a:xfrm>
        </p:spPr>
        <p:txBody>
          <a:bodyPr lIns="101600" tIns="38100" rIns="76200" bIns="38100" anchor="ctr" anchorCtr="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5365" indent="0" algn="ctr">
              <a:buNone/>
              <a:defRPr sz="1600"/>
            </a:lvl6pPr>
            <a:lvl7pPr marL="2742565" indent="0" algn="ctr">
              <a:buNone/>
              <a:defRPr sz="1600"/>
            </a:lvl7pPr>
            <a:lvl8pPr marL="3199765" indent="0" algn="ctr">
              <a:buNone/>
              <a:defRPr sz="1600"/>
            </a:lvl8pPr>
            <a:lvl9pPr marL="3656965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正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9777" y="581333"/>
            <a:ext cx="10850541" cy="64812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2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ea"/>
                <a:ea typeface="+mn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" hasCustomPrompt="1"/>
          </p:nvPr>
        </p:nvSpPr>
        <p:spPr>
          <a:xfrm>
            <a:off x="669820" y="1508404"/>
            <a:ext cx="10850454" cy="4750044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zh-CN" altLang="en-US" dirty="0"/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标题与图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9974" y="727845"/>
            <a:ext cx="3931306" cy="1115266"/>
          </a:xfrm>
        </p:spPr>
        <p:txBody>
          <a:bodyPr anchor="ctr" anchorCtr="0"/>
          <a:lstStyle>
            <a:lvl1pPr>
              <a:defRPr sz="3200">
                <a:latin typeface="+mn-ea"/>
                <a:ea typeface="+mn-ea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idx="1" hasCustomPrompt="1"/>
          </p:nvPr>
        </p:nvSpPr>
        <p:spPr>
          <a:xfrm>
            <a:off x="5137617" y="727845"/>
            <a:ext cx="6171235" cy="5404215"/>
          </a:xfrm>
        </p:spPr>
        <p:txBody>
          <a:bodyPr/>
          <a:lstStyle>
            <a:lvl1pPr>
              <a:defRPr sz="2400">
                <a:latin typeface="+mn-ea"/>
                <a:ea typeface="+mn-ea"/>
              </a:defRPr>
            </a:lvl1pPr>
            <a:lvl2pPr marL="457200" indent="0">
              <a:buNone/>
              <a:defRPr sz="2400">
                <a:latin typeface="+mn-ea"/>
                <a:ea typeface="+mn-ea"/>
              </a:defRPr>
            </a:lvl2pPr>
            <a:lvl3pPr>
              <a:defRPr sz="2400">
                <a:latin typeface="+mn-ea"/>
                <a:ea typeface="+mn-ea"/>
              </a:defRPr>
            </a:lvl3pPr>
            <a:lvl4pPr>
              <a:defRPr sz="2400">
                <a:latin typeface="+mn-ea"/>
                <a:ea typeface="+mn-ea"/>
              </a:defRPr>
            </a:lvl4pPr>
            <a:lvl5pPr>
              <a:defRPr sz="2400">
                <a:latin typeface="+mn-ea"/>
                <a:ea typeface="+mn-ea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单击此处编辑正文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half" idx="2" hasCustomPrompt="1"/>
          </p:nvPr>
        </p:nvSpPr>
        <p:spPr>
          <a:xfrm>
            <a:off x="839974" y="2240060"/>
            <a:ext cx="3931306" cy="3892636"/>
          </a:xfrm>
        </p:spPr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 sz="2400">
                <a:latin typeface="+mn-ea"/>
                <a:ea typeface="+mn-ea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5365" indent="0">
              <a:buNone/>
              <a:defRPr sz="1000"/>
            </a:lvl6pPr>
            <a:lvl7pPr marL="2742565" indent="0">
              <a:buNone/>
              <a:defRPr sz="1000"/>
            </a:lvl7pPr>
            <a:lvl8pPr marL="3199765" indent="0">
              <a:buNone/>
              <a:defRPr sz="1000"/>
            </a:lvl8pPr>
            <a:lvl9pPr marL="3656965" indent="0">
              <a:buNone/>
              <a:defRPr sz="1000"/>
            </a:lvl9pPr>
          </a:lstStyle>
          <a:p>
            <a:pPr lvl="0"/>
            <a:r>
              <a:rPr lang="zh-CN" altLang="en-US"/>
              <a:t>单击此处编辑正文</a:t>
            </a:r>
            <a:endParaRPr lang="zh-CN" altLang="en-US"/>
          </a:p>
          <a:p>
            <a:pPr lvl="0"/>
            <a:r>
              <a:rPr lang="zh-CN" altLang="en-US">
                <a:sym typeface="+mn-ea"/>
              </a:rPr>
              <a:t>单击此处编辑正文</a:t>
            </a:r>
            <a:endParaRPr lang="zh-CN" altLang="en-US"/>
          </a:p>
          <a:p>
            <a:pPr lvl="0"/>
            <a:r>
              <a:rPr lang="zh-CN" altLang="en-US">
                <a:sym typeface="+mn-ea"/>
              </a:rPr>
              <a:t>单击此处编辑正文</a:t>
            </a:r>
            <a:endParaRPr lang="zh-CN" altLang="en-US"/>
          </a:p>
          <a:p>
            <a:pPr lvl="0"/>
            <a:r>
              <a:rPr lang="zh-CN" altLang="en-US">
                <a:sym typeface="+mn-ea"/>
              </a:rPr>
              <a:t>单击此处编辑正文</a:t>
            </a:r>
            <a:endParaRPr lang="zh-CN" altLang="en-US">
              <a:sym typeface="+mn-ea"/>
            </a:endParaRPr>
          </a:p>
          <a:p>
            <a:pPr lvl="0"/>
            <a:r>
              <a:rPr lang="zh-CN" altLang="en-US">
                <a:sym typeface="+mn-ea"/>
              </a:rPr>
              <a:t>单击此处编辑正文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注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 hasCustomPrompt="1"/>
          </p:nvPr>
        </p:nvSpPr>
        <p:spPr>
          <a:xfrm>
            <a:off x="669820" y="5606183"/>
            <a:ext cx="10850454" cy="558268"/>
          </a:xfrm>
        </p:spPr>
        <p:txBody>
          <a:bodyPr/>
          <a:lstStyle>
            <a:lvl1pPr>
              <a:defRPr b="0">
                <a:latin typeface="+mn-ea"/>
                <a:ea typeface="+mn-ea"/>
              </a:defRPr>
            </a:lvl1pPr>
          </a:lstStyle>
          <a:p>
            <a:r>
              <a:rPr lang="zh-CN" altLang="en-US"/>
              <a:t>单击此处编辑正文</a:t>
            </a:r>
            <a:endParaRPr lang="zh-CN" altLang="en-US"/>
          </a:p>
        </p:txBody>
      </p:sp>
      <p:sp>
        <p:nvSpPr>
          <p:cNvPr id="8" name="内容占位符 7"/>
          <p:cNvSpPr>
            <a:spLocks noGrp="1"/>
          </p:cNvSpPr>
          <p:nvPr>
            <p:ph idx="1" hasCustomPrompt="1"/>
          </p:nvPr>
        </p:nvSpPr>
        <p:spPr>
          <a:xfrm>
            <a:off x="669820" y="641469"/>
            <a:ext cx="10850454" cy="4556969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457200" marR="0" lvl="1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2056765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单击此处编辑正文</a:t>
            </a:r>
            <a:endParaRPr dirty="0"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单张大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idx="1" hasCustomPrompt="1"/>
          </p:nvPr>
        </p:nvSpPr>
        <p:spPr>
          <a:xfrm>
            <a:off x="0" y="0"/>
            <a:ext cx="12194539" cy="686943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457200" marR="0" lvl="1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2056765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单击此处编辑正文</a:t>
            </a:r>
            <a:endParaRPr dirty="0"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联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内容占位符 1"/>
          <p:cNvSpPr>
            <a:spLocks noGrp="1"/>
          </p:cNvSpPr>
          <p:nvPr>
            <p:ph sz="half" idx="2" hasCustomPrompt="1"/>
          </p:nvPr>
        </p:nvSpPr>
        <p:spPr>
          <a:xfrm>
            <a:off x="467922" y="565255"/>
            <a:ext cx="5399196" cy="572876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2056765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单击此处编辑正文</a:t>
            </a:r>
            <a:endParaRPr dirty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half" idx="13" hasCustomPrompt="1"/>
          </p:nvPr>
        </p:nvSpPr>
        <p:spPr>
          <a:xfrm>
            <a:off x="6286787" y="565255"/>
            <a:ext cx="5399196" cy="572876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2056765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</a:t>
            </a:r>
            <a:r>
              <a:rPr>
                <a:sym typeface="+mn-ea"/>
              </a:rPr>
              <a:t>正文</a:t>
            </a:r>
            <a:endParaRPr dirty="0"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9777" y="623706"/>
            <a:ext cx="10850541" cy="899333"/>
          </a:xfrm>
        </p:spPr>
        <p:txBody>
          <a:bodyPr vert="horz" lIns="101600" tIns="38100" rIns="25400" bIns="38100" rtlCol="0" anchor="ctr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3200" b="0" i="0" u="none" strike="noStrike" kern="1200" cap="none" spc="600" normalizeH="0" baseline="0" noProof="1" dirty="0">
                <a:solidFill>
                  <a:schemeClr val="tx1"/>
                </a:solidFill>
                <a:effectLst/>
                <a:uFillTx/>
                <a:latin typeface="+mn-ea"/>
                <a:ea typeface="+mn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6794447"/>
            <a:ext cx="10631710" cy="84639"/>
          </a:xfrm>
          <a:prstGeom prst="rect">
            <a:avLst/>
          </a:prstGeom>
          <a:solidFill>
            <a:srgbClr val="1369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 userDrawn="1"/>
        </p:nvSpPr>
        <p:spPr>
          <a:xfrm>
            <a:off x="10703717" y="6794446"/>
            <a:ext cx="1486695" cy="8463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 userDrawn="1"/>
        </p:nvCxnSpPr>
        <p:spPr>
          <a:xfrm>
            <a:off x="984634" y="1413103"/>
            <a:ext cx="1019847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图片 29" descr="F:/1-原电脑资料/贤达教育/logo/云课堂logo/贤达云课堂logo+文字（蓝）.png贤达云课堂logo+文字（蓝）"/>
          <p:cNvPicPr>
            <a:picLocks noChangeAspect="1"/>
          </p:cNvPicPr>
          <p:nvPr userDrawn="1"/>
        </p:nvPicPr>
        <p:blipFill>
          <a:blip r:embed="rId2">
            <a:alphaModFix amt="10000"/>
          </a:blip>
          <a:srcRect t="8343" b="8343"/>
          <a:stretch>
            <a:fillRect/>
          </a:stretch>
        </p:blipFill>
        <p:spPr>
          <a:xfrm>
            <a:off x="2764155" y="1988820"/>
            <a:ext cx="6663690" cy="2776220"/>
          </a:xfrm>
          <a:prstGeom prst="rect">
            <a:avLst/>
          </a:prstGeom>
        </p:spPr>
      </p:pic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4" Type="http://schemas.openxmlformats.org/officeDocument/2006/relationships/theme" Target="../theme/theme2.xml"/><Relationship Id="rId13" Type="http://schemas.openxmlformats.org/officeDocument/2006/relationships/image" Target="../media/image1.png"/><Relationship Id="rId12" Type="http://schemas.openxmlformats.org/officeDocument/2006/relationships/tags" Target="../tags/tag1.xml"/><Relationship Id="rId11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18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79605" y="6351009"/>
            <a:ext cx="2699578" cy="3168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+mn-ea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15357" y="6351009"/>
            <a:ext cx="3959381" cy="3168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254" y="6351009"/>
            <a:ext cx="2699578" cy="3168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/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669777" y="581333"/>
            <a:ext cx="10850541" cy="64812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2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ea"/>
                <a:ea typeface="+mn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9" name="文本占位符 8"/>
          <p:cNvSpPr>
            <a:spLocks noGrp="1"/>
          </p:cNvSpPr>
          <p:nvPr>
            <p:ph type="body" idx="1"/>
          </p:nvPr>
        </p:nvSpPr>
        <p:spPr>
          <a:xfrm>
            <a:off x="669820" y="1508404"/>
            <a:ext cx="10850454" cy="4750044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zh-CN" altLang="en-US" dirty="0"/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n-ea"/>
          <a:ea typeface="+mn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4pPr>
      <a:lvl5pPr marL="2056765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5pPr>
      <a:lvl6pPr marL="25139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1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3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white"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" name="矩形 3"/>
          <p:cNvSpPr/>
          <p:nvPr>
            <p:custDataLst>
              <p:tags r:id="rId12"/>
            </p:custDataLst>
          </p:nvPr>
        </p:nvSpPr>
        <p:spPr>
          <a:xfrm>
            <a:off x="172968" y="160668"/>
            <a:ext cx="11823568" cy="6525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 descr="F:/1-原电脑资料/贤达教育/logo/云课堂logo/贤达云课堂logo+文字（蓝）.png贤达云课堂logo+文字（蓝）"/>
          <p:cNvPicPr>
            <a:picLocks noChangeAspect="1"/>
          </p:cNvPicPr>
          <p:nvPr/>
        </p:nvPicPr>
        <p:blipFill>
          <a:blip r:embed="rId13"/>
          <a:srcRect t="8345" b="8345"/>
          <a:stretch>
            <a:fillRect/>
          </a:stretch>
        </p:blipFill>
        <p:spPr>
          <a:xfrm>
            <a:off x="191105" y="188630"/>
            <a:ext cx="3283072" cy="136804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765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1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3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9.xml"/><Relationship Id="rId6" Type="http://schemas.openxmlformats.org/officeDocument/2006/relationships/slideLayout" Target="../slideLayouts/slideLayout9.xml"/><Relationship Id="rId5" Type="http://schemas.openxmlformats.org/officeDocument/2006/relationships/image" Target="../media/image5.png"/><Relationship Id="rId4" Type="http://schemas.openxmlformats.org/officeDocument/2006/relationships/tags" Target="../tags/tag29.xml"/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tags" Target="../tags/tag26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9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tags" Target="../tags/tag30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9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tags" Target="../tags/tag33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9.xml"/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9.xml"/><Relationship Id="rId2" Type="http://schemas.openxmlformats.org/officeDocument/2006/relationships/tags" Target="../tags/tag42.xml"/><Relationship Id="rId1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9.xml"/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" Type="http://schemas.openxmlformats.org/officeDocument/2006/relationships/tags" Target="../tags/tag4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9.xml"/><Relationship Id="rId5" Type="http://schemas.openxmlformats.org/officeDocument/2006/relationships/image" Target="../media/image3.png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9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9.xml"/><Relationship Id="rId5" Type="http://schemas.openxmlformats.org/officeDocument/2006/relationships/tags" Target="../tags/tag11.xml"/><Relationship Id="rId4" Type="http://schemas.openxmlformats.org/officeDocument/2006/relationships/image" Target="../media/image5.png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9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9.xml"/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9.xml"/><Relationship Id="rId5" Type="http://schemas.openxmlformats.org/officeDocument/2006/relationships/image" Target="../media/image5.png"/><Relationship Id="rId4" Type="http://schemas.openxmlformats.org/officeDocument/2006/relationships/tags" Target="../tags/tag20.xml"/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9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tags" Target="../tags/tag21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9.xml"/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983461" y="1792226"/>
            <a:ext cx="5082381" cy="768350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itle"/>
              </a:ext>
            </a:extLst>
          </a:bodyPr>
          <a:p>
            <a:pPr algn="ctr"/>
            <a:r>
              <a:rPr lang="en-US" altLang="zh-CN" sz="4400" b="1" spc="40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python</a:t>
            </a:r>
            <a:r>
              <a:rPr lang="zh-CN" altLang="en-US" sz="4400" b="1" spc="40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高级应用</a:t>
            </a:r>
            <a:endParaRPr lang="zh-CN" altLang="en-US" sz="4400" b="1" spc="400">
              <a:solidFill>
                <a:srgbClr val="0070C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1180" y="2818130"/>
            <a:ext cx="6563995" cy="694690"/>
          </a:xfrm>
          <a:prstGeom prst="rect">
            <a:avLst/>
          </a:prstGeom>
        </p:spPr>
        <p:txBody>
          <a:bodyPr wrap="square">
            <a:noAutofit/>
            <a:extLst>
              <a:ext uri="{4A0BC546-FE56-4ADE-93B0-CB8AF2F6F144}">
                <wpsdc:textFrameExt xmlns:wpsdc="http://www.wps.cn/officeDocument/2022/drawingmlCustomData" type="sub-title"/>
              </a:ext>
            </a:extLst>
          </a:bodyPr>
          <a:p>
            <a:pPr algn="ctr"/>
            <a:r>
              <a:rPr lang="zh-CN" altLang="en-US" sz="3600" b="1" spc="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模块四</a:t>
            </a:r>
            <a:r>
              <a:rPr lang="en-US" altLang="zh-CN" sz="3600" b="1" spc="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  <a:r>
              <a:rPr lang="zh-CN" altLang="en-US" sz="3600" b="1" spc="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项目实战</a:t>
            </a:r>
            <a:r>
              <a:rPr lang="en-US" altLang="zh-CN" sz="3600" b="1" spc="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</a:t>
            </a:r>
            <a:r>
              <a:rPr lang="zh-CN" altLang="en-US" sz="3600" b="1" spc="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天天生鲜</a:t>
            </a:r>
            <a:endParaRPr lang="zh-CN" altLang="en-US" sz="3600" b="1" spc="20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95325" y="3717925"/>
            <a:ext cx="5913120" cy="694690"/>
          </a:xfrm>
          <a:prstGeom prst="rect">
            <a:avLst/>
          </a:prstGeom>
        </p:spPr>
        <p:txBody>
          <a:bodyPr wrap="square">
            <a:noAutofit/>
            <a:extLst>
              <a:ext uri="{4A0BC546-FE56-4ADE-93B0-CB8AF2F6F144}">
                <wpsdc:textFrameExt xmlns:wpsdc="http://www.wps.cn/officeDocument/2022/drawingmlCustomData" type="sub-title"/>
              </a:ext>
            </a:extLst>
          </a:bodyPr>
          <a:p>
            <a:pPr algn="ctr"/>
            <a:r>
              <a:rPr lang="zh-CN" sz="2800" b="1" spc="200">
                <a:solidFill>
                  <a:srgbClr val="006BB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任务三</a:t>
            </a:r>
            <a:r>
              <a:rPr lang="en-US" altLang="zh-CN" sz="2800" b="1" spc="200">
                <a:solidFill>
                  <a:srgbClr val="006BB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2800" b="1" spc="200" dirty="0" smtClean="0">
                <a:solidFill>
                  <a:srgbClr val="006BB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Source Han Sans K Bold" panose="020B0800000000000000" pitchFamily="34" charset="-128"/>
              </a:rPr>
              <a:t>商品详情页面功能实现</a:t>
            </a:r>
            <a:endParaRPr lang="zh-CN" altLang="en-US" sz="2800" b="1" spc="200" dirty="0" smtClean="0">
              <a:solidFill>
                <a:srgbClr val="006BB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Source Han Sans K Bold" panose="020B0800000000000000" pitchFamily="34" charset="-128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22184" y="5157750"/>
            <a:ext cx="4063365" cy="460375"/>
          </a:xfrm>
          <a:prstGeom prst="rect">
            <a:avLst/>
          </a:prstGeom>
        </p:spPr>
        <p:txBody>
          <a:bodyPr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ctr"/>
            <a:r>
              <a:rPr lang="zh-CN" altLang="en-US" b="1">
                <a:latin typeface="Arial" panose="020B0604020202020204" pitchFamily="34" charset="0"/>
                <a:ea typeface="微软雅黑" panose="020B0503020204020204" pitchFamily="34" charset="-122"/>
              </a:rPr>
              <a:t>授课讲师：姚伦昌</a:t>
            </a:r>
            <a:endParaRPr lang="zh-CN" altLang="en-US" b="1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2" name="图片 1" descr="IMG_20241120_15055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83245" y="1054100"/>
            <a:ext cx="3171190" cy="44773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311047" y="62148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1.3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创建模板文件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5" name="原创设计师QQ598969553          _3"/>
          <p:cNvSpPr/>
          <p:nvPr>
            <p:custDataLst>
              <p:tags r:id="rId2"/>
            </p:custDataLst>
          </p:nvPr>
        </p:nvSpPr>
        <p:spPr>
          <a:xfrm>
            <a:off x="4079240" y="2719705"/>
            <a:ext cx="6960870" cy="2019300"/>
          </a:xfrm>
          <a:prstGeom prst="roundRect">
            <a:avLst>
              <a:gd name="adj" fmla="val 9083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原创设计师QQ598969553          _4"/>
          <p:cNvSpPr/>
          <p:nvPr>
            <p:custDataLst>
              <p:tags r:id="rId3"/>
            </p:custDataLst>
          </p:nvPr>
        </p:nvSpPr>
        <p:spPr>
          <a:xfrm>
            <a:off x="4222750" y="2925445"/>
            <a:ext cx="6558915" cy="138366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商品详情页面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对应的模板文件为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detail.html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，该文件主要接收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视图函数detail()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传递过来的数据，并根据数据动态生成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商品分类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、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商品图片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、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商品名字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、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商品价格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、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商品数量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、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商品介绍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、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购物车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这几部分的内容。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43635" y="2277745"/>
            <a:ext cx="2324100" cy="33623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1054100" y="1485900"/>
            <a:ext cx="9664065" cy="143192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在</a:t>
            </a:r>
            <a:r>
              <a:rPr lang="zh-CN" altLang="en-US" sz="20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detail.html</a:t>
            </a:r>
            <a:r>
              <a:rPr lang="zh-CN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文件中，</a:t>
            </a:r>
            <a:r>
              <a:rPr lang="zh-CN" altLang="en-US" sz="20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&lt;title&gt;标签</a:t>
            </a:r>
            <a:r>
              <a:rPr lang="zh-CN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用于描述商品详情页面中商品分类这部分的内容，在该标签的相应位置使用模板语法插入变量，以</a:t>
            </a:r>
            <a:r>
              <a:rPr lang="zh-CN" altLang="en-US" sz="20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动态生成商品的分类</a:t>
            </a:r>
            <a:r>
              <a:rPr lang="zh-CN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，具体代码如下。</a:t>
            </a:r>
            <a:endParaRPr lang="zh-CN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" name="标题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238657" y="628472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1.3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创建模板文件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 bwMode="auto">
          <a:xfrm>
            <a:off x="1981835" y="3213100"/>
            <a:ext cx="7807960" cy="1358265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50000"/>
              </a:lnSpc>
            </a:pPr>
            <a:r>
              <a:rPr sz="18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&lt;title&gt;{{ goods_data.goods_name }}-商品详情&lt;/title&gt;</a:t>
            </a:r>
            <a:endParaRPr sz="18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1054100" y="1485900"/>
            <a:ext cx="9664065" cy="143192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在</a:t>
            </a:r>
            <a:r>
              <a:rPr lang="zh-CN" altLang="en-US" sz="20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detail.html</a:t>
            </a:r>
            <a:r>
              <a:rPr lang="zh-CN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文件中，</a:t>
            </a:r>
            <a:r>
              <a:rPr lang="zh-CN" altLang="en-US" sz="20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class属性值为goods_detail_pic fl的&lt;div&gt;标签</a:t>
            </a:r>
            <a:r>
              <a:rPr lang="zh-CN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用于</a:t>
            </a:r>
            <a:r>
              <a:rPr lang="zh-CN" altLang="en-US" sz="20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描述商品详情页面中商品图片</a:t>
            </a:r>
            <a:r>
              <a:rPr lang="zh-CN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，在该标签的相应位置使用模板语法插入变量，以</a:t>
            </a:r>
            <a:r>
              <a:rPr lang="zh-CN" altLang="en-US" sz="20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动态生成商品图片</a:t>
            </a:r>
            <a:r>
              <a:rPr lang="zh-CN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，具体代码如下。</a:t>
            </a:r>
            <a:endParaRPr lang="zh-CN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" name="标题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238657" y="62148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1.3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创建模板文件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 bwMode="auto">
          <a:xfrm>
            <a:off x="1981835" y="3213100"/>
            <a:ext cx="7807960" cy="1489075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>
              <a:lnSpc>
                <a:spcPct val="150000"/>
              </a:lnSpc>
            </a:pPr>
            <a:r>
              <a:rPr sz="18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&lt;div class="goods_detail_pic fl"&gt;</a:t>
            </a:r>
            <a:endParaRPr sz="18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8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&lt;img src="/static/goods/{{ goods_data.goods_img }}.jpg"&gt;</a:t>
            </a:r>
            <a:endParaRPr sz="18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8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&lt;/div&gt;</a:t>
            </a:r>
            <a:endParaRPr sz="18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1054100" y="1485900"/>
            <a:ext cx="9664065" cy="143192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在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detail.html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文件中，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class 属性值为goods_detail_list fr的&lt;div&gt;标签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用于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描述商品详情页面中商品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的其他信息，包括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商品名称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、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商品价格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和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商品数量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、加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入购物车的商品id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。在该标签的相应位置使用模板语法插入变量，以动态生成商品其他信息，具体代码如下（详细代码查看备注）。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" name="标题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238657" y="62148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1.3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创建模板文件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 bwMode="auto">
          <a:xfrm>
            <a:off x="1981835" y="3329940"/>
            <a:ext cx="7807960" cy="3078480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&lt;div class="goods_detail_list fr"&gt;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&lt;h3&gt;{{ goods_data.goods_name }}&lt;/h3&gt;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&lt;br&gt;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&lt;div class="prize_bar"&gt;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</a:t>
            </a:r>
            <a:r>
              <a:rPr lang="en-US"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</a:t>
            </a: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&lt;span class="show_pirze"&gt;¥&lt;em&gt;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</a:t>
            </a:r>
            <a:r>
              <a:rPr lang="en-US"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</a:t>
            </a: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{{ goods_data.goods_price }}&lt;/em&gt;&lt;/span&gt;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&lt;/div&gt;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lang="en-US"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...</a:t>
            </a:r>
            <a:endParaRPr lang="en-US"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1054100" y="1431290"/>
            <a:ext cx="10208260" cy="114871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在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detail.html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文件中，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class 属性值为guest_cart fr的&lt;div&gt;标签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用于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描述商品详情页面中的购物车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，在该标签的相应位置使用模板语法插入变量，以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动态生成购物车的商品以及总数量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，具体代码如下。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" name="标题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238657" y="62148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1.3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创建模板文件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 bwMode="auto">
          <a:xfrm>
            <a:off x="1981835" y="2409190"/>
            <a:ext cx="8660130" cy="4212590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>
              <a:lnSpc>
                <a:spcPct val="150000"/>
              </a:lnSpc>
            </a:pPr>
            <a:r>
              <a:rPr sz="14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&lt;div class="guest_cart fr"&gt;</a:t>
            </a:r>
            <a:endParaRPr sz="14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4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&lt;a href="/cart/show_cart/" class="cart_name fl"&gt;我的购物车&lt;/a&gt;</a:t>
            </a:r>
            <a:endParaRPr sz="14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4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&lt;div class="goods_count fl"&gt;{{ cart_goods_count }}&lt;/div&gt;</a:t>
            </a:r>
            <a:endParaRPr sz="14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4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&lt;ul class="cart_goods_show"&gt;</a:t>
            </a:r>
            <a:endParaRPr sz="14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4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    {% for cart_goods in cart_goods_list %}</a:t>
            </a:r>
            <a:endParaRPr sz="14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4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    &lt;li&gt;</a:t>
            </a:r>
            <a:endParaRPr sz="14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4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        &lt;img src="/static/goods/{{ cart_goods.goods_img }}.jpg" alt="商品图片"&gt;</a:t>
            </a:r>
            <a:endParaRPr sz="14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4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        {{ cart_goods.goods_name }}</a:t>
            </a:r>
            <a:endParaRPr sz="14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4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        &lt;div&gt;{{ cart_goods.goods_num }}&lt;/div&gt;</a:t>
            </a:r>
            <a:endParaRPr sz="14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4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    &lt;/li&gt;</a:t>
            </a:r>
            <a:endParaRPr sz="14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4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    {% endfor %}</a:t>
            </a:r>
            <a:endParaRPr sz="14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4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&lt;/ul&gt;</a:t>
            </a:r>
            <a:endParaRPr sz="14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4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&lt;/div&gt;</a:t>
            </a:r>
            <a:endParaRPr sz="14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4880" y="2445467"/>
            <a:ext cx="2797810" cy="3898265"/>
          </a:xfrm>
          <a:prstGeom prst="rect">
            <a:avLst/>
          </a:prstGeom>
        </p:spPr>
      </p:pic>
      <p:sp>
        <p:nvSpPr>
          <p:cNvPr id="7" name="椭圆形标注 12"/>
          <p:cNvSpPr/>
          <p:nvPr/>
        </p:nvSpPr>
        <p:spPr>
          <a:xfrm>
            <a:off x="2968625" y="1790147"/>
            <a:ext cx="2071370" cy="1493520"/>
          </a:xfrm>
          <a:prstGeom prst="wedgeEllipseCallout">
            <a:avLst/>
          </a:prstGeom>
          <a:solidFill>
            <a:schemeClr val="bg1">
              <a:lumMod val="85000"/>
            </a:schemeClr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</a:t>
            </a:r>
            <a:endParaRPr lang="en-US" altLang="zh-CN"/>
          </a:p>
        </p:txBody>
      </p:sp>
      <p:sp>
        <p:nvSpPr>
          <p:cNvPr id="8" name="TextBox 35"/>
          <p:cNvSpPr txBox="1">
            <a:spLocks noChangeArrowheads="1"/>
          </p:cNvSpPr>
          <p:nvPr/>
        </p:nvSpPr>
        <p:spPr bwMode="auto">
          <a:xfrm>
            <a:off x="3247390" y="1868252"/>
            <a:ext cx="1606550" cy="1228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先定一个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小目标！</a:t>
            </a:r>
            <a:endParaRPr lang="zh-CN" altLang="en-US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35"/>
          <p:cNvSpPr txBox="1">
            <a:spLocks noChangeArrowheads="1"/>
          </p:cNvSpPr>
          <p:nvPr/>
        </p:nvSpPr>
        <p:spPr bwMode="auto">
          <a:xfrm>
            <a:off x="5879063" y="3428921"/>
            <a:ext cx="4983480" cy="535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掌握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配置路由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，能够配置详情页的访问路由</a:t>
            </a:r>
            <a:endParaRPr lang="zh-CN" altLang="en-US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437103" y="3560215"/>
            <a:ext cx="405130" cy="405130"/>
            <a:chOff x="8881" y="4685"/>
            <a:chExt cx="638" cy="638"/>
          </a:xfrm>
        </p:grpSpPr>
        <p:sp>
          <p:nvSpPr>
            <p:cNvPr id="12" name="椭圆 11"/>
            <p:cNvSpPr/>
            <p:nvPr/>
          </p:nvSpPr>
          <p:spPr>
            <a:xfrm>
              <a:off x="8881" y="4685"/>
              <a:ext cx="638" cy="638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8946" y="4750"/>
              <a:ext cx="508" cy="508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3" name="标题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238657" y="62148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1.4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配置路由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238657" y="62148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1.4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配置路由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" name="矩形 1"/>
          <p:cNvSpPr/>
          <p:nvPr>
            <p:custDataLst>
              <p:tags r:id="rId2"/>
            </p:custDataLst>
          </p:nvPr>
        </p:nvSpPr>
        <p:spPr>
          <a:xfrm>
            <a:off x="1054735" y="1485265"/>
            <a:ext cx="10208260" cy="61531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在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ttsx项目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的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url.py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文件中配置路由，具体代码如下加粗部分所示。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 bwMode="auto">
          <a:xfrm>
            <a:off x="1766570" y="2126615"/>
            <a:ext cx="8660130" cy="4260215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>
              <a:lnSpc>
                <a:spcPct val="150000"/>
              </a:lnSpc>
            </a:pPr>
            <a:r>
              <a:rPr sz="14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from goods.views import index, </a:t>
            </a:r>
            <a:r>
              <a:rPr sz="1400" b="1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detail</a:t>
            </a:r>
            <a:endParaRPr sz="14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4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from cart.views import add_cart</a:t>
            </a:r>
            <a:endParaRPr sz="14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4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goods_extra_patterns = [</a:t>
            </a:r>
            <a:endParaRPr sz="14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4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path('index/', index),</a:t>
            </a:r>
            <a:endParaRPr sz="14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4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</a:t>
            </a:r>
            <a:r>
              <a:rPr sz="1400" b="1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path('detail/', detail),</a:t>
            </a:r>
            <a:endParaRPr sz="14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4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]</a:t>
            </a:r>
            <a:endParaRPr sz="14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400" b="1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cart_extra_patterns = [</a:t>
            </a:r>
            <a:endParaRPr sz="1400" b="1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400" b="1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path('add_cart/', add_cart),</a:t>
            </a:r>
            <a:endParaRPr sz="1400" b="1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400" b="1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]</a:t>
            </a:r>
            <a:endParaRPr sz="1400" b="1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4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urlpatterns = [</a:t>
            </a:r>
            <a:endParaRPr sz="14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4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path("admin/", admin.site.urls),</a:t>
            </a:r>
            <a:endParaRPr sz="14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lang="en-US" sz="14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......</a:t>
            </a:r>
            <a:endParaRPr sz="14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4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]</a:t>
            </a:r>
            <a:endParaRPr sz="14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WordArt 4"/>
          <p:cNvSpPr>
            <a:spLocks noTextEdit="1"/>
          </p:cNvSpPr>
          <p:nvPr/>
        </p:nvSpPr>
        <p:spPr>
          <a:xfrm>
            <a:off x="4223360" y="2781084"/>
            <a:ext cx="3814167" cy="571411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  <a:normAutofit fontScale="90000" lnSpcReduction="10000"/>
          </a:bodyPr>
          <a:p>
            <a:pPr algn="ctr"/>
            <a:r>
              <a:rPr lang="zh-CN" altLang="en-US" sz="3600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Thank You !</a:t>
            </a:r>
            <a:endParaRPr lang="zh-CN" altLang="en-US" sz="3600"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原创设计师QQ598969553          _4"/>
          <p:cNvSpPr/>
          <p:nvPr>
            <p:custDataLst>
              <p:tags r:id="rId1"/>
            </p:custDataLst>
          </p:nvPr>
        </p:nvSpPr>
        <p:spPr>
          <a:xfrm>
            <a:off x="979170" y="1557655"/>
            <a:ext cx="7254875" cy="52895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商品详情页</a:t>
            </a:r>
            <a:r>
              <a:rPr lang="zh-CN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主要展示具体商品的详细信息，如图所示。</a:t>
            </a:r>
            <a:endParaRPr lang="zh-CN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" name="标题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238657" y="62148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 algn="ctr"/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项目页面展示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6" name="原创设计师QQ598969553          _4"/>
          <p:cNvSpPr/>
          <p:nvPr>
            <p:custDataLst>
              <p:tags r:id="rId3"/>
            </p:custDataLst>
          </p:nvPr>
        </p:nvSpPr>
        <p:spPr>
          <a:xfrm>
            <a:off x="6917690" y="3234690"/>
            <a:ext cx="4373245" cy="210756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单击“</a:t>
            </a:r>
            <a:r>
              <a:rPr lang="zh-CN" altLang="en-US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加入购物车</a:t>
            </a:r>
            <a:r>
              <a:rPr lang="zh-CN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”按钮，会将商品加入到购物车，此时将鼠标移动至我的购物车上方，会弹出购物车列表，该列表中已经显示了刚刚加入的商品。再次单击“加入购物车”按钮，会增加商品的数量。</a:t>
            </a:r>
            <a:endParaRPr lang="zh-CN" altLang="zh-CN" sz="16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pic>
        <p:nvPicPr>
          <p:cNvPr id="2" name="图片 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270000" y="2402205"/>
            <a:ext cx="5121275" cy="37725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4880" y="2445467"/>
            <a:ext cx="2797810" cy="3898265"/>
          </a:xfrm>
          <a:prstGeom prst="rect">
            <a:avLst/>
          </a:prstGeom>
        </p:spPr>
      </p:pic>
      <p:sp>
        <p:nvSpPr>
          <p:cNvPr id="7" name="椭圆形标注 12"/>
          <p:cNvSpPr/>
          <p:nvPr/>
        </p:nvSpPr>
        <p:spPr>
          <a:xfrm>
            <a:off x="2968625" y="1790147"/>
            <a:ext cx="2071370" cy="1493520"/>
          </a:xfrm>
          <a:prstGeom prst="wedgeEllipseCallout">
            <a:avLst/>
          </a:prstGeom>
          <a:solidFill>
            <a:schemeClr val="bg1">
              <a:lumMod val="85000"/>
            </a:schemeClr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</a:t>
            </a:r>
            <a:endParaRPr lang="en-US" altLang="zh-CN"/>
          </a:p>
        </p:txBody>
      </p:sp>
      <p:sp>
        <p:nvSpPr>
          <p:cNvPr id="8" name="TextBox 35"/>
          <p:cNvSpPr txBox="1">
            <a:spLocks noChangeArrowheads="1"/>
          </p:cNvSpPr>
          <p:nvPr/>
        </p:nvSpPr>
        <p:spPr bwMode="auto">
          <a:xfrm>
            <a:off x="3247390" y="1868252"/>
            <a:ext cx="1606550" cy="1228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先定一个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小目标！</a:t>
            </a:r>
            <a:endParaRPr lang="zh-CN" altLang="en-US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437103" y="3560215"/>
            <a:ext cx="405130" cy="405130"/>
            <a:chOff x="8881" y="4685"/>
            <a:chExt cx="638" cy="638"/>
          </a:xfrm>
        </p:grpSpPr>
        <p:sp>
          <p:nvSpPr>
            <p:cNvPr id="12" name="椭圆 11"/>
            <p:cNvSpPr/>
            <p:nvPr/>
          </p:nvSpPr>
          <p:spPr>
            <a:xfrm>
              <a:off x="8881" y="4685"/>
              <a:ext cx="638" cy="638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8946" y="4750"/>
              <a:ext cx="508" cy="508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2" name="TextBox 35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879063" y="3428921"/>
            <a:ext cx="4983480" cy="951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掌握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创建视图函数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，能够在天天生鲜项目中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创建商品详情页面功能视图函数</a:t>
            </a:r>
            <a:endParaRPr lang="zh-CN" altLang="en-US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" name="标题 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238657" y="62148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1.1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创建视图函数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原创设计师QQ598969553          _3"/>
          <p:cNvSpPr/>
          <p:nvPr>
            <p:custDataLst>
              <p:tags r:id="rId1"/>
            </p:custDataLst>
          </p:nvPr>
        </p:nvSpPr>
        <p:spPr>
          <a:xfrm>
            <a:off x="4079240" y="1734185"/>
            <a:ext cx="6960870" cy="4647565"/>
          </a:xfrm>
          <a:prstGeom prst="roundRect">
            <a:avLst>
              <a:gd name="adj" fmla="val 9083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原创设计师QQ598969553          _4"/>
          <p:cNvSpPr/>
          <p:nvPr>
            <p:custDataLst>
              <p:tags r:id="rId2"/>
            </p:custDataLst>
          </p:nvPr>
        </p:nvSpPr>
        <p:spPr>
          <a:xfrm>
            <a:off x="4294505" y="1826260"/>
            <a:ext cx="6558915" cy="418528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在天天生鲜项目中，</a:t>
            </a:r>
            <a:r>
              <a:rPr lang="zh-CN" altLang="en-US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商品详情页</a:t>
            </a:r>
            <a:r>
              <a:rPr lang="zh-CN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面主要会涉及3个功能，分别是</a:t>
            </a:r>
            <a:r>
              <a:rPr lang="zh-CN" altLang="en-US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商品信息展示</a:t>
            </a:r>
            <a:r>
              <a:rPr lang="zh-CN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、</a:t>
            </a:r>
            <a:r>
              <a:rPr lang="zh-CN" altLang="en-US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购物车商品展示</a:t>
            </a:r>
            <a:r>
              <a:rPr lang="zh-CN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、</a:t>
            </a:r>
            <a:r>
              <a:rPr lang="zh-CN" altLang="en-US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加入购物车</a:t>
            </a:r>
            <a:r>
              <a:rPr lang="zh-CN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，由于购物车商品展示功能与首页实现逻辑相同，加入购物车功能的实现逻辑比较复杂，所以这里只分析一下商品信息展示功能。</a:t>
            </a:r>
            <a:endParaRPr lang="zh-CN" altLang="zh-CN" sz="16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商品信息展示功能</a:t>
            </a:r>
            <a:r>
              <a:rPr lang="zh-CN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主要是在商品详情页面上展示某个商品的具体信息，包括</a:t>
            </a:r>
            <a:r>
              <a:rPr lang="zh-CN" altLang="en-US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商品图片</a:t>
            </a:r>
            <a:r>
              <a:rPr lang="zh-CN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、</a:t>
            </a:r>
            <a:r>
              <a:rPr lang="zh-CN" altLang="en-US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商品名字</a:t>
            </a:r>
            <a:r>
              <a:rPr lang="zh-CN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、</a:t>
            </a:r>
            <a:r>
              <a:rPr lang="zh-CN" altLang="en-US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商品价格</a:t>
            </a:r>
            <a:r>
              <a:rPr lang="zh-CN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、</a:t>
            </a:r>
            <a:r>
              <a:rPr lang="zh-CN" altLang="en-US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商品数量</a:t>
            </a:r>
            <a:r>
              <a:rPr lang="zh-CN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、</a:t>
            </a:r>
            <a:r>
              <a:rPr lang="zh-CN" altLang="en-US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商品介绍</a:t>
            </a:r>
            <a:r>
              <a:rPr lang="zh-CN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等，这些信息全部保存在数据库的商品表中。另外，还需要在面包屑导航中展示某个商品所属的分类，分类信息保存在数据库的商品分类表中。</a:t>
            </a:r>
            <a:endParaRPr lang="zh-CN" altLang="zh-CN" sz="16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商品信息展示功能的实现逻辑</a:t>
            </a:r>
            <a:r>
              <a:rPr lang="zh-CN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：</a:t>
            </a:r>
            <a:r>
              <a:rPr lang="zh-CN" altLang="en-US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首先</a:t>
            </a:r>
            <a:r>
              <a:rPr lang="zh-CN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获取用户本次请求的商品id，根据id到商品表中查询与该id对应的商品数据，</a:t>
            </a:r>
            <a:r>
              <a:rPr lang="zh-CN" altLang="en-US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然后</a:t>
            </a:r>
            <a:r>
              <a:rPr lang="zh-CN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从商品分类表中查询商品分类数据，</a:t>
            </a:r>
            <a:r>
              <a:rPr lang="zh-CN" altLang="en-US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最后</a:t>
            </a:r>
            <a:r>
              <a:rPr lang="zh-CN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将查询到的商品数据以及商品分类数据传递给模板，使用模板引擎渲染模板文件，以展示商品的具体信息。</a:t>
            </a:r>
            <a:endParaRPr lang="zh-CN" altLang="zh-CN" sz="16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3635" y="2277745"/>
            <a:ext cx="2324100" cy="3362325"/>
          </a:xfrm>
          <a:prstGeom prst="rect">
            <a:avLst/>
          </a:prstGeom>
        </p:spPr>
      </p:pic>
      <p:sp>
        <p:nvSpPr>
          <p:cNvPr id="4" name="标题 1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238657" y="62148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1.1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创建视图函数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238657" y="62148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1.1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创建视图函数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" name="矩形 1"/>
          <p:cNvSpPr/>
          <p:nvPr>
            <p:custDataLst>
              <p:tags r:id="rId2"/>
            </p:custDataLst>
          </p:nvPr>
        </p:nvSpPr>
        <p:spPr>
          <a:xfrm>
            <a:off x="1054735" y="1557655"/>
            <a:ext cx="9785350" cy="103314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在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goods应用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的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views.py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文件中增加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视图函数detail()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，该函数用于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展示商品详情页面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的内容，包括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商品详细信息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、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购物车商品展示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，具体代码如下。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21" name="矩形 20"/>
          <p:cNvSpPr/>
          <p:nvPr>
            <p:custDataLst>
              <p:tags r:id="rId3"/>
            </p:custDataLst>
          </p:nvPr>
        </p:nvSpPr>
        <p:spPr bwMode="auto">
          <a:xfrm>
            <a:off x="1198880" y="2565400"/>
            <a:ext cx="9719945" cy="3393440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>
              <a:lnSpc>
                <a:spcPct val="150000"/>
              </a:lnSpc>
            </a:pPr>
            <a:r>
              <a:rPr sz="14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def detail(request):</a:t>
            </a:r>
            <a:endParaRPr sz="14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4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goods_id = request.GET.get('id')</a:t>
            </a:r>
            <a:endParaRPr sz="14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4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goods_data = GoodsInfo.objects.get(id=goods_id) </a:t>
            </a:r>
            <a:endParaRPr sz="14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4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categories = GoodsCategory.objects.all() </a:t>
            </a:r>
            <a:endParaRPr sz="14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4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cart_goods_list = []  	</a:t>
            </a:r>
            <a:endParaRPr sz="14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4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cart_goods_count = 0  	</a:t>
            </a:r>
            <a:endParaRPr sz="14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4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for goods_id, goods_num in request.COOKIES.items():</a:t>
            </a:r>
            <a:endParaRPr sz="14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4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    </a:t>
            </a:r>
            <a:r>
              <a:rPr lang="en-US" sz="14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......</a:t>
            </a:r>
            <a:endParaRPr lang="en-US" sz="14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4880" y="2445467"/>
            <a:ext cx="2797810" cy="3898265"/>
          </a:xfrm>
          <a:prstGeom prst="rect">
            <a:avLst/>
          </a:prstGeom>
        </p:spPr>
      </p:pic>
      <p:sp>
        <p:nvSpPr>
          <p:cNvPr id="7" name="椭圆形标注 12"/>
          <p:cNvSpPr/>
          <p:nvPr/>
        </p:nvSpPr>
        <p:spPr>
          <a:xfrm>
            <a:off x="2968625" y="1790147"/>
            <a:ext cx="2071370" cy="1493520"/>
          </a:xfrm>
          <a:prstGeom prst="wedgeEllipseCallout">
            <a:avLst/>
          </a:prstGeom>
          <a:solidFill>
            <a:schemeClr val="bg1">
              <a:lumMod val="85000"/>
            </a:schemeClr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</a:t>
            </a:r>
            <a:endParaRPr lang="en-US" altLang="zh-CN"/>
          </a:p>
        </p:txBody>
      </p:sp>
      <p:sp>
        <p:nvSpPr>
          <p:cNvPr id="8" name="TextBox 35"/>
          <p:cNvSpPr txBox="1">
            <a:spLocks noChangeArrowheads="1"/>
          </p:cNvSpPr>
          <p:nvPr/>
        </p:nvSpPr>
        <p:spPr bwMode="auto">
          <a:xfrm>
            <a:off x="3247390" y="1868252"/>
            <a:ext cx="1606550" cy="1228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先定一个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小目标！</a:t>
            </a:r>
            <a:endParaRPr lang="zh-CN" altLang="en-US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437103" y="3560215"/>
            <a:ext cx="405130" cy="405130"/>
            <a:chOff x="8881" y="4685"/>
            <a:chExt cx="638" cy="638"/>
          </a:xfrm>
        </p:grpSpPr>
        <p:sp>
          <p:nvSpPr>
            <p:cNvPr id="12" name="椭圆 11"/>
            <p:cNvSpPr/>
            <p:nvPr/>
          </p:nvSpPr>
          <p:spPr>
            <a:xfrm>
              <a:off x="8881" y="4685"/>
              <a:ext cx="638" cy="638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8946" y="4750"/>
              <a:ext cx="508" cy="508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2" name="TextBox 35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879063" y="3428921"/>
            <a:ext cx="4983480" cy="951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掌握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加入购物车功能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，能够在天天生鲜项目中实现加入购物车功能</a:t>
            </a:r>
            <a:endParaRPr lang="zh-CN" altLang="en-US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" name="标题 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238657" y="62148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1.2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实现加入购物车功能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238657" y="62148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1.2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实现加入购物车功能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5" name="原创设计师QQ598969553          _3"/>
          <p:cNvSpPr/>
          <p:nvPr>
            <p:custDataLst>
              <p:tags r:id="rId2"/>
            </p:custDataLst>
          </p:nvPr>
        </p:nvSpPr>
        <p:spPr>
          <a:xfrm>
            <a:off x="4079240" y="1527175"/>
            <a:ext cx="6960870" cy="5069840"/>
          </a:xfrm>
          <a:prstGeom prst="roundRect">
            <a:avLst>
              <a:gd name="adj" fmla="val 9083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原创设计师QQ598969553          _4"/>
          <p:cNvSpPr/>
          <p:nvPr>
            <p:custDataLst>
              <p:tags r:id="rId3"/>
            </p:custDataLst>
          </p:nvPr>
        </p:nvSpPr>
        <p:spPr>
          <a:xfrm>
            <a:off x="4294505" y="1515110"/>
            <a:ext cx="6558915" cy="449643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商品详情页面</a:t>
            </a:r>
            <a:r>
              <a:rPr lang="zh-CN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中还提供了加入购物车功能。当用户在</a:t>
            </a:r>
            <a:r>
              <a:rPr lang="zh-CN" altLang="en-US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商品详情页面上单击“加入购物车”按钮</a:t>
            </a:r>
            <a:r>
              <a:rPr lang="zh-CN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后，会将商品加入到购物车。根据</a:t>
            </a:r>
            <a:r>
              <a:rPr lang="zh-CN" altLang="en-US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商品是否在购物车存在的状态</a:t>
            </a:r>
            <a:r>
              <a:rPr lang="zh-CN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具体分以下</a:t>
            </a:r>
            <a:r>
              <a:rPr lang="zh-CN" altLang="en-US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两种情况</a:t>
            </a:r>
            <a:r>
              <a:rPr lang="zh-CN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处理：</a:t>
            </a:r>
            <a:endParaRPr lang="zh-CN" altLang="zh-CN" sz="16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（1）若这个</a:t>
            </a:r>
            <a:r>
              <a:rPr lang="zh-CN" altLang="en-US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商品已经在购物车存在</a:t>
            </a:r>
            <a:r>
              <a:rPr lang="zh-CN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，则将这个商品的数量在原来的基础上加1；</a:t>
            </a:r>
            <a:endParaRPr lang="zh-CN" altLang="zh-CN" sz="16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（2）若这个</a:t>
            </a:r>
            <a:r>
              <a:rPr lang="zh-CN" altLang="en-US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商品不在购物车</a:t>
            </a:r>
            <a:r>
              <a:rPr lang="zh-CN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，则将这个商品的数量显示为1。</a:t>
            </a:r>
            <a:endParaRPr lang="zh-CN" altLang="zh-CN" sz="16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加入到购物车以后，页面上方购物车图标对应的总数量会发生变化。</a:t>
            </a:r>
            <a:endParaRPr lang="zh-CN" altLang="zh-CN" sz="16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商品信息展示功能的实现逻辑</a:t>
            </a:r>
            <a:r>
              <a:rPr lang="zh-CN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：</a:t>
            </a:r>
            <a:r>
              <a:rPr lang="zh-CN" altLang="en-US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首先</a:t>
            </a:r>
            <a:r>
              <a:rPr lang="zh-CN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获取用户本次请求的商品id，检查商品id是否有效，如果商品id有效，获取当前请求来源页面的URL，根据该URL重定向到上个页面；</a:t>
            </a:r>
            <a:r>
              <a:rPr lang="zh-CN" altLang="en-US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然后</a:t>
            </a:r>
            <a:r>
              <a:rPr lang="zh-CN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根据商品id获取当前请求的Cookie对应的商品数量，如果商品数量有值，则直接在之前数量上加1；如果商品数量没有值，则直接将商品数量设置为1，并将商品id和商品数量保存到Cookie中，更新Cookie的数据。</a:t>
            </a:r>
            <a:endParaRPr lang="zh-CN" altLang="zh-CN" sz="16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43635" y="2277745"/>
            <a:ext cx="2324100" cy="33623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1126490" y="1629410"/>
            <a:ext cx="9785350" cy="103314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在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cart应用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下的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views.py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模块中新增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视图函数add_cart()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，在该函数中按照上面的逻辑编写代码，具体代码如下。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21" name="矩形 20"/>
          <p:cNvSpPr/>
          <p:nvPr>
            <p:custDataLst>
              <p:tags r:id="rId2"/>
            </p:custDataLst>
          </p:nvPr>
        </p:nvSpPr>
        <p:spPr bwMode="auto">
          <a:xfrm>
            <a:off x="2494915" y="2781935"/>
            <a:ext cx="6555740" cy="3387725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def add_cart(request):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goods_id = request.GET.get('id', '')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if goods_id: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    prev_url = request.META['HTTP_REFERER']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    response = redirect(prev_url)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    goods_count = request.COOKIES.get(goods_id, '')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    if goods_count: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       </a:t>
            </a:r>
            <a:r>
              <a:rPr lang="en-US"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......</a:t>
            </a:r>
            <a:endParaRPr lang="en-US"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3" name="标题 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238657" y="63418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1.2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实现加入购物车功能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4880" y="2445467"/>
            <a:ext cx="2797810" cy="3898265"/>
          </a:xfrm>
          <a:prstGeom prst="rect">
            <a:avLst/>
          </a:prstGeom>
        </p:spPr>
      </p:pic>
      <p:sp>
        <p:nvSpPr>
          <p:cNvPr id="7" name="椭圆形标注 12"/>
          <p:cNvSpPr/>
          <p:nvPr/>
        </p:nvSpPr>
        <p:spPr>
          <a:xfrm>
            <a:off x="2968625" y="1790147"/>
            <a:ext cx="2071370" cy="1493520"/>
          </a:xfrm>
          <a:prstGeom prst="wedgeEllipseCallout">
            <a:avLst/>
          </a:prstGeom>
          <a:solidFill>
            <a:schemeClr val="bg1">
              <a:lumMod val="85000"/>
            </a:schemeClr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</a:t>
            </a:r>
            <a:endParaRPr lang="en-US" altLang="zh-CN"/>
          </a:p>
        </p:txBody>
      </p:sp>
      <p:sp>
        <p:nvSpPr>
          <p:cNvPr id="8" name="TextBox 35"/>
          <p:cNvSpPr txBox="1">
            <a:spLocks noChangeArrowheads="1"/>
          </p:cNvSpPr>
          <p:nvPr/>
        </p:nvSpPr>
        <p:spPr bwMode="auto">
          <a:xfrm>
            <a:off x="3247390" y="1868252"/>
            <a:ext cx="1606550" cy="1228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先定一个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小目标！</a:t>
            </a:r>
            <a:endParaRPr lang="zh-CN" altLang="en-US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437103" y="3560215"/>
            <a:ext cx="405130" cy="405130"/>
            <a:chOff x="8881" y="4685"/>
            <a:chExt cx="638" cy="638"/>
          </a:xfrm>
        </p:grpSpPr>
        <p:sp>
          <p:nvSpPr>
            <p:cNvPr id="12" name="椭圆 11"/>
            <p:cNvSpPr/>
            <p:nvPr/>
          </p:nvSpPr>
          <p:spPr>
            <a:xfrm>
              <a:off x="8881" y="4685"/>
              <a:ext cx="638" cy="638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8946" y="4750"/>
              <a:ext cx="508" cy="508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2" name="TextBox 35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879063" y="3428921"/>
            <a:ext cx="4983480" cy="951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掌握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创建模板文件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，能够在天天生鲜项目中创建商品详情页模板文件</a:t>
            </a:r>
            <a:endParaRPr lang="zh-CN" altLang="en-US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" name="标题 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238657" y="54909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1.3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创建模板文件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ISPRING_RESOURCE_PATHS_HASH_PRESENTER" val="3f15e6573a385e41c33bb97e7105a62faa5c484"/>
  <p:tag name="KSO_WPP_MARK_KEY" val="e7a0f094-5756-40f7-9eda-ce9c717f1e47"/>
  <p:tag name="COMMONDATA" val="eyJoZGlkIjoiMGQxNWFmNjAzM2M0ZDVlY2QwYjk4NmE0NTY2ZWYyYmQifQ=="/>
  <p:tag name="commondata" val="eyJoZGlkIjoiMDA1YzgyMjgxY2FlNDkxNWNlMWE1ZTFmYjY2ZTJhZTMifQ==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webwppDef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自定义设计方案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Office 经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3506</Words>
  <Application>WPS 演示</Application>
  <PresentationFormat>自定义</PresentationFormat>
  <Paragraphs>155</Paragraphs>
  <Slides>17</Slides>
  <Notes>117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9" baseType="lpstr">
      <vt:lpstr>Arial</vt:lpstr>
      <vt:lpstr>宋体</vt:lpstr>
      <vt:lpstr>Wingdings</vt:lpstr>
      <vt:lpstr>黑体</vt:lpstr>
      <vt:lpstr>微软雅黑</vt:lpstr>
      <vt:lpstr>Source Han Sans K Bold</vt:lpstr>
      <vt:lpstr>Yu Gothic UI Semibold</vt:lpstr>
      <vt:lpstr>Calibri</vt:lpstr>
      <vt:lpstr>Times New Roman</vt:lpstr>
      <vt:lpstr>Arial Unicode MS</vt:lpstr>
      <vt:lpstr>webwppDefTheme</vt:lpstr>
      <vt:lpstr>3_自定义设计方案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蓝白商务述职报告工作总结ppt模板</dc:title>
  <dc:creator>常董</dc:creator>
  <cp:lastModifiedBy>有点</cp:lastModifiedBy>
  <cp:revision>7388</cp:revision>
  <dcterms:created xsi:type="dcterms:W3CDTF">2020-11-11T09:29:00Z</dcterms:created>
  <dcterms:modified xsi:type="dcterms:W3CDTF">2025-01-09T06:33:53Z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744D8EB2E76D4847A8112CE6B167364B</vt:lpwstr>
  </property>
</Properties>
</file>