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44"/>
  </p:handoutMasterIdLst>
  <p:sldIdLst>
    <p:sldId id="2668" r:id="rId4"/>
    <p:sldId id="2299" r:id="rId5"/>
    <p:sldId id="328" r:id="rId7"/>
    <p:sldId id="259" r:id="rId8"/>
    <p:sldId id="1099" r:id="rId9"/>
    <p:sldId id="2302" r:id="rId10"/>
    <p:sldId id="2504" r:id="rId11"/>
    <p:sldId id="2505" r:id="rId12"/>
    <p:sldId id="2506" r:id="rId13"/>
    <p:sldId id="2507" r:id="rId14"/>
    <p:sldId id="2508" r:id="rId15"/>
    <p:sldId id="1460" r:id="rId16"/>
    <p:sldId id="2064" r:id="rId17"/>
    <p:sldId id="2509" r:id="rId18"/>
    <p:sldId id="2243" r:id="rId19"/>
    <p:sldId id="2244" r:id="rId20"/>
    <p:sldId id="2099" r:id="rId21"/>
    <p:sldId id="2105" r:id="rId22"/>
    <p:sldId id="2510" r:id="rId23"/>
    <p:sldId id="2511" r:id="rId24"/>
    <p:sldId id="2513" r:id="rId25"/>
    <p:sldId id="2514" r:id="rId26"/>
    <p:sldId id="2515" r:id="rId27"/>
    <p:sldId id="1298" r:id="rId28"/>
    <p:sldId id="2516" r:id="rId29"/>
    <p:sldId id="2171" r:id="rId30"/>
    <p:sldId id="2517" r:id="rId31"/>
    <p:sldId id="2518" r:id="rId32"/>
    <p:sldId id="2519" r:id="rId33"/>
    <p:sldId id="2520" r:id="rId34"/>
    <p:sldId id="2521" r:id="rId35"/>
    <p:sldId id="2522" r:id="rId36"/>
    <p:sldId id="2523" r:id="rId37"/>
    <p:sldId id="2524" r:id="rId38"/>
    <p:sldId id="2525" r:id="rId39"/>
    <p:sldId id="2526" r:id="rId40"/>
    <p:sldId id="2527" r:id="rId41"/>
    <p:sldId id="2528" r:id="rId42"/>
    <p:sldId id="2669" r:id="rId43"/>
  </p:sldIdLst>
  <p:sldSz cx="12190095" cy="6859270"/>
  <p:notesSz cx="6858000" cy="9144000"/>
  <p:custDataLst>
    <p:tags r:id="rId49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9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869"/>
        <p:guide pos="211"/>
        <p:guide pos="65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491"/>
        <p:guide pos="225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9" Type="http://schemas.openxmlformats.org/officeDocument/2006/relationships/tags" Target="tags/tag115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10703717" y="6794446"/>
            <a:ext cx="1486695" cy="8463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13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1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2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36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3.png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4.png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43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5.png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47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74.xml"/><Relationship Id="rId4" Type="http://schemas.openxmlformats.org/officeDocument/2006/relationships/image" Target="../media/image6.png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1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6.png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7.png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8.pn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7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2.xml"/><Relationship Id="rId4" Type="http://schemas.openxmlformats.org/officeDocument/2006/relationships/image" Target="../media/image6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6.xml"/><Relationship Id="rId4" Type="http://schemas.openxmlformats.org/officeDocument/2006/relationships/image" Target="../media/image7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8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8130"/>
            <a:ext cx="6563995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模块四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项目实战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天天生鲜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5913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spc="200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项目前期准备工作</a:t>
            </a:r>
            <a:endParaRPr lang="zh-CN" altLang="en-US" sz="2800" b="1" spc="200" dirty="0" smtClean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979170" y="1557655"/>
            <a:ext cx="9933940" cy="9315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订单提交页面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主要展示购物车中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商品的信息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统计商品金额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。在购物车页面单击“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去结算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”按钮会进入购物车页面，如图所示。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原创设计师QQ598969553          _4"/>
          <p:cNvSpPr/>
          <p:nvPr>
            <p:custDataLst>
              <p:tags r:id="rId3"/>
            </p:custDataLst>
          </p:nvPr>
        </p:nvSpPr>
        <p:spPr>
          <a:xfrm>
            <a:off x="6958965" y="3001645"/>
            <a:ext cx="4373245" cy="30988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订单提交页面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主要划分为四部分，分别是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商品列表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收货地址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支付方式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总金额结算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其中商品列表部分主要展示所有商品的信息；收货地址部分主要展示收货的详细信息，此处需要用户填写信息；支付方式主要展示用户可以选择的支付方式，此处只支持货到付款的方式；总金额结算部分主要展示总金额和实付款的相关信息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2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70000" y="2489200"/>
            <a:ext cx="5144770" cy="4123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979170" y="1557655"/>
            <a:ext cx="9933940" cy="9315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订单提交成功页面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展示商品信息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订单信息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统计商品金额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。在订单提交页面单击“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提交订单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”按钮会进入订单提交成功页面，如图所示。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3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74415" y="2722880"/>
            <a:ext cx="4942205" cy="3545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37371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1839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79649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了解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天天生鲜项目的业务逻辑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，能够复述项目的业务逻辑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模块与功能分析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8310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模块与功能分析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175" y="2709545"/>
            <a:ext cx="5264150" cy="21755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天天生鲜项目可以分为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商品模块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与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购物车模块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，其中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商品模块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包含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商品详情页面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商品分类页面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这几个功能；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购物车模块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包含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加入购物车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购物车商品展示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删除购物车商品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提交订单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保存订单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显示订单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这几个功能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9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526530" y="1701165"/>
            <a:ext cx="4086225" cy="4171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模块与功能分析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175" y="2709545"/>
            <a:ext cx="4284980" cy="20256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天天生鲜项目共使用了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6个页面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，包括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商品分类页面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商品详情页面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购物车页面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订单提交页面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订单提交成功页面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，各页面所包含的功能如图所示。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21" name="图片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62930" y="1845310"/>
            <a:ext cx="5591810" cy="3712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1722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86190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94000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了解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数据库设计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，能够说出每张数据表代表的含义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数据库设计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数据库设计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344295"/>
            <a:ext cx="10064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天生鲜主要涉及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商品分类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订单商品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这几种数据，因此需要使用4张表来保存这些数据，这4张数据表分别为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商品分类表goods_goodscategory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商品表goods_goodsinfo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订单信息表cart_orderinfo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订单商品模型表cart_ordergoods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3" name="图片 -2147482624" descr="12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69895" y="2709545"/>
            <a:ext cx="6250940" cy="39033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创建天天生鲜项目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，能够在PyCharm中创建天天生鲜项目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原创设计师QQ598969553          _3"/>
          <p:cNvSpPr/>
          <p:nvPr>
            <p:custDataLst>
              <p:tags r:id="rId2"/>
            </p:custDataLst>
          </p:nvPr>
        </p:nvSpPr>
        <p:spPr>
          <a:xfrm>
            <a:off x="4150360" y="2926080"/>
            <a:ext cx="6530340" cy="235267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3"/>
            </p:custDataLst>
          </p:nvPr>
        </p:nvSpPr>
        <p:spPr>
          <a:xfrm>
            <a:off x="4437380" y="2967355"/>
            <a:ext cx="598678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天天生鲜项目基于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10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操作系统，使用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Django 4.2.4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版本实现，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版本号为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3.11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，开发工具使用PyCharm，数据库使用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。由于在前面创建了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隔离环境first_env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，所以这里将基于这个隔离环境实现本项目。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3635" y="2421255"/>
            <a:ext cx="2324100" cy="336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468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打开命令行窗口启动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虚拟环境first_env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，在当前目录下创建天天生鲜的ttsx项目，具体命令如下所示。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3956685" y="3933190"/>
            <a:ext cx="6240145" cy="97409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(first_env) E:\env_space&gt;django-admin startproject ttsx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42390" y="2781300"/>
            <a:ext cx="2324100" cy="336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382988" y="621653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1751965" y="2718435"/>
            <a:ext cx="7907020" cy="688340"/>
            <a:chOff x="978873" y="1800500"/>
            <a:chExt cx="7408317" cy="515937"/>
          </a:xfrm>
        </p:grpSpPr>
        <p:sp>
          <p:nvSpPr>
            <p:cNvPr id="6" name="Pentagon 3"/>
            <p:cNvSpPr/>
            <p:nvPr>
              <p:custDataLst>
                <p:tags r:id="rId2"/>
              </p:custDataLst>
            </p:nvPr>
          </p:nvSpPr>
          <p:spPr bwMode="auto">
            <a:xfrm>
              <a:off x="978873" y="1800500"/>
              <a:ext cx="7408317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了解</a:t>
              </a:r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天天生鲜项目的业务逻辑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，能够复述项目的业务逻辑</a:t>
              </a:r>
              <a:endPara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MH_Others_1"/>
            <p:cNvSpPr/>
            <p:nvPr>
              <p:custDataLst>
                <p:tags r:id="rId3"/>
              </p:custDataLst>
            </p:nvPr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1751965" y="3588385"/>
            <a:ext cx="7907020" cy="685800"/>
            <a:chOff x="978871" y="2570437"/>
            <a:chExt cx="6469144" cy="514350"/>
          </a:xfrm>
        </p:grpSpPr>
        <p:sp>
          <p:nvSpPr>
            <p:cNvPr id="9" name="Pentagon 5"/>
            <p:cNvSpPr/>
            <p:nvPr>
              <p:custDataLst>
                <p:tags r:id="rId5"/>
              </p:custDataLst>
            </p:nvPr>
          </p:nvSpPr>
          <p:spPr bwMode="auto">
            <a:xfrm>
              <a:off x="978871" y="2570437"/>
              <a:ext cx="646914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熟悉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天天生鲜项目的准备工作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，能够根据模型设计定义模型类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0" name="MH_Others_1"/>
            <p:cNvSpPr/>
            <p:nvPr>
              <p:custDataLst>
                <p:tags r:id="rId6"/>
              </p:custDataLst>
            </p:nvPr>
          </p:nvSpPr>
          <p:spPr bwMode="auto">
            <a:xfrm>
              <a:off x="985222" y="2570437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在命令行窗口中，切换工作目录至ttsx项目中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manage.py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文件所在的目录，在该目录下依次创建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应用goods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与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cart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，分别负责处理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商品模块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购物车模块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的功能，命令如下所示。</a:t>
            </a:r>
            <a:endParaRPr 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3790315" y="3832225"/>
            <a:ext cx="6445250" cy="126111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(first_env) E:\env_space\ttsx&gt;python manage.py startapp goods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(first_env) E:\env_space\ttsx&gt;python manage.py startapp cart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42390" y="2781300"/>
            <a:ext cx="2324100" cy="336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应用创建完成后，还需要在ttsx项目的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settings.py文件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中进行配置才能够激活应用。在PyCharm工具中打开ttsx项目的settings.py文件，在该文件中修改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INSTALLED_APPS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配置项对应的列表，在该列表的末尾加入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cart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应用，添加后的配置项如下所示。</a:t>
            </a:r>
            <a:endParaRPr 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1198880" y="2942590"/>
            <a:ext cx="9036685" cy="345186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(INSTALLED_APPS = [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'django.contrib.admin',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'django.contrib.auth',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'django.contrib.contenttypes',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'django.contrib.sessions',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'django.contrib.messages',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'django.contrib.staticfiles',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'cart',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'goods',]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由于ttsx项目使用的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数据库是MySQL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，所以这里需要在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settings.py文件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中修改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DATABASES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配置项以配置数据库，修改后的配置项如下所示。</a:t>
            </a:r>
            <a:endParaRPr 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1343660" y="2565400"/>
            <a:ext cx="9036685" cy="345186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DATABASES = {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'default': {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'ENGINE': 'django.db.backends.mysql',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'USER': 'root',                  # 数据库账号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'PASSWORD': '123456',  # 数据库密码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'HOST': 'localhost',         # 数据库的主机名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'NAME': 'ttsx',                # 数据库名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'PORT': 3306,                 # 数据库的端口号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}}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1005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4" name="矩形 23"/>
          <p:cNvSpPr/>
          <p:nvPr>
            <p:custDataLst>
              <p:tags r:id="rId2"/>
            </p:custDataLst>
          </p:nvPr>
        </p:nvSpPr>
        <p:spPr>
          <a:xfrm>
            <a:off x="1019810" y="1487805"/>
            <a:ext cx="9683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管理员身份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打开命令行窗口中，在该窗口中通过命令切换到D:\programs\mysql-8.0.34-winx64\bin目录下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登录MySQL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，登录成功后在提示符后面输入创建数据库ttsx的命令，具体命令及其运行结果如下所示：</a:t>
            </a:r>
            <a:endParaRPr 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1576705" y="3141345"/>
            <a:ext cx="9036685" cy="121475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mysql&gt; create database ttsx charset=utf8;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Query OK, 1 row affected, 1 warning (0.12 sec)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4693" y="3645327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3798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模型类的定义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，能够根据天天生鲜数据库设计定义模型类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定义模型类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8605" y="2474595"/>
            <a:ext cx="6889750" cy="330898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276090" y="2565400"/>
            <a:ext cx="6596380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天天生鲜项目总共有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四张数据表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，因此这里需要根据这四张表的结构定义四个与数据表对应的模型类。由于与商品模块有关的数据表有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goods_goodscategory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goods_goodsinfo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，所以这两张数据表对应的模型类可以同时定义在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models.py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文件中；由于与购物车模块有关的数据表有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cart_orderinfo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cart_ordergoods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，所以这两张数据表对应的模型类可以同时定义在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cart应用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models.py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421255"/>
            <a:ext cx="2324100" cy="3362325"/>
          </a:xfrm>
          <a:prstGeom prst="rect">
            <a:avLst/>
          </a:prstGeom>
        </p:spPr>
      </p:pic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定义模型类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定义模型类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1181100" y="152717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打开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models.py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文件，定义两个模型类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GoodsCategory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GoodsInfo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343660" y="2637155"/>
            <a:ext cx="9036685" cy="280225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django.db import models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GoodsCategory(models.Model):                 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"""goods_goodscategory表"""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cag_name = models.CharField(max_length=30)      # 分类名称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cag_css = models.CharField(max_length=20)       # 分类样式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cag_img = models.ImageField(upload_to='cag')    # 分类图片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定义模型类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1181100" y="152717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打开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models.py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文件，定义两个模型类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GoodsCategory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GoodsInfo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343660" y="2637155"/>
            <a:ext cx="9036685" cy="34417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GoodsInfo(models.Model):  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"""goods_goodsinfo表"""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goods_name = models.CharField(max_length=100)    # 商品名字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goods_price = models.IntegerField(default=0)     # 商品价格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goods_desc = models.CharField(max_length=1000)   # 商品描述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goods_img =models.ImageField(upload_to='goods')  # 商品图片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# 所属的分类，GoodsCategory和GoodsInfo是一对多的关系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goods_cag = models.ForeignKey(GoodsCategory, on_delete=models.CASCADE)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定义模型类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1181100" y="152717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打开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cart应用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models.py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文件，定义两个模型类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OrderInfo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OrderGoods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771015" y="2349500"/>
            <a:ext cx="9036685" cy="403098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django.db import models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goods.models import GoodsInfo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OrderInfo(models.Model):  # 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订单信息表cart_orderinfo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status = ((1, '代付款'),(2, '代付款'),(3, '代付款'),(4, '代付款'),)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order_id = models.CharField(max_length=100)            # 订单编号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order_addr = models.CharField(max_length=100)        # 收货地址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order_recv = models.CharField(max_length=50)           # 收货人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order_tele = models.CharField(max_length=11)            # 联系电话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order_fee = models.IntegerField(default=10)                # 运费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order_extra = models.CharField(max_length=200)        # 订单备注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order_status = models.IntegerField(default=1, choices=status)   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# 订单状态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定义模型类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771015" y="2712085"/>
            <a:ext cx="9036685" cy="277558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class OrderGoods(models.Model):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"""订单商品模型表cart_ordergoods"""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goods_info = models.ForeignKey(GoodsInfo, on_delete=models.CASCADE)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# 商品数量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goods_num = models.IntegerField()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# 商品所属订单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goods_order = models.ForeignKey(OrderInfo, on_delete=models.CASCADE)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81100" y="152717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打开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cart应用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models.py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文件，定义两个模型类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OrderInfo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OrderGoods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，具体代码如下所示。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7247352" y="621653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章节概述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1009935" y="1504975"/>
            <a:ext cx="10151132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拼多多、京东、苏宁易购等是大家熟知的在线购物网站，这些网站提供清晰简洁的页面结构，包括首页、分类页面、详情页面和购物车页面等，让用户能够根据自身需求快速导航到所需页面，浏览商品信息，并进行下单操作。实际上，在线购物网站是Web应用的重要应用领域。本章将以一个在线购物网站——天天生鲜为例，演示使用Django框架开发Web应用的具体流程，旨在帮助读者巩固Django框架的使用方法。</a:t>
            </a:r>
            <a:endParaRPr lang="zh-CN" altLang="zh-CN" sz="20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45865" y="3990340"/>
            <a:ext cx="4551680" cy="2738120"/>
            <a:chOff x="5606" y="5942"/>
            <a:chExt cx="7168" cy="4312"/>
          </a:xfrm>
        </p:grpSpPr>
        <p:pic>
          <p:nvPicPr>
            <p:cNvPr id="4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606" y="5942"/>
              <a:ext cx="7168" cy="4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6697" y="6534"/>
              <a:ext cx="5056" cy="2835"/>
            </a:xfrm>
            <a:prstGeom prst="rect">
              <a:avLst/>
            </a:prstGeom>
            <a:blipFill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 sz="1800"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4693" y="3645327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3798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迁移数据库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，能够将定义模型类生成迁移文件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迁移数据库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1181100" y="1527175"/>
            <a:ext cx="9785350" cy="13798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模型类定义完成之后，就可以按照已定义的模型类来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创建对应的数据库表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。由于部分模型类中使用了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ImageField字段类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，该字段类需要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Pillow库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的支持，所以这里需要在虚拟环境中first_env安装Pillow库，具体安装命令如下所示：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343660" y="3202305"/>
            <a:ext cx="9036685" cy="21653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(first_env) E:\env_space\ttsx&gt;pip install Pillow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Collecting Pillow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……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Installing collected packages: Pillow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Successfully installed Pillow-10.0.0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迁移数据库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1181100" y="1527175"/>
            <a:ext cx="9210040" cy="5708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安装完成后，在虚拟环境中进入ttsx项目的根目录下，依次执行如下命令：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343660" y="2269490"/>
            <a:ext cx="9036685" cy="123126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(first_env) E:\env_space\ttsx&gt;python manage.py makemigrations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(first_env) E:\env_space\ttsx&gt;python manage.py migrate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迁移数据库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198880" y="3573780"/>
            <a:ext cx="9210040" cy="5708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执行完成后，使用MySQL命令查看ttsx数据库中创建的数据表，具体命令如下。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343660" y="4149090"/>
            <a:ext cx="9036685" cy="123126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mysql&gt; use ttsx;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Database changed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mysql&gt; show tables;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1181100" y="1527175"/>
            <a:ext cx="9210040" cy="15519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有了数据表之后，便可以向数据表中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添加商品数据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。由于天天生鲜项目涉及的商品数据是非常多的，若仍然通过手动编写代码的方式逐条向数据库添加数据，显然过程是极其烦琐的。为此，我们准备了包含数据库执行语句的“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天天生鲜SQL语句.txt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”文件。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迁移数据库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0270" y="3138805"/>
            <a:ext cx="5405755" cy="3107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1181100" y="1527175"/>
            <a:ext cx="9210040" cy="6756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添加完数据的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goods_goodsinfo表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具体如图所示。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3.3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迁移数据库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0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22755" y="2202815"/>
            <a:ext cx="8745220" cy="3823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4693" y="3645327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3798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静态文件的配置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，能够在天天生鲜项目中配置静态文件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配置静态文件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1019175" y="2773680"/>
            <a:ext cx="5525770" cy="23863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在天天生鲜项目中需要使用到静态文件，该项目的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静态文件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包含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HTML文件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CSS文件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JS文件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，因此可以在ttsx项目的根目录下创建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static目录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，将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HTML文件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作为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放置到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templates目录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，将其他文件全部放置到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static目录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配置静态文件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9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886575" y="1485265"/>
            <a:ext cx="2950210" cy="5106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配置静态文件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054100" y="1471930"/>
            <a:ext cx="9785350" cy="7289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用于打开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settings.py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文件，对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配置项进行如下设置：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558290" y="2348865"/>
            <a:ext cx="9036685" cy="385000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TEMPLATES = [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{ 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'BACKEND': 'django.template.backends.django.DjangoTemplates',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'DIRS': [os.path.join(BASE_DIR, 'templates')],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'APP_DIRS': True,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'OPTIONS': {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'context_processors': [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    'django.template.context_processors.debug',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    'django.template.context_processors.request',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    'django.contrib.auth.context_processors.auth',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    'django.contrib.messages.context_processors.messages',],},},]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配置静态文件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054100" y="1471930"/>
            <a:ext cx="9785350" cy="7289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settings.py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文件中，设置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static目录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的路径，具体代码如下所示。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4222750" y="3429635"/>
            <a:ext cx="6687185" cy="125476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STATIC_URL = '/static/'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STATICFILES_DIRS = [os.path.join(BASE_DIR, 'static')]</a:t>
            </a:r>
            <a:endParaRPr lang="en-US" altLang="zh-CN" sz="18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43635" y="2421255"/>
            <a:ext cx="2324100" cy="3362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了解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天天生鲜项目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，能够复述出天天生鲜项目各页面包含的功能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9240" y="3321685"/>
            <a:ext cx="6912610" cy="133985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370705" y="3505200"/>
            <a:ext cx="641032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天天生鲜项目中共有6个页面，包括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商品分类页面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商品详情页面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订单提交页面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订单提交成功页面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2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979170" y="1557655"/>
            <a:ext cx="7254875" cy="5289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主要展示全部商品分类以及最新商品信息，如图所示。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42390" y="2320290"/>
            <a:ext cx="5563235" cy="3935730"/>
          </a:xfrm>
          <a:prstGeom prst="rect">
            <a:avLst/>
          </a:prstGeom>
        </p:spPr>
      </p:pic>
      <p:sp>
        <p:nvSpPr>
          <p:cNvPr id="6" name="原创设计师QQ598969553          _4"/>
          <p:cNvSpPr/>
          <p:nvPr>
            <p:custDataLst>
              <p:tags r:id="rId5"/>
            </p:custDataLst>
          </p:nvPr>
        </p:nvSpPr>
        <p:spPr>
          <a:xfrm>
            <a:off x="7103110" y="2924175"/>
            <a:ext cx="4331970" cy="27279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首页主要划分为三部分，分别是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全部商品分类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最新商品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，其中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位于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页面的右上角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部分，主要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购物车的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商品信息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以及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总数量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默认的总数量为0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；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全部商品分类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位于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天天生鲜图标的下方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，以列表形式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展示所有的分类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；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最新商品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位于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页面下半部分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，主要展示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每个分类下最新的四个商品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信息。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979170" y="1557655"/>
            <a:ext cx="7254875" cy="5289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商品分类页面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主要展示某一分类的全部商品，如图所示。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原创设计师QQ598969553          _4"/>
          <p:cNvSpPr/>
          <p:nvPr>
            <p:custDataLst>
              <p:tags r:id="rId3"/>
            </p:custDataLst>
          </p:nvPr>
        </p:nvSpPr>
        <p:spPr>
          <a:xfrm>
            <a:off x="7103110" y="3789680"/>
            <a:ext cx="4331970" cy="9798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商品分类页面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以分页形式展示了低温奶制品分类下的所有商品，每页至多有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12个商品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7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42390" y="2277110"/>
            <a:ext cx="5017770" cy="4059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979170" y="1557655"/>
            <a:ext cx="7254875" cy="5289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商品详情页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主要展示具体商品的详细信息，如图所示。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2148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原创设计师QQ598969553          _4"/>
          <p:cNvSpPr/>
          <p:nvPr>
            <p:custDataLst>
              <p:tags r:id="rId3"/>
            </p:custDataLst>
          </p:nvPr>
        </p:nvSpPr>
        <p:spPr>
          <a:xfrm>
            <a:off x="6917690" y="3234690"/>
            <a:ext cx="4373245" cy="21075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单击“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加入购物车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”按钮，会将商品加入到购物车，此时将鼠标移动至我的购物车上方，会弹出购物车列表，该列表中已经显示了刚刚加入的商品。再次单击“加入购物车”按钮，会增加商品的数量。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2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70000" y="2402205"/>
            <a:ext cx="5121275" cy="3772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原创设计师QQ598969553          _4"/>
          <p:cNvSpPr/>
          <p:nvPr>
            <p:custDataLst>
              <p:tags r:id="rId1"/>
            </p:custDataLst>
          </p:nvPr>
        </p:nvSpPr>
        <p:spPr>
          <a:xfrm>
            <a:off x="979170" y="1557655"/>
            <a:ext cx="9933940" cy="9315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购物车页面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主要展示购物车中商品的信息、统计商品商品金额。在任意页面单击“我的购物车”按钮会进入购物车页面，如图所示。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项目页面展示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原创设计师QQ598969553          _4"/>
          <p:cNvSpPr/>
          <p:nvPr>
            <p:custDataLst>
              <p:tags r:id="rId3"/>
            </p:custDataLst>
          </p:nvPr>
        </p:nvSpPr>
        <p:spPr>
          <a:xfrm>
            <a:off x="6958965" y="3803650"/>
            <a:ext cx="4373245" cy="13347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购物车页面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展示了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购物车中的所有商品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，每个商品都对应一个“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”按钮，单击“删除”按钮会将其对应的商品从购物车中删除。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1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342390" y="2709545"/>
            <a:ext cx="5013325" cy="3522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DIAGRAM_VIRTUALLY_FRAME" val="{&quot;height&quot;:191.1,&quot;left&quot;:137.95,&quot;top&quot;:214.05,&quot;width&quot;:622.6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  <p:tag name="KSO_WM_DIAGRAM_VIRTUALLY_FRAME" val="{&quot;height&quot;:191.1,&quot;left&quot;:137.95,&quot;top&quot;:214.05,&quot;width&quot;:622.6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  <p:tag name="KSO_WM_DIAGRAM_VIRTUALLY_FRAME" val="{&quot;height&quot;:191.1,&quot;left&quot;:137.95,&quot;top&quot;:214.05,&quot;width&quot;:622.6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DIAGRAM_VIRTUALLY_FRAME" val="{&quot;height&quot;:191.1,&quot;left&quot;:137.95,&quot;top&quot;:214.05,&quot;width&quot;:622.6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191.1,&quot;left&quot;:137.95,&quot;top&quot;:214.05,&quot;width&quot;:622.6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191.1,&quot;left&quot;:137.95,&quot;top&quot;:214.05,&quot;width&quot;:622.6}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6871</Words>
  <Application>WPS 演示</Application>
  <PresentationFormat>自定义</PresentationFormat>
  <Paragraphs>291</Paragraphs>
  <Slides>39</Slides>
  <Notes>117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Arial</vt:lpstr>
      <vt:lpstr>宋体</vt:lpstr>
      <vt:lpstr>Wingdings</vt:lpstr>
      <vt:lpstr>黑体</vt:lpstr>
      <vt:lpstr>微软雅黑</vt:lpstr>
      <vt:lpstr>Source Han Sans K Bold</vt:lpstr>
      <vt:lpstr>Yu Gothic UI Semibold</vt:lpstr>
      <vt:lpstr>字魂58号-创中黑</vt:lpstr>
      <vt:lpstr>Calibri</vt:lpstr>
      <vt:lpstr>思源黑体 CN Regular</vt:lpstr>
      <vt:lpstr>Arial Unicode MS</vt:lpstr>
      <vt:lpstr>Times New Roman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7388</cp:revision>
  <dcterms:created xsi:type="dcterms:W3CDTF">2020-11-11T09:29:00Z</dcterms:created>
  <dcterms:modified xsi:type="dcterms:W3CDTF">2025-01-08T07:11:57Z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744D8EB2E76D4847A8112CE6B167364B</vt:lpwstr>
  </property>
</Properties>
</file>