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6"/>
  </p:notesMasterIdLst>
  <p:handoutMasterIdLst>
    <p:handoutMasterId r:id="rId31"/>
  </p:handoutMasterIdLst>
  <p:sldIdLst>
    <p:sldId id="2496" r:id="rId4"/>
    <p:sldId id="2298" r:id="rId5"/>
    <p:sldId id="2099" r:id="rId7"/>
    <p:sldId id="2105" r:id="rId8"/>
    <p:sldId id="2424" r:id="rId9"/>
    <p:sldId id="2425" r:id="rId10"/>
    <p:sldId id="2426" r:id="rId11"/>
    <p:sldId id="2427" r:id="rId12"/>
    <p:sldId id="2428" r:id="rId13"/>
    <p:sldId id="2429" r:id="rId14"/>
    <p:sldId id="1298" r:id="rId15"/>
    <p:sldId id="2171" r:id="rId16"/>
    <p:sldId id="2173" r:id="rId17"/>
    <p:sldId id="2430" r:id="rId18"/>
    <p:sldId id="2431" r:id="rId19"/>
    <p:sldId id="2249" r:id="rId20"/>
    <p:sldId id="2432" r:id="rId21"/>
    <p:sldId id="2433" r:id="rId22"/>
    <p:sldId id="2434" r:id="rId23"/>
    <p:sldId id="2435" r:id="rId24"/>
    <p:sldId id="2436" r:id="rId25"/>
    <p:sldId id="2437" r:id="rId26"/>
    <p:sldId id="2438" r:id="rId27"/>
    <p:sldId id="2439" r:id="rId28"/>
    <p:sldId id="2521" r:id="rId29"/>
    <p:sldId id="2497" r:id="rId30"/>
  </p:sldIdLst>
  <p:sldSz cx="12190095" cy="6859270"/>
  <p:notesSz cx="6858000" cy="9144000"/>
  <p:custDataLst>
    <p:tags r:id="rId36"/>
  </p:custDataLst>
  <p:defaultTextStyle>
    <a:defPPr>
      <a:defRPr lang="zh-CN"/>
    </a:defPPr>
    <a:lvl1pPr marL="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13" userDrawn="1">
          <p15:clr>
            <a:srgbClr val="A4A3A4"/>
          </p15:clr>
        </p15:guide>
        <p15:guide id="2" pos="211" userDrawn="1">
          <p15:clr>
            <a:srgbClr val="A4A3A4"/>
          </p15:clr>
        </p15:guide>
        <p15:guide id="3" pos="656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孟方思" initials="mfs" lastIdx="1" clrIdx="0"/>
  <p:cmAuthor id="2" name="LD" initials="L" lastIdx="2" clrIdx="1"/>
  <p:cmAuthor id="3" name="Lv0593" initials="L" lastIdx="15" clrIdx="2"/>
  <p:cmAuthor id="4" name="itcast" initials="i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BBC"/>
    <a:srgbClr val="595959"/>
    <a:srgbClr val="0075CC"/>
    <a:srgbClr val="005DA2"/>
    <a:srgbClr val="1369B2"/>
    <a:srgbClr val="FAFAFA"/>
    <a:srgbClr val="F2F2F2"/>
    <a:srgbClr val="008DF6"/>
    <a:srgbClr val="F5F5F5"/>
    <a:srgbClr val="3992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20" autoAdjust="0"/>
    <p:restoredTop sz="55672" autoAdjust="0"/>
  </p:normalViewPr>
  <p:slideViewPr>
    <p:cSldViewPr showGuides="1">
      <p:cViewPr varScale="1">
        <p:scale>
          <a:sx n="58" d="100"/>
          <a:sy n="58" d="100"/>
        </p:scale>
        <p:origin x="72" y="1104"/>
      </p:cViewPr>
      <p:guideLst>
        <p:guide orient="horz" pos="1913"/>
        <p:guide pos="211"/>
        <p:guide pos="65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20106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550"/>
        <p:guide pos="22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112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669777" y="2309308"/>
            <a:ext cx="10850541" cy="899333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/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69820" y="3566185"/>
            <a:ext cx="10850454" cy="801518"/>
          </a:xfrm>
        </p:spPr>
        <p:txBody>
          <a:bodyPr lIns="101600" tIns="38100" rIns="76200" bIns="38100" anchor="ctr" anchorCtr="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5365" indent="0" algn="ctr">
              <a:buNone/>
              <a:defRPr sz="1600"/>
            </a:lvl6pPr>
            <a:lvl7pPr marL="2742565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B7B3F-A56B-4310-A966-BD55D80449F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127340-2293-49D2-96F1-6E7BF0C8F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 hasCustomPrompt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标题与图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9974" y="727845"/>
            <a:ext cx="3931306" cy="1115266"/>
          </a:xfrm>
        </p:spPr>
        <p:txBody>
          <a:bodyPr anchor="ctr" anchorCtr="0"/>
          <a:lstStyle>
            <a:lvl1pPr>
              <a:defRPr sz="320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idx="1" hasCustomPrompt="1"/>
          </p:nvPr>
        </p:nvSpPr>
        <p:spPr>
          <a:xfrm>
            <a:off x="5137617" y="727845"/>
            <a:ext cx="6171235" cy="5404215"/>
          </a:xfrm>
        </p:spPr>
        <p:txBody>
          <a:bodyPr/>
          <a:lstStyle>
            <a:lvl1pPr>
              <a:defRPr sz="2400">
                <a:latin typeface="+mn-ea"/>
                <a:ea typeface="+mn-ea"/>
              </a:defRPr>
            </a:lvl1pPr>
            <a:lvl2pPr marL="457200" indent="0">
              <a:buNone/>
              <a:defRPr sz="2400">
                <a:latin typeface="+mn-ea"/>
                <a:ea typeface="+mn-ea"/>
              </a:defRPr>
            </a:lvl2pPr>
            <a:lvl3pPr>
              <a:defRPr sz="2400">
                <a:latin typeface="+mn-ea"/>
                <a:ea typeface="+mn-ea"/>
              </a:defRPr>
            </a:lvl3pPr>
            <a:lvl4pPr>
              <a:defRPr sz="2400">
                <a:latin typeface="+mn-ea"/>
                <a:ea typeface="+mn-ea"/>
              </a:defRPr>
            </a:lvl4pPr>
            <a:lvl5pPr>
              <a:defRPr sz="2400">
                <a:latin typeface="+mn-ea"/>
                <a:ea typeface="+mn-ea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half" idx="2" hasCustomPrompt="1"/>
          </p:nvPr>
        </p:nvSpPr>
        <p:spPr>
          <a:xfrm>
            <a:off x="839974" y="2240060"/>
            <a:ext cx="3931306" cy="3892636"/>
          </a:xfrm>
        </p:spPr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 sz="24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765" indent="0">
              <a:buNone/>
              <a:defRPr sz="1000"/>
            </a:lvl8pPr>
            <a:lvl9pPr marL="3656965" indent="0">
              <a:buNone/>
              <a:defRPr sz="1000"/>
            </a:lvl9pPr>
          </a:lstStyle>
          <a:p>
            <a:pPr lvl="0"/>
            <a:r>
              <a:rPr lang="zh-CN" altLang="en-US"/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>
              <a:sym typeface="+mn-ea"/>
            </a:endParaRPr>
          </a:p>
          <a:p>
            <a:pPr lvl="0"/>
            <a:r>
              <a:rPr lang="zh-CN" altLang="en-US">
                <a:sym typeface="+mn-ea"/>
              </a:rPr>
              <a:t>单击此处编辑正文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注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 hasCustomPrompt="1"/>
          </p:nvPr>
        </p:nvSpPr>
        <p:spPr>
          <a:xfrm>
            <a:off x="669820" y="5606183"/>
            <a:ext cx="10850454" cy="558268"/>
          </a:xfrm>
        </p:spPr>
        <p:txBody>
          <a:bodyPr/>
          <a:lstStyle>
            <a:lvl1pPr>
              <a:defRPr b="0">
                <a:latin typeface="+mn-ea"/>
                <a:ea typeface="+mn-ea"/>
              </a:defRPr>
            </a:lvl1pPr>
          </a:lstStyle>
          <a:p>
            <a:r>
              <a:rPr lang="zh-CN" altLang="en-US"/>
              <a:t>单击此处编辑正文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idx="1" hasCustomPrompt="1"/>
          </p:nvPr>
        </p:nvSpPr>
        <p:spPr>
          <a:xfrm>
            <a:off x="669820" y="641469"/>
            <a:ext cx="10850454" cy="4556969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单张大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 hasCustomPrompt="1"/>
          </p:nvPr>
        </p:nvSpPr>
        <p:spPr>
          <a:xfrm>
            <a:off x="0" y="0"/>
            <a:ext cx="12194539" cy="686943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联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内容占位符 1"/>
          <p:cNvSpPr>
            <a:spLocks noGrp="1"/>
          </p:cNvSpPr>
          <p:nvPr>
            <p:ph sz="half" idx="2" hasCustomPrompt="1"/>
          </p:nvPr>
        </p:nvSpPr>
        <p:spPr>
          <a:xfrm>
            <a:off x="467922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单击此处编辑正文</a:t>
            </a:r>
            <a:endParaRPr dirty="0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half" idx="13" hasCustomPrompt="1"/>
          </p:nvPr>
        </p:nvSpPr>
        <p:spPr>
          <a:xfrm>
            <a:off x="6286787" y="565255"/>
            <a:ext cx="5399196" cy="572876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</a:t>
            </a:r>
            <a:r>
              <a:rPr>
                <a:sym typeface="+mn-ea"/>
              </a:rPr>
              <a:t>正文</a:t>
            </a:r>
            <a:endParaRPr dirty="0"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9777" y="623706"/>
            <a:ext cx="10850541" cy="899333"/>
          </a:xfrm>
        </p:spPr>
        <p:txBody>
          <a:bodyPr vert="horz" lIns="101600" tIns="38100" rIns="25400" bIns="38100" rtlCol="0" anchor="ctr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0" i="0" u="none" strike="noStrike" kern="1200" cap="none" spc="600" normalizeH="0" baseline="0" noProof="1" dirty="0">
                <a:solidFill>
                  <a:schemeClr val="tx1"/>
                </a:solidFill>
                <a:effectLst/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 userDrawn="1"/>
        </p:nvCxnSpPr>
        <p:spPr>
          <a:xfrm>
            <a:off x="984634" y="1413103"/>
            <a:ext cx="101984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F:/1-原电脑资料/贤达教育/logo/云课堂logo/贤达云课堂logo+文字（蓝）.png贤达云课堂logo+文字（蓝）"/>
          <p:cNvPicPr>
            <a:picLocks noChangeAspect="1"/>
          </p:cNvPicPr>
          <p:nvPr userDrawn="1"/>
        </p:nvPicPr>
        <p:blipFill>
          <a:blip r:embed="rId2">
            <a:alphaModFix amt="10000"/>
          </a:blip>
          <a:srcRect t="8343" b="8343"/>
          <a:stretch>
            <a:fillRect/>
          </a:stretch>
        </p:blipFill>
        <p:spPr>
          <a:xfrm>
            <a:off x="2764155" y="1988820"/>
            <a:ext cx="6663690" cy="2776220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png"/><Relationship Id="rId8" Type="http://schemas.openxmlformats.org/officeDocument/2006/relationships/tags" Target="../tags/tag1.xml"/><Relationship Id="rId7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0" Type="http://schemas.openxmlformats.org/officeDocument/2006/relationships/theme" Target="../theme/theme2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605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5357" y="6351009"/>
            <a:ext cx="3959381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254" y="6351009"/>
            <a:ext cx="2699578" cy="316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ea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69777" y="581333"/>
            <a:ext cx="10850541" cy="64812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2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ea"/>
                <a:ea typeface="+mn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669820" y="1508404"/>
            <a:ext cx="10850454" cy="4750044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</a:lstStyle>
          <a:p>
            <a:pPr lvl="0"/>
            <a:r>
              <a:rPr lang="zh-CN" altLang="en-US" dirty="0"/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  <a:p>
            <a:pPr lvl="0"/>
            <a:r>
              <a:rPr lang="zh-CN" altLang="en-US" dirty="0">
                <a:sym typeface="+mn-ea"/>
              </a:rPr>
              <a:t>单击此处编辑正文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4pPr>
      <a:lvl5pPr marL="2056765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ea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white"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8"/>
            </p:custDataLst>
          </p:nvPr>
        </p:nvSpPr>
        <p:spPr>
          <a:xfrm>
            <a:off x="172968" y="160668"/>
            <a:ext cx="11823568" cy="6525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 descr="F:/1-原电脑资料/贤达教育/logo/云课堂logo/贤达云课堂logo+文字（蓝）.png贤达云课堂logo+文字（蓝）"/>
          <p:cNvPicPr>
            <a:picLocks noChangeAspect="1"/>
          </p:cNvPicPr>
          <p:nvPr/>
        </p:nvPicPr>
        <p:blipFill>
          <a:blip r:embed="rId9"/>
          <a:srcRect t="8345" b="8345"/>
          <a:stretch>
            <a:fillRect/>
          </a:stretch>
        </p:blipFill>
        <p:spPr>
          <a:xfrm>
            <a:off x="191105" y="188630"/>
            <a:ext cx="3283072" cy="13680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黑体" panose="02010609060101010101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0" Type="http://schemas.openxmlformats.org/officeDocument/2006/relationships/notesSlide" Target="../notesSlides/notesSlide9.xml"/><Relationship Id="rId1" Type="http://schemas.openxmlformats.org/officeDocument/2006/relationships/tags" Target="../tags/tag27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image" Target="../media/image4.png"/><Relationship Id="rId1" Type="http://schemas.openxmlformats.org/officeDocument/2006/relationships/tags" Target="../tags/tag3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46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tags" Target="../tags/tag57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4" Type="http://schemas.openxmlformats.org/officeDocument/2006/relationships/notesSlide" Target="../notesSlides/notesSlide14.xml"/><Relationship Id="rId13" Type="http://schemas.openxmlformats.org/officeDocument/2006/relationships/slideLayout" Target="../slideLayouts/slideLayout9.xml"/><Relationship Id="rId12" Type="http://schemas.openxmlformats.org/officeDocument/2006/relationships/tags" Target="../tags/tag62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tags" Target="../tags/tag5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75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7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82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0" Type="http://schemas.openxmlformats.org/officeDocument/2006/relationships/notesSlide" Target="../notesSlides/notesSlide20.xml"/><Relationship Id="rId1" Type="http://schemas.openxmlformats.org/officeDocument/2006/relationships/tags" Target="../tags/tag90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9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image" Target="../media/image4.png"/><Relationship Id="rId1" Type="http://schemas.openxmlformats.org/officeDocument/2006/relationships/tags" Target="../tags/tag98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3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tags" Target="../tags/tag1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4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8.xml"/><Relationship Id="rId4" Type="http://schemas.openxmlformats.org/officeDocument/2006/relationships/image" Target="../media/image4.png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9.xml"/><Relationship Id="rId5" Type="http://schemas.openxmlformats.org/officeDocument/2006/relationships/tags" Target="../tags/tag12.xml"/><Relationship Id="rId4" Type="http://schemas.openxmlformats.org/officeDocument/2006/relationships/image" Target="../media/image4.png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9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9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83461" y="1792226"/>
            <a:ext cx="5082381" cy="768350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itle"/>
              </a:ext>
            </a:extLst>
          </a:bodyPr>
          <a:p>
            <a:pPr algn="ctr"/>
            <a:r>
              <a:rPr lang="en-US" altLang="zh-CN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python</a:t>
            </a:r>
            <a:r>
              <a:rPr lang="zh-CN" altLang="en-US" sz="4400" b="1" spc="400">
                <a:solidFill>
                  <a:srgbClr val="0070C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高级应用</a:t>
            </a:r>
            <a:endParaRPr lang="zh-CN" altLang="en-US" sz="4400" b="1" spc="400">
              <a:solidFill>
                <a:srgbClr val="0070C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180" y="2818130"/>
            <a:ext cx="6563995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altLang="en-US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模块三</a:t>
            </a:r>
            <a:r>
              <a:rPr lang="en-US" altLang="zh-CN" sz="3600" b="1" spc="20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en-US" altLang="zh-CN" sz="3600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Django</a:t>
            </a:r>
            <a:r>
              <a:rPr lang="zh-CN" altLang="en-US" sz="3600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思源黑体 CN Medium" panose="020B0600000000000000" pitchFamily="34" charset="-122"/>
              </a:rPr>
              <a:t>核心组件详解</a:t>
            </a:r>
            <a:endParaRPr lang="zh-CN" altLang="en-US" sz="3600" b="1" spc="20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5325" y="3717925"/>
            <a:ext cx="5913120" cy="694690"/>
          </a:xfrm>
          <a:prstGeom prst="rect">
            <a:avLst/>
          </a:prstGeom>
        </p:spPr>
        <p:txBody>
          <a:bodyPr wrap="square">
            <a:noAutofit/>
            <a:extLst>
              <a:ext uri="{4A0BC546-FE56-4ADE-93B0-CB8AF2F6F144}">
                <wpsdc:textFrameExt xmlns:wpsdc="http://www.wps.cn/officeDocument/2022/drawingmlCustomData" type="sub-title"/>
              </a:ext>
            </a:extLst>
          </a:bodyPr>
          <a:p>
            <a:pPr algn="ctr"/>
            <a:r>
              <a:rPr 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任务三</a:t>
            </a:r>
            <a:r>
              <a:rPr lang="en-US" altLang="zh-CN" sz="2800" b="1" spc="20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800" b="1" dirty="0" smtClean="0">
                <a:solidFill>
                  <a:srgbClr val="006BB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Source Han Sans K Bold" panose="020B0800000000000000" pitchFamily="34" charset="-128"/>
              </a:rPr>
              <a:t>模板</a:t>
            </a:r>
            <a:endParaRPr lang="zh-CN" altLang="en-US" sz="2800" b="1" spc="200" dirty="0" smtClean="0">
              <a:solidFill>
                <a:srgbClr val="006BB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Source Han Sans K Bold" panose="020B0800000000000000" pitchFamily="34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22184" y="5157750"/>
            <a:ext cx="4063365" cy="460375"/>
          </a:xfrm>
          <a:prstGeom prst="rect">
            <a:avLst/>
          </a:prstGeom>
        </p:spPr>
        <p:txBody>
          <a:bodyPr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ctr"/>
            <a:r>
              <a:rPr lang="zh-CN" altLang="en-US" b="1">
                <a:latin typeface="Arial" panose="020B0604020202020204" pitchFamily="34" charset="0"/>
                <a:ea typeface="微软雅黑" panose="020B0503020204020204" pitchFamily="34" charset="-122"/>
              </a:rPr>
              <a:t>授课讲师：姚伦昌</a:t>
            </a:r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" name="图片 1" descr="IMG_20241120_1505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3245" y="1054100"/>
            <a:ext cx="3171190" cy="4477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019810" y="1487805"/>
            <a:ext cx="951611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get_template()和select_template()函数都会生成Template对象，该对象中提供了render()方法用于渲染模板。render()方法的语法格式如下：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74721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TextBox 3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342390" y="3543300"/>
            <a:ext cx="9074785" cy="1367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context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：表示要传递给模板的上下文数据，它的值是一个字典，字典的内容为在模板中使用的变量及其对应的值，可以为空。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request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：表示请求对象，它的值是一个HttpRequest对象。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126490" y="5080000"/>
            <a:ext cx="9683750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render()方法会返回一个字符串，表示成功渲染模板后的结果。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359839" y="2565462"/>
            <a:ext cx="9102090" cy="808013"/>
            <a:chOff x="1143691" y="2082765"/>
            <a:chExt cx="9102090" cy="808013"/>
          </a:xfrm>
        </p:grpSpPr>
        <p:sp>
          <p:nvSpPr>
            <p:cNvPr id="11" name="矩形 10"/>
            <p:cNvSpPr/>
            <p:nvPr>
              <p:custDataLst>
                <p:tags r:id="rId5"/>
              </p:custDataLst>
            </p:nvPr>
          </p:nvSpPr>
          <p:spPr bwMode="auto">
            <a:xfrm>
              <a:off x="2062536" y="2082765"/>
              <a:ext cx="8183245" cy="8077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  <a:sym typeface="+mn-ea"/>
                </a:rPr>
                <a:t>render(context=None, request=None)</a:t>
              </a:r>
              <a:endParaRPr lang="zh-CN" altLang="zh-CN" sz="18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17" name="剪去单角的矩形 16"/>
            <p:cNvSpPr/>
            <p:nvPr>
              <p:custDataLst>
                <p:tags r:id="rId6"/>
              </p:custDataLst>
            </p:nvPr>
          </p:nvSpPr>
          <p:spPr>
            <a:xfrm flipH="1">
              <a:off x="1143691" y="2082765"/>
              <a:ext cx="808346" cy="808013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>
              <p:custDataLst>
                <p:tags r:id="rId7"/>
              </p:custDataLst>
            </p:nvPr>
          </p:nvSpPr>
          <p:spPr>
            <a:xfrm>
              <a:off x="1199050" y="212753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语法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16"/>
            <p:cNvSpPr/>
            <p:nvPr>
              <p:custDataLst>
                <p:tags r:id="rId8"/>
              </p:custDataLst>
            </p:nvPr>
          </p:nvSpPr>
          <p:spPr bwMode="auto">
            <a:xfrm>
              <a:off x="1952036" y="2105349"/>
              <a:ext cx="110722" cy="78542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17222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861902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940007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204693" y="3645327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TextBox 3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663798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模板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，能够在项目中使用模板以及语法规则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模板语法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88790" y="3641090"/>
            <a:ext cx="6788785" cy="18561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模板文件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包含静态部分和描述数据如何插入HTML的动态部分，模板语言分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变量（variables）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标签（tags）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两部分定义了这些动态内容的语法，此外，Django为变量定义了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过滤器（filter）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，也支持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自定义过滤器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，以便模板可以呈现更加灵活的数据。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4" name="原创设计师QQ598969553          _3"/>
          <p:cNvSpPr/>
          <p:nvPr>
            <p:custDataLst>
              <p:tags r:id="rId3"/>
            </p:custDataLst>
          </p:nvPr>
        </p:nvSpPr>
        <p:spPr>
          <a:xfrm>
            <a:off x="4079240" y="3490595"/>
            <a:ext cx="7131050" cy="214884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38657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模板语法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98880" y="4004310"/>
            <a:ext cx="9785350" cy="6121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variable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表示模板变量的名称，由字母、数字和下画线组成，但不能以下画线开头。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72435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模板语法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68425" y="2787650"/>
            <a:ext cx="8951595" cy="807720"/>
            <a:chOff x="1143691" y="2082481"/>
            <a:chExt cx="9588176" cy="808297"/>
          </a:xfrm>
        </p:grpSpPr>
        <p:sp>
          <p:nvSpPr>
            <p:cNvPr id="4" name="矩形 3"/>
            <p:cNvSpPr/>
            <p:nvPr>
              <p:custDataLst>
                <p:tags r:id="rId3"/>
              </p:custDataLst>
            </p:nvPr>
          </p:nvSpPr>
          <p:spPr bwMode="auto">
            <a:xfrm>
              <a:off x="2244979" y="2082481"/>
              <a:ext cx="8486888" cy="8080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{{ variable }}</a:t>
              </a:r>
              <a:endPara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13" name="剪去单角的矩形 12"/>
            <p:cNvSpPr/>
            <p:nvPr>
              <p:custDataLst>
                <p:tags r:id="rId4"/>
              </p:custDataLst>
            </p:nvPr>
          </p:nvSpPr>
          <p:spPr>
            <a:xfrm flipH="1">
              <a:off x="1143691" y="2082765"/>
              <a:ext cx="989765" cy="808013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5"/>
              </p:custDataLst>
            </p:nvPr>
          </p:nvSpPr>
          <p:spPr>
            <a:xfrm>
              <a:off x="1198755" y="2174238"/>
              <a:ext cx="837815" cy="6479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语法格式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16"/>
            <p:cNvSpPr/>
            <p:nvPr>
              <p:custDataLst>
                <p:tags r:id="rId6"/>
              </p:custDataLst>
            </p:nvPr>
          </p:nvSpPr>
          <p:spPr bwMode="auto">
            <a:xfrm>
              <a:off x="2133261" y="2082481"/>
              <a:ext cx="110722" cy="78542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>
            <p:custDataLst>
              <p:tags r:id="rId7"/>
            </p:custDataLst>
          </p:nvPr>
        </p:nvSpPr>
        <p:spPr>
          <a:xfrm>
            <a:off x="1181100" y="1527175"/>
            <a:ext cx="9785350" cy="10617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模板语言中的</a:t>
            </a:r>
            <a:r>
              <a:rPr lang="zh-CN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变量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</a:t>
            </a:r>
            <a:r>
              <a:rPr lang="zh-CN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标识模板中会动态变化的数据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，当模板被渲染时，模板引擎将变量替换为视图传递过来的真实数据。模板变量的基本语法格式如下：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76563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模板语法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>
            <a:off x="1276985" y="1485265"/>
            <a:ext cx="9785350" cy="30003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通过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点字符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进一步访问变量中的数据，但由于模板不明确模板变量的类型，因此模板引擎会按以下顺序进行尝试。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（1）将变量视为字典，尝试根据键访问其对应的值。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（2）将变量视为对象，尝试访问对象的属性或方法。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（3）尝试访问变量的索引。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需要注意的是，若点字符后面是一个方法，则这个方法在被调用时不需要带括号。例如调用字典类型的变量books的items()方法，具体代码如下：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 bwMode="auto">
          <a:xfrm>
            <a:off x="1342390" y="4591050"/>
            <a:ext cx="9719945" cy="4826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{{ books.items }} 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342390" y="5173345"/>
            <a:ext cx="9785350" cy="10426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若变量不存在，则模板引擎将以string_if_invalid选项的值替换该变量，默认值为空字符串，这样可以保证模板在遇到不存在的变量时能够正常渲染。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75547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模板语法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68425" y="2141855"/>
            <a:ext cx="8951595" cy="807720"/>
            <a:chOff x="1143691" y="2082481"/>
            <a:chExt cx="9588176" cy="808297"/>
          </a:xfrm>
        </p:grpSpPr>
        <p:sp>
          <p:nvSpPr>
            <p:cNvPr id="4" name="矩形 3"/>
            <p:cNvSpPr/>
            <p:nvPr>
              <p:custDataLst>
                <p:tags r:id="rId2"/>
              </p:custDataLst>
            </p:nvPr>
          </p:nvSpPr>
          <p:spPr bwMode="auto">
            <a:xfrm>
              <a:off x="2244979" y="2082481"/>
              <a:ext cx="8486888" cy="8080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{{ variables|filters }}</a:t>
              </a:r>
              <a:endPara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13" name="剪去单角的矩形 12"/>
            <p:cNvSpPr/>
            <p:nvPr>
              <p:custDataLst>
                <p:tags r:id="rId3"/>
              </p:custDataLst>
            </p:nvPr>
          </p:nvSpPr>
          <p:spPr>
            <a:xfrm flipH="1">
              <a:off x="1143691" y="2082765"/>
              <a:ext cx="989765" cy="808013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4"/>
              </p:custDataLst>
            </p:nvPr>
          </p:nvSpPr>
          <p:spPr>
            <a:xfrm>
              <a:off x="1198755" y="2174238"/>
              <a:ext cx="837815" cy="6479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语法格式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16"/>
            <p:cNvSpPr/>
            <p:nvPr>
              <p:custDataLst>
                <p:tags r:id="rId5"/>
              </p:custDataLst>
            </p:nvPr>
          </p:nvSpPr>
          <p:spPr bwMode="auto">
            <a:xfrm>
              <a:off x="2133261" y="2082481"/>
              <a:ext cx="110722" cy="78542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1181100" y="1455420"/>
            <a:ext cx="9785350" cy="56578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过滤器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用于对变量进行处理和格式化，基本语法格式如下：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7"/>
            </p:custDataLst>
          </p:nvPr>
        </p:nvSpPr>
        <p:spPr>
          <a:xfrm>
            <a:off x="1308100" y="3037205"/>
            <a:ext cx="9785350" cy="128651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variable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表示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模板变量的名称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filters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表示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过滤器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，它们之间使用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管道符号“|”连接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。需要注意的是，管道符号和变量、过滤器之间不能有空格。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还可以使用多个管道符号连接多个过滤器，连续对同一变量进行过滤，其语法格式如下。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94460" y="4470400"/>
            <a:ext cx="8951595" cy="807720"/>
            <a:chOff x="1143691" y="2082481"/>
            <a:chExt cx="9588176" cy="808297"/>
          </a:xfrm>
        </p:grpSpPr>
        <p:sp>
          <p:nvSpPr>
            <p:cNvPr id="16" name="矩形 15"/>
            <p:cNvSpPr/>
            <p:nvPr>
              <p:custDataLst>
                <p:tags r:id="rId8"/>
              </p:custDataLst>
            </p:nvPr>
          </p:nvSpPr>
          <p:spPr bwMode="auto">
            <a:xfrm>
              <a:off x="2244979" y="2082481"/>
              <a:ext cx="8486888" cy="8080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{{ variables|filters1|filters2|... }}</a:t>
              </a:r>
              <a:endPara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18" name="剪去单角的矩形 17"/>
            <p:cNvSpPr/>
            <p:nvPr>
              <p:custDataLst>
                <p:tags r:id="rId9"/>
              </p:custDataLst>
            </p:nvPr>
          </p:nvSpPr>
          <p:spPr>
            <a:xfrm flipH="1">
              <a:off x="1143691" y="2082765"/>
              <a:ext cx="989765" cy="808013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>
              <p:custDataLst>
                <p:tags r:id="rId10"/>
              </p:custDataLst>
            </p:nvPr>
          </p:nvSpPr>
          <p:spPr>
            <a:xfrm>
              <a:off x="1198755" y="2174238"/>
              <a:ext cx="837815" cy="6479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语法格式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6"/>
            <p:cNvSpPr/>
            <p:nvPr>
              <p:custDataLst>
                <p:tags r:id="rId11"/>
              </p:custDataLst>
            </p:nvPr>
          </p:nvSpPr>
          <p:spPr bwMode="auto">
            <a:xfrm>
              <a:off x="2133261" y="2082481"/>
              <a:ext cx="110722" cy="78542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21" name="矩形 20"/>
          <p:cNvSpPr/>
          <p:nvPr>
            <p:custDataLst>
              <p:tags r:id="rId12"/>
            </p:custDataLst>
          </p:nvPr>
        </p:nvSpPr>
        <p:spPr>
          <a:xfrm>
            <a:off x="1435100" y="5447030"/>
            <a:ext cx="9785350" cy="109474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一些过滤器可以接收参数，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过滤器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与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参数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之间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使用“:”分隔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。若参数中含有空格，则参数必须放在引号之内，例如{{ list|join:", " }}。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26490" y="1452245"/>
            <a:ext cx="9785350" cy="10617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（1）add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add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用于将过滤器的参数与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变量的值进行相加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操作，示例如下：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模板语法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1342390" y="2581910"/>
            <a:ext cx="8130540" cy="4826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{{ value|add:"32" }}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1" name="矩形 20"/>
          <p:cNvSpPr/>
          <p:nvPr>
            <p:custDataLst>
              <p:tags r:id="rId4"/>
            </p:custDataLst>
          </p:nvPr>
        </p:nvSpPr>
        <p:spPr>
          <a:xfrm>
            <a:off x="1181100" y="3142615"/>
            <a:ext cx="9785350" cy="13716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当变量value的值为3时，则结果是35。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add过滤器首先尝试将变量和参数都强制转换为整数，若转换失败，add会连接变量与参数。示例如下：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22" name="矩形 21"/>
          <p:cNvSpPr/>
          <p:nvPr>
            <p:custDataLst>
              <p:tags r:id="rId5"/>
            </p:custDataLst>
          </p:nvPr>
        </p:nvSpPr>
        <p:spPr bwMode="auto">
          <a:xfrm>
            <a:off x="1414145" y="4583430"/>
            <a:ext cx="8130540" cy="4826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{{ first|add:second }}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4" name="矩形 23"/>
          <p:cNvSpPr/>
          <p:nvPr>
            <p:custDataLst>
              <p:tags r:id="rId6"/>
            </p:custDataLst>
          </p:nvPr>
        </p:nvSpPr>
        <p:spPr>
          <a:xfrm>
            <a:off x="1181100" y="5158105"/>
            <a:ext cx="9785350" cy="137160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假设first值为[1,2,3]，second的值为[4,5,6]，则输出结果为[1,2,3,4,5,6]。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需要注意的是，连接变量和参数的操作只适用于字符串或列表这种类型的数据，若为其它类型的数据，则会返回空字符串。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26490" y="1452245"/>
            <a:ext cx="9785350" cy="10617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（2）center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center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指定宽度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，使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变量的值居中显示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，并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在两侧填充指定的字符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。示例如下：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模板语法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1342390" y="2581910"/>
            <a:ext cx="8130540" cy="4826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{{ value|center:"18" }}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253490" y="3213735"/>
            <a:ext cx="9785350" cy="60769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假设value的值为“itcast”，结果为“      itcast      ”。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1198880" y="3848100"/>
            <a:ext cx="9785350" cy="10617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3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）</a:t>
            </a:r>
            <a:r>
              <a:rPr lang="en-US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default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default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指定变量的默认值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。如果变量未定义或者为空，则返回默认值。示例如下：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414780" y="4977765"/>
            <a:ext cx="8130540" cy="4826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{{ value|default:"35" }}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325880" y="5609590"/>
            <a:ext cx="9785350" cy="60769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假设value的值为“”，则结果为“35”。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26490" y="1452245"/>
            <a:ext cx="9785350" cy="10617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（4）join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join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用于将列表的所有元素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以指定的分隔符连接成一个字符串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。示例如下：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模板语法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1342390" y="2581910"/>
            <a:ext cx="8130540" cy="4826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{{ value|join:" // " }}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253490" y="3213735"/>
            <a:ext cx="9785350" cy="60769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假设value的值为[1,2,3]，则结果将是字符串“1 // 2 // 3”。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1198880" y="3848100"/>
            <a:ext cx="9785350" cy="106172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（5）length</a:t>
            </a:r>
            <a:endParaRPr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length</a:t>
            </a:r>
            <a:r>
              <a:rPr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可返回</a:t>
            </a:r>
            <a:r>
              <a:rPr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变量的长度</a:t>
            </a:r>
            <a:r>
              <a:rPr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，可用于字符串和列表。示例如下：</a:t>
            </a:r>
            <a:endParaRPr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 bwMode="auto">
          <a:xfrm>
            <a:off x="1414780" y="4977765"/>
            <a:ext cx="8130540" cy="48260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{{ value|length }}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325880" y="5609590"/>
            <a:ext cx="9785350" cy="60769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假设value的值为[1,2,3]，结果将是3。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26490" y="1452245"/>
            <a:ext cx="9803130" cy="25101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标签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蕴含一定的逻辑，它的功能要比变量复杂，例如一些标签用于输出文本；一些标签通过执行循环或逻辑控制流；一些标签加载外部信息到模板中，以供后续变量的使用。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标签格式简单，采用</a:t>
            </a:r>
            <a:r>
              <a:rPr lang="zh-CN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{% tag %}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的形式进行标识；但也有</a:t>
            </a:r>
            <a:r>
              <a:rPr lang="zh-CN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一些标签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必须</a:t>
            </a:r>
            <a:r>
              <a:rPr lang="zh-CN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成对出现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，用于标识模板文本的开始和结束，示例格式如下：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模板语法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1921510" y="4160520"/>
            <a:ext cx="7551420" cy="141351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{% tag %}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...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{% endtag %}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>
            <p:custDataLst>
              <p:tags r:id="rId4"/>
            </p:custDataLst>
          </p:nvPr>
        </p:nvSpPr>
        <p:spPr>
          <a:xfrm>
            <a:off x="1270016" y="4437238"/>
            <a:ext cx="4924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endParaRPr lang="en-US" altLang="zh-CN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endParaRPr lang="zh-CN" altLang="en-US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4"/>
          <p:cNvSpPr txBox="1"/>
          <p:nvPr/>
        </p:nvSpPr>
        <p:spPr>
          <a:xfrm>
            <a:off x="6382988" y="621653"/>
            <a:ext cx="4775842" cy="662532"/>
          </a:xfrm>
          <a:prstGeom prst="rect">
            <a:avLst/>
          </a:prstGeom>
        </p:spPr>
        <p:txBody>
          <a:bodyPr lIns="121917" tIns="60958" rIns="121917" bIns="60958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学习目标</a:t>
            </a:r>
            <a:r>
              <a:rPr lang="en-US" altLang="zh-CN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en-US" altLang="zh-CN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Target</a:t>
            </a:r>
            <a:endParaRPr lang="en-GB" altLang="zh-CN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06170" y="1784985"/>
            <a:ext cx="9528810" cy="688340"/>
            <a:chOff x="978871" y="3338787"/>
            <a:chExt cx="8729830" cy="515938"/>
          </a:xfrm>
        </p:grpSpPr>
        <p:sp>
          <p:nvSpPr>
            <p:cNvPr id="28" name="Pentagon 6"/>
            <p:cNvSpPr/>
            <p:nvPr>
              <p:custDataLst>
                <p:tags r:id="rId1"/>
              </p:custDataLst>
            </p:nvPr>
          </p:nvSpPr>
          <p:spPr bwMode="auto">
            <a:xfrm>
              <a:off x="978871" y="3338787"/>
              <a:ext cx="8729830" cy="515938"/>
            </a:xfrm>
            <a:prstGeom prst="homePlat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    掌握</a:t>
              </a:r>
              <a:r>
                <a:rPr lang="zh-CN" altLang="en-US" sz="2000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模板</a:t>
              </a:r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字魂58号-创中黑" panose="00000500000000000000" pitchFamily="2" charset="-122"/>
                </a:rPr>
                <a:t>，能够在项目中使用模板以及语法规则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29" name="MH_Others_1"/>
            <p:cNvSpPr/>
            <p:nvPr>
              <p:custDataLst>
                <p:tags r:id="rId2"/>
              </p:custDataLst>
            </p:nvPr>
          </p:nvSpPr>
          <p:spPr bwMode="auto">
            <a:xfrm>
              <a:off x="985222" y="3338787"/>
              <a:ext cx="82550" cy="515938"/>
            </a:xfrm>
            <a:custGeom>
              <a:avLst/>
              <a:gdLst>
                <a:gd name="connsiteX0" fmla="*/ 0 w 3276600"/>
                <a:gd name="connsiteY0" fmla="*/ 6311900 h 6311900"/>
                <a:gd name="connsiteX1" fmla="*/ 0 w 3276600"/>
                <a:gd name="connsiteY1" fmla="*/ 0 h 6311900"/>
                <a:gd name="connsiteX2" fmla="*/ 3276600 w 3276600"/>
                <a:gd name="connsiteY2" fmla="*/ 0 h 6311900"/>
                <a:gd name="connsiteX0-1" fmla="*/ 0 w 0"/>
                <a:gd name="connsiteY0-2" fmla="*/ 6311900 h 6311900"/>
                <a:gd name="connsiteX1-3" fmla="*/ 0 w 0"/>
                <a:gd name="connsiteY1-4" fmla="*/ 0 h 63119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</a:cxnLst>
              <a:rect l="l" t="t" r="r" b="b"/>
              <a:pathLst>
                <a:path h="6311900">
                  <a:moveTo>
                    <a:pt x="0" y="631190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1369B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500">
                <a:solidFill>
                  <a:schemeClr val="bg1">
                    <a:lumMod val="50000"/>
                  </a:schemeClr>
                </a:solidFill>
                <a:latin typeface="Source Han Sans K Bold" panose="020B0800000000000000" pitchFamily="34" charset="-128"/>
                <a:ea typeface="Source Han Sans K Bold" panose="020B0800000000000000" pitchFamily="34" charset="-128"/>
                <a:sym typeface="Source Han Sans K Bold" panose="020B0800000000000000" pitchFamily="34" charset="-12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26490" y="1452245"/>
            <a:ext cx="9785350" cy="20859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（1）</a:t>
            </a:r>
            <a:r>
              <a:rPr lang="zh-CN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for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循环遍历数组中的每个元素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，以便在上下文变量中使用这些元素。模板语言中for的用法与Python中的for相同。例如，使用for标签遍历书单book_list，并输出所有书名，示例代码如下：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模板语法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1342390" y="3801745"/>
            <a:ext cx="8130540" cy="141351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{% for book in book_list %}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&lt;li&gt;{{ book.name }}&lt;/li&gt;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{% endfor %}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26490" y="1452245"/>
            <a:ext cx="9785350" cy="69405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模板中的for支持</a:t>
            </a:r>
            <a:r>
              <a:rPr lang="zh-CN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反向遍历列表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，语法格式如下：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7649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模板语法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68425" y="2213610"/>
            <a:ext cx="8951595" cy="807720"/>
            <a:chOff x="1143691" y="2082481"/>
            <a:chExt cx="9588176" cy="808297"/>
          </a:xfrm>
        </p:grpSpPr>
        <p:sp>
          <p:nvSpPr>
            <p:cNvPr id="4" name="矩形 3"/>
            <p:cNvSpPr/>
            <p:nvPr>
              <p:custDataLst>
                <p:tags r:id="rId3"/>
              </p:custDataLst>
            </p:nvPr>
          </p:nvSpPr>
          <p:spPr bwMode="auto">
            <a:xfrm>
              <a:off x="2244979" y="2082481"/>
              <a:ext cx="8486888" cy="8080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</a:pPr>
              <a:r>
                <a:rPr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{% for obj in list </a:t>
              </a:r>
              <a:r>
                <a:rPr sz="1800" ker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reversed</a:t>
              </a:r>
              <a:r>
                <a:rPr sz="1800" ker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</a:rPr>
                <a:t> %}</a:t>
              </a:r>
              <a:endPara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</p:txBody>
        </p:sp>
        <p:sp>
          <p:nvSpPr>
            <p:cNvPr id="13" name="剪去单角的矩形 12"/>
            <p:cNvSpPr/>
            <p:nvPr>
              <p:custDataLst>
                <p:tags r:id="rId4"/>
              </p:custDataLst>
            </p:nvPr>
          </p:nvSpPr>
          <p:spPr>
            <a:xfrm flipH="1">
              <a:off x="1143691" y="2082765"/>
              <a:ext cx="989765" cy="808013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>
              <p:custDataLst>
                <p:tags r:id="rId5"/>
              </p:custDataLst>
            </p:nvPr>
          </p:nvSpPr>
          <p:spPr>
            <a:xfrm>
              <a:off x="1198755" y="2174238"/>
              <a:ext cx="837815" cy="64793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语法格式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16"/>
            <p:cNvSpPr/>
            <p:nvPr>
              <p:custDataLst>
                <p:tags r:id="rId6"/>
              </p:custDataLst>
            </p:nvPr>
          </p:nvSpPr>
          <p:spPr bwMode="auto">
            <a:xfrm>
              <a:off x="2133261" y="2082481"/>
              <a:ext cx="110722" cy="78542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  <p:sp>
        <p:nvSpPr>
          <p:cNvPr id="6" name="矩形 5"/>
          <p:cNvSpPr/>
          <p:nvPr>
            <p:custDataLst>
              <p:tags r:id="rId7"/>
            </p:custDataLst>
          </p:nvPr>
        </p:nvSpPr>
        <p:spPr>
          <a:xfrm>
            <a:off x="1253490" y="3070860"/>
            <a:ext cx="9785350" cy="122999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若要遍历双层列表，可以解包内层列表中的每个元素到多个变量中。例如，列表points中的每个元素都是[x,y]形式的坐标，输出每一个坐标的x、y值，示例代码如下：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 bwMode="auto">
          <a:xfrm>
            <a:off x="1198245" y="4378960"/>
            <a:ext cx="9719945" cy="164147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{% for x, y in points %}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There is a point at {{ x }},{{ y }}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{% endfor %}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288790" y="3739515"/>
            <a:ext cx="6788785" cy="17468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>
              <a:lnSpc>
                <a:spcPct val="150000"/>
              </a:lnSpc>
              <a:buClrTx/>
              <a:buSzTx/>
              <a:buFontTx/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需要注意的是，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操作符“.”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查找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优先于方法查找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，因此若字典中包含键items，data.items将返回data[‘items’]而非data.items()。如果想在模板中使用字典的方法，如items、values、keys等，需避免使用字典的方法名作为键名。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3635" y="2277745"/>
            <a:ext cx="2324100" cy="3362325"/>
          </a:xfrm>
          <a:prstGeom prst="rect">
            <a:avLst/>
          </a:prstGeom>
        </p:spPr>
      </p:pic>
      <p:sp>
        <p:nvSpPr>
          <p:cNvPr id="4" name="原创设计师QQ598969553          _3"/>
          <p:cNvSpPr/>
          <p:nvPr>
            <p:custDataLst>
              <p:tags r:id="rId3"/>
            </p:custDataLst>
          </p:nvPr>
        </p:nvSpPr>
        <p:spPr>
          <a:xfrm>
            <a:off x="4079240" y="3547745"/>
            <a:ext cx="7131050" cy="2091690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标题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38657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模板语法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26490" y="1452245"/>
            <a:ext cx="9785350" cy="158813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（2）</a:t>
            </a:r>
            <a:r>
              <a:rPr lang="zh-CN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if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if是条件判断标签</a:t>
            </a:r>
            <a:r>
              <a:rPr lang="zh-CN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，可以选择与elif、else搭配使用，它们与Python中关键字if、elif、else的含义相同。若满足判断条件，则会显示相应子句中的内容。示例代码如下：</a:t>
            </a:r>
            <a:endParaRPr lang="zh-CN" altLang="zh-CN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模板语法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1342390" y="3102610"/>
            <a:ext cx="8130540" cy="3213735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{% if book_list %}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现有闲余图书: {{ book_list|length }}本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{% elif book_leased_list %}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图书待归还……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{% else %}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没有图书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{% endif %}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1126490" y="1452245"/>
            <a:ext cx="9785350" cy="9626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if标签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允许使用逻辑运算符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and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or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或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not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进行布尔测试，允许同一标签中同时使用and和or，and的优先级高于or。示例如下：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72435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1.2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模板语法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0" name="矩形 19"/>
          <p:cNvSpPr/>
          <p:nvPr>
            <p:custDataLst>
              <p:tags r:id="rId3"/>
            </p:custDataLst>
          </p:nvPr>
        </p:nvSpPr>
        <p:spPr bwMode="auto">
          <a:xfrm>
            <a:off x="1793240" y="2528570"/>
            <a:ext cx="7679690" cy="70866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{% if athlete_list and coach_list or cheerleader_list %}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253490" y="3430270"/>
            <a:ext cx="9785350" cy="124587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需要注意的是，模板语言的if标签不支持括号，若需明确表示混合语句中子句的优先级，应使用if嵌套语句。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if标签还支持运算符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==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!=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&lt;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&gt;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&lt;=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&gt;=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以及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in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not in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is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is not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，示例代码如下：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 bwMode="auto">
          <a:xfrm>
            <a:off x="1822450" y="4921885"/>
            <a:ext cx="7650480" cy="138938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{% if somevar == "x" %}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This appears if variable somevar equals the string "x"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 algn="l">
              <a:lnSpc>
                <a:spcPct val="150000"/>
              </a:lnSpc>
            </a:pPr>
            <a:r>
              <a:rPr sz="1800" ker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{% endif %}</a:t>
            </a:r>
            <a:endParaRPr sz="1800" ker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>
            <p:custDataLst>
              <p:tags r:id="rId6"/>
            </p:custDataLst>
          </p:nvPr>
        </p:nvSpPr>
        <p:spPr>
          <a:xfrm>
            <a:off x="1198261" y="2506838"/>
            <a:ext cx="4924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endParaRPr lang="en-US" altLang="zh-CN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endParaRPr lang="zh-CN" altLang="en-US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198896" y="5157328"/>
            <a:ext cx="4924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</a:t>
            </a:r>
            <a:endParaRPr lang="en-US" altLang="zh-CN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b="1" dirty="0">
                <a:solidFill>
                  <a:srgbClr val="1369B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</a:t>
            </a:r>
            <a:endParaRPr lang="zh-CN" altLang="en-US" b="1" dirty="0">
              <a:solidFill>
                <a:srgbClr val="1369B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82980" y="1917700"/>
            <a:ext cx="10311765" cy="341503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开发一个简单的博客应用，已经有一个用于显示博客文章的视图。你的任务是创建一个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Django 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模板，以动态显示所有博客文章的列表。每篇文章都应包括标题、作者、发布日期和内容摘要。模板还应包含一个链接，指向每篇文章的详细页。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模板要求：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  <a:tabLst>
                <a:tab pos="457200" algn="l"/>
              </a:tabLst>
            </a:pP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创建一个名为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post_list.html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的模板。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  <a:tabLst>
                <a:tab pos="457200" algn="l"/>
              </a:tabLst>
            </a:pP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列出每篇文章的标题、作者和发布日期。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  <a:tabLst>
                <a:tab pos="457200" algn="l"/>
              </a:tabLst>
            </a:pP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显示内容的摘要（例如，前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100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个字符）。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  <a:tabLst>
                <a:tab pos="457200" algn="l"/>
              </a:tabLst>
            </a:pP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每篇文章的标题应链接到一个详细页面，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URL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/post/&lt;post_id&gt;/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（请将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post_id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替换为文章的实际</a:t>
            </a:r>
            <a:r>
              <a:rPr lang="en-US" sz="1600">
                <a:latin typeface="宋体" panose="02010600030101010101" pitchFamily="2" charset="-122"/>
                <a:ea typeface="宋体" panose="02010600030101010101" pitchFamily="2" charset="-122"/>
              </a:rPr>
              <a:t> ID</a:t>
            </a: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）。</a:t>
            </a:r>
            <a:endParaRPr lang="zh-CN" sz="16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 algn="just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/>
              <a:buChar char="•"/>
              <a:tabLst>
                <a:tab pos="457200" algn="l"/>
              </a:tabLst>
            </a:pPr>
            <a:r>
              <a:rPr lang="zh-CN" sz="1600">
                <a:latin typeface="宋体" panose="02010600030101010101" pitchFamily="2" charset="-122"/>
                <a:ea typeface="宋体" panose="02010600030101010101" pitchFamily="2" charset="-122"/>
              </a:rPr>
              <a:t>如果没有文章，显示一条消息“没有博客文章可供展示”</a:t>
            </a:r>
            <a:endParaRPr lang="zh-CN" altLang="en-US" sz="16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标题 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238657" y="72435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p>
            <a:pPr marL="571500" indent="-571500"/>
            <a:r>
              <a:rPr 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实例：博客</a:t>
            </a:r>
            <a:endParaRPr lang="zh-CN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WordArt 4"/>
          <p:cNvSpPr>
            <a:spLocks noTextEdit="1"/>
          </p:cNvSpPr>
          <p:nvPr/>
        </p:nvSpPr>
        <p:spPr>
          <a:xfrm>
            <a:off x="4223360" y="2781084"/>
            <a:ext cx="3814167" cy="571411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fontScale="90000" lnSpcReduction="10000"/>
          </a:bodyPr>
          <a:p>
            <a:pPr algn="ctr"/>
            <a:r>
              <a:rPr lang="zh-CN" altLang="en-US" sz="3600"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  <a:endParaRPr lang="zh-CN" altLang="en-US" sz="360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4880" y="2517222"/>
            <a:ext cx="2797810" cy="3898265"/>
          </a:xfrm>
          <a:prstGeom prst="rect">
            <a:avLst/>
          </a:prstGeom>
        </p:spPr>
      </p:pic>
      <p:sp>
        <p:nvSpPr>
          <p:cNvPr id="7" name="椭圆形标注 12"/>
          <p:cNvSpPr/>
          <p:nvPr/>
        </p:nvSpPr>
        <p:spPr>
          <a:xfrm>
            <a:off x="2968625" y="1861902"/>
            <a:ext cx="2071370" cy="1493520"/>
          </a:xfrm>
          <a:prstGeom prst="wedgeEllipseCallout">
            <a:avLst/>
          </a:prstGeom>
          <a:solidFill>
            <a:schemeClr val="bg1">
              <a:lumMod val="85000"/>
            </a:schemeClr>
          </a:solidFill>
          <a:ln>
            <a:solidFill>
              <a:srgbClr val="00000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sp>
        <p:nvSpPr>
          <p:cNvPr id="8" name="TextBox 35"/>
          <p:cNvSpPr txBox="1">
            <a:spLocks noChangeArrowheads="1"/>
          </p:cNvSpPr>
          <p:nvPr/>
        </p:nvSpPr>
        <p:spPr bwMode="auto">
          <a:xfrm>
            <a:off x="3247390" y="1940007"/>
            <a:ext cx="1606550" cy="1228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先定一个</a:t>
            </a:r>
            <a:r>
              <a:rPr lang="zh-CN" altLang="en-US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小目标！</a:t>
            </a:r>
            <a:endParaRPr lang="zh-CN" altLang="en-US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5"/>
          <p:cNvSpPr txBox="1">
            <a:spLocks noChangeArrowheads="1"/>
          </p:cNvSpPr>
          <p:nvPr/>
        </p:nvSpPr>
        <p:spPr bwMode="auto">
          <a:xfrm>
            <a:off x="5879063" y="3428921"/>
            <a:ext cx="4983480" cy="951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掌握</a:t>
            </a:r>
            <a:r>
              <a:rPr lang="zh-CN" altLang="en-US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模板的配置</a:t>
            </a:r>
            <a:r>
              <a:rPr lang="zh-CN" altLang="en-US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，能够在项目中使用配置的模板</a:t>
            </a:r>
            <a:endParaRPr lang="zh-CN" altLang="en-US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37103" y="3560215"/>
            <a:ext cx="405130" cy="405130"/>
            <a:chOff x="8881" y="4685"/>
            <a:chExt cx="638" cy="638"/>
          </a:xfrm>
        </p:grpSpPr>
        <p:sp>
          <p:nvSpPr>
            <p:cNvPr id="12" name="椭圆 11"/>
            <p:cNvSpPr/>
            <p:nvPr/>
          </p:nvSpPr>
          <p:spPr>
            <a:xfrm>
              <a:off x="8881" y="4685"/>
              <a:ext cx="638" cy="63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8946" y="4750"/>
              <a:ext cx="508" cy="508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sp>
        <p:nvSpPr>
          <p:cNvPr id="2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69324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原创设计师QQ598969553          _3"/>
          <p:cNvSpPr/>
          <p:nvPr>
            <p:custDataLst>
              <p:tags r:id="rId1"/>
            </p:custDataLst>
          </p:nvPr>
        </p:nvSpPr>
        <p:spPr>
          <a:xfrm>
            <a:off x="4079240" y="2082800"/>
            <a:ext cx="6530340" cy="3677285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原创设计师QQ598969553          _4"/>
          <p:cNvSpPr/>
          <p:nvPr>
            <p:custDataLst>
              <p:tags r:id="rId2"/>
            </p:custDataLst>
          </p:nvPr>
        </p:nvSpPr>
        <p:spPr>
          <a:xfrm>
            <a:off x="4366260" y="2228850"/>
            <a:ext cx="598678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Django的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模板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是一个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文本文件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，这个文件可以是任何类型的，比如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HTML文件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CSV文件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XML文件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等，通常使用HTML文件作为模板。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板中可以定义网页的静态部分和动态部分，其中静态部分指的是HTML结构和布局，不受数据的影响；动态部分指的是嵌套在某个位置的模板语法，通过模板语法，可以将视图传递过来的数据动态地插入到模板中，并对数据进行处理和格式化，实现根据数据动态生成网页内容的目的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3635" y="2421255"/>
            <a:ext cx="2324100" cy="3362325"/>
          </a:xfrm>
          <a:prstGeom prst="rect">
            <a:avLst/>
          </a:prstGeom>
        </p:spPr>
      </p:pic>
      <p:sp>
        <p:nvSpPr>
          <p:cNvPr id="4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8657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原创设计师QQ598969553          _3"/>
          <p:cNvSpPr/>
          <p:nvPr>
            <p:custDataLst>
              <p:tags r:id="rId1"/>
            </p:custDataLst>
          </p:nvPr>
        </p:nvSpPr>
        <p:spPr>
          <a:xfrm>
            <a:off x="4079240" y="2585720"/>
            <a:ext cx="6530340" cy="3174365"/>
          </a:xfrm>
          <a:prstGeom prst="roundRect">
            <a:avLst>
              <a:gd name="adj" fmla="val 9083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原创设计师QQ598969553          _4"/>
          <p:cNvSpPr/>
          <p:nvPr>
            <p:custDataLst>
              <p:tags r:id="rId2"/>
            </p:custDataLst>
          </p:nvPr>
        </p:nvSpPr>
        <p:spPr>
          <a:xfrm>
            <a:off x="4366260" y="2659380"/>
            <a:ext cx="5986780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Django项目通过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模板引擎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渲染模板，</a:t>
            </a:r>
            <a:r>
              <a:rPr lang="zh-CN" altLang="zh-CN"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渲染模板</a:t>
            </a:r>
            <a:r>
              <a:rPr lang="zh-CN" altLang="zh-CN"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其实是将模板文件与具体的数据结合起来，生成最终网页内容的过程。在这个过程中，模板引擎会解析模板文件，识别其中的静态部分，同时处理模板中的模板语法，并会根据视图函数传递的数据将模板语法替换为实际的内容。Django项目中可以配置一个或多个模板引擎。Django有内置的模板引擎，同时也支持广泛使用的Python模板引擎Jinja2。</a:t>
            </a:r>
            <a:endParaRPr lang="zh-CN" altLang="zh-CN"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3635" y="2421255"/>
            <a:ext cx="2324100" cy="3362325"/>
          </a:xfrm>
          <a:prstGeom prst="rect">
            <a:avLst/>
          </a:prstGeom>
        </p:spPr>
      </p:pic>
      <p:sp>
        <p:nvSpPr>
          <p:cNvPr id="4" name="标题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238657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019810" y="1487805"/>
            <a:ext cx="968375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若要在Django项目中使用模板，需要在settings.py文件的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配置项TEMPLATES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中提前配置模板引擎。TEMPLATES的值是一个列表，列表里面的每个元素对应一个引擎的配置。例如，chapter03项目中settings.py文件的配置项TEMPLATES默认代码如下所示：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1702435" y="2895600"/>
            <a:ext cx="8494395" cy="354584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TEMPLATES = [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{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"BACKEND": "django.template.backends.django.DjangoTemplates",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"DIRS": [],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"APP_DIRS": True,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"OPTIONS": {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"context_processors": [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         ……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rPr>
              <a:t>     ],},},]</a:t>
            </a:r>
            <a:endParaRPr lang="en-US" altLang="zh-CN" sz="1600" kern="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  <p:sp>
        <p:nvSpPr>
          <p:cNvPr id="5" name="标题 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238657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019810" y="1703070"/>
            <a:ext cx="9683750" cy="4246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一个引擎通常需要指定四项信息：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BACKEND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DIRS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APP_DIRS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OPTIONS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，关于这四项信息的含义说明如下。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（1）BACKEND：指定用于实现Django模板引擎API的模板引擎类的路径。Django内置模板引擎DjangoTemplates和Jinja2的路径分别为django.template.backends.django.DjangoTemplates和django.template.backends.jinja2.Jinja2。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2）DIRS：用于设置模板源文件的目录列表，模板引擎将按列表中元素的顺序依次查找目录中的模板文件。默认情况下，Django约定在项目根目录下的templates文件夹中查找模板文件，此文件夹需要用户单独创建，此时需要先导入os模块，再在目录列表中增加一个元素为os.path.join(BASE_DIR, 'templates')。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019810" y="1703070"/>
            <a:ext cx="9683750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一个引擎通常需要指定四项信息：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BACKEND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DIRS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APP_DIRS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、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OPTIONS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，关于这四项信息的含义说明如下。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（3）APP_DIRS：声明是否在已安装的应用程序中查找模板，默认值为True。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（4）OPTIONS：模板引擎的选项信息，它的值是一个字典，字典中可以包含多个键值对，用于指定模板引擎的各种选项。比如，content_processors用于指定上下文处理器列表，在渲染模板时将处理器中的数据添加到模板上下文中。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726897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>
            <p:custDataLst>
              <p:tags r:id="rId1"/>
            </p:custDataLst>
          </p:nvPr>
        </p:nvSpPr>
        <p:spPr>
          <a:xfrm>
            <a:off x="1019810" y="1487805"/>
            <a:ext cx="9683750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无论使用哪个模板引擎，Django都会采用统一的标准加载和渲染模板，加载模板的函数是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get_template()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和</a:t>
            </a:r>
            <a:r>
              <a:rPr sz="1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selsect_template()</a:t>
            </a:r>
            <a:r>
              <a:rPr sz="18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，它们被定义在django.template.loader模块中，其语法格式如下：</a:t>
            </a:r>
            <a:endParaRPr sz="18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标题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238657" y="761822"/>
            <a:ext cx="4945062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571500" indent="-571500"/>
            <a:r>
              <a:rPr lang="en-US" altLang="zh-CN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1.1  </a:t>
            </a:r>
            <a:r>
              <a:rPr lang="zh-CN" alt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模板简介</a:t>
            </a:r>
            <a:endParaRPr lang="zh-CN" altLang="en-US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1146810" y="4150360"/>
            <a:ext cx="968375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get_template()函数接收模板名称，返回</a:t>
            </a:r>
            <a:r>
              <a:rPr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Template对象</a:t>
            </a:r>
            <a:r>
              <a:rPr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；select_template()函数接收一个模板名称列表，它会按照顺序尝试加载列表中的模板，返回找到的第一个模板的Template对象。若没有找到模板，这两个方法都抛出</a:t>
            </a:r>
            <a:r>
              <a:rPr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TemplateDoesNotExist异常</a:t>
            </a:r>
            <a:r>
              <a:rPr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；若找到的模板中存在语法错误，则抛出</a:t>
            </a:r>
            <a:r>
              <a:rPr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TemplateSyntaxError异常</a:t>
            </a:r>
            <a:r>
              <a:rPr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。get_template()和select_template()函数的</a:t>
            </a:r>
            <a:r>
              <a:rPr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参数using</a:t>
            </a:r>
            <a:r>
              <a:rPr sz="16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是可选参数，用于接收模板引擎的名称，限定搜索时使用的模板引擎。</a:t>
            </a:r>
            <a:endParaRPr sz="16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566339" y="3069652"/>
            <a:ext cx="7057390" cy="808013"/>
            <a:chOff x="1143691" y="2082765"/>
            <a:chExt cx="7057390" cy="808013"/>
          </a:xfrm>
        </p:grpSpPr>
        <p:sp>
          <p:nvSpPr>
            <p:cNvPr id="3" name="矩形 2"/>
            <p:cNvSpPr/>
            <p:nvPr>
              <p:custDataLst>
                <p:tags r:id="rId4"/>
              </p:custDataLst>
            </p:nvPr>
          </p:nvSpPr>
          <p:spPr bwMode="auto">
            <a:xfrm>
              <a:off x="2062536" y="2082765"/>
              <a:ext cx="6138545" cy="80772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en-US" altLang="zh-CN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  <a:sym typeface="+mn-ea"/>
                </a:rPr>
                <a:t>get_template(template_name, using=None)</a:t>
              </a:r>
              <a:endPara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charset="0"/>
                  <a:sym typeface="+mn-ea"/>
                </a:rPr>
                <a:t>select_template(template_name_list, using=None)</a:t>
              </a:r>
              <a:endParaRPr lang="en-US" altLang="zh-CN" sz="16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charset="0"/>
                <a:sym typeface="+mn-ea"/>
              </a:endParaRPr>
            </a:p>
          </p:txBody>
        </p:sp>
        <p:sp>
          <p:nvSpPr>
            <p:cNvPr id="4" name="剪去单角的矩形 3"/>
            <p:cNvSpPr/>
            <p:nvPr>
              <p:custDataLst>
                <p:tags r:id="rId5"/>
              </p:custDataLst>
            </p:nvPr>
          </p:nvSpPr>
          <p:spPr>
            <a:xfrm flipH="1">
              <a:off x="1143691" y="2082765"/>
              <a:ext cx="808346" cy="808013"/>
            </a:xfrm>
            <a:prstGeom prst="snip1Rect">
              <a:avLst>
                <a:gd name="adj" fmla="val 0"/>
              </a:avLst>
            </a:prstGeom>
            <a:solidFill>
              <a:srgbClr val="1369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>
              <p:custDataLst>
                <p:tags r:id="rId6"/>
              </p:custDataLst>
            </p:nvPr>
          </p:nvSpPr>
          <p:spPr>
            <a:xfrm>
              <a:off x="1199050" y="2127535"/>
              <a:ext cx="69762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语法</a:t>
              </a:r>
              <a:endPara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格式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6"/>
            <p:cNvSpPr/>
            <p:nvPr>
              <p:custDataLst>
                <p:tags r:id="rId7"/>
              </p:custDataLst>
            </p:nvPr>
          </p:nvSpPr>
          <p:spPr bwMode="auto">
            <a:xfrm>
              <a:off x="1952036" y="2105349"/>
              <a:ext cx="110722" cy="785429"/>
            </a:xfrm>
            <a:custGeom>
              <a:avLst/>
              <a:gdLst>
                <a:gd name="T0" fmla="*/ 280 w 280"/>
                <a:gd name="T1" fmla="*/ 278 h 1123"/>
                <a:gd name="T2" fmla="*/ 280 w 280"/>
                <a:gd name="T3" fmla="*/ 1123 h 1123"/>
                <a:gd name="T4" fmla="*/ 0 w 280"/>
                <a:gd name="T5" fmla="*/ 842 h 1123"/>
                <a:gd name="T6" fmla="*/ 0 w 280"/>
                <a:gd name="T7" fmla="*/ 0 h 1123"/>
                <a:gd name="T8" fmla="*/ 278 w 280"/>
                <a:gd name="T9" fmla="*/ 278 h 1123"/>
                <a:gd name="T10" fmla="*/ 280 w 280"/>
                <a:gd name="T11" fmla="*/ 278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0" h="1123">
                  <a:moveTo>
                    <a:pt x="280" y="278"/>
                  </a:moveTo>
                  <a:lnTo>
                    <a:pt x="280" y="1123"/>
                  </a:lnTo>
                  <a:lnTo>
                    <a:pt x="0" y="842"/>
                  </a:lnTo>
                  <a:lnTo>
                    <a:pt x="0" y="0"/>
                  </a:lnTo>
                  <a:lnTo>
                    <a:pt x="278" y="278"/>
                  </a:lnTo>
                  <a:lnTo>
                    <a:pt x="280" y="2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240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ISPRING_RESOURCE_PATHS_HASH_PRESENTER" val="3f15e6573a385e41c33bb97e7105a62faa5c484"/>
  <p:tag name="KSO_WPP_MARK_KEY" val="e7a0f094-5756-40f7-9eda-ce9c717f1e47"/>
  <p:tag name="COMMONDATA" val="eyJoZGlkIjoiMGQxNWFmNjAzM2M0ZDVlY2QwYjk4NmE0NTY2ZWYyYmQifQ=="/>
  <p:tag name="commondata" val="eyJoZGlkIjoiMDA1YzgyMjgxY2FlNDkxNWNlMWE1ZTFmYjY2ZTJhZTMifQ==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webwppDef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5334</Words>
  <Application>WPS 演示</Application>
  <PresentationFormat>自定义</PresentationFormat>
  <Paragraphs>262</Paragraphs>
  <Slides>26</Slides>
  <Notes>156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黑体</vt:lpstr>
      <vt:lpstr>微软雅黑</vt:lpstr>
      <vt:lpstr>思源黑体 CN Medium</vt:lpstr>
      <vt:lpstr>Source Han Sans K Bold</vt:lpstr>
      <vt:lpstr>字魂58号-创中黑</vt:lpstr>
      <vt:lpstr>Calibri</vt:lpstr>
      <vt:lpstr>Times New Roman</vt:lpstr>
      <vt:lpstr>Arial Unicode MS</vt:lpstr>
      <vt:lpstr>Yu Gothic UI Semibold</vt:lpstr>
      <vt:lpstr>Arial</vt:lpstr>
      <vt:lpstr>webwppDefTheme</vt:lpstr>
      <vt:lpstr>3_自定义设计方案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蓝白商务述职报告工作总结ppt模板</dc:title>
  <dc:creator>常董</dc:creator>
  <cp:lastModifiedBy>有点</cp:lastModifiedBy>
  <cp:revision>6981</cp:revision>
  <dcterms:created xsi:type="dcterms:W3CDTF">2020-11-11T09:29:00Z</dcterms:created>
  <dcterms:modified xsi:type="dcterms:W3CDTF">2025-01-07T01:59:16Z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744D8EB2E76D4847A8112CE6B167364B</vt:lpwstr>
  </property>
</Properties>
</file>