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notesMasterIdLst>
    <p:notesMasterId r:id="rId6"/>
  </p:notesMasterIdLst>
  <p:handoutMasterIdLst>
    <p:handoutMasterId r:id="rId46"/>
  </p:handoutMasterIdLst>
  <p:sldIdLst>
    <p:sldId id="2496" r:id="rId4"/>
    <p:sldId id="2298" r:id="rId5"/>
    <p:sldId id="1460" r:id="rId7"/>
    <p:sldId id="2064" r:id="rId8"/>
    <p:sldId id="2241" r:id="rId9"/>
    <p:sldId id="2326" r:id="rId10"/>
    <p:sldId id="2327" r:id="rId11"/>
    <p:sldId id="2328" r:id="rId12"/>
    <p:sldId id="2329" r:id="rId13"/>
    <p:sldId id="2330" r:id="rId14"/>
    <p:sldId id="2331" r:id="rId15"/>
    <p:sldId id="2332" r:id="rId16"/>
    <p:sldId id="2243" r:id="rId17"/>
    <p:sldId id="2244" r:id="rId18"/>
    <p:sldId id="2333" r:id="rId19"/>
    <p:sldId id="2334" r:id="rId20"/>
    <p:sldId id="2245" r:id="rId21"/>
    <p:sldId id="2335" r:id="rId22"/>
    <p:sldId id="2336" r:id="rId23"/>
    <p:sldId id="2337" r:id="rId24"/>
    <p:sldId id="2338" r:id="rId25"/>
    <p:sldId id="2339" r:id="rId26"/>
    <p:sldId id="2341" r:id="rId27"/>
    <p:sldId id="2343" r:id="rId28"/>
    <p:sldId id="2344" r:id="rId29"/>
    <p:sldId id="2345" r:id="rId30"/>
    <p:sldId id="2346" r:id="rId31"/>
    <p:sldId id="2347" r:id="rId32"/>
    <p:sldId id="2348" r:id="rId33"/>
    <p:sldId id="2349" r:id="rId34"/>
    <p:sldId id="2416" r:id="rId35"/>
    <p:sldId id="2417" r:id="rId36"/>
    <p:sldId id="2418" r:id="rId37"/>
    <p:sldId id="2419" r:id="rId38"/>
    <p:sldId id="2420" r:id="rId39"/>
    <p:sldId id="2421" r:id="rId40"/>
    <p:sldId id="2422" r:id="rId41"/>
    <p:sldId id="2423" r:id="rId42"/>
    <p:sldId id="2535" r:id="rId43"/>
    <p:sldId id="2536" r:id="rId44"/>
    <p:sldId id="2497" r:id="rId45"/>
  </p:sldIdLst>
  <p:sldSz cx="12190095" cy="6859270"/>
  <p:notesSz cx="6858000" cy="9144000"/>
  <p:custDataLst>
    <p:tags r:id="rId51"/>
  </p:custDataLst>
  <p:defaultTextStyle>
    <a:defPPr>
      <a:defRPr lang="zh-CN"/>
    </a:defPPr>
    <a:lvl1pPr marL="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99" userDrawn="1">
          <p15:clr>
            <a:srgbClr val="A4A3A4"/>
          </p15:clr>
        </p15:guide>
        <p15:guide id="2" pos="211" userDrawn="1">
          <p15:clr>
            <a:srgbClr val="A4A3A4"/>
          </p15:clr>
        </p15:guide>
        <p15:guide id="3" pos="656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孟方思" initials="mfs" lastIdx="1" clrIdx="0"/>
  <p:cmAuthor id="2" name="LD" initials="L" lastIdx="2" clrIdx="1"/>
  <p:cmAuthor id="3" name="Lv0593" initials="L" lastIdx="15" clrIdx="2"/>
  <p:cmAuthor id="4" name="itcast" initials="i" lastIdx="2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BBC"/>
    <a:srgbClr val="595959"/>
    <a:srgbClr val="0075CC"/>
    <a:srgbClr val="005DA2"/>
    <a:srgbClr val="1369B2"/>
    <a:srgbClr val="FAFAFA"/>
    <a:srgbClr val="F2F2F2"/>
    <a:srgbClr val="008DF6"/>
    <a:srgbClr val="F5F5F5"/>
    <a:srgbClr val="3992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20" autoAdjust="0"/>
    <p:restoredTop sz="55672" autoAdjust="0"/>
  </p:normalViewPr>
  <p:slideViewPr>
    <p:cSldViewPr showGuides="1">
      <p:cViewPr varScale="1">
        <p:scale>
          <a:sx n="58" d="100"/>
          <a:sy n="58" d="100"/>
        </p:scale>
        <p:origin x="72" y="1104"/>
      </p:cViewPr>
      <p:guideLst>
        <p:guide orient="horz" pos="1899"/>
        <p:guide pos="211"/>
        <p:guide pos="65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20106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531"/>
        <p:guide pos="226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1" Type="http://schemas.openxmlformats.org/officeDocument/2006/relationships/tags" Target="tags/tag142.xml"/><Relationship Id="rId50" Type="http://schemas.openxmlformats.org/officeDocument/2006/relationships/commentAuthors" Target="commentAuthors.xml"/><Relationship Id="rId5" Type="http://schemas.openxmlformats.org/officeDocument/2006/relationships/slide" Target="slides/slide2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handoutMaster" Target="handoutMasters/handoutMaster1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9777" y="2309308"/>
            <a:ext cx="10850541" cy="899333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/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9820" y="3566185"/>
            <a:ext cx="10850454" cy="801518"/>
          </a:xfrm>
        </p:spPr>
        <p:txBody>
          <a:bodyPr lIns="101600" tIns="38100" rIns="76200" bIns="38100" anchor="ctr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" hasCustomPrompt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标题与图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9974" y="727845"/>
            <a:ext cx="3931306" cy="1115266"/>
          </a:xfrm>
        </p:spPr>
        <p:txBody>
          <a:bodyPr anchor="ctr" anchorCtr="0"/>
          <a:lstStyle>
            <a:lvl1pPr>
              <a:defRPr sz="320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 hasCustomPrompt="1"/>
          </p:nvPr>
        </p:nvSpPr>
        <p:spPr>
          <a:xfrm>
            <a:off x="5137617" y="727845"/>
            <a:ext cx="6171235" cy="5404215"/>
          </a:xfrm>
        </p:spPr>
        <p:txBody>
          <a:bodyPr/>
          <a:lstStyle>
            <a:lvl1pPr>
              <a:defRPr sz="2400">
                <a:latin typeface="+mn-ea"/>
                <a:ea typeface="+mn-ea"/>
              </a:defRPr>
            </a:lvl1pPr>
            <a:lvl2pPr marL="457200" indent="0">
              <a:buNone/>
              <a:defRPr sz="2400">
                <a:latin typeface="+mn-ea"/>
                <a:ea typeface="+mn-ea"/>
              </a:defRPr>
            </a:lvl2pPr>
            <a:lvl3pPr>
              <a:defRPr sz="2400">
                <a:latin typeface="+mn-ea"/>
                <a:ea typeface="+mn-ea"/>
              </a:defRPr>
            </a:lvl3pPr>
            <a:lvl4pPr>
              <a:defRPr sz="2400">
                <a:latin typeface="+mn-ea"/>
                <a:ea typeface="+mn-ea"/>
              </a:defRPr>
            </a:lvl4pPr>
            <a:lvl5pPr>
              <a:defRPr sz="2400">
                <a:latin typeface="+mn-ea"/>
                <a:ea typeface="+mn-ea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单击此处编辑正文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half" idx="2" hasCustomPrompt="1"/>
          </p:nvPr>
        </p:nvSpPr>
        <p:spPr>
          <a:xfrm>
            <a:off x="839974" y="2240060"/>
            <a:ext cx="3931306" cy="3892636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400">
                <a:latin typeface="+mn-ea"/>
                <a:ea typeface="+mn-ea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/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>
              <a:sym typeface="+mn-ea"/>
            </a:endParaRPr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注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 hasCustomPrompt="1"/>
          </p:nvPr>
        </p:nvSpPr>
        <p:spPr>
          <a:xfrm>
            <a:off x="669820" y="5606183"/>
            <a:ext cx="10850454" cy="558268"/>
          </a:xfrm>
        </p:spPr>
        <p:txBody>
          <a:bodyPr/>
          <a:lstStyle>
            <a:lvl1pPr>
              <a:defRPr b="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单击此处编辑正文</a:t>
            </a:r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idx="1" hasCustomPrompt="1"/>
          </p:nvPr>
        </p:nvSpPr>
        <p:spPr>
          <a:xfrm>
            <a:off x="669820" y="641469"/>
            <a:ext cx="10850454" cy="4556969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单张大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 hasCustomPrompt="1"/>
          </p:nvPr>
        </p:nvSpPr>
        <p:spPr>
          <a:xfrm>
            <a:off x="0" y="0"/>
            <a:ext cx="12194539" cy="686943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联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sz="half" idx="2" hasCustomPrompt="1"/>
          </p:nvPr>
        </p:nvSpPr>
        <p:spPr>
          <a:xfrm>
            <a:off x="467922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half" idx="13" hasCustomPrompt="1"/>
          </p:nvPr>
        </p:nvSpPr>
        <p:spPr>
          <a:xfrm>
            <a:off x="6286787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</a:t>
            </a:r>
            <a:r>
              <a:rPr>
                <a:sym typeface="+mn-ea"/>
              </a:rPr>
              <a:t>正文</a:t>
            </a:r>
            <a:endParaRPr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623706"/>
            <a:ext cx="10850541" cy="899333"/>
          </a:xfrm>
        </p:spPr>
        <p:txBody>
          <a:bodyPr vert="horz" lIns="101600" tIns="38100" rIns="25400" bIns="38100" rtlCol="0" anchor="ctr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0" i="0" u="none" strike="noStrike" kern="1200" cap="none" spc="600" normalizeH="0" baseline="0" noProof="1" dirty="0">
                <a:solidFill>
                  <a:schemeClr val="tx1"/>
                </a:solidFill>
                <a:effectLst/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984634" y="1413103"/>
            <a:ext cx="101984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 descr="F:/1-原电脑资料/贤达教育/logo/云课堂logo/贤达云课堂logo+文字（蓝）.png贤达云课堂logo+文字（蓝）"/>
          <p:cNvPicPr>
            <a:picLocks noChangeAspect="1"/>
          </p:cNvPicPr>
          <p:nvPr userDrawn="1"/>
        </p:nvPicPr>
        <p:blipFill>
          <a:blip r:embed="rId2">
            <a:alphaModFix amt="10000"/>
          </a:blip>
          <a:srcRect t="8343" b="8343"/>
          <a:stretch>
            <a:fillRect/>
          </a:stretch>
        </p:blipFill>
        <p:spPr>
          <a:xfrm>
            <a:off x="2764155" y="1988820"/>
            <a:ext cx="6663690" cy="2776220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tags" Target="../tags/tag1.xml"/><Relationship Id="rId7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0" Type="http://schemas.openxmlformats.org/officeDocument/2006/relationships/theme" Target="../theme/theme2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605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5357" y="6351009"/>
            <a:ext cx="3959381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254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4pPr>
      <a:lvl5pPr marL="2056765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>
            <p:custDataLst>
              <p:tags r:id="rId8"/>
            </p:custDataLst>
          </p:nvPr>
        </p:nvSpPr>
        <p:spPr>
          <a:xfrm>
            <a:off x="172968" y="160668"/>
            <a:ext cx="11823568" cy="6525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 descr="F:/1-原电脑资料/贤达教育/logo/云课堂logo/贤达云课堂logo+文字（蓝）.png贤达云课堂logo+文字（蓝）"/>
          <p:cNvPicPr>
            <a:picLocks noChangeAspect="1"/>
          </p:cNvPicPr>
          <p:nvPr/>
        </p:nvPicPr>
        <p:blipFill>
          <a:blip r:embed="rId9"/>
          <a:srcRect t="8345" b="8345"/>
          <a:stretch>
            <a:fillRect/>
          </a:stretch>
        </p:blipFill>
        <p:spPr>
          <a:xfrm>
            <a:off x="191105" y="188630"/>
            <a:ext cx="3283072" cy="136804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65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9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9.xml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1.xml"/><Relationship Id="rId8" Type="http://schemas.openxmlformats.org/officeDocument/2006/relationships/slideLayout" Target="../slideLayouts/slideLayout9.xml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9.xml"/><Relationship Id="rId2" Type="http://schemas.openxmlformats.org/officeDocument/2006/relationships/tags" Target="../tags/tag52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9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image" Target="../media/image4.png"/><Relationship Id="rId2" Type="http://schemas.openxmlformats.org/officeDocument/2006/relationships/tags" Target="../tags/tag54.xml"/><Relationship Id="rId1" Type="http://schemas.openxmlformats.org/officeDocument/2006/relationships/tags" Target="../tags/tag53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9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image" Target="../media/image4.png"/><Relationship Id="rId2" Type="http://schemas.openxmlformats.org/officeDocument/2006/relationships/tags" Target="../tags/tag61.xml"/><Relationship Id="rId1" Type="http://schemas.openxmlformats.org/officeDocument/2006/relationships/tags" Target="../tags/tag60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9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image" Target="../media/image4.png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slideLayout" Target="../slideLayouts/slideLayout9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image" Target="../media/image4.png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9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0.xml"/><Relationship Id="rId6" Type="http://schemas.openxmlformats.org/officeDocument/2006/relationships/slideLayout" Target="../slideLayouts/slideLayout9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image" Target="../media/image4.png"/><Relationship Id="rId2" Type="http://schemas.openxmlformats.org/officeDocument/2006/relationships/tags" Target="../tags/tag79.xml"/><Relationship Id="rId1" Type="http://schemas.openxmlformats.org/officeDocument/2006/relationships/tags" Target="../tags/tag78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tags" Target="../tags/tag82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tags" Target="../tags/tag85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9.xml"/><Relationship Id="rId2" Type="http://schemas.openxmlformats.org/officeDocument/2006/relationships/tags" Target="../tags/tag88.xml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4.xml"/><Relationship Id="rId6" Type="http://schemas.openxmlformats.org/officeDocument/2006/relationships/slideLayout" Target="../slideLayouts/slideLayout9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image" Target="../media/image4.png"/><Relationship Id="rId1" Type="http://schemas.openxmlformats.org/officeDocument/2006/relationships/tags" Target="../tags/tag89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5.xml"/><Relationship Id="rId8" Type="http://schemas.openxmlformats.org/officeDocument/2006/relationships/slideLayout" Target="../slideLayouts/slideLayout9.xml"/><Relationship Id="rId7" Type="http://schemas.openxmlformats.org/officeDocument/2006/relationships/tags" Target="../tags/tag99.xml"/><Relationship Id="rId6" Type="http://schemas.openxmlformats.org/officeDocument/2006/relationships/tags" Target="../tags/tag98.xml"/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tags" Target="../tags/tag93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tags" Target="../tags/tag100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7.xml"/><Relationship Id="rId8" Type="http://schemas.openxmlformats.org/officeDocument/2006/relationships/slideLayout" Target="../slideLayouts/slideLayout9.xml"/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" Type="http://schemas.openxmlformats.org/officeDocument/2006/relationships/tags" Target="../tags/tag103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tags" Target="../tags/tag110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9.xml"/><Relationship Id="rId2" Type="http://schemas.openxmlformats.org/officeDocument/2006/relationships/tags" Target="../tags/tag8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9.xml"/><Relationship Id="rId6" Type="http://schemas.openxmlformats.org/officeDocument/2006/relationships/slideLayout" Target="../slideLayouts/slideLayout9.xml"/><Relationship Id="rId5" Type="http://schemas.openxmlformats.org/officeDocument/2006/relationships/tags" Target="../tags/tag116.xml"/><Relationship Id="rId4" Type="http://schemas.openxmlformats.org/officeDocument/2006/relationships/tags" Target="../tags/tag115.xml"/><Relationship Id="rId3" Type="http://schemas.openxmlformats.org/officeDocument/2006/relationships/image" Target="../media/image4.png"/><Relationship Id="rId2" Type="http://schemas.openxmlformats.org/officeDocument/2006/relationships/tags" Target="../tags/tag114.xml"/><Relationship Id="rId1" Type="http://schemas.openxmlformats.org/officeDocument/2006/relationships/tags" Target="../tags/tag113.xm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119.xml"/><Relationship Id="rId2" Type="http://schemas.openxmlformats.org/officeDocument/2006/relationships/tags" Target="../tags/tag118.xml"/><Relationship Id="rId1" Type="http://schemas.openxmlformats.org/officeDocument/2006/relationships/tags" Target="../tags/tag117.xml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1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tags" Target="../tags/tag120.xml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2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tags" Target="../tags/tag123.xml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3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128.xml"/><Relationship Id="rId2" Type="http://schemas.openxmlformats.org/officeDocument/2006/relationships/tags" Target="../tags/tag127.xml"/><Relationship Id="rId1" Type="http://schemas.openxmlformats.org/officeDocument/2006/relationships/tags" Target="../tags/tag126.xml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4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" Type="http://schemas.openxmlformats.org/officeDocument/2006/relationships/tags" Target="../tags/tag129.xml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5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" Type="http://schemas.openxmlformats.org/officeDocument/2006/relationships/tags" Target="../tags/tag132.xml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6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137.xml"/><Relationship Id="rId2" Type="http://schemas.openxmlformats.org/officeDocument/2006/relationships/tags" Target="../tags/tag136.xml"/><Relationship Id="rId1" Type="http://schemas.openxmlformats.org/officeDocument/2006/relationships/tags" Target="../tags/tag135.xml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7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140.xml"/><Relationship Id="rId2" Type="http://schemas.openxmlformats.org/officeDocument/2006/relationships/tags" Target="../tags/tag139.xml"/><Relationship Id="rId1" Type="http://schemas.openxmlformats.org/officeDocument/2006/relationships/tags" Target="../tags/tag13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141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9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image" Target="../media/image4.png"/><Relationship Id="rId1" Type="http://schemas.openxmlformats.org/officeDocument/2006/relationships/tags" Target="../tags/tag9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9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image" Target="../media/image4.png"/><Relationship Id="rId1" Type="http://schemas.openxmlformats.org/officeDocument/2006/relationships/tags" Target="../tags/tag16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image" Target="../media/image4.png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0" Type="http://schemas.openxmlformats.org/officeDocument/2006/relationships/notesSlide" Target="../notesSlides/notesSlide6.xml"/><Relationship Id="rId1" Type="http://schemas.openxmlformats.org/officeDocument/2006/relationships/tags" Target="../tags/tag20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83461" y="1792226"/>
            <a:ext cx="5082381" cy="76835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itle"/>
              </a:ext>
            </a:extLst>
          </a:bodyPr>
          <a:p>
            <a:pPr algn="ctr"/>
            <a:r>
              <a:rPr lang="en-US" altLang="zh-CN" sz="4400" b="1" spc="40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python</a:t>
            </a:r>
            <a:r>
              <a:rPr lang="zh-CN" altLang="en-US" sz="4400" b="1" spc="40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高级应用</a:t>
            </a:r>
            <a:endParaRPr lang="zh-CN" altLang="en-US" sz="4400" b="1" spc="40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1180" y="2818130"/>
            <a:ext cx="6563995" cy="6946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ctr"/>
            <a:r>
              <a:rPr lang="zh-CN" altLang="en-US" sz="3600" b="1" spc="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模块三</a:t>
            </a:r>
            <a:r>
              <a:rPr lang="en-US" altLang="zh-CN" sz="3600" b="1" spc="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en-US" altLang="zh-CN" sz="3600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Medium" panose="020B0600000000000000" pitchFamily="34" charset="-122"/>
              </a:rPr>
              <a:t>Django</a:t>
            </a:r>
            <a:r>
              <a:rPr lang="zh-CN" altLang="en-US" sz="3600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Medium" panose="020B0600000000000000" pitchFamily="34" charset="-122"/>
              </a:rPr>
              <a:t>核心组件详解</a:t>
            </a:r>
            <a:endParaRPr lang="zh-CN" altLang="en-US" sz="3600" b="1" spc="20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5325" y="3717925"/>
            <a:ext cx="5913120" cy="6946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ctr"/>
            <a:r>
              <a:rPr lang="zh-CN" sz="2800" b="1" spc="200">
                <a:solidFill>
                  <a:srgbClr val="006BB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任务二</a:t>
            </a:r>
            <a:r>
              <a:rPr lang="en-US" altLang="zh-CN" sz="2800" b="1" spc="200">
                <a:solidFill>
                  <a:srgbClr val="006BB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rgbClr val="006BB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模型</a:t>
            </a:r>
            <a:endParaRPr lang="zh-CN" altLang="en-US" sz="2800" b="1" spc="200" dirty="0" smtClean="0">
              <a:solidFill>
                <a:srgbClr val="006BB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Source Han Sans K Bold" panose="020B0800000000000000" pitchFamily="34" charset="-128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22184" y="5157750"/>
            <a:ext cx="4063365" cy="46037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b="1">
                <a:latin typeface="Arial" panose="020B0604020202020204" pitchFamily="34" charset="0"/>
                <a:ea typeface="微软雅黑" panose="020B0503020204020204" pitchFamily="34" charset="-122"/>
              </a:rPr>
              <a:t>授课讲师：姚伦昌</a:t>
            </a:r>
            <a:endParaRPr lang="zh-CN" altLang="en-US" b="1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" name="图片 1" descr="IMG_20241120_1505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83245" y="1054100"/>
            <a:ext cx="3171190" cy="4477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模型简介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4" name="矩形 23"/>
          <p:cNvSpPr/>
          <p:nvPr>
            <p:custDataLst>
              <p:tags r:id="rId2"/>
            </p:custDataLst>
          </p:nvPr>
        </p:nvSpPr>
        <p:spPr>
          <a:xfrm>
            <a:off x="1019810" y="1487805"/>
            <a:ext cx="9683750" cy="2168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3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）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Django本身并没有提供创建数据库的功能，为了能保证chapter03项目能够正常连接到名称为heima数据库，这里需要通过其他方式提前创建该数据库，这里使用MySQL 命令的方式创建数据库。以管理员身份打开命令行窗口中，在该窗口中通过命令切换到D:\programs\mysql-8.0.34-winx64\bin目录下登录MySQL，登录成功后在提示符后面输入创建数据库heima的命令，具体命令及其运行结果如下所示：</a:t>
            </a:r>
            <a:endParaRPr lang="en-US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558955" y="4221768"/>
            <a:ext cx="8856984" cy="771167"/>
            <a:chOff x="1143691" y="2082766"/>
            <a:chExt cx="8856984" cy="771167"/>
          </a:xfrm>
        </p:grpSpPr>
        <p:sp>
          <p:nvSpPr>
            <p:cNvPr id="4" name="矩形 3"/>
            <p:cNvSpPr/>
            <p:nvPr>
              <p:custDataLst>
                <p:tags r:id="rId3"/>
              </p:custDataLst>
            </p:nvPr>
          </p:nvSpPr>
          <p:spPr bwMode="auto">
            <a:xfrm>
              <a:off x="2062757" y="2082766"/>
              <a:ext cx="7937918" cy="73785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50000"/>
                </a:lnSpc>
              </a:pPr>
              <a:r>
                <a:rPr lang="en-US" altLang="zh-CN" sz="1800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rPr>
                <a:t>create database heima charset=utf8;</a:t>
              </a:r>
              <a:endParaRPr lang="en-US" altLang="zh-CN"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endParaRPr>
            </a:p>
          </p:txBody>
        </p:sp>
        <p:sp>
          <p:nvSpPr>
            <p:cNvPr id="5" name="剪去单角的矩形 4"/>
            <p:cNvSpPr/>
            <p:nvPr>
              <p:custDataLst>
                <p:tags r:id="rId4"/>
              </p:custDataLst>
            </p:nvPr>
          </p:nvSpPr>
          <p:spPr>
            <a:xfrm flipH="1">
              <a:off x="1143691" y="2082766"/>
              <a:ext cx="808346" cy="771167"/>
            </a:xfrm>
            <a:prstGeom prst="snip1Rect">
              <a:avLst>
                <a:gd name="adj" fmla="val 0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>
              <p:custDataLst>
                <p:tags r:id="rId5"/>
              </p:custDataLst>
            </p:nvPr>
          </p:nvSpPr>
          <p:spPr>
            <a:xfrm>
              <a:off x="1202422" y="2116438"/>
              <a:ext cx="690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命令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格式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6"/>
            <p:cNvSpPr/>
            <p:nvPr>
              <p:custDataLst>
                <p:tags r:id="rId6"/>
              </p:custDataLst>
            </p:nvPr>
          </p:nvSpPr>
          <p:spPr bwMode="auto">
            <a:xfrm>
              <a:off x="1952036" y="2105348"/>
              <a:ext cx="110721" cy="715277"/>
            </a:xfrm>
            <a:custGeom>
              <a:avLst/>
              <a:gdLst>
                <a:gd name="T0" fmla="*/ 280 w 280"/>
                <a:gd name="T1" fmla="*/ 278 h 1123"/>
                <a:gd name="T2" fmla="*/ 280 w 280"/>
                <a:gd name="T3" fmla="*/ 1123 h 1123"/>
                <a:gd name="T4" fmla="*/ 0 w 280"/>
                <a:gd name="T5" fmla="*/ 842 h 1123"/>
                <a:gd name="T6" fmla="*/ 0 w 280"/>
                <a:gd name="T7" fmla="*/ 0 h 1123"/>
                <a:gd name="T8" fmla="*/ 278 w 280"/>
                <a:gd name="T9" fmla="*/ 278 h 1123"/>
                <a:gd name="T10" fmla="*/ 280 w 280"/>
                <a:gd name="T11" fmla="*/ 278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1123">
                  <a:moveTo>
                    <a:pt x="280" y="278"/>
                  </a:moveTo>
                  <a:lnTo>
                    <a:pt x="280" y="1123"/>
                  </a:lnTo>
                  <a:lnTo>
                    <a:pt x="0" y="842"/>
                  </a:lnTo>
                  <a:lnTo>
                    <a:pt x="0" y="0"/>
                  </a:lnTo>
                  <a:lnTo>
                    <a:pt x="278" y="278"/>
                  </a:lnTo>
                  <a:lnTo>
                    <a:pt x="280" y="27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9292" y="76182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模型简介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4" name="矩形 23"/>
          <p:cNvSpPr/>
          <p:nvPr>
            <p:custDataLst>
              <p:tags r:id="rId2"/>
            </p:custDataLst>
          </p:nvPr>
        </p:nvSpPr>
        <p:spPr>
          <a:xfrm>
            <a:off x="1019810" y="1487805"/>
            <a:ext cx="968375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3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）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打开另一个命令行窗口，在虚拟环境first_env中切换至chapter03项目的根目录，在根目录下执行生成迁移文件的命令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，生成迁移文件命令如下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558955" y="3073688"/>
            <a:ext cx="8856984" cy="771167"/>
            <a:chOff x="1143691" y="2082766"/>
            <a:chExt cx="8856984" cy="771167"/>
          </a:xfrm>
        </p:grpSpPr>
        <p:sp>
          <p:nvSpPr>
            <p:cNvPr id="4" name="矩形 3"/>
            <p:cNvSpPr/>
            <p:nvPr>
              <p:custDataLst>
                <p:tags r:id="rId3"/>
              </p:custDataLst>
            </p:nvPr>
          </p:nvSpPr>
          <p:spPr bwMode="auto">
            <a:xfrm>
              <a:off x="2062757" y="2082766"/>
              <a:ext cx="7937918" cy="73785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50000"/>
                </a:lnSpc>
              </a:pPr>
              <a:r>
                <a:rPr lang="en-US" altLang="zh-CN" sz="1800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rPr>
                <a:t>python manage.py makemigrations</a:t>
              </a:r>
              <a:endParaRPr lang="en-US" altLang="zh-CN"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endParaRPr>
            </a:p>
          </p:txBody>
        </p:sp>
        <p:sp>
          <p:nvSpPr>
            <p:cNvPr id="5" name="剪去单角的矩形 4"/>
            <p:cNvSpPr/>
            <p:nvPr>
              <p:custDataLst>
                <p:tags r:id="rId4"/>
              </p:custDataLst>
            </p:nvPr>
          </p:nvSpPr>
          <p:spPr>
            <a:xfrm flipH="1">
              <a:off x="1143691" y="2082766"/>
              <a:ext cx="808346" cy="771167"/>
            </a:xfrm>
            <a:prstGeom prst="snip1Rect">
              <a:avLst>
                <a:gd name="adj" fmla="val 0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>
              <p:custDataLst>
                <p:tags r:id="rId5"/>
              </p:custDataLst>
            </p:nvPr>
          </p:nvSpPr>
          <p:spPr>
            <a:xfrm>
              <a:off x="1202422" y="2116438"/>
              <a:ext cx="690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命令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格式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6"/>
            <p:cNvSpPr/>
            <p:nvPr>
              <p:custDataLst>
                <p:tags r:id="rId6"/>
              </p:custDataLst>
            </p:nvPr>
          </p:nvSpPr>
          <p:spPr bwMode="auto">
            <a:xfrm>
              <a:off x="1952036" y="2105348"/>
              <a:ext cx="110721" cy="715277"/>
            </a:xfrm>
            <a:custGeom>
              <a:avLst/>
              <a:gdLst>
                <a:gd name="T0" fmla="*/ 280 w 280"/>
                <a:gd name="T1" fmla="*/ 278 h 1123"/>
                <a:gd name="T2" fmla="*/ 280 w 280"/>
                <a:gd name="T3" fmla="*/ 1123 h 1123"/>
                <a:gd name="T4" fmla="*/ 0 w 280"/>
                <a:gd name="T5" fmla="*/ 842 h 1123"/>
                <a:gd name="T6" fmla="*/ 0 w 280"/>
                <a:gd name="T7" fmla="*/ 0 h 1123"/>
                <a:gd name="T8" fmla="*/ 278 w 280"/>
                <a:gd name="T9" fmla="*/ 278 h 1123"/>
                <a:gd name="T10" fmla="*/ 280 w 280"/>
                <a:gd name="T11" fmla="*/ 278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1123">
                  <a:moveTo>
                    <a:pt x="280" y="278"/>
                  </a:moveTo>
                  <a:lnTo>
                    <a:pt x="280" y="1123"/>
                  </a:lnTo>
                  <a:lnTo>
                    <a:pt x="0" y="842"/>
                  </a:lnTo>
                  <a:lnTo>
                    <a:pt x="0" y="0"/>
                  </a:lnTo>
                  <a:lnTo>
                    <a:pt x="278" y="278"/>
                  </a:lnTo>
                  <a:lnTo>
                    <a:pt x="280" y="27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模型简介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4" name="矩形 23"/>
          <p:cNvSpPr/>
          <p:nvPr>
            <p:custDataLst>
              <p:tags r:id="rId2"/>
            </p:custDataLst>
          </p:nvPr>
        </p:nvSpPr>
        <p:spPr>
          <a:xfrm>
            <a:off x="1019810" y="1487805"/>
            <a:ext cx="968375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迁移文件生成之后，需要使用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执行迁移文件命令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生成对应的数据表。执行迁移文件的命令具体如下：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558955" y="2786668"/>
            <a:ext cx="8856984" cy="771167"/>
            <a:chOff x="1143691" y="2082766"/>
            <a:chExt cx="8856984" cy="771167"/>
          </a:xfrm>
        </p:grpSpPr>
        <p:sp>
          <p:nvSpPr>
            <p:cNvPr id="4" name="矩形 3"/>
            <p:cNvSpPr/>
            <p:nvPr>
              <p:custDataLst>
                <p:tags r:id="rId3"/>
              </p:custDataLst>
            </p:nvPr>
          </p:nvSpPr>
          <p:spPr bwMode="auto">
            <a:xfrm>
              <a:off x="2062757" y="2082766"/>
              <a:ext cx="7937918" cy="73785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50000"/>
                </a:lnSpc>
              </a:pPr>
              <a:r>
                <a:rPr lang="en-US" altLang="zh-CN" sz="1800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rPr>
                <a:t>python manage.py migrate</a:t>
              </a:r>
              <a:endParaRPr lang="en-US" altLang="zh-CN"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endParaRPr>
            </a:p>
          </p:txBody>
        </p:sp>
        <p:sp>
          <p:nvSpPr>
            <p:cNvPr id="5" name="剪去单角的矩形 4"/>
            <p:cNvSpPr/>
            <p:nvPr>
              <p:custDataLst>
                <p:tags r:id="rId4"/>
              </p:custDataLst>
            </p:nvPr>
          </p:nvSpPr>
          <p:spPr>
            <a:xfrm flipH="1">
              <a:off x="1143691" y="2082766"/>
              <a:ext cx="808346" cy="771167"/>
            </a:xfrm>
            <a:prstGeom prst="snip1Rect">
              <a:avLst>
                <a:gd name="adj" fmla="val 0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>
              <p:custDataLst>
                <p:tags r:id="rId5"/>
              </p:custDataLst>
            </p:nvPr>
          </p:nvSpPr>
          <p:spPr>
            <a:xfrm>
              <a:off x="1202422" y="2116438"/>
              <a:ext cx="690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命令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格式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6"/>
            <p:cNvSpPr/>
            <p:nvPr>
              <p:custDataLst>
                <p:tags r:id="rId6"/>
              </p:custDataLst>
            </p:nvPr>
          </p:nvSpPr>
          <p:spPr bwMode="auto">
            <a:xfrm>
              <a:off x="1952036" y="2105348"/>
              <a:ext cx="110721" cy="715277"/>
            </a:xfrm>
            <a:custGeom>
              <a:avLst/>
              <a:gdLst>
                <a:gd name="T0" fmla="*/ 280 w 280"/>
                <a:gd name="T1" fmla="*/ 278 h 1123"/>
                <a:gd name="T2" fmla="*/ 280 w 280"/>
                <a:gd name="T3" fmla="*/ 1123 h 1123"/>
                <a:gd name="T4" fmla="*/ 0 w 280"/>
                <a:gd name="T5" fmla="*/ 842 h 1123"/>
                <a:gd name="T6" fmla="*/ 0 w 280"/>
                <a:gd name="T7" fmla="*/ 0 h 1123"/>
                <a:gd name="T8" fmla="*/ 278 w 280"/>
                <a:gd name="T9" fmla="*/ 278 h 1123"/>
                <a:gd name="T10" fmla="*/ 280 w 280"/>
                <a:gd name="T11" fmla="*/ 278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1123">
                  <a:moveTo>
                    <a:pt x="280" y="278"/>
                  </a:moveTo>
                  <a:lnTo>
                    <a:pt x="280" y="1123"/>
                  </a:lnTo>
                  <a:lnTo>
                    <a:pt x="0" y="842"/>
                  </a:lnTo>
                  <a:lnTo>
                    <a:pt x="0" y="0"/>
                  </a:lnTo>
                  <a:lnTo>
                    <a:pt x="278" y="278"/>
                  </a:lnTo>
                  <a:lnTo>
                    <a:pt x="280" y="27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1198880" y="3923665"/>
            <a:ext cx="9683750" cy="133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执行上述命令后，命令行窗口中会显示一些迁移操作执行过程的提示信息，执行成功后会在数据库中会生成会以“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应用名_模型类名（小写）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”形式命名的数据表，比如app03应用下定义模型类BookInfo，会在heima数据库中生成数据表app03_bookinfo。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445467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790147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8" name="TextBox 35"/>
          <p:cNvSpPr txBox="1">
            <a:spLocks noChangeArrowheads="1"/>
          </p:cNvSpPr>
          <p:nvPr/>
        </p:nvSpPr>
        <p:spPr bwMode="auto">
          <a:xfrm>
            <a:off x="3247390" y="1868252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35"/>
          <p:cNvSpPr txBox="1">
            <a:spLocks noChangeArrowheads="1"/>
          </p:cNvSpPr>
          <p:nvPr/>
        </p:nvSpPr>
        <p:spPr bwMode="auto">
          <a:xfrm>
            <a:off x="5879063" y="3428921"/>
            <a:ext cx="4983480" cy="535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熟悉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模型的字段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，能够归纳常见字段的功能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37103" y="3560215"/>
            <a:ext cx="405130" cy="405130"/>
            <a:chOff x="8881" y="4685"/>
            <a:chExt cx="638" cy="638"/>
          </a:xfrm>
        </p:grpSpPr>
        <p:sp>
          <p:nvSpPr>
            <p:cNvPr id="12" name="椭圆 11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2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9292" y="69324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模型的字段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9292" y="69324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模型的字段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3635" y="2277745"/>
            <a:ext cx="2324100" cy="3362325"/>
          </a:xfrm>
          <a:prstGeom prst="rect">
            <a:avLst/>
          </a:prstGeom>
        </p:spPr>
      </p:pic>
      <p:sp>
        <p:nvSpPr>
          <p:cNvPr id="21" name="原创设计师QQ598969553          _3"/>
          <p:cNvSpPr/>
          <p:nvPr>
            <p:custDataLst>
              <p:tags r:id="rId4"/>
            </p:custDataLst>
          </p:nvPr>
        </p:nvSpPr>
        <p:spPr>
          <a:xfrm>
            <a:off x="3934460" y="3158490"/>
            <a:ext cx="5944870" cy="2407920"/>
          </a:xfrm>
          <a:prstGeom prst="roundRect">
            <a:avLst>
              <a:gd name="adj" fmla="val 9083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原创设计师QQ598969553          _4"/>
          <p:cNvSpPr/>
          <p:nvPr>
            <p:custDataLst>
              <p:tags r:id="rId5"/>
            </p:custDataLst>
          </p:nvPr>
        </p:nvSpPr>
        <p:spPr>
          <a:xfrm>
            <a:off x="4086225" y="3287395"/>
            <a:ext cx="5638165" cy="210185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字段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是Django模型的重要组成部分，每个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模型类的字段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对应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数据表中的一个字段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。模型字段是模型类的属性，它自身也是一个类。模型中的字段分为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字段类型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和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关系字段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，字段类型用于定义字段的数据类型；关系字段用于定义模型之间的关联关系。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9292" y="72435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模型的字段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4" name="矩形 23"/>
          <p:cNvSpPr/>
          <p:nvPr>
            <p:custDataLst>
              <p:tags r:id="rId2"/>
            </p:custDataLst>
          </p:nvPr>
        </p:nvSpPr>
        <p:spPr>
          <a:xfrm>
            <a:off x="1019810" y="1416050"/>
            <a:ext cx="968375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 Django 中，字段类型指的是在定义模型时，用于描述数据表中字段类型的类。Django内置了许多字段类，用于表示不同种类的数据。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774825" y="2492375"/>
          <a:ext cx="8650605" cy="4004690"/>
        </p:xfrm>
        <a:graphic>
          <a:graphicData uri="http://schemas.openxmlformats.org/drawingml/2006/table">
            <a:tbl>
              <a:tblPr>
                <a:tableStyleId>{F5AB1C69-6EDB-4FF4-983F-18BD219EF322}</a:tableStyleId>
              </a:tblPr>
              <a:tblGrid>
                <a:gridCol w="1765935"/>
                <a:gridCol w="6884670"/>
              </a:tblGrid>
              <a:tr h="44069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18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字段类</a:t>
                      </a:r>
                      <a:endParaRPr lang="zh-CN" altLang="zh-CN" sz="18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说明</a:t>
                      </a:r>
                      <a:endParaRPr lang="zh-CN" altLang="en-US" sz="18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T="45700" marB="45700"/>
                </a:tc>
              </a:tr>
              <a:tr h="396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AutoField</a:t>
                      </a:r>
                      <a:endParaRPr lang="en-US" altLang="zh-CN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用于定义可自增的整数字段</a:t>
                      </a:r>
                      <a:endParaRPr lang="en-US" altLang="zh-CN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00" marB="45700"/>
                </a:tc>
              </a:tr>
              <a:tr h="39600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sz="1600" b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BigAutoField</a:t>
                      </a:r>
                      <a:endParaRPr sz="1600" b="0">
                        <a:solidFill>
                          <a:schemeClr val="accent2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用于表示一个可自增的大整数字段</a:t>
                      </a:r>
                      <a:endParaRPr lang="en-US" altLang="zh-CN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00" marB="45700"/>
                </a:tc>
              </a:tr>
              <a:tr h="39600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sz="1600" b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BooleanField</a:t>
                      </a:r>
                      <a:endParaRPr sz="1600" b="0">
                        <a:solidFill>
                          <a:schemeClr val="accent2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用于定义布尔类型的字段，值为True或False</a:t>
                      </a:r>
                      <a:endParaRPr lang="en-US" altLang="zh-CN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00" marB="45700"/>
                </a:tc>
              </a:tr>
              <a:tr h="39600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sz="1600" b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CharField</a:t>
                      </a:r>
                      <a:endParaRPr sz="1600" b="0">
                        <a:solidFill>
                          <a:schemeClr val="accent2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用于定义字符串类型的字段</a:t>
                      </a:r>
                      <a:endParaRPr lang="en-US" altLang="zh-CN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00" marB="45700"/>
                </a:tc>
              </a:tr>
              <a:tr h="39600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zh-CN" altLang="en-US" sz="1600" b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DateField</a:t>
                      </a:r>
                      <a:endParaRPr lang="zh-CN" altLang="en-US" sz="1600" b="0">
                        <a:solidFill>
                          <a:schemeClr val="accent2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用于定义格式为YYYY-mm-dd的表示日期字段</a:t>
                      </a:r>
                      <a:endParaRPr lang="en-US" altLang="zh-CN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00" marB="45700"/>
                </a:tc>
              </a:tr>
              <a:tr h="39600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zh-CN" altLang="en-US" sz="1600" b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FileField</a:t>
                      </a:r>
                      <a:endParaRPr lang="zh-CN" altLang="en-US" sz="1600" b="0">
                        <a:solidFill>
                          <a:schemeClr val="accent2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用于上传文件的字段，该字段不能作为主键</a:t>
                      </a:r>
                      <a:endParaRPr lang="en-US" altLang="zh-CN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00" marB="45700"/>
                </a:tc>
              </a:tr>
              <a:tr h="39600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zh-CN" altLang="en-US" sz="1600" b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ImageField</a:t>
                      </a:r>
                      <a:endParaRPr lang="zh-CN" altLang="en-US" sz="1600" b="0">
                        <a:solidFill>
                          <a:schemeClr val="accent2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用于上传图片类型文件，继承FileField，包含FileField字段的全部参数</a:t>
                      </a:r>
                      <a:endParaRPr lang="en-US" altLang="zh-CN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00" marB="45700"/>
                </a:tc>
              </a:tr>
              <a:tr h="39600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zh-CN" altLang="en-US" sz="1600" b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IntegerField</a:t>
                      </a:r>
                      <a:endParaRPr lang="zh-CN" altLang="en-US" sz="1600" b="0">
                        <a:solidFill>
                          <a:schemeClr val="accent2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用于定义整型字段，取值范围为-2</a:t>
                      </a:r>
                      <a:r>
                        <a:rPr lang="en-US" altLang="zh-CN" sz="1600" baseline="30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31</a:t>
                      </a:r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~2</a:t>
                      </a:r>
                      <a:r>
                        <a:rPr lang="en-US" altLang="zh-CN" sz="1600" baseline="30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31</a:t>
                      </a:r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</a:t>
                      </a:r>
                      <a:endParaRPr lang="en-US" altLang="zh-CN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00" marB="45700"/>
                </a:tc>
              </a:tr>
              <a:tr h="39600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zh-CN" altLang="en-US" sz="1600" b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TextField</a:t>
                      </a:r>
                      <a:endParaRPr lang="zh-CN" altLang="en-US" sz="1600" b="0">
                        <a:solidFill>
                          <a:schemeClr val="accent2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用于定义大文本字段</a:t>
                      </a:r>
                      <a:endParaRPr lang="en-US" altLang="zh-CN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00" marB="45700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模型的字段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3635" y="2277745"/>
            <a:ext cx="2324100" cy="3362325"/>
          </a:xfrm>
          <a:prstGeom prst="rect">
            <a:avLst/>
          </a:prstGeom>
        </p:spPr>
      </p:pic>
      <p:sp>
        <p:nvSpPr>
          <p:cNvPr id="21" name="原创设计师QQ598969553          _3"/>
          <p:cNvSpPr/>
          <p:nvPr>
            <p:custDataLst>
              <p:tags r:id="rId4"/>
            </p:custDataLst>
          </p:nvPr>
        </p:nvSpPr>
        <p:spPr>
          <a:xfrm>
            <a:off x="3934460" y="3158490"/>
            <a:ext cx="6983730" cy="2407920"/>
          </a:xfrm>
          <a:prstGeom prst="roundRect">
            <a:avLst>
              <a:gd name="adj" fmla="val 9083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原创设计师QQ598969553          _4"/>
          <p:cNvSpPr/>
          <p:nvPr>
            <p:custDataLst>
              <p:tags r:id="rId5"/>
            </p:custDataLst>
          </p:nvPr>
        </p:nvSpPr>
        <p:spPr>
          <a:xfrm>
            <a:off x="4086225" y="3287395"/>
            <a:ext cx="6605905" cy="210185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关系型数据库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不仅定义了数据的组织形式，还定义了表间的关系，因此Django中的模型除了要定义表示数据类型的字段，还需要定义表间关系。数据库表之间的关系分为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一对多、一对一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和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多对多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三种，Django使用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ForeignKey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、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OneToOneField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和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ManyToManyField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关系字段类来定义这三种关系。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模型的字段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3635" y="2277745"/>
            <a:ext cx="2324100" cy="3362325"/>
          </a:xfrm>
          <a:prstGeom prst="rect">
            <a:avLst/>
          </a:prstGeom>
        </p:spPr>
      </p:pic>
      <p:sp>
        <p:nvSpPr>
          <p:cNvPr id="21" name="原创设计师QQ598969553          _3"/>
          <p:cNvSpPr/>
          <p:nvPr>
            <p:custDataLst>
              <p:tags r:id="rId4"/>
            </p:custDataLst>
          </p:nvPr>
        </p:nvSpPr>
        <p:spPr>
          <a:xfrm>
            <a:off x="3934460" y="3158490"/>
            <a:ext cx="6983730" cy="2407920"/>
          </a:xfrm>
          <a:prstGeom prst="roundRect">
            <a:avLst>
              <a:gd name="adj" fmla="val 9083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原创设计师QQ598969553          _4"/>
          <p:cNvSpPr/>
          <p:nvPr>
            <p:custDataLst>
              <p:tags r:id="rId5"/>
            </p:custDataLst>
          </p:nvPr>
        </p:nvSpPr>
        <p:spPr>
          <a:xfrm>
            <a:off x="4086225" y="3287395"/>
            <a:ext cx="6605905" cy="210185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ForeignKey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用于定义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一对多关系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，它包含两个必选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参数to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on_delete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，其中参数to指定与之关联的模型；参数on_delete用于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设置关联对象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删除后当前对象的处理方式，它的默认值为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models.CASCADE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，表示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级联删除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，也就是说删除主表中记录的同时也删除关联表中相关的记录。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>
            <p:custDataLst>
              <p:tags r:id="rId1"/>
            </p:custDataLst>
          </p:nvPr>
        </p:nvSpPr>
        <p:spPr>
          <a:xfrm>
            <a:off x="1019810" y="1487805"/>
            <a:ext cx="9683750" cy="133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定义一对多关系时，需要将ForeignKey字段定义在处于“多”的一端的模型类中。以国家和城市为例，一个国家包含多个城市，国家和城市之间具有一对多关系，ForeginKey应该定义在表示城市的模型类中。示例如下：</a:t>
            </a:r>
            <a:endParaRPr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7" name="矩形 6"/>
          <p:cNvSpPr/>
          <p:nvPr>
            <p:custDataLst>
              <p:tags r:id="rId2"/>
            </p:custDataLst>
          </p:nvPr>
        </p:nvSpPr>
        <p:spPr bwMode="auto">
          <a:xfrm>
            <a:off x="1270635" y="3022600"/>
            <a:ext cx="8731885" cy="320040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from django.db import models 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class Country(models.Model):	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country_code = models.CharField(max_length=20)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country_name = models.CharField(max_length=50)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class City(models.Model):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city_name = models.CharField(max_length=20)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city_area = models.IntegerField(default=0)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city_nation = models.ForeignKey(Country, on_delete=models.CASCADE)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4" name="标题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39292" y="72880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模型的字段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模型的字段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3635" y="2277745"/>
            <a:ext cx="2324100" cy="3362325"/>
          </a:xfrm>
          <a:prstGeom prst="rect">
            <a:avLst/>
          </a:prstGeom>
        </p:spPr>
      </p:pic>
      <p:sp>
        <p:nvSpPr>
          <p:cNvPr id="21" name="原创设计师QQ598969553          _3"/>
          <p:cNvSpPr/>
          <p:nvPr>
            <p:custDataLst>
              <p:tags r:id="rId4"/>
            </p:custDataLst>
          </p:nvPr>
        </p:nvSpPr>
        <p:spPr>
          <a:xfrm>
            <a:off x="3934460" y="3158490"/>
            <a:ext cx="6983730" cy="2407920"/>
          </a:xfrm>
          <a:prstGeom prst="roundRect">
            <a:avLst>
              <a:gd name="adj" fmla="val 9083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原创设计师QQ598969553          _4"/>
          <p:cNvSpPr/>
          <p:nvPr>
            <p:custDataLst>
              <p:tags r:id="rId5"/>
            </p:custDataLst>
          </p:nvPr>
        </p:nvSpPr>
        <p:spPr>
          <a:xfrm>
            <a:off x="4086225" y="3287395"/>
            <a:ext cx="6605905" cy="210185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OneToOneField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用来定义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一对一关系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，它继承了ForeignKey，使用方式与ForeignKey类似。与ForeignKey不同的是，OneToOneField需要添加一个位置选项来指定与关联模型的关系。在定义一对一关系时，可将OneToOneField字段定义在任意模型类中。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6382988" y="621653"/>
            <a:ext cx="4775842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学习目标</a:t>
            </a:r>
            <a:r>
              <a:rPr lang="en-US" altLang="zh-CN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en-US" altLang="zh-CN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Target</a:t>
            </a:r>
            <a:endParaRPr lang="en-GB" altLang="zh-CN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06170" y="2000885"/>
            <a:ext cx="9528810" cy="688340"/>
            <a:chOff x="978873" y="1800500"/>
            <a:chExt cx="7408317" cy="515937"/>
          </a:xfrm>
        </p:grpSpPr>
        <p:sp>
          <p:nvSpPr>
            <p:cNvPr id="6" name="Pentagon 3"/>
            <p:cNvSpPr/>
            <p:nvPr>
              <p:custDataLst>
                <p:tags r:id="rId1"/>
              </p:custDataLst>
            </p:nvPr>
          </p:nvSpPr>
          <p:spPr bwMode="auto">
            <a:xfrm>
              <a:off x="978873" y="1800500"/>
              <a:ext cx="7408317" cy="515937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</a:t>
              </a:r>
              <a:r>
                <a:rPr lang="zh-CN" altLang="en-US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  掌握</a:t>
              </a:r>
              <a:r>
                <a:rPr lang="zh-CN" altLang="en-US" sz="20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模型的定义与使用</a:t>
              </a:r>
              <a:r>
                <a:rPr lang="zh-CN" altLang="en-US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，能够根据需求定义模型和使用模型</a:t>
              </a:r>
              <a:endPara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7" name="MH_Others_1"/>
            <p:cNvSpPr/>
            <p:nvPr>
              <p:custDataLst>
                <p:tags r:id="rId2"/>
              </p:custDataLst>
            </p:nvPr>
          </p:nvSpPr>
          <p:spPr bwMode="auto">
            <a:xfrm>
              <a:off x="985222" y="1800500"/>
              <a:ext cx="82550" cy="515937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106170" y="2870835"/>
            <a:ext cx="9528810" cy="685800"/>
            <a:chOff x="978871" y="2570437"/>
            <a:chExt cx="6469144" cy="514350"/>
          </a:xfrm>
        </p:grpSpPr>
        <p:sp>
          <p:nvSpPr>
            <p:cNvPr id="9" name="Pentagon 5"/>
            <p:cNvSpPr/>
            <p:nvPr>
              <p:custDataLst>
                <p:tags r:id="rId3"/>
              </p:custDataLst>
            </p:nvPr>
          </p:nvSpPr>
          <p:spPr bwMode="auto">
            <a:xfrm>
              <a:off x="978871" y="2570437"/>
              <a:ext cx="6469144" cy="514350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   熟悉</a:t>
              </a:r>
              <a:r>
                <a:rPr lang="zh-CN" altLang="en-US" sz="20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模型的字段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，能够归纳常见字段的功能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10" name="MH_Others_1"/>
            <p:cNvSpPr/>
            <p:nvPr>
              <p:custDataLst>
                <p:tags r:id="rId4"/>
              </p:custDataLst>
            </p:nvPr>
          </p:nvSpPr>
          <p:spPr bwMode="auto">
            <a:xfrm>
              <a:off x="985222" y="2570437"/>
              <a:ext cx="82550" cy="514350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06170" y="3739515"/>
            <a:ext cx="9528810" cy="688340"/>
            <a:chOff x="978871" y="3338787"/>
            <a:chExt cx="8499077" cy="515938"/>
          </a:xfrm>
        </p:grpSpPr>
        <p:sp>
          <p:nvSpPr>
            <p:cNvPr id="12" name="Pentagon 6"/>
            <p:cNvSpPr/>
            <p:nvPr>
              <p:custDataLst>
                <p:tags r:id="rId5"/>
              </p:custDataLst>
            </p:nvPr>
          </p:nvSpPr>
          <p:spPr bwMode="auto">
            <a:xfrm>
              <a:off x="978871" y="3338787"/>
              <a:ext cx="8499077" cy="515938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1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   掌握</a:t>
              </a:r>
              <a:r>
                <a:rPr lang="zh-CN" altLang="en-US" sz="17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数据的增删改查操作</a:t>
              </a:r>
              <a:r>
                <a:rPr lang="zh-CN" altLang="en-US" sz="1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，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能够</a:t>
              </a:r>
              <a:r>
                <a:rPr lang="zh-CN" altLang="en-US" sz="1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通过objects管理器实现添加、查询、更新和删除数据的功能</a:t>
              </a:r>
              <a:endParaRPr lang="zh-CN" altLang="en-US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13" name="MH_Others_1"/>
            <p:cNvSpPr/>
            <p:nvPr>
              <p:custDataLst>
                <p:tags r:id="rId6"/>
              </p:custDataLst>
            </p:nvPr>
          </p:nvSpPr>
          <p:spPr bwMode="auto">
            <a:xfrm>
              <a:off x="985222" y="3338787"/>
              <a:ext cx="82550" cy="515938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>
            <p:custDataLst>
              <p:tags r:id="rId1"/>
            </p:custDataLst>
          </p:nvPr>
        </p:nvSpPr>
        <p:spPr>
          <a:xfrm>
            <a:off x="1019810" y="1487805"/>
            <a:ext cx="968375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以国家和总统为例，一个国家只能有一个总统，一个总统也只能属于一个国家，将OneToOneField定义在表示总统的模型类中，示例如下：</a:t>
            </a:r>
            <a:endParaRPr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7" name="矩形 6"/>
          <p:cNvSpPr/>
          <p:nvPr>
            <p:custDataLst>
              <p:tags r:id="rId2"/>
            </p:custDataLst>
          </p:nvPr>
        </p:nvSpPr>
        <p:spPr bwMode="auto">
          <a:xfrm>
            <a:off x="1270635" y="3022600"/>
            <a:ext cx="8731885" cy="1970405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class President(models.Model):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president_name = models.CharField(max_length=20)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president_gender = models. CharField(max_length=10)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president_nation = models.OneToOneField(Country)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4" name="标题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39292" y="76182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模型的字段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模型的字段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3635" y="2277745"/>
            <a:ext cx="2324100" cy="3362325"/>
          </a:xfrm>
          <a:prstGeom prst="rect">
            <a:avLst/>
          </a:prstGeom>
        </p:spPr>
      </p:pic>
      <p:sp>
        <p:nvSpPr>
          <p:cNvPr id="21" name="原创设计师QQ598969553          _3"/>
          <p:cNvSpPr/>
          <p:nvPr>
            <p:custDataLst>
              <p:tags r:id="rId4"/>
            </p:custDataLst>
          </p:nvPr>
        </p:nvSpPr>
        <p:spPr>
          <a:xfrm>
            <a:off x="3934460" y="3447415"/>
            <a:ext cx="6983730" cy="2118995"/>
          </a:xfrm>
          <a:prstGeom prst="roundRect">
            <a:avLst>
              <a:gd name="adj" fmla="val 9083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原创设计师QQ598969553          _4"/>
          <p:cNvSpPr/>
          <p:nvPr>
            <p:custDataLst>
              <p:tags r:id="rId5"/>
            </p:custDataLst>
          </p:nvPr>
        </p:nvSpPr>
        <p:spPr>
          <a:xfrm>
            <a:off x="4086225" y="3536950"/>
            <a:ext cx="6605905" cy="185229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ManyToManyField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用来定义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多对多关系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，它需要一个必选位置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参数to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，用于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指定与当前模型关联的模型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。与定义一对一关系类似，在定义多对多关系时，可将ManyToManyField字段定义在任意模型类中。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>
            <p:custDataLst>
              <p:tags r:id="rId1"/>
            </p:custDataLst>
          </p:nvPr>
        </p:nvSpPr>
        <p:spPr>
          <a:xfrm>
            <a:off x="1019810" y="1487805"/>
            <a:ext cx="968375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以教师和学生为例，多位教师可以对应多名学生，定义具有多对多关系的教师表和学生表，示例如下：</a:t>
            </a:r>
            <a:endParaRPr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7" name="矩形 6"/>
          <p:cNvSpPr/>
          <p:nvPr>
            <p:custDataLst>
              <p:tags r:id="rId2"/>
            </p:custDataLst>
          </p:nvPr>
        </p:nvSpPr>
        <p:spPr bwMode="auto">
          <a:xfrm>
            <a:off x="1270635" y="2701290"/>
            <a:ext cx="8731885" cy="245491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class Teachers(models.Model):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name = models.CharField(max_length=10)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class Students(models.Model):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name = models.CharField(max_length=10)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classes = models.ManyToManyField(Teachers)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4" name="标题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模型的字段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9292" y="76182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模型的字段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4" name="矩形 23"/>
          <p:cNvSpPr/>
          <p:nvPr>
            <p:custDataLst>
              <p:tags r:id="rId2"/>
            </p:custDataLst>
          </p:nvPr>
        </p:nvSpPr>
        <p:spPr>
          <a:xfrm>
            <a:off x="1019810" y="1416050"/>
            <a:ext cx="968375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字段的一些参数为该字段的特有参数，但还有一些参数为多个字段的通用参数，常见的字段通用参数如表所示。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703070" y="2781935"/>
          <a:ext cx="8650605" cy="3000375"/>
        </p:xfrm>
        <a:graphic>
          <a:graphicData uri="http://schemas.openxmlformats.org/drawingml/2006/table">
            <a:tbl>
              <a:tblPr>
                <a:tableStyleId>{F5AB1C69-6EDB-4FF4-983F-18BD219EF322}</a:tableStyleId>
              </a:tblPr>
              <a:tblGrid>
                <a:gridCol w="1765935"/>
                <a:gridCol w="6884670"/>
              </a:tblGrid>
              <a:tr h="44069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18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参数</a:t>
                      </a:r>
                      <a:endParaRPr lang="zh-CN" altLang="zh-CN" sz="18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说明</a:t>
                      </a:r>
                      <a:endParaRPr lang="zh-CN" altLang="en-US" sz="18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T="45700" marB="45700"/>
                </a:tc>
              </a:tr>
              <a:tr h="396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null</a:t>
                      </a:r>
                      <a:endParaRPr lang="en-US" altLang="zh-CN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指定字段的数据库存储值是否可以为NULL，默认值是False</a:t>
                      </a:r>
                      <a:endParaRPr lang="en-US" altLang="zh-CN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00" marB="45700"/>
                </a:tc>
              </a:tr>
              <a:tr h="39600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default</a:t>
                      </a:r>
                      <a:endParaRPr lang="en-US" sz="1600" b="0">
                        <a:solidFill>
                          <a:schemeClr val="accent2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指定字段的默认值，默认值不能是模型实例、列表、集合等可变对象</a:t>
                      </a:r>
                      <a:endParaRPr lang="en-US" altLang="zh-CN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00" marB="45700"/>
                </a:tc>
              </a:tr>
              <a:tr h="39600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blank</a:t>
                      </a:r>
                      <a:endParaRPr lang="en-US" sz="1600" b="0">
                        <a:solidFill>
                          <a:schemeClr val="accent2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指定字段是否可以为空白，默认值是False</a:t>
                      </a:r>
                      <a:endParaRPr lang="en-US" altLang="zh-CN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00" marB="45700"/>
                </a:tc>
              </a:tr>
              <a:tr h="39600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choices</a:t>
                      </a:r>
                      <a:endParaRPr lang="en-US" sz="1600" b="0">
                        <a:solidFill>
                          <a:schemeClr val="accent2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用于限制字段的值必须来自特定的预定义选项列表</a:t>
                      </a:r>
                      <a:endParaRPr lang="en-US" altLang="zh-CN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00" marB="45700"/>
                </a:tc>
              </a:tr>
              <a:tr h="39600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altLang="zh-CN" sz="1600" b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primary_key</a:t>
                      </a:r>
                      <a:endParaRPr lang="en-US" altLang="zh-CN" sz="1600" b="0">
                        <a:solidFill>
                          <a:schemeClr val="accent2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指定模型中的字段是否是主键，默认值是False，一般作为AutoField的参数使用</a:t>
                      </a:r>
                      <a:endParaRPr lang="en-US" altLang="zh-CN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00" marB="45700"/>
                </a:tc>
              </a:tr>
              <a:tr h="39600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altLang="zh-CN" sz="1600" b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unique</a:t>
                      </a:r>
                      <a:endParaRPr lang="en-US" altLang="zh-CN" sz="1600" b="0">
                        <a:solidFill>
                          <a:schemeClr val="accent2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指定字段在表中是否唯一，默认值是False</a:t>
                      </a:r>
                      <a:endParaRPr lang="en-US" altLang="zh-CN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00" marB="45700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445467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790147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8" name="TextBox 35"/>
          <p:cNvSpPr txBox="1">
            <a:spLocks noChangeArrowheads="1"/>
          </p:cNvSpPr>
          <p:nvPr/>
        </p:nvSpPr>
        <p:spPr bwMode="auto">
          <a:xfrm>
            <a:off x="3247390" y="1868252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35"/>
          <p:cNvSpPr txBox="1">
            <a:spLocks noChangeArrowheads="1"/>
          </p:cNvSpPr>
          <p:nvPr/>
        </p:nvSpPr>
        <p:spPr bwMode="auto">
          <a:xfrm>
            <a:off x="5879063" y="3428921"/>
            <a:ext cx="4983480" cy="951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掌握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数据的增删改查操作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，能够通过objects管理器实现添加、查询、更新和删除数据的功能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37103" y="3560215"/>
            <a:ext cx="405130" cy="405130"/>
            <a:chOff x="8881" y="4685"/>
            <a:chExt cx="638" cy="638"/>
          </a:xfrm>
        </p:grpSpPr>
        <p:sp>
          <p:nvSpPr>
            <p:cNvPr id="12" name="椭圆 11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2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9292" y="69324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1.3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数据的增删改查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3635" y="2277745"/>
            <a:ext cx="2324100" cy="3362325"/>
          </a:xfrm>
          <a:prstGeom prst="rect">
            <a:avLst/>
          </a:prstGeom>
        </p:spPr>
      </p:pic>
      <p:sp>
        <p:nvSpPr>
          <p:cNvPr id="21" name="原创设计师QQ598969553          _3"/>
          <p:cNvSpPr/>
          <p:nvPr>
            <p:custDataLst>
              <p:tags r:id="rId3"/>
            </p:custDataLst>
          </p:nvPr>
        </p:nvSpPr>
        <p:spPr>
          <a:xfrm>
            <a:off x="3934460" y="3484245"/>
            <a:ext cx="6983730" cy="2082165"/>
          </a:xfrm>
          <a:prstGeom prst="roundRect">
            <a:avLst>
              <a:gd name="adj" fmla="val 9083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原创设计师QQ598969553          _4"/>
          <p:cNvSpPr/>
          <p:nvPr>
            <p:custDataLst>
              <p:tags r:id="rId4"/>
            </p:custDataLst>
          </p:nvPr>
        </p:nvSpPr>
        <p:spPr>
          <a:xfrm>
            <a:off x="4086225" y="3660140"/>
            <a:ext cx="6605905" cy="172910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Django为每个模型类添加一个名为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objects的管理器（Manager）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，管理器提供了许多用于数据库查询和操作的方法。通过 objects 管理器可以执行各种数据库操作，基本操作包括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添加数据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查询数据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更新数据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和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删除数据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等。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" name="标题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1.3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数据的增删改查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9292" y="76182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1.3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数据的增删改查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4" name="矩形 23"/>
          <p:cNvSpPr/>
          <p:nvPr>
            <p:custDataLst>
              <p:tags r:id="rId2"/>
            </p:custDataLst>
          </p:nvPr>
        </p:nvSpPr>
        <p:spPr>
          <a:xfrm>
            <a:off x="1019810" y="1487805"/>
            <a:ext cx="9683750" cy="2168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向数据表中添加数据有两种方式，一种方式是使用管理器的</a:t>
            </a:r>
            <a:r>
              <a:rPr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create()方法</a:t>
            </a: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添加数据，另一种方式是使用模型实例的</a:t>
            </a:r>
            <a:r>
              <a:rPr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save()方法</a:t>
            </a: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添加数据，关于它们的介绍如下。</a:t>
            </a:r>
            <a:endParaRPr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（1）使用管理器的create()方法添加数据</a:t>
            </a:r>
            <a:endParaRPr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create()是模型类管理器提供的方法，用于创建一个模型类对象，并将该对象保存至数据库中，实现添加数据的效果，其语法格式如下：</a:t>
            </a:r>
            <a:endParaRPr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04345" y="3887123"/>
            <a:ext cx="8856984" cy="771167"/>
            <a:chOff x="1143691" y="2082766"/>
            <a:chExt cx="8856984" cy="771167"/>
          </a:xfrm>
        </p:grpSpPr>
        <p:sp>
          <p:nvSpPr>
            <p:cNvPr id="22" name="矩形 21"/>
            <p:cNvSpPr/>
            <p:nvPr>
              <p:custDataLst>
                <p:tags r:id="rId3"/>
              </p:custDataLst>
            </p:nvPr>
          </p:nvSpPr>
          <p:spPr bwMode="auto">
            <a:xfrm>
              <a:off x="2062757" y="2082766"/>
              <a:ext cx="7937918" cy="73785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50000"/>
                </a:lnSpc>
              </a:pPr>
              <a:r>
                <a:rPr lang="en-US" altLang="zh-CN" sz="1800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rPr>
                <a:t>create(self, **kwargs)</a:t>
              </a:r>
              <a:endParaRPr lang="en-US" altLang="zh-CN"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endParaRPr>
            </a:p>
          </p:txBody>
        </p:sp>
        <p:sp>
          <p:nvSpPr>
            <p:cNvPr id="4" name="剪去单角的矩形 3"/>
            <p:cNvSpPr/>
            <p:nvPr>
              <p:custDataLst>
                <p:tags r:id="rId4"/>
              </p:custDataLst>
            </p:nvPr>
          </p:nvSpPr>
          <p:spPr>
            <a:xfrm flipH="1">
              <a:off x="1143691" y="2082766"/>
              <a:ext cx="808346" cy="771167"/>
            </a:xfrm>
            <a:prstGeom prst="snip1Rect">
              <a:avLst>
                <a:gd name="adj" fmla="val 0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>
              <p:custDataLst>
                <p:tags r:id="rId5"/>
              </p:custDataLst>
            </p:nvPr>
          </p:nvSpPr>
          <p:spPr>
            <a:xfrm>
              <a:off x="1199049" y="2116438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语法</a:t>
              </a:r>
              <a:endPara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格式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6"/>
            <p:cNvSpPr/>
            <p:nvPr>
              <p:custDataLst>
                <p:tags r:id="rId6"/>
              </p:custDataLst>
            </p:nvPr>
          </p:nvSpPr>
          <p:spPr bwMode="auto">
            <a:xfrm>
              <a:off x="1952036" y="2105348"/>
              <a:ext cx="110721" cy="715277"/>
            </a:xfrm>
            <a:custGeom>
              <a:avLst/>
              <a:gdLst>
                <a:gd name="T0" fmla="*/ 280 w 280"/>
                <a:gd name="T1" fmla="*/ 278 h 1123"/>
                <a:gd name="T2" fmla="*/ 280 w 280"/>
                <a:gd name="T3" fmla="*/ 1123 h 1123"/>
                <a:gd name="T4" fmla="*/ 0 w 280"/>
                <a:gd name="T5" fmla="*/ 842 h 1123"/>
                <a:gd name="T6" fmla="*/ 0 w 280"/>
                <a:gd name="T7" fmla="*/ 0 h 1123"/>
                <a:gd name="T8" fmla="*/ 278 w 280"/>
                <a:gd name="T9" fmla="*/ 278 h 1123"/>
                <a:gd name="T10" fmla="*/ 280 w 280"/>
                <a:gd name="T11" fmla="*/ 278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1123">
                  <a:moveTo>
                    <a:pt x="280" y="278"/>
                  </a:moveTo>
                  <a:lnTo>
                    <a:pt x="280" y="1123"/>
                  </a:lnTo>
                  <a:lnTo>
                    <a:pt x="0" y="842"/>
                  </a:lnTo>
                  <a:lnTo>
                    <a:pt x="0" y="0"/>
                  </a:lnTo>
                  <a:lnTo>
                    <a:pt x="278" y="278"/>
                  </a:lnTo>
                  <a:lnTo>
                    <a:pt x="280" y="27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9" name="TextBox 35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414780" y="4942205"/>
            <a:ext cx="9072880" cy="951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**kwargs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：参数需要接收一个或多个以关键字参数的方式传递的字段，其中关键字参数的名称为字段名，值为字段对应的值。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1.3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数据的增删改查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4" name="矩形 23"/>
          <p:cNvSpPr/>
          <p:nvPr>
            <p:custDataLst>
              <p:tags r:id="rId2"/>
            </p:custDataLst>
          </p:nvPr>
        </p:nvSpPr>
        <p:spPr>
          <a:xfrm>
            <a:off x="1019810" y="1487805"/>
            <a:ext cx="968375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导入app03.models的模型类，使用模型类BookInfo管理器的</a:t>
            </a:r>
            <a:r>
              <a:rPr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create()方法</a:t>
            </a: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添加数据，具体代码及其运行结果如下所示：</a:t>
            </a:r>
            <a:endParaRPr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1270635" y="3022600"/>
            <a:ext cx="8731885" cy="213360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&gt;&gt;&gt; from app03.models import *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&gt;&gt;&gt; BookInfo.objects.create(name="骆驼祥子", read_count=100, 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...      pub_date="1937-1-2", is_delete=0, comment_count=70) 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&lt;BookInfo: 骆驼祥子&gt;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9292" y="74467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1.3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数据的增删改查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4" name="矩形 23"/>
          <p:cNvSpPr/>
          <p:nvPr>
            <p:custDataLst>
              <p:tags r:id="rId2"/>
            </p:custDataLst>
          </p:nvPr>
        </p:nvSpPr>
        <p:spPr>
          <a:xfrm>
            <a:off x="1019810" y="1487805"/>
            <a:ext cx="9683750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（2）使用模型实例的save()方法添加数据</a:t>
            </a:r>
            <a:endParaRPr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save()方法</a:t>
            </a: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是模型实例的方法，用于将模型实例中的数据添加到数据库中，其语法格式如下：</a:t>
            </a:r>
            <a:endParaRPr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54430" y="3122295"/>
            <a:ext cx="9365615" cy="770890"/>
            <a:chOff x="1224025" y="2082766"/>
            <a:chExt cx="8776650" cy="771167"/>
          </a:xfrm>
        </p:grpSpPr>
        <p:sp>
          <p:nvSpPr>
            <p:cNvPr id="22" name="矩形 21"/>
            <p:cNvSpPr/>
            <p:nvPr>
              <p:custDataLst>
                <p:tags r:id="rId3"/>
              </p:custDataLst>
            </p:nvPr>
          </p:nvSpPr>
          <p:spPr bwMode="auto">
            <a:xfrm>
              <a:off x="2062757" y="2082766"/>
              <a:ext cx="7937918" cy="73785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l">
                <a:lnSpc>
                  <a:spcPct val="150000"/>
                </a:lnSpc>
              </a:pPr>
              <a:r>
                <a:rPr lang="en-US" altLang="zh-CN" sz="1700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rPr>
                <a:t>save(force_insert=False, force_update=False,using=None,update_fields=None)</a:t>
              </a:r>
              <a:endParaRPr lang="en-US" altLang="zh-CN" sz="17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endParaRPr>
            </a:p>
          </p:txBody>
        </p:sp>
        <p:sp>
          <p:nvSpPr>
            <p:cNvPr id="4" name="剪去单角的矩形 3"/>
            <p:cNvSpPr/>
            <p:nvPr>
              <p:custDataLst>
                <p:tags r:id="rId4"/>
              </p:custDataLst>
            </p:nvPr>
          </p:nvSpPr>
          <p:spPr>
            <a:xfrm flipH="1">
              <a:off x="1224025" y="2082766"/>
              <a:ext cx="727767" cy="771167"/>
            </a:xfrm>
            <a:prstGeom prst="snip1Rect">
              <a:avLst>
                <a:gd name="adj" fmla="val 0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>
              <p:custDataLst>
                <p:tags r:id="rId5"/>
              </p:custDataLst>
            </p:nvPr>
          </p:nvSpPr>
          <p:spPr>
            <a:xfrm>
              <a:off x="1237712" y="2116433"/>
              <a:ext cx="658740" cy="7070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语法</a:t>
              </a:r>
              <a:endPara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格式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6"/>
            <p:cNvSpPr/>
            <p:nvPr>
              <p:custDataLst>
                <p:tags r:id="rId6"/>
              </p:custDataLst>
            </p:nvPr>
          </p:nvSpPr>
          <p:spPr bwMode="auto">
            <a:xfrm>
              <a:off x="1952036" y="2105348"/>
              <a:ext cx="110721" cy="715277"/>
            </a:xfrm>
            <a:custGeom>
              <a:avLst/>
              <a:gdLst>
                <a:gd name="T0" fmla="*/ 280 w 280"/>
                <a:gd name="T1" fmla="*/ 278 h 1123"/>
                <a:gd name="T2" fmla="*/ 280 w 280"/>
                <a:gd name="T3" fmla="*/ 1123 h 1123"/>
                <a:gd name="T4" fmla="*/ 0 w 280"/>
                <a:gd name="T5" fmla="*/ 842 h 1123"/>
                <a:gd name="T6" fmla="*/ 0 w 280"/>
                <a:gd name="T7" fmla="*/ 0 h 1123"/>
                <a:gd name="T8" fmla="*/ 278 w 280"/>
                <a:gd name="T9" fmla="*/ 278 h 1123"/>
                <a:gd name="T10" fmla="*/ 280 w 280"/>
                <a:gd name="T11" fmla="*/ 278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1123">
                  <a:moveTo>
                    <a:pt x="280" y="278"/>
                  </a:moveTo>
                  <a:lnTo>
                    <a:pt x="280" y="1123"/>
                  </a:lnTo>
                  <a:lnTo>
                    <a:pt x="0" y="842"/>
                  </a:lnTo>
                  <a:lnTo>
                    <a:pt x="0" y="0"/>
                  </a:lnTo>
                  <a:lnTo>
                    <a:pt x="278" y="278"/>
                  </a:lnTo>
                  <a:lnTo>
                    <a:pt x="280" y="27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9" name="TextBox 35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154430" y="4093210"/>
            <a:ext cx="9236710" cy="1782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force_insert：表示强制执行插入语句，不可与force_update同时使用。</a:t>
            </a:r>
            <a:endParaRPr lang="en-US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force_update：表示强制执行更新语句，不可与force_insert同时使用。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using：用于将数据保存到指定的数据库。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update_fields：用于指定更新的字段，其余的字段不更新。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1.3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数据的增删改查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4" name="矩形 23"/>
          <p:cNvSpPr/>
          <p:nvPr>
            <p:custDataLst>
              <p:tags r:id="rId2"/>
            </p:custDataLst>
          </p:nvPr>
        </p:nvSpPr>
        <p:spPr>
          <a:xfrm>
            <a:off x="1019810" y="1487805"/>
            <a:ext cx="968375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例如，创建模型类BookInfo的实例，通过该实例调用save()方法添加数据，具体代码如下所示：</a:t>
            </a:r>
            <a:endParaRPr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1270635" y="3022600"/>
            <a:ext cx="8731885" cy="213360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&gt;&gt;&gt; bookinfo = BookInfo(name='围城', pub_date='1994-02-05', 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...      read_count=134, comment_count=100, is_delete=0) 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&gt;&gt;&gt; bookinfo.save()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445467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790147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8" name="TextBox 35"/>
          <p:cNvSpPr txBox="1">
            <a:spLocks noChangeArrowheads="1"/>
          </p:cNvSpPr>
          <p:nvPr/>
        </p:nvSpPr>
        <p:spPr bwMode="auto">
          <a:xfrm>
            <a:off x="3247390" y="1868252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35"/>
          <p:cNvSpPr txBox="1">
            <a:spLocks noChangeArrowheads="1"/>
          </p:cNvSpPr>
          <p:nvPr/>
        </p:nvSpPr>
        <p:spPr bwMode="auto">
          <a:xfrm>
            <a:off x="5879063" y="3428921"/>
            <a:ext cx="4983480" cy="951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掌握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模型的定义与使用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，能够根据需求定义模型和使用模型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37103" y="3560215"/>
            <a:ext cx="405130" cy="405130"/>
            <a:chOff x="8881" y="4685"/>
            <a:chExt cx="638" cy="638"/>
          </a:xfrm>
        </p:grpSpPr>
        <p:sp>
          <p:nvSpPr>
            <p:cNvPr id="12" name="椭圆 11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2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9292" y="69324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模型简介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1.3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数据的增删改查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3635" y="2277745"/>
            <a:ext cx="2324100" cy="3362325"/>
          </a:xfrm>
          <a:prstGeom prst="rect">
            <a:avLst/>
          </a:prstGeom>
        </p:spPr>
      </p:pic>
      <p:sp>
        <p:nvSpPr>
          <p:cNvPr id="21" name="原创设计师QQ598969553          _3"/>
          <p:cNvSpPr/>
          <p:nvPr>
            <p:custDataLst>
              <p:tags r:id="rId4"/>
            </p:custDataLst>
          </p:nvPr>
        </p:nvSpPr>
        <p:spPr>
          <a:xfrm>
            <a:off x="3934460" y="4160520"/>
            <a:ext cx="5577205" cy="1405890"/>
          </a:xfrm>
          <a:prstGeom prst="roundRect">
            <a:avLst>
              <a:gd name="adj" fmla="val 9083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原创设计师QQ598969553          _4"/>
          <p:cNvSpPr/>
          <p:nvPr>
            <p:custDataLst>
              <p:tags r:id="rId5"/>
            </p:custDataLst>
          </p:nvPr>
        </p:nvSpPr>
        <p:spPr>
          <a:xfrm>
            <a:off x="4086225" y="4330065"/>
            <a:ext cx="5459095" cy="105918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管理器提供了四个查询数据的方法：</a:t>
            </a:r>
            <a:r>
              <a:rPr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all()</a:t>
            </a: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、</a:t>
            </a:r>
            <a:r>
              <a:rPr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filter()</a:t>
            </a: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、</a:t>
            </a:r>
            <a:r>
              <a:rPr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exclude()</a:t>
            </a: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和</a:t>
            </a:r>
            <a:r>
              <a:rPr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get()</a:t>
            </a: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1.3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数据的增删改查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4" name="矩形 23"/>
          <p:cNvSpPr/>
          <p:nvPr>
            <p:custDataLst>
              <p:tags r:id="rId2"/>
            </p:custDataLst>
          </p:nvPr>
        </p:nvSpPr>
        <p:spPr>
          <a:xfrm>
            <a:off x="1019810" y="1487805"/>
            <a:ext cx="9683750" cy="2168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（1）all()方法</a:t>
            </a:r>
            <a:endParaRPr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all()方法用于查询模型在数据库映射的表中的所有记录，返回值是一个</a:t>
            </a:r>
            <a:r>
              <a:rPr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QuerySet对象</a:t>
            </a: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，该对象是一个</a:t>
            </a:r>
            <a:r>
              <a:rPr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类似列表的结构</a:t>
            </a: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，它支持</a:t>
            </a:r>
            <a:r>
              <a:rPr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for循环</a:t>
            </a: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正索引</a:t>
            </a: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切片</a:t>
            </a: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等操作。</a:t>
            </a:r>
            <a:endParaRPr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例如，使用all()方法查询模型类BookInfo所对应数据表中的所有记录，具体代码及其运行结果如下所示：</a:t>
            </a:r>
            <a:endParaRPr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1496060" y="3789680"/>
            <a:ext cx="8731885" cy="213360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&gt;&gt;&gt; all_book = BookInfo.objects.all() 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&gt;&gt;&gt; all_book 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&lt;QuerySet [&lt;BookInfo: 骆驼祥子&gt;, &lt;BookInfo: 围城&gt;]&gt;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9292" y="76182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1.3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数据的增删改查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4" name="矩形 23"/>
          <p:cNvSpPr/>
          <p:nvPr>
            <p:custDataLst>
              <p:tags r:id="rId2"/>
            </p:custDataLst>
          </p:nvPr>
        </p:nvSpPr>
        <p:spPr>
          <a:xfrm>
            <a:off x="1019810" y="1487805"/>
            <a:ext cx="968375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（2）filter()方法</a:t>
            </a:r>
            <a:endParaRPr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filter()方法</a:t>
            </a: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用于</a:t>
            </a:r>
            <a:r>
              <a:rPr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根据查询条件查询数据表</a:t>
            </a: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，查询条件的基本形式为“</a:t>
            </a:r>
            <a:r>
              <a:rPr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字段名称__运算符=值</a:t>
            </a: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”，筛选出满足条件的数据，并返回一个</a:t>
            </a:r>
            <a:r>
              <a:rPr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QuerySet对象</a:t>
            </a: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。例如，使用filter()方法查询id值小于2的记录，具体代码及其运行结果如下所示：</a:t>
            </a:r>
            <a:endParaRPr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1496060" y="3359150"/>
            <a:ext cx="8731885" cy="213360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&gt;&gt;&gt; filter_book = BookInfo.objects.filter(</a:t>
            </a:r>
            <a:r>
              <a:rPr lang="en-US" altLang="zh-CN" sz="1800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id__lt=2</a:t>
            </a: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) 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&gt;&gt;&gt; filter_book 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&lt;QuerySet [&lt;BookInfo: 骆驼祥子&gt;]&gt;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9292" y="76182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1.3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数据的增删改查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1019810" y="1487805"/>
            <a:ext cx="968375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常见的运算符如表所示。</a:t>
            </a:r>
            <a:endParaRPr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702435" y="2421255"/>
          <a:ext cx="8650605" cy="3464690"/>
        </p:xfrm>
        <a:graphic>
          <a:graphicData uri="http://schemas.openxmlformats.org/drawingml/2006/table">
            <a:tbl>
              <a:tblPr>
                <a:tableStyleId>{F5AB1C69-6EDB-4FF4-983F-18BD219EF322}</a:tableStyleId>
              </a:tblPr>
              <a:tblGrid>
                <a:gridCol w="1765935"/>
                <a:gridCol w="6884670"/>
              </a:tblGrid>
              <a:tr h="44069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18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运算符</a:t>
                      </a:r>
                      <a:endParaRPr lang="zh-CN" altLang="zh-CN" sz="18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说明</a:t>
                      </a:r>
                      <a:endParaRPr lang="zh-CN" altLang="en-US" sz="18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T="45700" marB="45700"/>
                </a:tc>
              </a:tr>
              <a:tr h="432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gt</a:t>
                      </a:r>
                      <a:endParaRPr lang="en-US" altLang="zh-CN" sz="1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判断字段值是否大于给定的值</a:t>
                      </a:r>
                      <a:endParaRPr lang="en-US" altLang="zh-CN" sz="1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00" marB="45700"/>
                </a:tc>
              </a:tr>
              <a:tr h="43200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800" b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gte</a:t>
                      </a:r>
                      <a:endParaRPr lang="en-US" sz="1800" b="0">
                        <a:solidFill>
                          <a:schemeClr val="accent2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判断字段值是否大于等于给定的值</a:t>
                      </a:r>
                      <a:endParaRPr lang="en-US" altLang="zh-CN" sz="1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00" marB="45700"/>
                </a:tc>
              </a:tr>
              <a:tr h="43200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800" b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lt</a:t>
                      </a:r>
                      <a:endParaRPr lang="en-US" sz="1800" b="0">
                        <a:solidFill>
                          <a:schemeClr val="accent2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判断字段值是否小于给定的值</a:t>
                      </a:r>
                      <a:endParaRPr lang="en-US" altLang="zh-CN" sz="1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00" marB="45700"/>
                </a:tc>
              </a:tr>
              <a:tr h="43200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800" b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lte</a:t>
                      </a:r>
                      <a:endParaRPr lang="en-US" sz="1800" b="0">
                        <a:solidFill>
                          <a:schemeClr val="accent2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判断字段值是否小于等于给定的值</a:t>
                      </a:r>
                      <a:endParaRPr lang="en-US" altLang="zh-CN" sz="1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00" marB="45700"/>
                </a:tc>
              </a:tr>
              <a:tr h="43200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altLang="zh-CN" sz="1800" b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in</a:t>
                      </a:r>
                      <a:endParaRPr lang="en-US" altLang="zh-CN" sz="1800" b="0">
                        <a:solidFill>
                          <a:schemeClr val="accent2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判断字段值是否存在于一个可迭代列表中</a:t>
                      </a:r>
                      <a:endParaRPr lang="en-US" altLang="zh-CN" sz="1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00" marB="45700"/>
                </a:tc>
              </a:tr>
              <a:tr h="43200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altLang="zh-CN" sz="1800" b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range</a:t>
                      </a:r>
                      <a:endParaRPr lang="en-US" altLang="zh-CN" sz="1800" b="0">
                        <a:solidFill>
                          <a:schemeClr val="accent2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1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判断字段值是否在指定的区间中</a:t>
                      </a:r>
                      <a:endParaRPr lang="en-US" altLang="zh-CN" sz="1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00" marB="45700"/>
                </a:tc>
              </a:tr>
              <a:tr h="43200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altLang="zh-CN" sz="1800" b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exact</a:t>
                      </a:r>
                      <a:endParaRPr lang="en-US" altLang="zh-CN" sz="1800" b="0">
                        <a:solidFill>
                          <a:schemeClr val="accent2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1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判断字段值是否精确相等</a:t>
                      </a:r>
                      <a:endParaRPr lang="en-US" altLang="zh-CN" sz="1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00" marB="45700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9292" y="7649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1.3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数据的增删改查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1019810" y="1487805"/>
            <a:ext cx="968375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常见的运算符如表所示。</a:t>
            </a:r>
            <a:endParaRPr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702435" y="2421255"/>
          <a:ext cx="8650605" cy="3464690"/>
        </p:xfrm>
        <a:graphic>
          <a:graphicData uri="http://schemas.openxmlformats.org/drawingml/2006/table">
            <a:tbl>
              <a:tblPr>
                <a:tableStyleId>{F5AB1C69-6EDB-4FF4-983F-18BD219EF322}</a:tableStyleId>
              </a:tblPr>
              <a:tblGrid>
                <a:gridCol w="1765935"/>
                <a:gridCol w="6884670"/>
              </a:tblGrid>
              <a:tr h="44069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18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运算符</a:t>
                      </a:r>
                      <a:endParaRPr lang="zh-CN" altLang="zh-CN" sz="18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说明</a:t>
                      </a:r>
                      <a:endParaRPr lang="zh-CN" altLang="en-US" sz="18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T="45700" marB="45700"/>
                </a:tc>
              </a:tr>
              <a:tr h="432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iexact</a:t>
                      </a:r>
                      <a:endParaRPr lang="en-US" altLang="zh-CN" sz="1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判断字段值是否精确相等，忽略大小写</a:t>
                      </a:r>
                      <a:endParaRPr lang="en-US" altLang="zh-CN" sz="1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00" marB="45700"/>
                </a:tc>
              </a:tr>
              <a:tr h="43200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800" b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contains</a:t>
                      </a:r>
                      <a:endParaRPr lang="en-US" sz="1800" b="0">
                        <a:solidFill>
                          <a:schemeClr val="accent2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字段值的模糊匹配</a:t>
                      </a:r>
                      <a:endParaRPr lang="en-US" altLang="zh-CN" sz="1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00" marB="45700"/>
                </a:tc>
              </a:tr>
              <a:tr h="43200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800" b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icontains</a:t>
                      </a:r>
                      <a:endParaRPr lang="en-US" sz="1800" b="0">
                        <a:solidFill>
                          <a:schemeClr val="accent2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字段值的模糊匹配，忽略大写</a:t>
                      </a:r>
                      <a:endParaRPr lang="en-US" altLang="zh-CN" sz="1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00" marB="45700"/>
                </a:tc>
              </a:tr>
              <a:tr h="43200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800" b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startswith</a:t>
                      </a:r>
                      <a:endParaRPr lang="en-US" sz="1800" b="0">
                        <a:solidFill>
                          <a:schemeClr val="accent2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判断字段值是否以特定字符串开头</a:t>
                      </a:r>
                      <a:endParaRPr lang="en-US" altLang="zh-CN" sz="1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00" marB="45700"/>
                </a:tc>
              </a:tr>
              <a:tr h="43200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altLang="zh-CN" sz="1800" b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istartswith</a:t>
                      </a:r>
                      <a:endParaRPr lang="en-US" altLang="zh-CN" sz="1800" b="0">
                        <a:solidFill>
                          <a:schemeClr val="accent2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判断字段值是否以特定字符串开头，忽略大小写</a:t>
                      </a:r>
                      <a:endParaRPr lang="en-US" altLang="zh-CN" sz="1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00" marB="45700"/>
                </a:tc>
              </a:tr>
              <a:tr h="43200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altLang="zh-CN" sz="1800" b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endswith</a:t>
                      </a:r>
                      <a:endParaRPr lang="en-US" altLang="zh-CN" sz="1800" b="0">
                        <a:solidFill>
                          <a:schemeClr val="accent2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1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判断字段值是否以特定字符串结尾</a:t>
                      </a:r>
                      <a:endParaRPr lang="en-US" altLang="zh-CN" sz="1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00" marB="45700"/>
                </a:tc>
              </a:tr>
              <a:tr h="43200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altLang="zh-CN" sz="1800" b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iendswith</a:t>
                      </a:r>
                      <a:endParaRPr lang="en-US" altLang="zh-CN" sz="1800" b="0">
                        <a:solidFill>
                          <a:schemeClr val="accent2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1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判断字段值是否以特定字符串结尾，忽略大小写</a:t>
                      </a:r>
                      <a:endParaRPr lang="en-US" altLang="zh-CN" sz="1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00" marB="45700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1.3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数据的增删改查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4" name="矩形 23"/>
          <p:cNvSpPr/>
          <p:nvPr>
            <p:custDataLst>
              <p:tags r:id="rId2"/>
            </p:custDataLst>
          </p:nvPr>
        </p:nvSpPr>
        <p:spPr>
          <a:xfrm>
            <a:off x="1019810" y="1487805"/>
            <a:ext cx="968375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（3）exclude()方法</a:t>
            </a:r>
            <a:endParaRPr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exclude()方法</a:t>
            </a: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用于</a:t>
            </a:r>
            <a:r>
              <a:rPr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根据查询条件查询数据表</a:t>
            </a: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，筛选出不满足条件的数据，并返回一个QuerySet对象。例如，使用exclude()方法查询id小于3的记录，具体代码及其运行结果如下所示：</a:t>
            </a:r>
            <a:endParaRPr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1496060" y="3359150"/>
            <a:ext cx="8731885" cy="213360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&gt;&gt;&gt; exclude_book = BookInfo.objects.exclude(id__gte=3) 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&gt;&gt;&gt; exclude_book 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&lt;QuerySet [&lt;BookInfo: 骆驼祥子&gt;, &lt;BookInfo: 围城&gt;]&gt;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1.3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数据的增删改查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4" name="矩形 23"/>
          <p:cNvSpPr/>
          <p:nvPr>
            <p:custDataLst>
              <p:tags r:id="rId2"/>
            </p:custDataLst>
          </p:nvPr>
        </p:nvSpPr>
        <p:spPr>
          <a:xfrm>
            <a:off x="1019810" y="1487805"/>
            <a:ext cx="968375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（4）get()方法</a:t>
            </a:r>
            <a:endParaRPr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get()方法</a:t>
            </a: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用于</a:t>
            </a:r>
            <a:r>
              <a:rPr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根据查询条件进行查找</a:t>
            </a: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，筛选出符合条件的</a:t>
            </a:r>
            <a:r>
              <a:rPr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一条记录</a:t>
            </a: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，返回值是一个</a:t>
            </a:r>
            <a:r>
              <a:rPr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模型实例</a:t>
            </a: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。例如，使用get()方法查询数据表books_bookinfo中id值为1的记录，具体代码及其运行结果如下所示：</a:t>
            </a:r>
            <a:endParaRPr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1496060" y="3359150"/>
            <a:ext cx="8731885" cy="213360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&gt;&gt;&gt; get_book = BookInfo.objects.get(id=1)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&gt;&gt;&gt; get_book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&lt;BookInfo: 骆驼祥子&gt;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9292" y="76182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1.3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数据的增删改查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4" name="矩形 23"/>
          <p:cNvSpPr/>
          <p:nvPr>
            <p:custDataLst>
              <p:tags r:id="rId2"/>
            </p:custDataLst>
          </p:nvPr>
        </p:nvSpPr>
        <p:spPr>
          <a:xfrm>
            <a:off x="1019810" y="1487805"/>
            <a:ext cx="9683750" cy="133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delete()方法</a:t>
            </a: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用于</a:t>
            </a:r>
            <a:r>
              <a:rPr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从数据表中删除数据</a:t>
            </a: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，对应SQL中的删除操作，此方法会立即删除数据库中的记录，并返回删除记录的数量。例如，使用delete()方法从数据表books_bookinfo中删除记录get_book，具体代码及其运行结果如下所示：</a:t>
            </a:r>
            <a:endParaRPr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1496060" y="3359150"/>
            <a:ext cx="8731885" cy="213360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&gt;&gt;&gt; get_book.delete() 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(1, {'app03.BookInfo': 1})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1.3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数据的增删改查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4" name="矩形 23"/>
          <p:cNvSpPr/>
          <p:nvPr>
            <p:custDataLst>
              <p:tags r:id="rId2"/>
            </p:custDataLst>
          </p:nvPr>
        </p:nvSpPr>
        <p:spPr>
          <a:xfrm>
            <a:off x="1019810" y="1487805"/>
            <a:ext cx="968375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update()方法</a:t>
            </a: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是QuerySet对象提供的方法，该方法将满足查询条件的记录的指定字段</a:t>
            </a:r>
            <a:r>
              <a:rPr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更新为新值</a:t>
            </a: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，并返回被更新的记录数量。update()方法需要接收一个或多个关键字参数，用于指定要更新的字段和对应的新值。</a:t>
            </a:r>
            <a:endParaRPr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例如，将数据表中id为2的记录中is_delete字段的值修改为1，具体代码及其运行结果如下所示：</a:t>
            </a:r>
            <a:endParaRPr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1496060" y="3359150"/>
            <a:ext cx="8731885" cy="213360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&gt;&gt;&gt; update_book = BookInfo.objects.filter(id=2).update(is_delete=1) 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&gt;&gt;&gt; update_book                                                     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1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78790" y="1629410"/>
            <a:ext cx="10706100" cy="48926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开发一个在线课程管理系统。你需要定义一个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 Django 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模型来表示课程（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Course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）和讲师（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Instructor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）之间的关系。以下是具体要求：</a:t>
            </a:r>
            <a:endParaRPr lang="zh-CN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  <a:tabLst>
                <a:tab pos="457200" algn="l"/>
              </a:tabLst>
            </a:pPr>
            <a:r>
              <a:rPr lang="zh-CN" sz="1600" b="1">
                <a:latin typeface="宋体" panose="02010600030101010101" pitchFamily="2" charset="-122"/>
                <a:ea typeface="宋体" panose="02010600030101010101" pitchFamily="2" charset="-122"/>
              </a:rPr>
              <a:t>课程模型（</a:t>
            </a:r>
            <a:r>
              <a:rPr lang="en-US" sz="1600" b="1">
                <a:latin typeface="宋体" panose="02010600030101010101" pitchFamily="2" charset="-122"/>
                <a:ea typeface="宋体" panose="02010600030101010101" pitchFamily="2" charset="-122"/>
              </a:rPr>
              <a:t>Course</a:t>
            </a:r>
            <a:r>
              <a:rPr lang="zh-CN" sz="1600" b="1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sz="1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1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Char char="◦"/>
              <a:tabLst>
                <a:tab pos="914400" algn="l"/>
              </a:tabLst>
            </a:pP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应包含以下字段：</a:t>
            </a:r>
            <a:endParaRPr lang="zh-CN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2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Char char="•"/>
              <a:tabLst>
                <a:tab pos="1371600" algn="l"/>
              </a:tabLst>
            </a:pP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title: 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课程标题（字符串，最长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 200 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字符）。</a:t>
            </a:r>
            <a:endParaRPr lang="zh-CN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2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Char char="•"/>
              <a:tabLst>
                <a:tab pos="1371600" algn="l"/>
              </a:tabLst>
            </a:pP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description: 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课程描述（长文本）。</a:t>
            </a:r>
            <a:endParaRPr lang="zh-CN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2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Char char="•"/>
              <a:tabLst>
                <a:tab pos="1371600" algn="l"/>
              </a:tabLst>
            </a:pP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created_at: 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创建日期（日期时间字段，自动设置为当前时间）。</a:t>
            </a:r>
            <a:endParaRPr lang="zh-CN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2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Char char="•"/>
              <a:tabLst>
                <a:tab pos="1371600" algn="l"/>
              </a:tabLst>
            </a:pP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instructor: 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外键，关联到讲师模型。</a:t>
            </a:r>
            <a:endParaRPr lang="zh-CN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  <a:tabLst>
                <a:tab pos="457200" algn="l"/>
              </a:tabLst>
            </a:pPr>
            <a:r>
              <a:rPr lang="zh-CN" sz="1600" b="1">
                <a:latin typeface="宋体" panose="02010600030101010101" pitchFamily="2" charset="-122"/>
                <a:ea typeface="宋体" panose="02010600030101010101" pitchFamily="2" charset="-122"/>
              </a:rPr>
              <a:t>讲师模型（</a:t>
            </a:r>
            <a:r>
              <a:rPr lang="en-US" sz="1600" b="1">
                <a:latin typeface="宋体" panose="02010600030101010101" pitchFamily="2" charset="-122"/>
                <a:ea typeface="宋体" panose="02010600030101010101" pitchFamily="2" charset="-122"/>
              </a:rPr>
              <a:t>Instructor</a:t>
            </a:r>
            <a:r>
              <a:rPr lang="zh-CN" sz="1600" b="1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sz="1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1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Char char="◦"/>
              <a:tabLst>
                <a:tab pos="914400" algn="l"/>
              </a:tabLst>
            </a:pP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应包含以下字段：</a:t>
            </a:r>
            <a:endParaRPr lang="zh-CN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2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Char char="•"/>
              <a:tabLst>
                <a:tab pos="1371600" algn="l"/>
              </a:tabLst>
            </a:pP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name: 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讲师姓名（字符串，最长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 100 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字符）。</a:t>
            </a:r>
            <a:endParaRPr lang="zh-CN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2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Char char="•"/>
              <a:tabLst>
                <a:tab pos="1371600" algn="l"/>
              </a:tabLst>
            </a:pP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email: 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讲师邮箱（字符串，必须是有效的邮箱地址）。</a:t>
            </a:r>
            <a:endParaRPr lang="zh-CN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p>
            <a:pPr marL="571500" indent="-571500"/>
            <a:r>
              <a:rPr 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实例：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在线课程管理系统</a:t>
            </a:r>
            <a:endParaRPr lang="zh-CN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3635" y="2277745"/>
            <a:ext cx="2324100" cy="3362325"/>
          </a:xfrm>
          <a:prstGeom prst="rect">
            <a:avLst/>
          </a:prstGeom>
        </p:spPr>
      </p:pic>
      <p:sp>
        <p:nvSpPr>
          <p:cNvPr id="21" name="原创设计师QQ598969553          _3"/>
          <p:cNvSpPr/>
          <p:nvPr>
            <p:custDataLst>
              <p:tags r:id="rId3"/>
            </p:custDataLst>
          </p:nvPr>
        </p:nvSpPr>
        <p:spPr>
          <a:xfrm>
            <a:off x="3934460" y="3466465"/>
            <a:ext cx="5944870" cy="2099945"/>
          </a:xfrm>
          <a:prstGeom prst="roundRect">
            <a:avLst>
              <a:gd name="adj" fmla="val 9083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原创设计师QQ598969553          _4"/>
          <p:cNvSpPr/>
          <p:nvPr>
            <p:custDataLst>
              <p:tags r:id="rId4"/>
            </p:custDataLst>
          </p:nvPr>
        </p:nvSpPr>
        <p:spPr>
          <a:xfrm>
            <a:off x="4086225" y="3597910"/>
            <a:ext cx="5638165" cy="179133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在Django中，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模型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是以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Python类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的形式定义的，每个模型类对应一张数据表，模型类的每个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属性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对应数据表中的一个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字段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。模型类定义在应用的 models.py 文件中，并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继承 models.Model 类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" name="标题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模型简介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06475" y="1687830"/>
            <a:ext cx="8136255" cy="23412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1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要求：</a:t>
            </a:r>
            <a:endParaRPr lang="zh-CN" sz="1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  <a:tabLst>
                <a:tab pos="457200" algn="l"/>
              </a:tabLst>
            </a:pP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在你的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Django 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应用中创建两个模型类，分别定义课程和讲师。</a:t>
            </a:r>
            <a:endParaRPr lang="zh-CN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  <a:tabLst>
                <a:tab pos="457200" algn="l"/>
              </a:tabLst>
            </a:pP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为每个模型定义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__str__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方法，使其在查询时返回有意义的字符串表示。</a:t>
            </a:r>
            <a:endParaRPr lang="zh-CN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  <a:tabLst>
                <a:tab pos="457200" algn="l"/>
              </a:tabLst>
            </a:pP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确保讲师的邮箱是唯一的，并且是合法格式。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WordArt 4"/>
          <p:cNvSpPr>
            <a:spLocks noTextEdit="1"/>
          </p:cNvSpPr>
          <p:nvPr/>
        </p:nvSpPr>
        <p:spPr>
          <a:xfrm>
            <a:off x="4223360" y="2781084"/>
            <a:ext cx="3814167" cy="571411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90000" lnSpcReduction="10000"/>
          </a:bodyPr>
          <a:p>
            <a:pPr algn="ctr"/>
            <a:r>
              <a:rPr lang="zh-CN" altLang="en-US" sz="360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Thank You !</a:t>
            </a:r>
            <a:endParaRPr lang="zh-CN" altLang="en-US" sz="360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模型简介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4" name="矩形 23"/>
          <p:cNvSpPr/>
          <p:nvPr>
            <p:custDataLst>
              <p:tags r:id="rId2"/>
            </p:custDataLst>
          </p:nvPr>
        </p:nvSpPr>
        <p:spPr>
          <a:xfrm>
            <a:off x="1019810" y="1487805"/>
            <a:ext cx="968375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在chapter03项目中创建及激活app03应用，在该应用的models.py 文件中定义一个表示书籍信息的模型类，具体代码如下：</a:t>
            </a:r>
            <a:endParaRPr lang="en-US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1270635" y="2510155"/>
            <a:ext cx="8731885" cy="3562985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from django.db import models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class BookInfo(models.Model):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name = models.CharField(max_length=20, verbose_name="名称")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pub_date = models.DateField(verbose_name="发布日期")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read_count = models.IntegerField(default=0, verbose_name="阅读量")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comment_count = models.IntegerField(default=0, verbose_name="评论量")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is_delete = models.BooleanField(default=False, verbose_name="逻辑删除")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def __str__(self):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return self.name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3635" y="2277745"/>
            <a:ext cx="2324100" cy="3362325"/>
          </a:xfrm>
          <a:prstGeom prst="rect">
            <a:avLst/>
          </a:prstGeom>
        </p:spPr>
      </p:pic>
      <p:sp>
        <p:nvSpPr>
          <p:cNvPr id="21" name="原创设计师QQ598969553          _3"/>
          <p:cNvSpPr/>
          <p:nvPr>
            <p:custDataLst>
              <p:tags r:id="rId3"/>
            </p:custDataLst>
          </p:nvPr>
        </p:nvSpPr>
        <p:spPr>
          <a:xfrm>
            <a:off x="3934460" y="3158490"/>
            <a:ext cx="5944870" cy="2407920"/>
          </a:xfrm>
          <a:prstGeom prst="roundRect">
            <a:avLst>
              <a:gd name="adj" fmla="val 9083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原创设计师QQ598969553          _4"/>
          <p:cNvSpPr/>
          <p:nvPr>
            <p:custDataLst>
              <p:tags r:id="rId4"/>
            </p:custDataLst>
          </p:nvPr>
        </p:nvSpPr>
        <p:spPr>
          <a:xfrm>
            <a:off x="4086225" y="3287395"/>
            <a:ext cx="5638165" cy="210185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模型类定义好以后需要映射到数据库，映射分为两步：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生成迁移文件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和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执行迁移文件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。从本质上看，生成迁移文件是通过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ORM机制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生成执行数据库操作所需的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SQL语句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，而执行迁移文件则是执行迁移文件中的SQL语句。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" name="标题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39292" y="76182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模型简介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模型简介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4" name="矩形 23"/>
          <p:cNvSpPr/>
          <p:nvPr>
            <p:custDataLst>
              <p:tags r:id="rId2"/>
            </p:custDataLst>
          </p:nvPr>
        </p:nvSpPr>
        <p:spPr>
          <a:xfrm>
            <a:off x="4253230" y="2637790"/>
            <a:ext cx="4514215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生成迁移文件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的命令具体如下：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253260" y="3429923"/>
            <a:ext cx="5734050" cy="771167"/>
            <a:chOff x="1143691" y="2082766"/>
            <a:chExt cx="5734050" cy="771167"/>
          </a:xfrm>
        </p:grpSpPr>
        <p:sp>
          <p:nvSpPr>
            <p:cNvPr id="22" name="矩形 21"/>
            <p:cNvSpPr/>
            <p:nvPr>
              <p:custDataLst>
                <p:tags r:id="rId3"/>
              </p:custDataLst>
            </p:nvPr>
          </p:nvSpPr>
          <p:spPr bwMode="auto">
            <a:xfrm>
              <a:off x="2062536" y="2082766"/>
              <a:ext cx="4815205" cy="73787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50000"/>
                </a:lnSpc>
              </a:pPr>
              <a:r>
                <a:rPr lang="en-US" altLang="zh-CN" sz="1800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rPr>
                <a:t>python manage.py makemigrations</a:t>
              </a:r>
              <a:endParaRPr lang="en-US" altLang="zh-CN"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endParaRPr>
            </a:p>
          </p:txBody>
        </p:sp>
        <p:sp>
          <p:nvSpPr>
            <p:cNvPr id="3" name="剪去单角的矩形 2"/>
            <p:cNvSpPr/>
            <p:nvPr>
              <p:custDataLst>
                <p:tags r:id="rId4"/>
              </p:custDataLst>
            </p:nvPr>
          </p:nvSpPr>
          <p:spPr>
            <a:xfrm flipH="1">
              <a:off x="1143691" y="2082766"/>
              <a:ext cx="808346" cy="771167"/>
            </a:xfrm>
            <a:prstGeom prst="snip1Rect">
              <a:avLst>
                <a:gd name="adj" fmla="val 0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>
              <p:custDataLst>
                <p:tags r:id="rId5"/>
              </p:custDataLst>
            </p:nvPr>
          </p:nvSpPr>
          <p:spPr>
            <a:xfrm>
              <a:off x="1202423" y="2116438"/>
              <a:ext cx="690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命令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格式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6"/>
            <p:cNvSpPr/>
            <p:nvPr>
              <p:custDataLst>
                <p:tags r:id="rId6"/>
              </p:custDataLst>
            </p:nvPr>
          </p:nvSpPr>
          <p:spPr bwMode="auto">
            <a:xfrm>
              <a:off x="1952036" y="2105348"/>
              <a:ext cx="110721" cy="715277"/>
            </a:xfrm>
            <a:custGeom>
              <a:avLst/>
              <a:gdLst>
                <a:gd name="T0" fmla="*/ 280 w 280"/>
                <a:gd name="T1" fmla="*/ 278 h 1123"/>
                <a:gd name="T2" fmla="*/ 280 w 280"/>
                <a:gd name="T3" fmla="*/ 1123 h 1123"/>
                <a:gd name="T4" fmla="*/ 0 w 280"/>
                <a:gd name="T5" fmla="*/ 842 h 1123"/>
                <a:gd name="T6" fmla="*/ 0 w 280"/>
                <a:gd name="T7" fmla="*/ 0 h 1123"/>
                <a:gd name="T8" fmla="*/ 278 w 280"/>
                <a:gd name="T9" fmla="*/ 278 h 1123"/>
                <a:gd name="T10" fmla="*/ 280 w 280"/>
                <a:gd name="T11" fmla="*/ 278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1123">
                  <a:moveTo>
                    <a:pt x="280" y="278"/>
                  </a:moveTo>
                  <a:lnTo>
                    <a:pt x="280" y="1123"/>
                  </a:lnTo>
                  <a:lnTo>
                    <a:pt x="0" y="842"/>
                  </a:lnTo>
                  <a:lnTo>
                    <a:pt x="0" y="0"/>
                  </a:lnTo>
                  <a:lnTo>
                    <a:pt x="278" y="278"/>
                  </a:lnTo>
                  <a:lnTo>
                    <a:pt x="280" y="27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143635" y="2277745"/>
            <a:ext cx="2324100" cy="3362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9292" y="72880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模型简介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4" name="矩形 23"/>
          <p:cNvSpPr/>
          <p:nvPr>
            <p:custDataLst>
              <p:tags r:id="rId2"/>
            </p:custDataLst>
          </p:nvPr>
        </p:nvSpPr>
        <p:spPr>
          <a:xfrm>
            <a:off x="1019810" y="1487805"/>
            <a:ext cx="9683750" cy="133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1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）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chapter03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项目默认使用的数据库是SQLite3，由于前面没有讲过SQLite3数据库，为了方便大家查询数据库，所以这里将SQLite3数据库换成MySQL数据库。在chapter03项目的settings.py文件中将默认使用的数据库修改为MySQL，具体代码如下所示：</a:t>
            </a:r>
            <a:endParaRPr lang="en-US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1270635" y="3022600"/>
            <a:ext cx="8731885" cy="2978785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DATABASES = {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'default': {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'ENGINE': 'django.db.backends.mysql',# 数据库引擎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'HOST':'127.0.0.1', # 数据库主机名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'PORT':3306,   # 数据库端口号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'USER':'root', # 数据库用户名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'PASSWORD':'123456', # 数据库密码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'NAME':'heima' # 数据库名}}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9292" y="72880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模型简介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4" name="矩形 23"/>
          <p:cNvSpPr/>
          <p:nvPr>
            <p:custDataLst>
              <p:tags r:id="rId2"/>
            </p:custDataLst>
          </p:nvPr>
        </p:nvSpPr>
        <p:spPr>
          <a:xfrm>
            <a:off x="1019810" y="1487805"/>
            <a:ext cx="9683750" cy="133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2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）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chapter03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项目中使用了MySQL数据库以后，还需要确保当前的开发环境中已经安装了MySQLdb模块，用于连接MySQL数据库。由于虚拟环境first_env中还没有MySQLdb模块，所以这里还需要在虚拟环境中安装该模块，具体安装命令及其运行结果如下所示。</a:t>
            </a:r>
            <a:endParaRPr lang="en-US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1270635" y="3022600"/>
            <a:ext cx="8731885" cy="2122805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(first_env) E:\env_space\chapter03&gt;pip install mysqlclient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……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Installing collected packages: mysqlclient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Successfully installed mysqlclient-2.2.0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UNIT_TABLE_BEAUTIFY" val="smartTable{d8ae2a0d-7beb-4834-8241-94a2064a2404}"/>
  <p:tag name="TABLE_ENDDRAG_ORIGIN_RECT" val="738*390"/>
  <p:tag name="TABLE_ENDDRAG_RECT" val="168*181*738*390"/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UNIT_TABLE_BEAUTIFY" val="smartTable{128da068-d1ec-4865-b9da-8cf7bf8e4c55}"/>
  <p:tag name="TABLE_ENDDRAG_ORIGIN_RECT" val="738*390"/>
  <p:tag name="TABLE_ENDDRAG_RECT" val="168*181*738*390"/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ISPRING_RESOURCE_PATHS_HASH_PRESENTER" val="3f15e6573a385e41c33bb97e7105a62faa5c484"/>
  <p:tag name="KSO_WPP_MARK_KEY" val="e7a0f094-5756-40f7-9eda-ce9c717f1e47"/>
  <p:tag name="COMMONDATA" val="eyJoZGlkIjoiMGQxNWFmNjAzM2M0ZDVlY2QwYjk4NmE0NTY2ZWYyYmQifQ=="/>
  <p:tag name="commondata" val="eyJoZGlkIjoiMDA1YzgyMjgxY2FlNDkxNWNlMWE1ZTFmYjY2ZTJhZTMifQ==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UNIT_TABLE_BEAUTIFY" val="smartTable{038ec5eb-a9a2-4ce0-b839-9029909ef6be}"/>
  <p:tag name="TABLE_ENDDRAG_ORIGIN_RECT" val="738*390"/>
  <p:tag name="TABLE_ENDDRAG_RECT" val="168*181*738*390"/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UNIT_TABLE_BEAUTIFY" val="smartTable{d315c0de-5abd-4132-bd71-686e0a5eecf9}"/>
  <p:tag name="TABLE_ENDDRAG_ORIGIN_RECT" val="738*390"/>
  <p:tag name="TABLE_ENDDRAG_RECT" val="168*181*738*390"/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webwppDef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7952</Words>
  <Application>WPS 演示</Application>
  <PresentationFormat>自定义</PresentationFormat>
  <Paragraphs>450</Paragraphs>
  <Slides>41</Slides>
  <Notes>156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41</vt:i4>
      </vt:variant>
    </vt:vector>
  </HeadingPairs>
  <TitlesOfParts>
    <vt:vector size="56" baseType="lpstr">
      <vt:lpstr>Arial</vt:lpstr>
      <vt:lpstr>宋体</vt:lpstr>
      <vt:lpstr>Wingdings</vt:lpstr>
      <vt:lpstr>黑体</vt:lpstr>
      <vt:lpstr>微软雅黑</vt:lpstr>
      <vt:lpstr>思源黑体 CN Medium</vt:lpstr>
      <vt:lpstr>Source Han Sans K Bold</vt:lpstr>
      <vt:lpstr>字魂58号-创中黑</vt:lpstr>
      <vt:lpstr>Calibri</vt:lpstr>
      <vt:lpstr>Times New Roman</vt:lpstr>
      <vt:lpstr>Arial Unicode MS</vt:lpstr>
      <vt:lpstr>Yu Gothic UI Semibold</vt:lpstr>
      <vt:lpstr>Arial</vt:lpstr>
      <vt:lpstr>webwppDefTheme</vt:lpstr>
      <vt:lpstr>3_自定义设计方案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蓝白商务述职报告工作总结ppt模板</dc:title>
  <dc:creator>常董</dc:creator>
  <cp:lastModifiedBy>有点</cp:lastModifiedBy>
  <cp:revision>6984</cp:revision>
  <dcterms:created xsi:type="dcterms:W3CDTF">2020-11-11T09:29:00Z</dcterms:created>
  <dcterms:modified xsi:type="dcterms:W3CDTF">2025-01-06T12:31:38Z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744D8EB2E76D4847A8112CE6B167364B</vt:lpwstr>
  </property>
</Properties>
</file>