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notesMasterIdLst>
    <p:notesMasterId r:id="rId6"/>
  </p:notesMasterIdLst>
  <p:handoutMasterIdLst>
    <p:handoutMasterId r:id="rId48"/>
  </p:handoutMasterIdLst>
  <p:sldIdLst>
    <p:sldId id="2496" r:id="rId4"/>
    <p:sldId id="264" r:id="rId5"/>
    <p:sldId id="328" r:id="rId7"/>
    <p:sldId id="259" r:id="rId8"/>
    <p:sldId id="1099" r:id="rId9"/>
    <p:sldId id="2302" r:id="rId10"/>
    <p:sldId id="2303" r:id="rId11"/>
    <p:sldId id="2304" r:id="rId12"/>
    <p:sldId id="1958" r:id="rId13"/>
    <p:sldId id="2305" r:id="rId14"/>
    <p:sldId id="1959" r:id="rId15"/>
    <p:sldId id="1851" r:id="rId16"/>
    <p:sldId id="1668" r:id="rId17"/>
    <p:sldId id="2230" r:id="rId18"/>
    <p:sldId id="2306" r:id="rId19"/>
    <p:sldId id="2307" r:id="rId20"/>
    <p:sldId id="2308" r:id="rId21"/>
    <p:sldId id="2309" r:id="rId22"/>
    <p:sldId id="2310" r:id="rId23"/>
    <p:sldId id="2311" r:id="rId24"/>
    <p:sldId id="2312" r:id="rId25"/>
    <p:sldId id="2313" r:id="rId26"/>
    <p:sldId id="2314" r:id="rId27"/>
    <p:sldId id="2231" r:id="rId28"/>
    <p:sldId id="2060" r:id="rId29"/>
    <p:sldId id="1852" r:id="rId30"/>
    <p:sldId id="2315" r:id="rId31"/>
    <p:sldId id="2316" r:id="rId32"/>
    <p:sldId id="2317" r:id="rId33"/>
    <p:sldId id="2318" r:id="rId34"/>
    <p:sldId id="2320" r:id="rId35"/>
    <p:sldId id="2321" r:id="rId36"/>
    <p:sldId id="2234" r:id="rId37"/>
    <p:sldId id="2235" r:id="rId38"/>
    <p:sldId id="2322" r:id="rId39"/>
    <p:sldId id="2237" r:id="rId40"/>
    <p:sldId id="2323" r:id="rId41"/>
    <p:sldId id="2324" r:id="rId42"/>
    <p:sldId id="2239" r:id="rId43"/>
    <p:sldId id="2325" r:id="rId44"/>
    <p:sldId id="2537" r:id="rId45"/>
    <p:sldId id="2538" r:id="rId46"/>
    <p:sldId id="2497" r:id="rId47"/>
  </p:sldIdLst>
  <p:sldSz cx="12190095" cy="6859270"/>
  <p:notesSz cx="6858000" cy="9144000"/>
  <p:custDataLst>
    <p:tags r:id="rId53"/>
  </p:custDataLst>
  <p:defaultTextStyle>
    <a:defPPr>
      <a:defRPr lang="zh-CN"/>
    </a:defPPr>
    <a:lvl1pPr marL="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99" userDrawn="1">
          <p15:clr>
            <a:srgbClr val="A4A3A4"/>
          </p15:clr>
        </p15:guide>
        <p15:guide id="2" pos="211" userDrawn="1">
          <p15:clr>
            <a:srgbClr val="A4A3A4"/>
          </p15:clr>
        </p15:guide>
        <p15:guide id="3" pos="656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孟方思" initials="mfs" lastIdx="1" clrIdx="0"/>
  <p:cmAuthor id="2" name="LD" initials="L" lastIdx="2" clrIdx="1"/>
  <p:cmAuthor id="3" name="Lv0593" initials="L" lastIdx="15" clrIdx="2"/>
  <p:cmAuthor id="4" name="itcast" initials="i" lastIdx="2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BBC"/>
    <a:srgbClr val="595959"/>
    <a:srgbClr val="0075CC"/>
    <a:srgbClr val="005DA2"/>
    <a:srgbClr val="1369B2"/>
    <a:srgbClr val="FAFAFA"/>
    <a:srgbClr val="F2F2F2"/>
    <a:srgbClr val="008DF6"/>
    <a:srgbClr val="F5F5F5"/>
    <a:srgbClr val="3992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20" autoAdjust="0"/>
    <p:restoredTop sz="55672" autoAdjust="0"/>
  </p:normalViewPr>
  <p:slideViewPr>
    <p:cSldViewPr showGuides="1">
      <p:cViewPr varScale="1">
        <p:scale>
          <a:sx n="58" d="100"/>
          <a:sy n="58" d="100"/>
        </p:scale>
        <p:origin x="72" y="1104"/>
      </p:cViewPr>
      <p:guideLst>
        <p:guide orient="horz" pos="1899"/>
        <p:guide pos="211"/>
        <p:guide pos="65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20106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531"/>
        <p:guide pos="225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3" Type="http://schemas.openxmlformats.org/officeDocument/2006/relationships/tags" Target="tags/tag155.xml"/><Relationship Id="rId52" Type="http://schemas.openxmlformats.org/officeDocument/2006/relationships/commentAuthors" Target="commentAuthors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2.xml"/><Relationship Id="rId49" Type="http://schemas.openxmlformats.org/officeDocument/2006/relationships/presProps" Target="presProps.xml"/><Relationship Id="rId48" Type="http://schemas.openxmlformats.org/officeDocument/2006/relationships/handoutMaster" Target="handoutMasters/handoutMaster1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9777" y="2309308"/>
            <a:ext cx="10850541" cy="899333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/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9820" y="3566185"/>
            <a:ext cx="10850454" cy="801518"/>
          </a:xfrm>
        </p:spPr>
        <p:txBody>
          <a:bodyPr lIns="101600" tIns="38100" rIns="76200" bIns="38100" anchor="ctr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" hasCustomPrompt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标题与图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9974" y="727845"/>
            <a:ext cx="3931306" cy="1115266"/>
          </a:xfrm>
        </p:spPr>
        <p:txBody>
          <a:bodyPr anchor="ctr" anchorCtr="0"/>
          <a:lstStyle>
            <a:lvl1pPr>
              <a:defRPr sz="320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 hasCustomPrompt="1"/>
          </p:nvPr>
        </p:nvSpPr>
        <p:spPr>
          <a:xfrm>
            <a:off x="5137617" y="727845"/>
            <a:ext cx="6171235" cy="5404215"/>
          </a:xfrm>
        </p:spPr>
        <p:txBody>
          <a:bodyPr/>
          <a:lstStyle>
            <a:lvl1pPr>
              <a:defRPr sz="2400">
                <a:latin typeface="+mn-ea"/>
                <a:ea typeface="+mn-ea"/>
              </a:defRPr>
            </a:lvl1pPr>
            <a:lvl2pPr marL="457200" indent="0">
              <a:buNone/>
              <a:defRPr sz="2400">
                <a:latin typeface="+mn-ea"/>
                <a:ea typeface="+mn-ea"/>
              </a:defRPr>
            </a:lvl2pPr>
            <a:lvl3pPr>
              <a:defRPr sz="2400">
                <a:latin typeface="+mn-ea"/>
                <a:ea typeface="+mn-ea"/>
              </a:defRPr>
            </a:lvl3pPr>
            <a:lvl4pPr>
              <a:defRPr sz="2400">
                <a:latin typeface="+mn-ea"/>
                <a:ea typeface="+mn-ea"/>
              </a:defRPr>
            </a:lvl4pPr>
            <a:lvl5pPr>
              <a:defRPr sz="2400">
                <a:latin typeface="+mn-ea"/>
                <a:ea typeface="+mn-ea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单击此处编辑正文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half" idx="2" hasCustomPrompt="1"/>
          </p:nvPr>
        </p:nvSpPr>
        <p:spPr>
          <a:xfrm>
            <a:off x="839974" y="2240060"/>
            <a:ext cx="3931306" cy="3892636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400">
                <a:latin typeface="+mn-ea"/>
                <a:ea typeface="+mn-ea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/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>
              <a:sym typeface="+mn-ea"/>
            </a:endParaRPr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注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 hasCustomPrompt="1"/>
          </p:nvPr>
        </p:nvSpPr>
        <p:spPr>
          <a:xfrm>
            <a:off x="669820" y="5606183"/>
            <a:ext cx="10850454" cy="558268"/>
          </a:xfrm>
        </p:spPr>
        <p:txBody>
          <a:bodyPr/>
          <a:lstStyle>
            <a:lvl1pPr>
              <a:defRPr b="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单击此处编辑正文</a:t>
            </a:r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idx="1" hasCustomPrompt="1"/>
          </p:nvPr>
        </p:nvSpPr>
        <p:spPr>
          <a:xfrm>
            <a:off x="669820" y="641469"/>
            <a:ext cx="10850454" cy="4556969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单张大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 hasCustomPrompt="1"/>
          </p:nvPr>
        </p:nvSpPr>
        <p:spPr>
          <a:xfrm>
            <a:off x="0" y="0"/>
            <a:ext cx="12194539" cy="686943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联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sz="half" idx="2" hasCustomPrompt="1"/>
          </p:nvPr>
        </p:nvSpPr>
        <p:spPr>
          <a:xfrm>
            <a:off x="467922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half" idx="13" hasCustomPrompt="1"/>
          </p:nvPr>
        </p:nvSpPr>
        <p:spPr>
          <a:xfrm>
            <a:off x="6286787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</a:t>
            </a:r>
            <a:r>
              <a:rPr>
                <a:sym typeface="+mn-ea"/>
              </a:rPr>
              <a:t>正文</a:t>
            </a:r>
            <a:endParaRPr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623706"/>
            <a:ext cx="10850541" cy="899333"/>
          </a:xfrm>
        </p:spPr>
        <p:txBody>
          <a:bodyPr vert="horz" lIns="101600" tIns="38100" rIns="25400" bIns="38100" rtlCol="0" anchor="ctr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0" i="0" u="none" strike="noStrike" kern="1200" cap="none" spc="600" normalizeH="0" baseline="0" noProof="1" dirty="0">
                <a:solidFill>
                  <a:schemeClr val="tx1"/>
                </a:solidFill>
                <a:effectLst/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984634" y="1413103"/>
            <a:ext cx="101984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 descr="F:/1-原电脑资料/贤达教育/logo/云课堂logo/贤达云课堂logo+文字（蓝）.png贤达云课堂logo+文字（蓝）"/>
          <p:cNvPicPr>
            <a:picLocks noChangeAspect="1"/>
          </p:cNvPicPr>
          <p:nvPr userDrawn="1"/>
        </p:nvPicPr>
        <p:blipFill>
          <a:blip r:embed="rId2">
            <a:alphaModFix amt="10000"/>
          </a:blip>
          <a:srcRect t="8343" b="8343"/>
          <a:stretch>
            <a:fillRect/>
          </a:stretch>
        </p:blipFill>
        <p:spPr>
          <a:xfrm>
            <a:off x="2764155" y="1988820"/>
            <a:ext cx="6663690" cy="2776220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tags" Target="../tags/tag1.xml"/><Relationship Id="rId7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0" Type="http://schemas.openxmlformats.org/officeDocument/2006/relationships/theme" Target="../theme/theme2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605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5357" y="6351009"/>
            <a:ext cx="3959381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254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4pPr>
      <a:lvl5pPr marL="2056765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white"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>
            <p:custDataLst>
              <p:tags r:id="rId8"/>
            </p:custDataLst>
          </p:nvPr>
        </p:nvSpPr>
        <p:spPr>
          <a:xfrm>
            <a:off x="172968" y="160668"/>
            <a:ext cx="11823568" cy="6525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 descr="F:/1-原电脑资料/贤达教育/logo/云课堂logo/贤达云课堂logo+文字（蓝）.png贤达云课堂logo+文字（蓝）"/>
          <p:cNvPicPr>
            <a:picLocks noChangeAspect="1"/>
          </p:cNvPicPr>
          <p:nvPr/>
        </p:nvPicPr>
        <p:blipFill>
          <a:blip r:embed="rId9"/>
          <a:srcRect t="8345" b="8345"/>
          <a:stretch>
            <a:fillRect/>
          </a:stretch>
        </p:blipFill>
        <p:spPr>
          <a:xfrm>
            <a:off x="191105" y="188630"/>
            <a:ext cx="3283072" cy="136804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65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9.xml"/><Relationship Id="rId8" Type="http://schemas.openxmlformats.org/officeDocument/2006/relationships/slideLayout" Target="../slideLayouts/slideLayout9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9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image" Target="../media/image6.png"/><Relationship Id="rId1" Type="http://schemas.openxmlformats.org/officeDocument/2006/relationships/tags" Target="../tags/tag37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9.xml"/><Relationship Id="rId2" Type="http://schemas.openxmlformats.org/officeDocument/2006/relationships/tags" Target="../tags/tag41.xml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2.xml"/><Relationship Id="rId8" Type="http://schemas.openxmlformats.org/officeDocument/2006/relationships/slideLayout" Target="../slideLayouts/slideLayout9.xml"/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9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image" Target="../media/image6.png"/><Relationship Id="rId1" Type="http://schemas.openxmlformats.org/officeDocument/2006/relationships/tags" Target="../tags/tag49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9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9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image" Target="../media/image6.png"/><Relationship Id="rId1" Type="http://schemas.openxmlformats.org/officeDocument/2006/relationships/tags" Target="../tags/tag57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6.xml"/><Relationship Id="rId8" Type="http://schemas.openxmlformats.org/officeDocument/2006/relationships/slideLayout" Target="../slideLayouts/slideLayout9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tags" Target="../tags/tag61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tags" Target="../tags/tag68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9.xml"/><Relationship Id="rId10" Type="http://schemas.openxmlformats.org/officeDocument/2006/relationships/tags" Target="../tags/tag11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tags" Target="../tags/tag74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tags" Target="../tags/tag77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tags" Target="../tags/tag80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9.png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tags" Target="../tags/tag83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9.xml"/><Relationship Id="rId2" Type="http://schemas.openxmlformats.org/officeDocument/2006/relationships/tags" Target="../tags/tag86.xml"/><Relationship Id="rId1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4.xml"/><Relationship Id="rId6" Type="http://schemas.openxmlformats.org/officeDocument/2006/relationships/slideLayout" Target="../slideLayouts/slideLayout9.xml"/><Relationship Id="rId5" Type="http://schemas.openxmlformats.org/officeDocument/2006/relationships/tags" Target="../tags/tag90.xml"/><Relationship Id="rId4" Type="http://schemas.openxmlformats.org/officeDocument/2006/relationships/tags" Target="../tags/tag89.xml"/><Relationship Id="rId3" Type="http://schemas.openxmlformats.org/officeDocument/2006/relationships/tags" Target="../tags/tag88.xml"/><Relationship Id="rId2" Type="http://schemas.openxmlformats.org/officeDocument/2006/relationships/image" Target="../media/image6.png"/><Relationship Id="rId1" Type="http://schemas.openxmlformats.org/officeDocument/2006/relationships/tags" Target="../tags/tag87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tags" Target="../tags/tag98.xml"/><Relationship Id="rId7" Type="http://schemas.openxmlformats.org/officeDocument/2006/relationships/tags" Target="../tags/tag97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0" Type="http://schemas.openxmlformats.org/officeDocument/2006/relationships/notesSlide" Target="../notesSlides/notesSlide25.xml"/><Relationship Id="rId1" Type="http://schemas.openxmlformats.org/officeDocument/2006/relationships/tags" Target="../tags/tag91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tags" Target="../tags/tag99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tags" Target="../tags/tag102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tags" Target="../tags/tag105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9.xml"/><Relationship Id="rId8" Type="http://schemas.openxmlformats.org/officeDocument/2006/relationships/slideLayout" Target="../slideLayouts/slideLayout9.xml"/><Relationship Id="rId7" Type="http://schemas.openxmlformats.org/officeDocument/2006/relationships/tags" Target="../tags/tag114.xml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" Type="http://schemas.openxmlformats.org/officeDocument/2006/relationships/tags" Target="../tags/tag108.xml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0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tags" Target="../tags/tag115.xml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1.xml"/><Relationship Id="rId6" Type="http://schemas.openxmlformats.org/officeDocument/2006/relationships/slideLayout" Target="../slideLayouts/slideLayout9.xml"/><Relationship Id="rId5" Type="http://schemas.openxmlformats.org/officeDocument/2006/relationships/tags" Target="../tags/tag121.xml"/><Relationship Id="rId4" Type="http://schemas.openxmlformats.org/officeDocument/2006/relationships/tags" Target="../tags/tag120.xml"/><Relationship Id="rId3" Type="http://schemas.openxmlformats.org/officeDocument/2006/relationships/tags" Target="../tags/tag119.xml"/><Relationship Id="rId2" Type="http://schemas.openxmlformats.org/officeDocument/2006/relationships/image" Target="../media/image6.png"/><Relationship Id="rId1" Type="http://schemas.openxmlformats.org/officeDocument/2006/relationships/tags" Target="../tags/tag118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2.xml"/><Relationship Id="rId3" Type="http://schemas.openxmlformats.org/officeDocument/2006/relationships/slideLayout" Target="../slideLayouts/slideLayout9.xml"/><Relationship Id="rId2" Type="http://schemas.openxmlformats.org/officeDocument/2006/relationships/tags" Target="../tags/tag122.xml"/><Relationship Id="rId1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3.xml"/><Relationship Id="rId7" Type="http://schemas.openxmlformats.org/officeDocument/2006/relationships/slideLayout" Target="../slideLayouts/slideLayout9.xml"/><Relationship Id="rId6" Type="http://schemas.openxmlformats.org/officeDocument/2006/relationships/tags" Target="../tags/tag128.xml"/><Relationship Id="rId5" Type="http://schemas.openxmlformats.org/officeDocument/2006/relationships/tags" Target="../tags/tag127.xml"/><Relationship Id="rId4" Type="http://schemas.openxmlformats.org/officeDocument/2006/relationships/tags" Target="../tags/tag126.xml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" Type="http://schemas.openxmlformats.org/officeDocument/2006/relationships/tags" Target="../tags/tag123.xml"/></Relationships>
</file>

<file path=ppt/slides/_rels/slide3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4.xml"/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10.png"/><Relationship Id="rId4" Type="http://schemas.openxmlformats.org/officeDocument/2006/relationships/tags" Target="../tags/tag132.xml"/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" Type="http://schemas.openxmlformats.org/officeDocument/2006/relationships/tags" Target="../tags/tag129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5.xml"/><Relationship Id="rId3" Type="http://schemas.openxmlformats.org/officeDocument/2006/relationships/slideLayout" Target="../slideLayouts/slideLayout9.xml"/><Relationship Id="rId2" Type="http://schemas.openxmlformats.org/officeDocument/2006/relationships/tags" Target="../tags/tag133.xml"/><Relationship Id="rId1" Type="http://schemas.openxmlformats.org/officeDocument/2006/relationships/image" Target="../media/image5.png"/></Relationships>
</file>

<file path=ppt/slides/_rels/slide3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6.xml"/><Relationship Id="rId6" Type="http://schemas.openxmlformats.org/officeDocument/2006/relationships/slideLayout" Target="../slideLayouts/slideLayout9.xml"/><Relationship Id="rId5" Type="http://schemas.openxmlformats.org/officeDocument/2006/relationships/tags" Target="../tags/tag137.xml"/><Relationship Id="rId4" Type="http://schemas.openxmlformats.org/officeDocument/2006/relationships/tags" Target="../tags/tag136.xml"/><Relationship Id="rId3" Type="http://schemas.openxmlformats.org/officeDocument/2006/relationships/tags" Target="../tags/tag135.xml"/><Relationship Id="rId2" Type="http://schemas.openxmlformats.org/officeDocument/2006/relationships/image" Target="../media/image6.png"/><Relationship Id="rId1" Type="http://schemas.openxmlformats.org/officeDocument/2006/relationships/tags" Target="../tags/tag134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7.xml"/><Relationship Id="rId8" Type="http://schemas.openxmlformats.org/officeDocument/2006/relationships/slideLayout" Target="../slideLayouts/slideLayout9.xml"/><Relationship Id="rId7" Type="http://schemas.openxmlformats.org/officeDocument/2006/relationships/tags" Target="../tags/tag144.xml"/><Relationship Id="rId6" Type="http://schemas.openxmlformats.org/officeDocument/2006/relationships/tags" Target="../tags/tag143.xml"/><Relationship Id="rId5" Type="http://schemas.openxmlformats.org/officeDocument/2006/relationships/tags" Target="../tags/tag142.xml"/><Relationship Id="rId4" Type="http://schemas.openxmlformats.org/officeDocument/2006/relationships/tags" Target="../tags/tag141.xml"/><Relationship Id="rId3" Type="http://schemas.openxmlformats.org/officeDocument/2006/relationships/tags" Target="../tags/tag140.xml"/><Relationship Id="rId2" Type="http://schemas.openxmlformats.org/officeDocument/2006/relationships/tags" Target="../tags/tag139.xml"/><Relationship Id="rId1" Type="http://schemas.openxmlformats.org/officeDocument/2006/relationships/tags" Target="../tags/tag138.xml"/></Relationships>
</file>

<file path=ppt/slides/_rels/slide3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8.xml"/><Relationship Id="rId6" Type="http://schemas.openxmlformats.org/officeDocument/2006/relationships/slideLayout" Target="../slideLayouts/slideLayout9.xml"/><Relationship Id="rId5" Type="http://schemas.openxmlformats.org/officeDocument/2006/relationships/tags" Target="../tags/tag149.xml"/><Relationship Id="rId4" Type="http://schemas.openxmlformats.org/officeDocument/2006/relationships/tags" Target="../tags/tag148.xml"/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" Type="http://schemas.openxmlformats.org/officeDocument/2006/relationships/tags" Target="../tags/tag145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9.xml"/><Relationship Id="rId2" Type="http://schemas.openxmlformats.org/officeDocument/2006/relationships/tags" Target="../tags/tag12.xml"/><Relationship Id="rId1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9.xml"/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11.png"/><Relationship Id="rId3" Type="http://schemas.openxmlformats.org/officeDocument/2006/relationships/tags" Target="../tags/tag152.xml"/><Relationship Id="rId2" Type="http://schemas.openxmlformats.org/officeDocument/2006/relationships/tags" Target="../tags/tag151.xml"/><Relationship Id="rId1" Type="http://schemas.openxmlformats.org/officeDocument/2006/relationships/tags" Target="../tags/tag15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15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15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9.xml"/><Relationship Id="rId5" Type="http://schemas.openxmlformats.org/officeDocument/2006/relationships/tags" Target="../tags/tag16.xml"/><Relationship Id="rId4" Type="http://schemas.openxmlformats.org/officeDocument/2006/relationships/image" Target="../media/image6.png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7.png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8.png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9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83461" y="1792226"/>
            <a:ext cx="5082381" cy="76835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itle"/>
              </a:ext>
            </a:extLst>
          </a:bodyPr>
          <a:p>
            <a:pPr algn="ctr"/>
            <a:r>
              <a:rPr lang="en-US" altLang="zh-CN" sz="4400" b="1" spc="40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python</a:t>
            </a:r>
            <a:r>
              <a:rPr lang="zh-CN" altLang="en-US" sz="4400" b="1" spc="40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高级应用</a:t>
            </a:r>
            <a:endParaRPr lang="zh-CN" altLang="en-US" sz="4400" b="1" spc="40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1180" y="2818130"/>
            <a:ext cx="6563995" cy="69469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ctr"/>
            <a:r>
              <a:rPr lang="zh-CN" altLang="en-US" sz="3600" b="1" spc="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模块三</a:t>
            </a:r>
            <a:r>
              <a:rPr lang="en-US" altLang="zh-CN" sz="3600" b="1" spc="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en-US" altLang="zh-CN" sz="3600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Medium" panose="020B0600000000000000" pitchFamily="34" charset="-122"/>
              </a:rPr>
              <a:t>Django</a:t>
            </a:r>
            <a:r>
              <a:rPr lang="zh-CN" altLang="en-US" sz="3600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Medium" panose="020B0600000000000000" pitchFamily="34" charset="-122"/>
              </a:rPr>
              <a:t>核心组件详解</a:t>
            </a:r>
            <a:endParaRPr lang="zh-CN" altLang="en-US" sz="3600" b="1" spc="20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5325" y="3717925"/>
            <a:ext cx="5913120" cy="69469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ctr"/>
            <a:r>
              <a:rPr lang="zh-CN" sz="2800" b="1" spc="200">
                <a:solidFill>
                  <a:srgbClr val="006BB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任务一</a:t>
            </a:r>
            <a:r>
              <a:rPr lang="en-US" altLang="zh-CN" sz="2800" b="1" spc="200">
                <a:solidFill>
                  <a:srgbClr val="006BB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rgbClr val="006BB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路由系统</a:t>
            </a:r>
            <a:endParaRPr lang="zh-CN" altLang="en-US" sz="2800" b="1" spc="200" dirty="0" smtClean="0">
              <a:solidFill>
                <a:srgbClr val="006BB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Source Han Sans K Bold" panose="020B0800000000000000" pitchFamily="34" charset="-128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22184" y="5157750"/>
            <a:ext cx="4063365" cy="46037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b="1">
                <a:latin typeface="Arial" panose="020B0604020202020204" pitchFamily="34" charset="0"/>
                <a:ea typeface="微软雅黑" panose="020B0503020204020204" pitchFamily="34" charset="-122"/>
              </a:rPr>
              <a:t>授课讲师：姚伦昌</a:t>
            </a:r>
            <a:endParaRPr lang="zh-CN" altLang="en-US" b="1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" name="图片 1" descr="IMG_20241120_1505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83245" y="1054100"/>
            <a:ext cx="3171190" cy="4477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原创设计师QQ598969553          _4"/>
          <p:cNvSpPr/>
          <p:nvPr>
            <p:custDataLst>
              <p:tags r:id="rId1"/>
            </p:custDataLst>
          </p:nvPr>
        </p:nvSpPr>
        <p:spPr>
          <a:xfrm>
            <a:off x="1126490" y="1454785"/>
            <a:ext cx="9886950" cy="62230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zh-CN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path()函数</a:t>
            </a: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定义在django.urls模块中，它的语法格式如下：</a:t>
            </a:r>
            <a:endParaRPr lang="zh-CN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9292" y="7649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路由系统简介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31059" y="2204432"/>
            <a:ext cx="9588176" cy="808013"/>
            <a:chOff x="1143691" y="2082765"/>
            <a:chExt cx="9588176" cy="808013"/>
          </a:xfrm>
        </p:grpSpPr>
        <p:sp>
          <p:nvSpPr>
            <p:cNvPr id="4" name="矩形 3"/>
            <p:cNvSpPr/>
            <p:nvPr>
              <p:custDataLst>
                <p:tags r:id="rId3"/>
              </p:custDataLst>
            </p:nvPr>
          </p:nvSpPr>
          <p:spPr bwMode="auto">
            <a:xfrm>
              <a:off x="2062758" y="2082766"/>
              <a:ext cx="8669109" cy="80801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l">
                <a:lnSpc>
                  <a:spcPct val="150000"/>
                </a:lnSpc>
              </a:pPr>
              <a:r>
                <a:rPr lang="en-US" sz="1600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rPr>
                <a:t>path(route, view, kwargs=None, name=None)</a:t>
              </a:r>
              <a:endParaRPr lang="en-US"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endParaRPr>
            </a:p>
          </p:txBody>
        </p:sp>
        <p:sp>
          <p:nvSpPr>
            <p:cNvPr id="5" name="剪去单角的矩形 4"/>
            <p:cNvSpPr/>
            <p:nvPr>
              <p:custDataLst>
                <p:tags r:id="rId4"/>
              </p:custDataLst>
            </p:nvPr>
          </p:nvSpPr>
          <p:spPr>
            <a:xfrm flipH="1">
              <a:off x="1143691" y="2082765"/>
              <a:ext cx="808346" cy="808013"/>
            </a:xfrm>
            <a:prstGeom prst="snip1Rect">
              <a:avLst>
                <a:gd name="adj" fmla="val 0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>
              <p:custDataLst>
                <p:tags r:id="rId5"/>
              </p:custDataLst>
            </p:nvPr>
          </p:nvSpPr>
          <p:spPr>
            <a:xfrm>
              <a:off x="1202423" y="2127535"/>
              <a:ext cx="690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语法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格式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16"/>
            <p:cNvSpPr/>
            <p:nvPr>
              <p:custDataLst>
                <p:tags r:id="rId6"/>
              </p:custDataLst>
            </p:nvPr>
          </p:nvSpPr>
          <p:spPr bwMode="auto">
            <a:xfrm>
              <a:off x="1952036" y="2105349"/>
              <a:ext cx="110722" cy="785429"/>
            </a:xfrm>
            <a:custGeom>
              <a:avLst/>
              <a:gdLst>
                <a:gd name="T0" fmla="*/ 280 w 280"/>
                <a:gd name="T1" fmla="*/ 278 h 1123"/>
                <a:gd name="T2" fmla="*/ 280 w 280"/>
                <a:gd name="T3" fmla="*/ 1123 h 1123"/>
                <a:gd name="T4" fmla="*/ 0 w 280"/>
                <a:gd name="T5" fmla="*/ 842 h 1123"/>
                <a:gd name="T6" fmla="*/ 0 w 280"/>
                <a:gd name="T7" fmla="*/ 0 h 1123"/>
                <a:gd name="T8" fmla="*/ 278 w 280"/>
                <a:gd name="T9" fmla="*/ 278 h 1123"/>
                <a:gd name="T10" fmla="*/ 280 w 280"/>
                <a:gd name="T11" fmla="*/ 278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1123">
                  <a:moveTo>
                    <a:pt x="280" y="278"/>
                  </a:moveTo>
                  <a:lnTo>
                    <a:pt x="280" y="1123"/>
                  </a:lnTo>
                  <a:lnTo>
                    <a:pt x="0" y="842"/>
                  </a:lnTo>
                  <a:lnTo>
                    <a:pt x="0" y="0"/>
                  </a:lnTo>
                  <a:lnTo>
                    <a:pt x="278" y="278"/>
                  </a:lnTo>
                  <a:lnTo>
                    <a:pt x="280" y="27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10" name="TextBox 35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199515" y="3108325"/>
            <a:ext cx="9719945" cy="3444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route：必选参数，表示匹配的URL模式，它的值是一个字符串。注意，字符串中可以包含以“&lt; &gt;”标识的捕获参数，一般格式为&lt;参数名&gt;，这些参数将以关键字参数的形式传递给视图。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view：必选参数，表示视图函数。当Django匹配到URL模式后会调用相应的视图函数，并将django.http.HttpRequest对象作为第一个参数传递给视图函数。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kwargs：可选参数，用于接收URL地址中的任意关键字参数，并将其组织为一个字典类型的数据传递给目标视图。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name：可选参数，用于为URL模式取名，以便Django可以在任意地方可以唯一引用。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3635" y="2277745"/>
            <a:ext cx="2324100" cy="3362325"/>
          </a:xfrm>
          <a:prstGeom prst="rect">
            <a:avLst/>
          </a:prstGeom>
        </p:spPr>
      </p:pic>
      <p:sp>
        <p:nvSpPr>
          <p:cNvPr id="21" name="原创设计师QQ598969553          _3"/>
          <p:cNvSpPr/>
          <p:nvPr>
            <p:custDataLst>
              <p:tags r:id="rId3"/>
            </p:custDataLst>
          </p:nvPr>
        </p:nvSpPr>
        <p:spPr>
          <a:xfrm>
            <a:off x="4079240" y="1860550"/>
            <a:ext cx="6549390" cy="3816350"/>
          </a:xfrm>
          <a:prstGeom prst="roundRect">
            <a:avLst>
              <a:gd name="adj" fmla="val 9083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原创设计师QQ598969553          _4"/>
          <p:cNvSpPr/>
          <p:nvPr>
            <p:custDataLst>
              <p:tags r:id="rId4"/>
            </p:custDataLst>
          </p:nvPr>
        </p:nvSpPr>
        <p:spPr>
          <a:xfrm>
            <a:off x="4366260" y="2073275"/>
            <a:ext cx="5984240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使用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path()函数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对URL模式进行匹配时，不会对URL中的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协议类型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域名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端口号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进行匹配。例如，path()函数在匹配http://127.0.0.1:8000/hello/时，只会匹配/hello/。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结合对path()函数的功能分析以上示例中的URL配置可知：当请求的URL匹配到“/”时，它会在列表urlpatterns中找到匹配的元素，并调用视图views.index，即调用views.py文件中定义的index()函数，并在该函数中传入django.http.HttpRequest对象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" name="标题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路由系统简介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445467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790147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8" name="TextBox 35"/>
          <p:cNvSpPr txBox="1">
            <a:spLocks noChangeArrowheads="1"/>
          </p:cNvSpPr>
          <p:nvPr/>
        </p:nvSpPr>
        <p:spPr bwMode="auto">
          <a:xfrm>
            <a:off x="3247390" y="1868252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35"/>
          <p:cNvSpPr txBox="1">
            <a:spLocks noChangeArrowheads="1"/>
          </p:cNvSpPr>
          <p:nvPr/>
        </p:nvSpPr>
        <p:spPr bwMode="auto">
          <a:xfrm>
            <a:off x="5879063" y="3428921"/>
            <a:ext cx="4983480" cy="951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掌握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路由转换器的使用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，能够使用内置转换器和自定义转换器限制URL模式中的参数类型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37103" y="3560215"/>
            <a:ext cx="405130" cy="405130"/>
            <a:chOff x="8881" y="4685"/>
            <a:chExt cx="638" cy="638"/>
          </a:xfrm>
        </p:grpSpPr>
        <p:sp>
          <p:nvSpPr>
            <p:cNvPr id="12" name="椭圆 11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4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9292" y="7649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路由转换器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路由转换器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4" name="矩形 23"/>
          <p:cNvSpPr/>
          <p:nvPr>
            <p:custDataLst>
              <p:tags r:id="rId2"/>
            </p:custDataLst>
          </p:nvPr>
        </p:nvSpPr>
        <p:spPr>
          <a:xfrm>
            <a:off x="1414686" y="1559863"/>
            <a:ext cx="9289032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URL模式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中可以包含各种类型的参数，比如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字符串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整数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等。然而，在有些场景下需要确保参数的类型是固定的。例如根据ID值从数据库查询数据时，ID值必须是整数类型。为了满足这个需求，Django设计了路由转换器。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路由转换器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用于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将URL模式中的参数转换为指定的类型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，以确保参数类型的准确性和一致性。</a:t>
            </a:r>
            <a:endParaRPr lang="en-US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635125" y="3714466"/>
            <a:ext cx="8735060" cy="808004"/>
            <a:chOff x="1143691" y="2082481"/>
            <a:chExt cx="9588176" cy="808297"/>
          </a:xfrm>
        </p:grpSpPr>
        <p:sp>
          <p:nvSpPr>
            <p:cNvPr id="12" name="矩形 11"/>
            <p:cNvSpPr/>
            <p:nvPr>
              <p:custDataLst>
                <p:tags r:id="rId3"/>
              </p:custDataLst>
            </p:nvPr>
          </p:nvSpPr>
          <p:spPr bwMode="auto">
            <a:xfrm>
              <a:off x="2244979" y="2082481"/>
              <a:ext cx="8486888" cy="8080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50000"/>
                </a:lnSpc>
              </a:pPr>
              <a:r>
                <a:rPr sz="1800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rPr>
                <a:t>&lt;路由转换器:参数名&gt;</a:t>
              </a:r>
              <a:endPara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endParaRPr>
            </a:p>
          </p:txBody>
        </p:sp>
        <p:sp>
          <p:nvSpPr>
            <p:cNvPr id="13" name="剪去单角的矩形 12"/>
            <p:cNvSpPr/>
            <p:nvPr>
              <p:custDataLst>
                <p:tags r:id="rId4"/>
              </p:custDataLst>
            </p:nvPr>
          </p:nvSpPr>
          <p:spPr>
            <a:xfrm flipH="1">
              <a:off x="1143691" y="2082765"/>
              <a:ext cx="989765" cy="808013"/>
            </a:xfrm>
            <a:prstGeom prst="snip1Rect">
              <a:avLst>
                <a:gd name="adj" fmla="val 0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>
              <p:custDataLst>
                <p:tags r:id="rId5"/>
              </p:custDataLst>
            </p:nvPr>
          </p:nvSpPr>
          <p:spPr>
            <a:xfrm>
              <a:off x="1198755" y="2174238"/>
              <a:ext cx="837815" cy="64793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语法</a:t>
              </a:r>
              <a:endPara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格式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16"/>
            <p:cNvSpPr/>
            <p:nvPr>
              <p:custDataLst>
                <p:tags r:id="rId6"/>
              </p:custDataLst>
            </p:nvPr>
          </p:nvSpPr>
          <p:spPr bwMode="auto">
            <a:xfrm>
              <a:off x="2133261" y="2082481"/>
              <a:ext cx="110722" cy="785429"/>
            </a:xfrm>
            <a:custGeom>
              <a:avLst/>
              <a:gdLst>
                <a:gd name="T0" fmla="*/ 280 w 280"/>
                <a:gd name="T1" fmla="*/ 278 h 1123"/>
                <a:gd name="T2" fmla="*/ 280 w 280"/>
                <a:gd name="T3" fmla="*/ 1123 h 1123"/>
                <a:gd name="T4" fmla="*/ 0 w 280"/>
                <a:gd name="T5" fmla="*/ 842 h 1123"/>
                <a:gd name="T6" fmla="*/ 0 w 280"/>
                <a:gd name="T7" fmla="*/ 0 h 1123"/>
                <a:gd name="T8" fmla="*/ 278 w 280"/>
                <a:gd name="T9" fmla="*/ 278 h 1123"/>
                <a:gd name="T10" fmla="*/ 280 w 280"/>
                <a:gd name="T11" fmla="*/ 278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1123">
                  <a:moveTo>
                    <a:pt x="280" y="278"/>
                  </a:moveTo>
                  <a:lnTo>
                    <a:pt x="280" y="1123"/>
                  </a:lnTo>
                  <a:lnTo>
                    <a:pt x="0" y="842"/>
                  </a:lnTo>
                  <a:lnTo>
                    <a:pt x="0" y="0"/>
                  </a:lnTo>
                  <a:lnTo>
                    <a:pt x="278" y="278"/>
                  </a:lnTo>
                  <a:lnTo>
                    <a:pt x="280" y="27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>
            <p:custDataLst>
              <p:tags r:id="rId7"/>
            </p:custDataLst>
          </p:nvPr>
        </p:nvSpPr>
        <p:spPr>
          <a:xfrm>
            <a:off x="1541686" y="4869483"/>
            <a:ext cx="9289032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Django内置了5种路由转换器，并支持开发人员自定义路由转换器。</a:t>
            </a:r>
            <a:endParaRPr lang="en-US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3635" y="2277745"/>
            <a:ext cx="2324100" cy="3362325"/>
          </a:xfrm>
          <a:prstGeom prst="rect">
            <a:avLst/>
          </a:prstGeom>
        </p:spPr>
      </p:pic>
      <p:sp>
        <p:nvSpPr>
          <p:cNvPr id="21" name="原创设计师QQ598969553          _3"/>
          <p:cNvSpPr/>
          <p:nvPr>
            <p:custDataLst>
              <p:tags r:id="rId3"/>
            </p:custDataLst>
          </p:nvPr>
        </p:nvSpPr>
        <p:spPr>
          <a:xfrm>
            <a:off x="4006215" y="1651000"/>
            <a:ext cx="6912610" cy="4150360"/>
          </a:xfrm>
          <a:prstGeom prst="roundRect">
            <a:avLst>
              <a:gd name="adj" fmla="val 9083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原创设计师QQ598969553          _4"/>
          <p:cNvSpPr/>
          <p:nvPr>
            <p:custDataLst>
              <p:tags r:id="rId4"/>
            </p:custDataLst>
          </p:nvPr>
        </p:nvSpPr>
        <p:spPr>
          <a:xfrm>
            <a:off x="4226560" y="1824355"/>
            <a:ext cx="6477000" cy="375602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Django内置了5种路由转换器，这些路由转换器的功能具体如下。</a:t>
            </a:r>
            <a:endParaRPr lang="zh-CN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zh-CN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str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：匹配任何非空字符串，但不包含分隔符“/”。若URL模式中没有为参数指定路由转换器，则默认使用该路由转换器。</a:t>
            </a:r>
            <a:endParaRPr lang="zh-CN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zh-CN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int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：匹配0或任何正整数。</a:t>
            </a:r>
            <a:endParaRPr lang="zh-CN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zh-CN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slug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：匹配由字母、数字、连字符和下画线组成的字符串，例如type_blog-django。</a:t>
            </a:r>
            <a:endParaRPr lang="zh-CN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zh-CN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uuid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：匹配UUID格式的字符串。转换器必须包含连字符，且所有字母均为小写，以避免多个URL映射到同一页面。例如59c08cbe-b828-11e9-a3b8-408d5c7ffd28。</a:t>
            </a:r>
            <a:endParaRPr lang="zh-CN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zh-CN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path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：匹配任何非空字符串，包括分隔符“/”。</a:t>
            </a:r>
            <a:endParaRPr lang="zh-CN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" name="标题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路由转换器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路由转换器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1414686" y="1703373"/>
            <a:ext cx="9289032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在mysite项目的urls.py中增加使用路由转换器的代码，分别使用上述5种路由转换器定义URL模式，具体代码如下：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 bwMode="auto">
          <a:xfrm>
            <a:off x="2060575" y="2996565"/>
            <a:ext cx="8044180" cy="315976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urlpatterns = [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……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path('str/&lt;str:str_type&gt;', views.index),         # 使用路由转换器str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path('int/&lt;int:int_type&gt;', views.index),         # 使用路由转换器int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path('slug/&lt;slug:slug_type&gt;', views.index),  # 使用路由转换器slug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path('uuid/&lt;uuid:uuid_type&gt;', views.index),  # 使用路由转换器uuid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path('path/&lt;path:path_type&gt;', views.index),  # 使用路由转换器path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]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22" name="文本框 21"/>
          <p:cNvSpPr txBox="1"/>
          <p:nvPr>
            <p:custDataLst>
              <p:tags r:id="rId4"/>
            </p:custDataLst>
          </p:nvPr>
        </p:nvSpPr>
        <p:spPr>
          <a:xfrm>
            <a:off x="1438275" y="3644902"/>
            <a:ext cx="492444" cy="829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</a:t>
            </a:r>
            <a:endParaRPr lang="en-US" altLang="zh-CN" b="1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endParaRPr lang="zh-CN" altLang="en-US" b="1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3635" y="2277745"/>
            <a:ext cx="2324100" cy="3362325"/>
          </a:xfrm>
          <a:prstGeom prst="rect">
            <a:avLst/>
          </a:prstGeom>
        </p:spPr>
      </p:pic>
      <p:sp>
        <p:nvSpPr>
          <p:cNvPr id="21" name="原创设计师QQ598969553          _3"/>
          <p:cNvSpPr/>
          <p:nvPr>
            <p:custDataLst>
              <p:tags r:id="rId3"/>
            </p:custDataLst>
          </p:nvPr>
        </p:nvSpPr>
        <p:spPr>
          <a:xfrm>
            <a:off x="4006215" y="3219450"/>
            <a:ext cx="6912610" cy="2581910"/>
          </a:xfrm>
          <a:prstGeom prst="roundRect">
            <a:avLst>
              <a:gd name="adj" fmla="val 9083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原创设计师QQ598969553          _4"/>
          <p:cNvSpPr/>
          <p:nvPr>
            <p:custDataLst>
              <p:tags r:id="rId4"/>
            </p:custDataLst>
          </p:nvPr>
        </p:nvSpPr>
        <p:spPr>
          <a:xfrm>
            <a:off x="4293235" y="3329305"/>
            <a:ext cx="6410325" cy="232283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自定义路由转换器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本质上是一个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类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，这个类需要包含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类属性regex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类方法to_python()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和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to_url()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，其中属性regex用于设置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匹配规则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，to_python()方法用于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将匹配到的字符串转换成要传递到视图中的类型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；to_url()方法用于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将Python数据类型转换为URL模式中使用的字符串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" name="标题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路由转换器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>
            <p:custDataLst>
              <p:tags r:id="rId1"/>
            </p:custDataLst>
          </p:nvPr>
        </p:nvSpPr>
        <p:spPr>
          <a:xfrm>
            <a:off x="1414686" y="1559863"/>
            <a:ext cx="9289032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自定义路由转换器定义完成之后，需要通过urls模块中的</a:t>
            </a:r>
            <a:r>
              <a:rPr lang="en-US" altLang="zh-CN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register_converter()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函数将其注册到Django的路由系统。register_converter函数的格式如下：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635125" y="2781651"/>
            <a:ext cx="8735060" cy="808004"/>
            <a:chOff x="1143691" y="2082481"/>
            <a:chExt cx="9588176" cy="808297"/>
          </a:xfrm>
        </p:grpSpPr>
        <p:sp>
          <p:nvSpPr>
            <p:cNvPr id="12" name="矩形 11"/>
            <p:cNvSpPr/>
            <p:nvPr>
              <p:custDataLst>
                <p:tags r:id="rId2"/>
              </p:custDataLst>
            </p:nvPr>
          </p:nvSpPr>
          <p:spPr bwMode="auto">
            <a:xfrm>
              <a:off x="2244979" y="2082481"/>
              <a:ext cx="8486888" cy="8080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50000"/>
                </a:lnSpc>
              </a:pPr>
              <a:r>
                <a:rPr sz="1800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rPr>
                <a:t>register_converter(converter, type_name)</a:t>
              </a:r>
              <a:endPara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endParaRPr>
            </a:p>
          </p:txBody>
        </p:sp>
        <p:sp>
          <p:nvSpPr>
            <p:cNvPr id="13" name="剪去单角的矩形 12"/>
            <p:cNvSpPr/>
            <p:nvPr>
              <p:custDataLst>
                <p:tags r:id="rId3"/>
              </p:custDataLst>
            </p:nvPr>
          </p:nvSpPr>
          <p:spPr>
            <a:xfrm flipH="1">
              <a:off x="1143691" y="2082765"/>
              <a:ext cx="989765" cy="808013"/>
            </a:xfrm>
            <a:prstGeom prst="snip1Rect">
              <a:avLst>
                <a:gd name="adj" fmla="val 0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>
              <p:custDataLst>
                <p:tags r:id="rId4"/>
              </p:custDataLst>
            </p:nvPr>
          </p:nvSpPr>
          <p:spPr>
            <a:xfrm>
              <a:off x="1198755" y="2174238"/>
              <a:ext cx="837815" cy="64793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语法</a:t>
              </a:r>
              <a:endPara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格式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16"/>
            <p:cNvSpPr/>
            <p:nvPr>
              <p:custDataLst>
                <p:tags r:id="rId5"/>
              </p:custDataLst>
            </p:nvPr>
          </p:nvSpPr>
          <p:spPr bwMode="auto">
            <a:xfrm>
              <a:off x="2133261" y="2082481"/>
              <a:ext cx="110722" cy="785429"/>
            </a:xfrm>
            <a:custGeom>
              <a:avLst/>
              <a:gdLst>
                <a:gd name="T0" fmla="*/ 280 w 280"/>
                <a:gd name="T1" fmla="*/ 278 h 1123"/>
                <a:gd name="T2" fmla="*/ 280 w 280"/>
                <a:gd name="T3" fmla="*/ 1123 h 1123"/>
                <a:gd name="T4" fmla="*/ 0 w 280"/>
                <a:gd name="T5" fmla="*/ 842 h 1123"/>
                <a:gd name="T6" fmla="*/ 0 w 280"/>
                <a:gd name="T7" fmla="*/ 0 h 1123"/>
                <a:gd name="T8" fmla="*/ 278 w 280"/>
                <a:gd name="T9" fmla="*/ 278 h 1123"/>
                <a:gd name="T10" fmla="*/ 280 w 280"/>
                <a:gd name="T11" fmla="*/ 278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1123">
                  <a:moveTo>
                    <a:pt x="280" y="278"/>
                  </a:moveTo>
                  <a:lnTo>
                    <a:pt x="280" y="1123"/>
                  </a:lnTo>
                  <a:lnTo>
                    <a:pt x="0" y="842"/>
                  </a:lnTo>
                  <a:lnTo>
                    <a:pt x="0" y="0"/>
                  </a:lnTo>
                  <a:lnTo>
                    <a:pt x="278" y="278"/>
                  </a:lnTo>
                  <a:lnTo>
                    <a:pt x="280" y="27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>
            <p:custDataLst>
              <p:tags r:id="rId6"/>
            </p:custDataLst>
          </p:nvPr>
        </p:nvSpPr>
        <p:spPr>
          <a:xfrm>
            <a:off x="1541686" y="3936668"/>
            <a:ext cx="9289032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register_converter()函数中有两个参数，其中</a:t>
            </a:r>
            <a:r>
              <a:rPr lang="en-US" altLang="zh-CN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参数converter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用于指定要</a:t>
            </a:r>
            <a:r>
              <a:rPr lang="en-US" altLang="zh-CN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注册的自定义路由转换器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；</a:t>
            </a:r>
            <a:r>
              <a:rPr lang="en-US" altLang="zh-CN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参数type_name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用于为自定义路由转换器指定一个唯一的</a:t>
            </a:r>
            <a:r>
              <a:rPr lang="en-US" altLang="zh-CN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名称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，此名称会在URL模式中使用。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标题 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239292" y="73388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路由转换器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>
            <p:custDataLst>
              <p:tags r:id="rId1"/>
            </p:custDataLst>
          </p:nvPr>
        </p:nvSpPr>
        <p:spPr>
          <a:xfrm>
            <a:off x="1414686" y="1559863"/>
            <a:ext cx="9289032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（1）创建名称为chapter03的Django项目，在该项目中创建应用app01，并在项目的配置文件中激活app01应用，具体代码如下加粗部分所示：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路由转换器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2060575" y="2781300"/>
            <a:ext cx="8044180" cy="3315335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INSTALLED_APPS = [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"django.contrib.admin",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"django.contrib.auth",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"django.contrib.contenttypes",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"django.contrib.sessions",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"django.contrib.messages",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"django.contrib.staticfiles",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'</a:t>
            </a:r>
            <a:r>
              <a:rPr lang="en-US" altLang="zh-CN" sz="16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app01</a:t>
            </a: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',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]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>
            <p:custDataLst>
              <p:tags r:id="rId1"/>
            </p:custDataLst>
          </p:nvPr>
        </p:nvSpPr>
        <p:spPr>
          <a:xfrm>
            <a:off x="1414686" y="1559863"/>
            <a:ext cx="9289032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（2）在chapter03项目的urls.py文件中配置根路由，具体代码如下加粗部分所示：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9292" y="71483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路由转换器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2060575" y="2350770"/>
            <a:ext cx="8044180" cy="281813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from django.contrib import admin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from django.urls import path, include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urlpatterns = [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path("admin/", admin.site.urls),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</a:t>
            </a:r>
            <a:r>
              <a:rPr lang="en-US" altLang="zh-CN" sz="16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path('app01/', include('app01.urls')),</a:t>
            </a:r>
            <a:endParaRPr lang="en-US" altLang="zh-CN" sz="16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]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6455378" y="621653"/>
            <a:ext cx="4775842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学习目标</a:t>
            </a:r>
            <a:r>
              <a:rPr lang="en-US" altLang="zh-CN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en-US" altLang="zh-CN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Target</a:t>
            </a:r>
            <a:endParaRPr lang="en-GB" altLang="zh-CN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06170" y="2000885"/>
            <a:ext cx="9528810" cy="688340"/>
            <a:chOff x="978873" y="1800500"/>
            <a:chExt cx="7408317" cy="515937"/>
          </a:xfrm>
        </p:grpSpPr>
        <p:sp>
          <p:nvSpPr>
            <p:cNvPr id="6" name="Pentagon 3"/>
            <p:cNvSpPr/>
            <p:nvPr>
              <p:custDataLst>
                <p:tags r:id="rId1"/>
              </p:custDataLst>
            </p:nvPr>
          </p:nvSpPr>
          <p:spPr bwMode="auto">
            <a:xfrm>
              <a:off x="978873" y="1800500"/>
              <a:ext cx="7408317" cy="515937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 </a:t>
              </a:r>
              <a:r>
                <a:rPr lang="zh-CN" altLang="en-US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   熟悉</a:t>
              </a:r>
              <a:r>
                <a:rPr lang="zh-CN" altLang="en-US" sz="20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路由系统</a:t>
              </a:r>
              <a:r>
                <a:rPr lang="zh-CN" altLang="en-US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，能够归纳路由系统处理请求的过程以及URL匹配的规则</a:t>
              </a:r>
              <a:endPara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7" name="MH_Others_1"/>
            <p:cNvSpPr/>
            <p:nvPr>
              <p:custDataLst>
                <p:tags r:id="rId2"/>
              </p:custDataLst>
            </p:nvPr>
          </p:nvSpPr>
          <p:spPr bwMode="auto">
            <a:xfrm>
              <a:off x="985222" y="1800500"/>
              <a:ext cx="82550" cy="515937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106170" y="2870835"/>
            <a:ext cx="9528810" cy="685800"/>
            <a:chOff x="978871" y="2570437"/>
            <a:chExt cx="6469144" cy="514350"/>
          </a:xfrm>
        </p:grpSpPr>
        <p:sp>
          <p:nvSpPr>
            <p:cNvPr id="9" name="Pentagon 5"/>
            <p:cNvSpPr/>
            <p:nvPr>
              <p:custDataLst>
                <p:tags r:id="rId3"/>
              </p:custDataLst>
            </p:nvPr>
          </p:nvSpPr>
          <p:spPr bwMode="auto">
            <a:xfrm>
              <a:off x="978871" y="2570437"/>
              <a:ext cx="6469144" cy="514350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    掌握</a:t>
              </a:r>
              <a:r>
                <a:rPr lang="zh-CN" altLang="en-US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路由转换器的使用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，能够使用内置转换器和自定义转换器限制URL模式中的参数类型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10" name="MH_Others_1"/>
            <p:cNvSpPr/>
            <p:nvPr>
              <p:custDataLst>
                <p:tags r:id="rId4"/>
              </p:custDataLst>
            </p:nvPr>
          </p:nvSpPr>
          <p:spPr bwMode="auto">
            <a:xfrm>
              <a:off x="985222" y="2570437"/>
              <a:ext cx="82550" cy="514350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06170" y="3739515"/>
            <a:ext cx="9528810" cy="688340"/>
            <a:chOff x="978871" y="3338787"/>
            <a:chExt cx="8499077" cy="515938"/>
          </a:xfrm>
        </p:grpSpPr>
        <p:sp>
          <p:nvSpPr>
            <p:cNvPr id="12" name="Pentagon 6"/>
            <p:cNvSpPr/>
            <p:nvPr>
              <p:custDataLst>
                <p:tags r:id="rId5"/>
              </p:custDataLst>
            </p:nvPr>
          </p:nvSpPr>
          <p:spPr bwMode="auto">
            <a:xfrm>
              <a:off x="978871" y="3338787"/>
              <a:ext cx="8499077" cy="515938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    掌握</a:t>
              </a:r>
              <a:r>
                <a:rPr lang="zh-CN" altLang="en-US" sz="20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路由分发的方式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，能够使用include()实现路由分发的功能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13" name="MH_Others_1"/>
            <p:cNvSpPr/>
            <p:nvPr>
              <p:custDataLst>
                <p:tags r:id="rId6"/>
              </p:custDataLst>
            </p:nvPr>
          </p:nvSpPr>
          <p:spPr bwMode="auto">
            <a:xfrm>
              <a:off x="985222" y="3338787"/>
              <a:ext cx="82550" cy="515938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106170" y="4655185"/>
            <a:ext cx="9528810" cy="688340"/>
            <a:chOff x="978871" y="3338787"/>
            <a:chExt cx="8729830" cy="515938"/>
          </a:xfrm>
        </p:grpSpPr>
        <p:sp>
          <p:nvSpPr>
            <p:cNvPr id="28" name="Pentagon 6"/>
            <p:cNvSpPr/>
            <p:nvPr>
              <p:custDataLst>
                <p:tags r:id="rId7"/>
              </p:custDataLst>
            </p:nvPr>
          </p:nvSpPr>
          <p:spPr bwMode="auto">
            <a:xfrm>
              <a:off x="978871" y="3338787"/>
              <a:ext cx="8729830" cy="515938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    掌握</a:t>
              </a:r>
              <a:r>
                <a:rPr lang="zh-CN" altLang="en-US" sz="20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向视图传递额外参数的方式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，能够通过path()函数向视图传递额外参数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29" name="MH_Others_1"/>
            <p:cNvSpPr/>
            <p:nvPr>
              <p:custDataLst>
                <p:tags r:id="rId8"/>
              </p:custDataLst>
            </p:nvPr>
          </p:nvSpPr>
          <p:spPr bwMode="auto">
            <a:xfrm>
              <a:off x="985222" y="3338787"/>
              <a:ext cx="82550" cy="515938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104900" y="5570855"/>
            <a:ext cx="9529445" cy="688340"/>
            <a:chOff x="978871" y="3338787"/>
            <a:chExt cx="7415696" cy="515938"/>
          </a:xfrm>
        </p:grpSpPr>
        <p:sp>
          <p:nvSpPr>
            <p:cNvPr id="31" name="Pentagon 6"/>
            <p:cNvSpPr/>
            <p:nvPr>
              <p:custDataLst>
                <p:tags r:id="rId9"/>
              </p:custDataLst>
            </p:nvPr>
          </p:nvSpPr>
          <p:spPr bwMode="auto">
            <a:xfrm>
              <a:off x="978871" y="3338787"/>
              <a:ext cx="7415696" cy="515938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    熟悉</a:t>
              </a:r>
              <a:r>
                <a:rPr lang="zh-CN" altLang="en-US" sz="20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反向解析URL的方式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，能够通过reverse()函数实现反向解析URL的功能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32" name="MH_Others_1"/>
            <p:cNvSpPr/>
            <p:nvPr>
              <p:custDataLst>
                <p:tags r:id="rId10"/>
              </p:custDataLst>
            </p:nvPr>
          </p:nvSpPr>
          <p:spPr bwMode="auto">
            <a:xfrm>
              <a:off x="985222" y="3338787"/>
              <a:ext cx="82550" cy="515938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>
            <p:custDataLst>
              <p:tags r:id="rId1"/>
            </p:custDataLst>
          </p:nvPr>
        </p:nvSpPr>
        <p:spPr>
          <a:xfrm>
            <a:off x="1414686" y="1559863"/>
            <a:ext cx="9289032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3）在应用app01中新建converter.py文件，在该文件中定义一个表示自定义路由转换器的类MyConverter，并通过register_converter()函数将自定义路由转换器注册到路由系统中。定义与注册自定义路由转换器的代码如下所示：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路由转换器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1753235" y="3204845"/>
            <a:ext cx="9307195" cy="3376295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from django.urls import register_converter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class MyConverter: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regex = '1[3-9]\d{9}'            # 匹配规则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def to_python(self, value):  </a:t>
            </a: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 # 将匹配到的字符串转换成要传递到视图中的类型</a:t>
            </a: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return value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def to_url(self, value):          </a:t>
            </a: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# 将Python数据类型转换为URL模式中使用的字符串</a:t>
            </a: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 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return value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register_converter(MyConverter, 'mobile') </a:t>
            </a: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# 注册自定义路由转换器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>
            <p:custDataLst>
              <p:tags r:id="rId1"/>
            </p:custDataLst>
          </p:nvPr>
        </p:nvSpPr>
        <p:spPr>
          <a:xfrm>
            <a:off x="1414686" y="1559863"/>
            <a:ext cx="9289032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4）路由转换器定义好之后，在app01应用中新建子路由文件urls.py，在该文件中导入路由转换器所在的文件，即导入converter模块，然后配置子路由，使用自定义的路由转换器匹配mobile/后面的手机号码，具体代码如下所示：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9292" y="76182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路由转换器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2060575" y="3204845"/>
            <a:ext cx="8100060" cy="2295525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from django.urls import path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from app01 import views, converter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urlpatterns = [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path('mobile/&lt;mobile:phone_num/&gt;', views.show_mobile)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]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>
            <p:custDataLst>
              <p:tags r:id="rId1"/>
            </p:custDataLst>
          </p:nvPr>
        </p:nvSpPr>
        <p:spPr>
          <a:xfrm>
            <a:off x="1414686" y="1559863"/>
            <a:ext cx="9289032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（5）在app01应用的views.py文件中，增加定义视图函数show_mobile()的代码，该函数的作用是将手机号码呈现在页面中，具体代码如下所示：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路由转换器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2060575" y="3133090"/>
            <a:ext cx="8100060" cy="2295525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from django.http import HttpResponse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def show_mobile(request, phone_num):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return HttpResponse(f'手机号码为：{phone_num}')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>
            <p:custDataLst>
              <p:tags r:id="rId1"/>
            </p:custDataLst>
          </p:nvPr>
        </p:nvSpPr>
        <p:spPr>
          <a:xfrm>
            <a:off x="1414686" y="1559863"/>
            <a:ext cx="9289032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（6）运行开发服务器启动chapter03项目，在浏览器中访问http://127.0.0.1:8000/app01/mobile/13000000000/，页面效果如图所示。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9292" y="76182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路由转换器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9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741170" y="3271520"/>
            <a:ext cx="8636635" cy="19932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517222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861902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8" name="TextBox 35"/>
          <p:cNvSpPr txBox="1">
            <a:spLocks noChangeArrowheads="1"/>
          </p:cNvSpPr>
          <p:nvPr/>
        </p:nvSpPr>
        <p:spPr bwMode="auto">
          <a:xfrm>
            <a:off x="3247390" y="1940007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35"/>
          <p:cNvSpPr txBox="1">
            <a:spLocks noChangeArrowheads="1"/>
          </p:cNvSpPr>
          <p:nvPr/>
        </p:nvSpPr>
        <p:spPr bwMode="auto">
          <a:xfrm>
            <a:off x="5879063" y="3428921"/>
            <a:ext cx="4983480" cy="951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掌握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路由分发的方式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，能够使用include()实现路由分发的功能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37103" y="3560215"/>
            <a:ext cx="405130" cy="405130"/>
            <a:chOff x="8881" y="4685"/>
            <a:chExt cx="638" cy="638"/>
          </a:xfrm>
        </p:grpSpPr>
        <p:sp>
          <p:nvSpPr>
            <p:cNvPr id="12" name="椭圆 11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4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9292" y="69324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1.3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路由分发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3635" y="2277745"/>
            <a:ext cx="2324100" cy="3362325"/>
          </a:xfrm>
          <a:prstGeom prst="rect">
            <a:avLst/>
          </a:prstGeom>
        </p:spPr>
      </p:pic>
      <p:sp>
        <p:nvSpPr>
          <p:cNvPr id="21" name="原创设计师QQ598969553          _3"/>
          <p:cNvSpPr/>
          <p:nvPr>
            <p:custDataLst>
              <p:tags r:id="rId3"/>
            </p:custDataLst>
          </p:nvPr>
        </p:nvSpPr>
        <p:spPr>
          <a:xfrm>
            <a:off x="4006215" y="2604770"/>
            <a:ext cx="6912610" cy="2995930"/>
          </a:xfrm>
          <a:prstGeom prst="roundRect">
            <a:avLst>
              <a:gd name="adj" fmla="val 9083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原创设计师QQ598969553          _4"/>
          <p:cNvSpPr/>
          <p:nvPr>
            <p:custDataLst>
              <p:tags r:id="rId4"/>
            </p:custDataLst>
          </p:nvPr>
        </p:nvSpPr>
        <p:spPr>
          <a:xfrm>
            <a:off x="4293235" y="2701925"/>
            <a:ext cx="6410325" cy="268668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一个Django项目中会包含多个应用，并且每个应用可能有多个URL模式，如果将项目中所有的URL模式都保存在根URLconf中，那么URLconf势必会变得非常臃肿，不利于后期维护。</a:t>
            </a:r>
            <a:endParaRPr lang="zh-CN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为了解决上述问题，Django允许每个应用将URL封装到本应用的URLconf中，在根URLconf使用urls模块的</a:t>
            </a:r>
            <a:r>
              <a:rPr lang="zh-CN" altLang="zh-CN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include()函数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将应用中的URLconf导入即可实现</a:t>
            </a:r>
            <a:r>
              <a:rPr lang="zh-CN" altLang="zh-CN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路由分发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，这样的路由分发可以有效降低应用的URLconf与根URLconf的耦合度。</a:t>
            </a:r>
            <a:endParaRPr lang="zh-CN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" name="标题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1.3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路由分发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>
            <p:custDataLst>
              <p:tags r:id="rId1"/>
            </p:custDataLst>
          </p:nvPr>
        </p:nvSpPr>
        <p:spPr>
          <a:xfrm>
            <a:off x="1019810" y="1487805"/>
            <a:ext cx="968375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使用include()实现路由分发有两种方式，分别是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引入应用URLconf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和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引入URL模式列表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，关于它们的介绍如下。</a:t>
            </a:r>
            <a:endParaRPr lang="en-US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727200" y="4222466"/>
            <a:ext cx="8735060" cy="808004"/>
            <a:chOff x="1143691" y="2082481"/>
            <a:chExt cx="9588176" cy="808297"/>
          </a:xfrm>
        </p:grpSpPr>
        <p:sp>
          <p:nvSpPr>
            <p:cNvPr id="12" name="矩形 11"/>
            <p:cNvSpPr/>
            <p:nvPr>
              <p:custDataLst>
                <p:tags r:id="rId2"/>
              </p:custDataLst>
            </p:nvPr>
          </p:nvSpPr>
          <p:spPr bwMode="auto">
            <a:xfrm>
              <a:off x="2244979" y="2082481"/>
              <a:ext cx="8486888" cy="8080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50000"/>
                </a:lnSpc>
              </a:pPr>
              <a:r>
                <a:rPr sz="1800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rPr>
                <a:t>include(module)</a:t>
              </a:r>
              <a:endPara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endParaRPr>
            </a:p>
          </p:txBody>
        </p:sp>
        <p:sp>
          <p:nvSpPr>
            <p:cNvPr id="13" name="剪去单角的矩形 12"/>
            <p:cNvSpPr/>
            <p:nvPr>
              <p:custDataLst>
                <p:tags r:id="rId3"/>
              </p:custDataLst>
            </p:nvPr>
          </p:nvSpPr>
          <p:spPr>
            <a:xfrm flipH="1">
              <a:off x="1143691" y="2082765"/>
              <a:ext cx="989765" cy="808013"/>
            </a:xfrm>
            <a:prstGeom prst="snip1Rect">
              <a:avLst>
                <a:gd name="adj" fmla="val 0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>
              <p:custDataLst>
                <p:tags r:id="rId4"/>
              </p:custDataLst>
            </p:nvPr>
          </p:nvSpPr>
          <p:spPr>
            <a:xfrm>
              <a:off x="1198755" y="2174238"/>
              <a:ext cx="837815" cy="64793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语法</a:t>
              </a:r>
              <a:endPara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格式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16"/>
            <p:cNvSpPr/>
            <p:nvPr>
              <p:custDataLst>
                <p:tags r:id="rId5"/>
              </p:custDataLst>
            </p:nvPr>
          </p:nvSpPr>
          <p:spPr bwMode="auto">
            <a:xfrm>
              <a:off x="2133261" y="2082481"/>
              <a:ext cx="110722" cy="785429"/>
            </a:xfrm>
            <a:custGeom>
              <a:avLst/>
              <a:gdLst>
                <a:gd name="T0" fmla="*/ 280 w 280"/>
                <a:gd name="T1" fmla="*/ 278 h 1123"/>
                <a:gd name="T2" fmla="*/ 280 w 280"/>
                <a:gd name="T3" fmla="*/ 1123 h 1123"/>
                <a:gd name="T4" fmla="*/ 0 w 280"/>
                <a:gd name="T5" fmla="*/ 842 h 1123"/>
                <a:gd name="T6" fmla="*/ 0 w 280"/>
                <a:gd name="T7" fmla="*/ 0 h 1123"/>
                <a:gd name="T8" fmla="*/ 278 w 280"/>
                <a:gd name="T9" fmla="*/ 278 h 1123"/>
                <a:gd name="T10" fmla="*/ 280 w 280"/>
                <a:gd name="T11" fmla="*/ 278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1123">
                  <a:moveTo>
                    <a:pt x="280" y="278"/>
                  </a:moveTo>
                  <a:lnTo>
                    <a:pt x="280" y="1123"/>
                  </a:lnTo>
                  <a:lnTo>
                    <a:pt x="0" y="842"/>
                  </a:lnTo>
                  <a:lnTo>
                    <a:pt x="0" y="0"/>
                  </a:lnTo>
                  <a:lnTo>
                    <a:pt x="278" y="278"/>
                  </a:lnTo>
                  <a:lnTo>
                    <a:pt x="280" y="27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1054735" y="2504440"/>
            <a:ext cx="9774555" cy="133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chapter03项目实现路由分发的方式是引入应用URLconf，这种方式其实将应用程序的URL配置文件作为参数传递给include()函数，这样不仅可以将不同应用程序的路由规则集中在各自的URL配置文件中，还可以提高代码的可维护性。引入应用URLconf的语法格式如下所示。</a:t>
            </a:r>
            <a:endParaRPr lang="en-US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" name="标题 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1.3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路由分发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7" name="TextBox 35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777618" y="5230908"/>
            <a:ext cx="7001814" cy="535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module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：用于指定应用URLconf。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>
            <p:custDataLst>
              <p:tags r:id="rId1"/>
            </p:custDataLst>
          </p:nvPr>
        </p:nvSpPr>
        <p:spPr>
          <a:xfrm>
            <a:off x="1019810" y="1487805"/>
            <a:ext cx="968375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在chapter03项目中创建及激活app02应用，在项目的根URLconf中使用include()函数引入app02应用的URLconf，具体代码如下加粗部分所示：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9292" y="72753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1.3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路由分发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1" name="矩形 20"/>
          <p:cNvSpPr/>
          <p:nvPr>
            <p:custDataLst>
              <p:tags r:id="rId3"/>
            </p:custDataLst>
          </p:nvPr>
        </p:nvSpPr>
        <p:spPr bwMode="auto">
          <a:xfrm>
            <a:off x="2060575" y="2700655"/>
            <a:ext cx="8044180" cy="318516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from django.contrib import admin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from django.urls import path, include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urlpatterns = [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path("admin/", admin.site.urls),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path('app01/', include('app01.urls')),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</a:t>
            </a:r>
            <a:r>
              <a:rPr lang="en-US" altLang="zh-CN" sz="18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path('app02/', include('app02.urls'))</a:t>
            </a: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,   # 引入app02应用的URLconf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]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>
            <p:custDataLst>
              <p:tags r:id="rId1"/>
            </p:custDataLst>
          </p:nvPr>
        </p:nvSpPr>
        <p:spPr>
          <a:xfrm>
            <a:off x="1019810" y="1487805"/>
            <a:ext cx="968375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在app02应用中创建urls.py文件，在该文件中定义与应用相关的URL模式，具体代码如下：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9292" y="76182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1.3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路由分发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1" name="矩形 20"/>
          <p:cNvSpPr/>
          <p:nvPr>
            <p:custDataLst>
              <p:tags r:id="rId3"/>
            </p:custDataLst>
          </p:nvPr>
        </p:nvSpPr>
        <p:spPr bwMode="auto">
          <a:xfrm>
            <a:off x="2060575" y="2996565"/>
            <a:ext cx="8044180" cy="255778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from django.urls import path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from app02 import views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urlpatterns = [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path('test/', views.index),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]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>
            <p:custDataLst>
              <p:tags r:id="rId1"/>
            </p:custDataLst>
          </p:nvPr>
        </p:nvSpPr>
        <p:spPr>
          <a:xfrm>
            <a:off x="1019810" y="1487805"/>
            <a:ext cx="968375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为了验证以上方式是否成功实现路由分发，这里可以在app02应用的views.py文件中增加定义视图函数的代码，具体代码如下所示。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1.3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路由分发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1" name="矩形 20"/>
          <p:cNvSpPr/>
          <p:nvPr>
            <p:custDataLst>
              <p:tags r:id="rId3"/>
            </p:custDataLst>
          </p:nvPr>
        </p:nvSpPr>
        <p:spPr bwMode="auto">
          <a:xfrm>
            <a:off x="2060575" y="2996565"/>
            <a:ext cx="8044180" cy="2093595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from django import http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def index(request):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return http.HttpResponse('Route distribution successful!')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7249257" y="693408"/>
            <a:ext cx="3911746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章节概述</a:t>
            </a:r>
            <a:r>
              <a:rPr lang="en-US" altLang="zh-CN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en-US" altLang="zh-CN" sz="2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Summary</a:t>
            </a:r>
            <a:endParaRPr lang="en-GB" sz="24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0" name="TextBox 35"/>
          <p:cNvSpPr txBox="1">
            <a:spLocks noChangeArrowheads="1"/>
          </p:cNvSpPr>
          <p:nvPr/>
        </p:nvSpPr>
        <p:spPr bwMode="auto">
          <a:xfrm>
            <a:off x="1009935" y="1504975"/>
            <a:ext cx="10151132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zh-CN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Django是一个功能强大的Web应用框架，它内部集成了大量的组件，核心组件包括路由系统（Routing system）、模型（Model）、模板（Template）、视图（View）等，这些组件之间相互协作，为构建可靠、高效且易于维护的Web应用提供了极大的支持，让开发过程变得简便而灵活。本章将重点介绍路由系统、模型、模板、视图这几个核心组件。</a:t>
            </a:r>
            <a:endParaRPr lang="zh-CN" altLang="zh-CN" sz="20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745865" y="3990340"/>
            <a:ext cx="4551680" cy="2738120"/>
            <a:chOff x="5606" y="5942"/>
            <a:chExt cx="7168" cy="4312"/>
          </a:xfrm>
        </p:grpSpPr>
        <p:pic>
          <p:nvPicPr>
            <p:cNvPr id="4" name="Picture 2" descr="C:\Users\Administrator\Desktop\ppt展示模板-8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5606" y="5942"/>
              <a:ext cx="7168" cy="43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矩形 4"/>
            <p:cNvSpPr/>
            <p:nvPr/>
          </p:nvSpPr>
          <p:spPr>
            <a:xfrm>
              <a:off x="6697" y="6534"/>
              <a:ext cx="5056" cy="2835"/>
            </a:xfrm>
            <a:prstGeom prst="rect">
              <a:avLst/>
            </a:prstGeom>
            <a:blipFill>
              <a:blip r:embed="rId2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 sz="1800">
                <a:latin typeface="Arial" panose="020B0604020202020204" pitchFamily="34" charset="0"/>
                <a:ea typeface="思源黑体 CN Regular" panose="020B05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>
            <p:custDataLst>
              <p:tags r:id="rId1"/>
            </p:custDataLst>
          </p:nvPr>
        </p:nvSpPr>
        <p:spPr>
          <a:xfrm>
            <a:off x="1019810" y="1631315"/>
            <a:ext cx="9683750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除了引入应用URLconf外，还可以给include()函数传入包含</a:t>
            </a:r>
            <a:r>
              <a:rPr lang="en-US" altLang="zh-CN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URL模式的列表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，通过引入URL模式列表的方式实现路由分发的功能。这种形式不需要在应用中自行创建urls.py，只需在项目的urls.py文件中使用include()函数添加额外的URL模式列表即可。引入URL模式列表的语法格式如下所示。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9292" y="72435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1.3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路由分发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727200" y="3791936"/>
            <a:ext cx="8735060" cy="808004"/>
            <a:chOff x="1143691" y="2082481"/>
            <a:chExt cx="9588176" cy="808297"/>
          </a:xfrm>
        </p:grpSpPr>
        <p:sp>
          <p:nvSpPr>
            <p:cNvPr id="12" name="矩形 11"/>
            <p:cNvSpPr/>
            <p:nvPr>
              <p:custDataLst>
                <p:tags r:id="rId3"/>
              </p:custDataLst>
            </p:nvPr>
          </p:nvSpPr>
          <p:spPr bwMode="auto">
            <a:xfrm>
              <a:off x="2244979" y="2082481"/>
              <a:ext cx="8486888" cy="8080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50000"/>
                </a:lnSpc>
              </a:pPr>
              <a:r>
                <a:rPr sz="1800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rPr>
                <a:t>include(module)</a:t>
              </a:r>
              <a:endPara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endParaRPr>
            </a:p>
          </p:txBody>
        </p:sp>
        <p:sp>
          <p:nvSpPr>
            <p:cNvPr id="13" name="剪去单角的矩形 12"/>
            <p:cNvSpPr/>
            <p:nvPr>
              <p:custDataLst>
                <p:tags r:id="rId4"/>
              </p:custDataLst>
            </p:nvPr>
          </p:nvSpPr>
          <p:spPr>
            <a:xfrm flipH="1">
              <a:off x="1143691" y="2082765"/>
              <a:ext cx="989765" cy="808013"/>
            </a:xfrm>
            <a:prstGeom prst="snip1Rect">
              <a:avLst>
                <a:gd name="adj" fmla="val 0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>
              <p:custDataLst>
                <p:tags r:id="rId5"/>
              </p:custDataLst>
            </p:nvPr>
          </p:nvSpPr>
          <p:spPr>
            <a:xfrm>
              <a:off x="1198755" y="2174238"/>
              <a:ext cx="837815" cy="64793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语法</a:t>
              </a:r>
              <a:endPara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格式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16"/>
            <p:cNvSpPr/>
            <p:nvPr>
              <p:custDataLst>
                <p:tags r:id="rId6"/>
              </p:custDataLst>
            </p:nvPr>
          </p:nvSpPr>
          <p:spPr bwMode="auto">
            <a:xfrm>
              <a:off x="2133261" y="2082481"/>
              <a:ext cx="110722" cy="785429"/>
            </a:xfrm>
            <a:custGeom>
              <a:avLst/>
              <a:gdLst>
                <a:gd name="T0" fmla="*/ 280 w 280"/>
                <a:gd name="T1" fmla="*/ 278 h 1123"/>
                <a:gd name="T2" fmla="*/ 280 w 280"/>
                <a:gd name="T3" fmla="*/ 1123 h 1123"/>
                <a:gd name="T4" fmla="*/ 0 w 280"/>
                <a:gd name="T5" fmla="*/ 842 h 1123"/>
                <a:gd name="T6" fmla="*/ 0 w 280"/>
                <a:gd name="T7" fmla="*/ 0 h 1123"/>
                <a:gd name="T8" fmla="*/ 278 w 280"/>
                <a:gd name="T9" fmla="*/ 278 h 1123"/>
                <a:gd name="T10" fmla="*/ 280 w 280"/>
                <a:gd name="T11" fmla="*/ 278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1123">
                  <a:moveTo>
                    <a:pt x="280" y="278"/>
                  </a:moveTo>
                  <a:lnTo>
                    <a:pt x="280" y="1123"/>
                  </a:lnTo>
                  <a:lnTo>
                    <a:pt x="0" y="842"/>
                  </a:lnTo>
                  <a:lnTo>
                    <a:pt x="0" y="0"/>
                  </a:lnTo>
                  <a:lnTo>
                    <a:pt x="278" y="278"/>
                  </a:lnTo>
                  <a:lnTo>
                    <a:pt x="280" y="27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7" name="TextBox 35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777618" y="4943888"/>
            <a:ext cx="7001814" cy="535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module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：用于指定包含一个或多个path实例的列表。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>
            <p:custDataLst>
              <p:tags r:id="rId1"/>
            </p:custDataLst>
          </p:nvPr>
        </p:nvSpPr>
        <p:spPr>
          <a:xfrm>
            <a:off x="1019810" y="1487805"/>
            <a:ext cx="968375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在chapter03项目的urls.py文件中添加URL模式列表，之后使用include()函数引入URL模式列表，具体代码如下加粗部分所示：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1.3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路由分发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1" name="矩形 20"/>
          <p:cNvSpPr/>
          <p:nvPr>
            <p:custDataLst>
              <p:tags r:id="rId3"/>
            </p:custDataLst>
          </p:nvPr>
        </p:nvSpPr>
        <p:spPr bwMode="auto">
          <a:xfrm>
            <a:off x="2060575" y="2598420"/>
            <a:ext cx="8044180" cy="374142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from django.contrib import admin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from django.urls import path, include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from app02 import views</a:t>
            </a:r>
            <a:endParaRPr lang="en-US" altLang="zh-CN" sz="16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app02_extra_patterns = [</a:t>
            </a:r>
            <a:endParaRPr lang="en-US" altLang="zh-CN" sz="16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path('test02/', views.index),</a:t>
            </a:r>
            <a:endParaRPr lang="en-US" altLang="zh-CN" sz="16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]</a:t>
            </a:r>
            <a:endParaRPr lang="en-US" altLang="zh-CN" sz="16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urlpatterns = [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……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</a:t>
            </a:r>
            <a:r>
              <a:rPr lang="en-US" altLang="zh-CN" sz="16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path('app02/', include(app02_extra_patterns)),  # 引入URL模式列表</a:t>
            </a:r>
            <a:endParaRPr lang="en-US" altLang="zh-CN" sz="16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]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3635" y="2277745"/>
            <a:ext cx="2324100" cy="3362325"/>
          </a:xfrm>
          <a:prstGeom prst="rect">
            <a:avLst/>
          </a:prstGeom>
        </p:spPr>
      </p:pic>
      <p:sp>
        <p:nvSpPr>
          <p:cNvPr id="21" name="原创设计师QQ598969553          _3"/>
          <p:cNvSpPr/>
          <p:nvPr>
            <p:custDataLst>
              <p:tags r:id="rId3"/>
            </p:custDataLst>
          </p:nvPr>
        </p:nvSpPr>
        <p:spPr>
          <a:xfrm>
            <a:off x="4006215" y="3620135"/>
            <a:ext cx="6912610" cy="1980565"/>
          </a:xfrm>
          <a:prstGeom prst="roundRect">
            <a:avLst>
              <a:gd name="adj" fmla="val 9083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原创设计师QQ598969553          _4"/>
          <p:cNvSpPr/>
          <p:nvPr>
            <p:custDataLst>
              <p:tags r:id="rId4"/>
            </p:custDataLst>
          </p:nvPr>
        </p:nvSpPr>
        <p:spPr>
          <a:xfrm>
            <a:off x="4293235" y="3679825"/>
            <a:ext cx="6410325" cy="170878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运行开发服务器启动chapter03项目，在浏览器中访问http://127.0.0.1:8000/app02/test02/，可以看到页面中显示了信息“Route distribution successful!”，说明通过引入URL模式列表的方式成功实现了路由分发的功能。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" name="标题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1.3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路由分发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373712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718392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8" name="TextBox 35"/>
          <p:cNvSpPr txBox="1">
            <a:spLocks noChangeArrowheads="1"/>
          </p:cNvSpPr>
          <p:nvPr/>
        </p:nvSpPr>
        <p:spPr bwMode="auto">
          <a:xfrm>
            <a:off x="3247390" y="1796497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35"/>
          <p:cNvSpPr txBox="1">
            <a:spLocks noChangeArrowheads="1"/>
          </p:cNvSpPr>
          <p:nvPr/>
        </p:nvSpPr>
        <p:spPr bwMode="auto">
          <a:xfrm>
            <a:off x="5879063" y="3428921"/>
            <a:ext cx="4983480" cy="951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掌握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向视图传递额外参数的方式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，能够通过path()函数向视图传递额外参数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37103" y="3560215"/>
            <a:ext cx="405130" cy="405130"/>
            <a:chOff x="8881" y="4685"/>
            <a:chExt cx="638" cy="638"/>
          </a:xfrm>
        </p:grpSpPr>
        <p:sp>
          <p:nvSpPr>
            <p:cNvPr id="12" name="椭圆 11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4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9292" y="69324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1.4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向视图传递额外参数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1.4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向视图传递额外参数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4" name="矩形 23"/>
          <p:cNvSpPr/>
          <p:nvPr>
            <p:custDataLst>
              <p:tags r:id="rId2"/>
            </p:custDataLst>
          </p:nvPr>
        </p:nvSpPr>
        <p:spPr>
          <a:xfrm>
            <a:off x="1019810" y="1631315"/>
            <a:ext cx="9683750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path()函数允许向视图传递额外参数，这些参数会存放在一个字典中，字典的键代表参数名，值代表参数值。使用path()函数的第三个参数可以向视图传递额外参数。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例如，在app02应用的urls.py文件中增加URL模式，具体代码如下：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494155" y="3573496"/>
            <a:ext cx="8735060" cy="808004"/>
            <a:chOff x="1143691" y="2082481"/>
            <a:chExt cx="9588176" cy="808297"/>
          </a:xfrm>
        </p:grpSpPr>
        <p:sp>
          <p:nvSpPr>
            <p:cNvPr id="12" name="矩形 11"/>
            <p:cNvSpPr/>
            <p:nvPr>
              <p:custDataLst>
                <p:tags r:id="rId3"/>
              </p:custDataLst>
            </p:nvPr>
          </p:nvSpPr>
          <p:spPr bwMode="auto">
            <a:xfrm>
              <a:off x="2244979" y="2082481"/>
              <a:ext cx="8486888" cy="8080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50000"/>
                </a:lnSpc>
              </a:pPr>
              <a:r>
                <a:rPr sz="1800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rPr>
                <a:t>path('blog/', views.blog, {'blog_id':3}),</a:t>
              </a:r>
              <a:endPara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endParaRPr>
            </a:p>
          </p:txBody>
        </p:sp>
        <p:sp>
          <p:nvSpPr>
            <p:cNvPr id="13" name="剪去单角的矩形 12"/>
            <p:cNvSpPr/>
            <p:nvPr>
              <p:custDataLst>
                <p:tags r:id="rId4"/>
              </p:custDataLst>
            </p:nvPr>
          </p:nvSpPr>
          <p:spPr>
            <a:xfrm flipH="1">
              <a:off x="1143691" y="2082765"/>
              <a:ext cx="989765" cy="808013"/>
            </a:xfrm>
            <a:prstGeom prst="snip1Rect">
              <a:avLst>
                <a:gd name="adj" fmla="val 0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>
              <p:custDataLst>
                <p:tags r:id="rId5"/>
              </p:custDataLst>
            </p:nvPr>
          </p:nvSpPr>
          <p:spPr>
            <a:xfrm>
              <a:off x="1198755" y="2174238"/>
              <a:ext cx="837815" cy="64793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示例代码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16"/>
            <p:cNvSpPr/>
            <p:nvPr>
              <p:custDataLst>
                <p:tags r:id="rId6"/>
              </p:custDataLst>
            </p:nvPr>
          </p:nvSpPr>
          <p:spPr bwMode="auto">
            <a:xfrm>
              <a:off x="2133261" y="2082481"/>
              <a:ext cx="110722" cy="785429"/>
            </a:xfrm>
            <a:custGeom>
              <a:avLst/>
              <a:gdLst>
                <a:gd name="T0" fmla="*/ 280 w 280"/>
                <a:gd name="T1" fmla="*/ 278 h 1123"/>
                <a:gd name="T2" fmla="*/ 280 w 280"/>
                <a:gd name="T3" fmla="*/ 1123 h 1123"/>
                <a:gd name="T4" fmla="*/ 0 w 280"/>
                <a:gd name="T5" fmla="*/ 842 h 1123"/>
                <a:gd name="T6" fmla="*/ 0 w 280"/>
                <a:gd name="T7" fmla="*/ 0 h 1123"/>
                <a:gd name="T8" fmla="*/ 278 w 280"/>
                <a:gd name="T9" fmla="*/ 278 h 1123"/>
                <a:gd name="T10" fmla="*/ 280 w 280"/>
                <a:gd name="T11" fmla="*/ 278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1123">
                  <a:moveTo>
                    <a:pt x="280" y="278"/>
                  </a:moveTo>
                  <a:lnTo>
                    <a:pt x="280" y="1123"/>
                  </a:lnTo>
                  <a:lnTo>
                    <a:pt x="0" y="842"/>
                  </a:lnTo>
                  <a:lnTo>
                    <a:pt x="0" y="0"/>
                  </a:lnTo>
                  <a:lnTo>
                    <a:pt x="278" y="278"/>
                  </a:lnTo>
                  <a:lnTo>
                    <a:pt x="280" y="27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1.4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向视图传递额外参数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4" name="矩形 23"/>
          <p:cNvSpPr/>
          <p:nvPr>
            <p:custDataLst>
              <p:tags r:id="rId2"/>
            </p:custDataLst>
          </p:nvPr>
        </p:nvSpPr>
        <p:spPr>
          <a:xfrm>
            <a:off x="1019810" y="1487805"/>
            <a:ext cx="9683750" cy="133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当路由系统匹配到blog/时，会调用视图blog，并向该视图中传递值为3的参数blog_id。</a:t>
            </a:r>
            <a:endParaRPr lang="en-US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URL模式中向视图传递了额外参数，那么视图需要增加接收额外参数的形参。例如，在app02应用views.py文件中定义blog视图，具体代码如下：</a:t>
            </a:r>
            <a:endParaRPr lang="en-US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1" name="矩形 20"/>
          <p:cNvSpPr/>
          <p:nvPr>
            <p:custDataLst>
              <p:tags r:id="rId3"/>
            </p:custDataLst>
          </p:nvPr>
        </p:nvSpPr>
        <p:spPr bwMode="auto">
          <a:xfrm>
            <a:off x="1270635" y="2926080"/>
            <a:ext cx="8731885" cy="100330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def blog(request, blog_id):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return http.HttpResponse(f'参数blog_id值为：{blog_id}')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pic>
        <p:nvPicPr>
          <p:cNvPr id="2" name="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446655" y="4222115"/>
            <a:ext cx="7296785" cy="18116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445467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790147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8" name="TextBox 35"/>
          <p:cNvSpPr txBox="1">
            <a:spLocks noChangeArrowheads="1"/>
          </p:cNvSpPr>
          <p:nvPr/>
        </p:nvSpPr>
        <p:spPr bwMode="auto">
          <a:xfrm>
            <a:off x="3247390" y="1868252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35"/>
          <p:cNvSpPr txBox="1">
            <a:spLocks noChangeArrowheads="1"/>
          </p:cNvSpPr>
          <p:nvPr/>
        </p:nvSpPr>
        <p:spPr bwMode="auto">
          <a:xfrm>
            <a:off x="5879063" y="3428921"/>
            <a:ext cx="4983480" cy="951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熟悉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反向解析URL的方式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，能够通过reverse()函数实现反向解析URL的功能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37103" y="3560215"/>
            <a:ext cx="405130" cy="405130"/>
            <a:chOff x="8881" y="4685"/>
            <a:chExt cx="638" cy="638"/>
          </a:xfrm>
        </p:grpSpPr>
        <p:sp>
          <p:nvSpPr>
            <p:cNvPr id="12" name="椭圆 11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4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9292" y="69324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1.5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反向解析</a:t>
            </a:r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URL</a:t>
            </a:r>
            <a:endParaRPr lang="en-US" altLang="zh-CN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3635" y="2277745"/>
            <a:ext cx="2324100" cy="3362325"/>
          </a:xfrm>
          <a:prstGeom prst="rect">
            <a:avLst/>
          </a:prstGeom>
        </p:spPr>
      </p:pic>
      <p:sp>
        <p:nvSpPr>
          <p:cNvPr id="21" name="原创设计师QQ598969553          _3"/>
          <p:cNvSpPr/>
          <p:nvPr>
            <p:custDataLst>
              <p:tags r:id="rId3"/>
            </p:custDataLst>
          </p:nvPr>
        </p:nvSpPr>
        <p:spPr>
          <a:xfrm>
            <a:off x="4006215" y="3196590"/>
            <a:ext cx="6912610" cy="2404110"/>
          </a:xfrm>
          <a:prstGeom prst="roundRect">
            <a:avLst>
              <a:gd name="adj" fmla="val 9083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原创设计师QQ598969553          _4"/>
          <p:cNvSpPr/>
          <p:nvPr>
            <p:custDataLst>
              <p:tags r:id="rId4"/>
            </p:custDataLst>
          </p:nvPr>
        </p:nvSpPr>
        <p:spPr>
          <a:xfrm>
            <a:off x="4293235" y="3299460"/>
            <a:ext cx="6410325" cy="214947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在使用Django开发项目时，可以直接在代码中使用URL来定义视图函数的路由规则，但这种方式会导致URL与项目之间的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耦合度较高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。如果在urls.py文件中修改了某个页面的URL，那么相应的视图函数或模板也需要进行相应的修改。在维护或更新项目过程中，这种方式可能会引发错误。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" name="标题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1.5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反向解析</a:t>
            </a:r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URL</a:t>
            </a:r>
            <a:endParaRPr lang="en-US" altLang="zh-CN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>
            <p:custDataLst>
              <p:tags r:id="rId1"/>
            </p:custDataLst>
          </p:nvPr>
        </p:nvSpPr>
        <p:spPr>
          <a:xfrm>
            <a:off x="1019810" y="1487805"/>
            <a:ext cx="968375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Django提供了urls模块中的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reverse()函数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来实现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反向解析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。通过反向解析，Django服务器会根据视图函数或路由规则的命名来动态生成URL，直到实际访问时服务器才会获取具体的URL。</a:t>
            </a:r>
            <a:endParaRPr lang="en-US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68425" y="2572385"/>
            <a:ext cx="8951595" cy="807720"/>
            <a:chOff x="1143691" y="2082481"/>
            <a:chExt cx="9588176" cy="808297"/>
          </a:xfrm>
        </p:grpSpPr>
        <p:sp>
          <p:nvSpPr>
            <p:cNvPr id="12" name="矩形 11"/>
            <p:cNvSpPr/>
            <p:nvPr>
              <p:custDataLst>
                <p:tags r:id="rId2"/>
              </p:custDataLst>
            </p:nvPr>
          </p:nvSpPr>
          <p:spPr bwMode="auto">
            <a:xfrm>
              <a:off x="2244979" y="2082481"/>
              <a:ext cx="8486888" cy="8080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l">
                <a:lnSpc>
                  <a:spcPct val="150000"/>
                </a:lnSpc>
              </a:pPr>
              <a:r>
                <a:rPr sz="1800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rPr>
                <a:t>reverse(viewname, urlconf=None, args=None, kwargs=None, current_app=None)</a:t>
              </a:r>
              <a:endPara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endParaRPr>
            </a:p>
          </p:txBody>
        </p:sp>
        <p:sp>
          <p:nvSpPr>
            <p:cNvPr id="13" name="剪去单角的矩形 12"/>
            <p:cNvSpPr/>
            <p:nvPr>
              <p:custDataLst>
                <p:tags r:id="rId3"/>
              </p:custDataLst>
            </p:nvPr>
          </p:nvSpPr>
          <p:spPr>
            <a:xfrm flipH="1">
              <a:off x="1143691" y="2082765"/>
              <a:ext cx="989765" cy="808013"/>
            </a:xfrm>
            <a:prstGeom prst="snip1Rect">
              <a:avLst>
                <a:gd name="adj" fmla="val 0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>
              <p:custDataLst>
                <p:tags r:id="rId4"/>
              </p:custDataLst>
            </p:nvPr>
          </p:nvSpPr>
          <p:spPr>
            <a:xfrm>
              <a:off x="1198755" y="2174238"/>
              <a:ext cx="837815" cy="64793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语法格式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16"/>
            <p:cNvSpPr/>
            <p:nvPr>
              <p:custDataLst>
                <p:tags r:id="rId5"/>
              </p:custDataLst>
            </p:nvPr>
          </p:nvSpPr>
          <p:spPr bwMode="auto">
            <a:xfrm>
              <a:off x="2133261" y="2082481"/>
              <a:ext cx="110722" cy="785429"/>
            </a:xfrm>
            <a:custGeom>
              <a:avLst/>
              <a:gdLst>
                <a:gd name="T0" fmla="*/ 280 w 280"/>
                <a:gd name="T1" fmla="*/ 278 h 1123"/>
                <a:gd name="T2" fmla="*/ 280 w 280"/>
                <a:gd name="T3" fmla="*/ 1123 h 1123"/>
                <a:gd name="T4" fmla="*/ 0 w 280"/>
                <a:gd name="T5" fmla="*/ 842 h 1123"/>
                <a:gd name="T6" fmla="*/ 0 w 280"/>
                <a:gd name="T7" fmla="*/ 0 h 1123"/>
                <a:gd name="T8" fmla="*/ 278 w 280"/>
                <a:gd name="T9" fmla="*/ 278 h 1123"/>
                <a:gd name="T10" fmla="*/ 280 w 280"/>
                <a:gd name="T11" fmla="*/ 278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1123">
                  <a:moveTo>
                    <a:pt x="280" y="278"/>
                  </a:moveTo>
                  <a:lnTo>
                    <a:pt x="280" y="1123"/>
                  </a:lnTo>
                  <a:lnTo>
                    <a:pt x="0" y="842"/>
                  </a:lnTo>
                  <a:lnTo>
                    <a:pt x="0" y="0"/>
                  </a:lnTo>
                  <a:lnTo>
                    <a:pt x="278" y="278"/>
                  </a:lnTo>
                  <a:lnTo>
                    <a:pt x="280" y="27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2" name="TextBox 3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387475" y="3565525"/>
            <a:ext cx="9074785" cy="3075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viewname：必选参数，表示URL模式名称或可调用的视图。如果是URL模式名称，则应该是urls.py文件中的name属性。</a:t>
            </a:r>
            <a:endParaRPr lang="zh-CN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urlconf：可选参数，用于指定要使用的URLconf。默认情况下，Django会使用项目的根URLconf。</a:t>
            </a:r>
            <a:endParaRPr lang="zh-CN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args：可选参数，传递给URL的列表类型的参数。</a:t>
            </a:r>
            <a:endParaRPr lang="zh-CN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kwargs：可选参数，传递给URL的字典类型的参数。</a:t>
            </a:r>
            <a:endParaRPr lang="zh-CN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current_app：可选参数，表示当前视图所属的应用。</a:t>
            </a:r>
            <a:endParaRPr lang="zh-CN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reverse()函数中参数args与kwargs不能同时使用。</a:t>
            </a:r>
            <a:endParaRPr lang="zh-CN" altLang="zh-CN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标题 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239292" y="76309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1.5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反向解析</a:t>
            </a:r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URL</a:t>
            </a:r>
            <a:endParaRPr lang="en-US" altLang="zh-CN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2134870" y="1573530"/>
            <a:ext cx="8044180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在app02应用的urls.py文件中定义URL模式，具体代码如下：</a:t>
            </a:r>
            <a:endParaRPr lang="en-US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1" name="矩形 20"/>
          <p:cNvSpPr/>
          <p:nvPr>
            <p:custDataLst>
              <p:tags r:id="rId2"/>
            </p:custDataLst>
          </p:nvPr>
        </p:nvSpPr>
        <p:spPr bwMode="auto">
          <a:xfrm>
            <a:off x="2134870" y="2291715"/>
            <a:ext cx="8044180" cy="1384935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urlpatterns = [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path('url-reverse/', views.get_url, name='url'),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]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2" name="标题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1.5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反向解析</a:t>
            </a:r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URL</a:t>
            </a:r>
            <a:endParaRPr lang="en-US" altLang="zh-CN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2134235" y="3841750"/>
            <a:ext cx="807593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在app02应用中的views.py文件中定义get_url()视图，该视图可在页面显示通过反向解析获得的URL地址，具体代码如下：</a:t>
            </a:r>
            <a:endParaRPr lang="en-US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2134870" y="4884420"/>
            <a:ext cx="8044180" cy="1384935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from django.shortcuts import reverse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def get_url(request):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return http.HttpResponse(f"反向解析的URL为：{reverse('url')}")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588977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933657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8" name="TextBox 35"/>
          <p:cNvSpPr txBox="1">
            <a:spLocks noChangeArrowheads="1"/>
          </p:cNvSpPr>
          <p:nvPr/>
        </p:nvSpPr>
        <p:spPr bwMode="auto">
          <a:xfrm>
            <a:off x="3247390" y="2011762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35"/>
          <p:cNvSpPr txBox="1">
            <a:spLocks noChangeArrowheads="1"/>
          </p:cNvSpPr>
          <p:nvPr/>
        </p:nvSpPr>
        <p:spPr bwMode="auto">
          <a:xfrm>
            <a:off x="5879063" y="3428921"/>
            <a:ext cx="4983480" cy="951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熟悉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路由系统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，能够归纳路由系统处理请求的过程以及URL匹配的规则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37103" y="3560215"/>
            <a:ext cx="405130" cy="405130"/>
            <a:chOff x="8881" y="4685"/>
            <a:chExt cx="638" cy="638"/>
          </a:xfrm>
        </p:grpSpPr>
        <p:sp>
          <p:nvSpPr>
            <p:cNvPr id="12" name="椭圆 11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3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9292" y="7649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路由系统简介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1018540" y="1573530"/>
            <a:ext cx="916051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在浏览器访问http://127.0.0.1:8000/app02/url-reverse/后，页面效果如图所示。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1.5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反向解析</a:t>
            </a:r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URL</a:t>
            </a:r>
            <a:endParaRPr lang="en-US" altLang="zh-CN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8" name="图片 1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970405" y="2781935"/>
            <a:ext cx="7256145" cy="19348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03935" y="1537335"/>
            <a:ext cx="10048875" cy="267652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开发一个简单的在线书籍商店，用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 Django 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框架来实现。你的任务是创建一个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 URL 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路由配置，以便将以下请求与视图函数进行匹配：</a:t>
            </a:r>
            <a:endParaRPr lang="zh-CN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  <a:tabLst>
                <a:tab pos="457200" algn="l"/>
              </a:tabLst>
            </a:pP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/ - 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首页，返回书籍商店的欢迎信息。</a:t>
            </a:r>
            <a:endParaRPr lang="zh-CN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  <a:tabLst>
                <a:tab pos="457200" algn="l"/>
              </a:tabLst>
            </a:pP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/books/ - 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显示所有书籍的列表。</a:t>
            </a:r>
            <a:endParaRPr lang="zh-CN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  <a:tabLst>
                <a:tab pos="457200" algn="l"/>
              </a:tabLst>
            </a:pP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/books/&lt;int:book_id&gt;/ - 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显示特定书籍的详细信息，其中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 &lt;int:book_id&gt; 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是书籍的唯一标识符。</a:t>
            </a:r>
            <a:endParaRPr lang="zh-CN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  <a:tabLst>
                <a:tab pos="457200" algn="l"/>
              </a:tabLst>
            </a:pP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/authors/ - 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显示所有作者的列表。</a:t>
            </a:r>
            <a:endParaRPr lang="zh-CN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  <a:tabLst>
                <a:tab pos="457200" algn="l"/>
              </a:tabLst>
            </a:pP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/authors/&lt;str:author_name&gt;/ - 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显示特定作者的详细信息，其中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 &lt;str:author_name&gt; 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是作者的名字。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p>
            <a:pPr marL="571500" indent="-571500"/>
            <a:r>
              <a:rPr 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实例：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在线书籍商店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10590" y="1701800"/>
            <a:ext cx="10212070" cy="341503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1600" b="1">
                <a:latin typeface="宋体" panose="02010600030101010101" pitchFamily="2" charset="-122"/>
                <a:ea typeface="宋体" panose="02010600030101010101" pitchFamily="2" charset="-122"/>
              </a:rPr>
              <a:t>任务要求</a:t>
            </a:r>
            <a:endParaRPr lang="zh-CN" sz="1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  <a:tabLst>
                <a:tab pos="457200" algn="l"/>
              </a:tabLst>
            </a:pP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在你的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Django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应用中创建一个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urls.py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文件（如果尚未创建）。</a:t>
            </a:r>
            <a:endParaRPr lang="zh-CN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  <a:tabLst>
                <a:tab pos="457200" algn="l"/>
              </a:tabLst>
            </a:pP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根据上述需求，定义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 URL 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路由，确保每个路径能够被映射到相应的视图函数。</a:t>
            </a:r>
            <a:endParaRPr lang="zh-CN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  <a:tabLst>
                <a:tab pos="457200" algn="l"/>
              </a:tabLst>
            </a:pP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假设你已经在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views.py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中定义了以下视图函数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endParaRPr 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1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tabLst>
                <a:tab pos="914400" algn="l"/>
              </a:tabLst>
            </a:pP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home_view - 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返回欢迎信息的视图。</a:t>
            </a:r>
            <a:endParaRPr lang="zh-CN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1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tabLst>
                <a:tab pos="914400" algn="l"/>
              </a:tabLst>
            </a:pP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book_list_view - 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返回书籍列表的视图。</a:t>
            </a:r>
            <a:endParaRPr lang="zh-CN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1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tabLst>
                <a:tab pos="914400" algn="l"/>
              </a:tabLst>
            </a:pP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book_detail_view - 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返回特定书籍详细信息的视图，参数是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 book_id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1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tabLst>
                <a:tab pos="914400" algn="l"/>
              </a:tabLst>
            </a:pP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author_list_view - 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返回作者列表的视图。</a:t>
            </a:r>
            <a:endParaRPr lang="zh-CN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1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tabLst>
                <a:tab pos="914400" algn="l"/>
              </a:tabLst>
            </a:pP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author_detail_view - 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返回特定作者详细信息的视图，参数是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 author_name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p>
            <a:pPr marL="571500" indent="-571500"/>
            <a:r>
              <a:rPr 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实例：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在线书籍商店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WordArt 4"/>
          <p:cNvSpPr>
            <a:spLocks noTextEdit="1"/>
          </p:cNvSpPr>
          <p:nvPr/>
        </p:nvSpPr>
        <p:spPr>
          <a:xfrm>
            <a:off x="4223360" y="2781084"/>
            <a:ext cx="3814167" cy="571411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90000" lnSpcReduction="10000"/>
          </a:bodyPr>
          <a:p>
            <a:pPr algn="ctr"/>
            <a:r>
              <a:rPr lang="zh-CN" altLang="en-US" sz="360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Thank You !</a:t>
            </a:r>
            <a:endParaRPr lang="zh-CN" altLang="en-US" sz="3600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原创设计师QQ598969553          _3"/>
          <p:cNvSpPr/>
          <p:nvPr>
            <p:custDataLst>
              <p:tags r:id="rId1"/>
            </p:custDataLst>
          </p:nvPr>
        </p:nvSpPr>
        <p:spPr>
          <a:xfrm>
            <a:off x="4079240" y="3142615"/>
            <a:ext cx="6912610" cy="2523490"/>
          </a:xfrm>
          <a:prstGeom prst="roundRect">
            <a:avLst>
              <a:gd name="adj" fmla="val 9083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原创设计师QQ598969553          _4"/>
          <p:cNvSpPr/>
          <p:nvPr>
            <p:custDataLst>
              <p:tags r:id="rId2"/>
            </p:custDataLst>
          </p:nvPr>
        </p:nvSpPr>
        <p:spPr>
          <a:xfrm>
            <a:off x="4370705" y="3361690"/>
            <a:ext cx="6410325" cy="2168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在Django中，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路由系统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扮演着非常重要的角色，它负责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接收客户端发送的请求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，并将其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分派给相应的视图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进行处理。处理完请求后，路由系统会将视图返回的响应发回至客户端。这个过程中，路由系统起到了一个中介的角色，建立了请求和视图之间的联系。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3635" y="2277745"/>
            <a:ext cx="2324100" cy="3362325"/>
          </a:xfrm>
          <a:prstGeom prst="rect">
            <a:avLst/>
          </a:prstGeom>
        </p:spPr>
      </p:pic>
      <p:sp>
        <p:nvSpPr>
          <p:cNvPr id="3" name="标题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路由系统简介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路由系统简介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" name="原创设计师QQ598969553          _4"/>
          <p:cNvSpPr/>
          <p:nvPr>
            <p:custDataLst>
              <p:tags r:id="rId2"/>
            </p:custDataLst>
          </p:nvPr>
        </p:nvSpPr>
        <p:spPr>
          <a:xfrm>
            <a:off x="979170" y="1701165"/>
            <a:ext cx="6137910" cy="427926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Django会按照以下流程处理HTTP请求，具体过程如下。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marL="342900" indent="-342900" algn="just">
              <a:lnSpc>
                <a:spcPct val="150000"/>
              </a:lnSpc>
              <a:buFont typeface="+mj-ea"/>
              <a:buAutoNum type="circleNumDbPlain"/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加载项目的配置文件，从配置文件中查找配置项ROOT_URLCONF对应的值，以获取根URLconf，即根URL配置文件。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marL="342900" indent="-342900" algn="just">
              <a:lnSpc>
                <a:spcPct val="150000"/>
              </a:lnSpc>
              <a:buFont typeface="+mj-ea"/>
              <a:buAutoNum type="circleNumDbPlain"/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从根URLconf中查找urlpatterns，将请求的URL与urlpatterns中定义的URL模式按顺序逐个进行匹配。如果成功匹配到URL模式，那么停止匹配，并调用该URL模式对应的视图返回响应。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marL="342900" indent="-342900" algn="just">
              <a:lnSpc>
                <a:spcPct val="150000"/>
              </a:lnSpc>
              <a:buFont typeface="+mj-ea"/>
              <a:buAutoNum type="circleNumDbPlain"/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如果没有匹配到URL模式，或匹配过程中出现异常，那么Django的路由系统会调用错误处理视图并返回响应</a:t>
            </a:r>
            <a:r>
              <a:rPr lang="zh-CN" altLang="zh-CN" sz="17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</a:t>
            </a:r>
            <a:endParaRPr lang="zh-CN" altLang="zh-CN" sz="17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2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247255" y="1773555"/>
            <a:ext cx="3804285" cy="40728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路由系统简介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" name="原创设计师QQ598969553          _4"/>
          <p:cNvSpPr/>
          <p:nvPr>
            <p:custDataLst>
              <p:tags r:id="rId2"/>
            </p:custDataLst>
          </p:nvPr>
        </p:nvSpPr>
        <p:spPr>
          <a:xfrm>
            <a:off x="1126490" y="1701165"/>
            <a:ext cx="9698990" cy="186690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一个项目允许有多个urls.py，但Django需要一个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urls.py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作为入口，这个作为入口的urls.py就是根URLconf，它由settings.py文件中的配置项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ROOT_URLCONF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指定。通常情况下，配置项ROOT_URLCONF的值为“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项目名.urls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”。例如，在mysite项目的配置文件中ROOT_URLCONF的值为mysite.urls.py，示例代码如下：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3" name="矩形 12"/>
          <p:cNvSpPr/>
          <p:nvPr>
            <p:custDataLst>
              <p:tags r:id="rId3"/>
            </p:custDataLst>
          </p:nvPr>
        </p:nvSpPr>
        <p:spPr bwMode="auto">
          <a:xfrm>
            <a:off x="1337310" y="3783330"/>
            <a:ext cx="9859645" cy="702945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ROOT_URLCONF = "mysite.urls"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43025" y="4869815"/>
            <a:ext cx="8293100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ROOT_URLCONF指定了mysite目录下的urls.py作为根URLconf。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9292" y="7230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路由系统简介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" name="原创设计师QQ598969553          _4"/>
          <p:cNvSpPr/>
          <p:nvPr>
            <p:custDataLst>
              <p:tags r:id="rId2"/>
            </p:custDataLst>
          </p:nvPr>
        </p:nvSpPr>
        <p:spPr>
          <a:xfrm>
            <a:off x="1126490" y="1701165"/>
            <a:ext cx="9698990" cy="148526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为了保证项目结构清晰，开发人员通常会在Django项目的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每个应用下创建urls.py文件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，用于配置该应用的URL模式。当Django的路由系统接收到请求后，先根据请求的URL匹配根URLconf，找到匹配的子应用，再进一步匹配子URLconf，直到匹配完成。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342390" y="3602355"/>
            <a:ext cx="9642475" cy="16300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原创设计师QQ598969553          _4"/>
          <p:cNvSpPr/>
          <p:nvPr>
            <p:custDataLst>
              <p:tags r:id="rId1"/>
            </p:custDataLst>
          </p:nvPr>
        </p:nvSpPr>
        <p:spPr>
          <a:xfrm>
            <a:off x="1126490" y="1526540"/>
            <a:ext cx="9886950" cy="117919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URL模式配置有着一定的格式要求。下面看一下mysite项目中应用hello的URL模式，具体代码如下所示：</a:t>
            </a:r>
            <a:endParaRPr lang="zh-CN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9292" y="76182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路由系统简介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4" name="矩形 13"/>
          <p:cNvSpPr/>
          <p:nvPr>
            <p:custDataLst>
              <p:tags r:id="rId3"/>
            </p:custDataLst>
          </p:nvPr>
        </p:nvSpPr>
        <p:spPr bwMode="auto">
          <a:xfrm>
            <a:off x="1337310" y="2688590"/>
            <a:ext cx="9859645" cy="164465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urlpatterns = [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path('', views.index)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]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15" name="原创设计师QQ598969553          _4"/>
          <p:cNvSpPr/>
          <p:nvPr>
            <p:custDataLst>
              <p:tags r:id="rId4"/>
            </p:custDataLst>
          </p:nvPr>
        </p:nvSpPr>
        <p:spPr>
          <a:xfrm>
            <a:off x="1253490" y="4582795"/>
            <a:ext cx="9886950" cy="80073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变量</a:t>
            </a:r>
            <a:r>
              <a:rPr lang="zh-CN" altLang="zh-CN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urlpatterns</a:t>
            </a: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的值是一个</a:t>
            </a:r>
            <a:r>
              <a:rPr lang="zh-CN" altLang="zh-CN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列表</a:t>
            </a: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，该列表的元素是使用</a:t>
            </a:r>
            <a:r>
              <a:rPr lang="zh-CN" altLang="zh-CN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path()函数</a:t>
            </a: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匹配的URL模式。</a:t>
            </a:r>
            <a:endParaRPr lang="zh-CN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ISPRING_RESOURCE_PATHS_HASH_PRESENTER" val="3f15e6573a385e41c33bb97e7105a62faa5c484"/>
  <p:tag name="KSO_WPP_MARK_KEY" val="e7a0f094-5756-40f7-9eda-ce9c717f1e47"/>
  <p:tag name="COMMONDATA" val="eyJoZGlkIjoiMGQxNWFmNjAzM2M0ZDVlY2QwYjk4NmE0NTY2ZWYyYmQifQ=="/>
  <p:tag name="commondata" val="eyJoZGlkIjoiMDA1YzgyMjgxY2FlNDkxNWNlMWE1ZTFmYjY2ZTJhZTMifQ==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webwppDef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自定义设计方案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8810</Words>
  <Application>WPS 演示</Application>
  <PresentationFormat>自定义</PresentationFormat>
  <Paragraphs>383</Paragraphs>
  <Slides>43</Slides>
  <Notes>156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43</vt:i4>
      </vt:variant>
    </vt:vector>
  </HeadingPairs>
  <TitlesOfParts>
    <vt:vector size="60" baseType="lpstr">
      <vt:lpstr>Arial</vt:lpstr>
      <vt:lpstr>宋体</vt:lpstr>
      <vt:lpstr>Wingdings</vt:lpstr>
      <vt:lpstr>黑体</vt:lpstr>
      <vt:lpstr>微软雅黑</vt:lpstr>
      <vt:lpstr>思源黑体 CN Medium</vt:lpstr>
      <vt:lpstr>Source Han Sans K Bold</vt:lpstr>
      <vt:lpstr>字魂58号-创中黑</vt:lpstr>
      <vt:lpstr>Calibri</vt:lpstr>
      <vt:lpstr>思源黑体 CN Regular</vt:lpstr>
      <vt:lpstr>Times New Roman</vt:lpstr>
      <vt:lpstr>Arial Unicode MS</vt:lpstr>
      <vt:lpstr>Wingdings</vt:lpstr>
      <vt:lpstr>Yu Gothic UI Semibold</vt:lpstr>
      <vt:lpstr>Arial</vt:lpstr>
      <vt:lpstr>webwppDefTheme</vt:lpstr>
      <vt:lpstr>3_自定义设计方案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蓝白商务述职报告工作总结ppt模板</dc:title>
  <dc:creator>常董</dc:creator>
  <cp:lastModifiedBy>有点</cp:lastModifiedBy>
  <cp:revision>6981</cp:revision>
  <dcterms:created xsi:type="dcterms:W3CDTF">2020-11-11T09:29:00Z</dcterms:created>
  <dcterms:modified xsi:type="dcterms:W3CDTF">2025-01-03T03:00:28Z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744D8EB2E76D4847A8112CE6B167364B</vt:lpwstr>
  </property>
</Properties>
</file>