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notesMasterIdLst>
    <p:notesMasterId r:id="rId5"/>
  </p:notesMasterIdLst>
  <p:handoutMasterIdLst>
    <p:handoutMasterId r:id="rId31"/>
  </p:handoutMasterIdLst>
  <p:sldIdLst>
    <p:sldId id="2259" r:id="rId4"/>
    <p:sldId id="2261" r:id="rId6"/>
    <p:sldId id="2262" r:id="rId7"/>
    <p:sldId id="2263" r:id="rId8"/>
    <p:sldId id="2264" r:id="rId9"/>
    <p:sldId id="2265" r:id="rId10"/>
    <p:sldId id="2266" r:id="rId11"/>
    <p:sldId id="2267" r:id="rId12"/>
    <p:sldId id="2268" r:id="rId13"/>
    <p:sldId id="2269" r:id="rId14"/>
    <p:sldId id="2270" r:id="rId15"/>
    <p:sldId id="2271" r:id="rId16"/>
    <p:sldId id="2272" r:id="rId17"/>
    <p:sldId id="2273" r:id="rId18"/>
    <p:sldId id="2274" r:id="rId19"/>
    <p:sldId id="2275" r:id="rId20"/>
    <p:sldId id="2276" r:id="rId21"/>
    <p:sldId id="2277" r:id="rId22"/>
    <p:sldId id="2278" r:id="rId23"/>
    <p:sldId id="2279" r:id="rId24"/>
    <p:sldId id="2280" r:id="rId25"/>
    <p:sldId id="2281" r:id="rId26"/>
    <p:sldId id="2282" r:id="rId27"/>
    <p:sldId id="2283" r:id="rId28"/>
    <p:sldId id="2334" r:id="rId29"/>
    <p:sldId id="2309" r:id="rId30"/>
  </p:sldIdLst>
  <p:sldSz cx="12190095" cy="6859270"/>
  <p:notesSz cx="6858000" cy="9144000"/>
  <p:custDataLst>
    <p:tags r:id="rId36"/>
  </p:custDataLst>
  <p:defaultTextStyle>
    <a:defPPr>
      <a:defRPr lang="zh-CN"/>
    </a:defPPr>
    <a:lvl1pPr marL="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82" userDrawn="1">
          <p15:clr>
            <a:srgbClr val="A4A3A4"/>
          </p15:clr>
        </p15:guide>
        <p15:guide id="2" pos="211" userDrawn="1">
          <p15:clr>
            <a:srgbClr val="A4A3A4"/>
          </p15:clr>
        </p15:guide>
        <p15:guide id="3" pos="652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孟方思" initials="mfs" lastIdx="1" clrIdx="0"/>
  <p:cmAuthor id="2" name="LD" initials="L" lastIdx="2" clrIdx="1"/>
  <p:cmAuthor id="3" name="Lv0593" initials="L" lastIdx="15" clrIdx="2"/>
  <p:cmAuthor id="4" name="itcast" initials="i" lastIdx="2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BBC"/>
    <a:srgbClr val="595959"/>
    <a:srgbClr val="0075CC"/>
    <a:srgbClr val="005DA2"/>
    <a:srgbClr val="1369B2"/>
    <a:srgbClr val="FAFAFA"/>
    <a:srgbClr val="F2F2F2"/>
    <a:srgbClr val="008DF6"/>
    <a:srgbClr val="F5F5F5"/>
    <a:srgbClr val="3992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920" autoAdjust="0"/>
    <p:restoredTop sz="55672" autoAdjust="0"/>
  </p:normalViewPr>
  <p:slideViewPr>
    <p:cSldViewPr showGuides="1">
      <p:cViewPr varScale="1">
        <p:scale>
          <a:sx n="58" d="100"/>
          <a:sy n="58" d="100"/>
        </p:scale>
        <p:origin x="72" y="1104"/>
      </p:cViewPr>
      <p:guideLst>
        <p:guide orient="horz" pos="1982"/>
        <p:guide pos="211"/>
        <p:guide pos="652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20106"/>
    </p:cViewPr>
  </p:sorter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642"/>
        <p:guide pos="223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6" Type="http://schemas.openxmlformats.org/officeDocument/2006/relationships/tags" Target="tags/tag95.xml"/><Relationship Id="rId35" Type="http://schemas.openxmlformats.org/officeDocument/2006/relationships/commentAuthors" Target="commentAuthors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669777" y="2309308"/>
            <a:ext cx="10850541" cy="899333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/>
                <a:latin typeface="+mn-ea"/>
                <a:ea typeface="+mn-ea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669820" y="3566185"/>
            <a:ext cx="10850454" cy="801518"/>
          </a:xfrm>
        </p:spPr>
        <p:txBody>
          <a:bodyPr lIns="101600" tIns="38100" rIns="76200" bIns="38100" anchor="ctr" anchorCtr="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5365" indent="0" algn="ctr">
              <a:buNone/>
              <a:defRPr sz="1600"/>
            </a:lvl6pPr>
            <a:lvl7pPr marL="2742565" indent="0" algn="ctr">
              <a:buNone/>
              <a:defRPr sz="1600"/>
            </a:lvl7pPr>
            <a:lvl8pPr marL="3199765" indent="0" algn="ctr">
              <a:buNone/>
              <a:defRPr sz="1600"/>
            </a:lvl8pPr>
            <a:lvl9pPr marL="3656965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正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777" y="581333"/>
            <a:ext cx="10850541" cy="64812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2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" hasCustomPrompt="1"/>
          </p:nvPr>
        </p:nvSpPr>
        <p:spPr>
          <a:xfrm>
            <a:off x="669820" y="1508404"/>
            <a:ext cx="10850454" cy="4750044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zh-CN" altLang="en-US" dirty="0"/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标题与图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9974" y="727845"/>
            <a:ext cx="3931306" cy="1115266"/>
          </a:xfrm>
        </p:spPr>
        <p:txBody>
          <a:bodyPr anchor="ctr" anchorCtr="0"/>
          <a:lstStyle>
            <a:lvl1pPr>
              <a:defRPr sz="3200">
                <a:latin typeface="+mn-ea"/>
                <a:ea typeface="+mn-ea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idx="1" hasCustomPrompt="1"/>
          </p:nvPr>
        </p:nvSpPr>
        <p:spPr>
          <a:xfrm>
            <a:off x="5137617" y="727845"/>
            <a:ext cx="6171235" cy="5404215"/>
          </a:xfrm>
        </p:spPr>
        <p:txBody>
          <a:bodyPr/>
          <a:lstStyle>
            <a:lvl1pPr>
              <a:defRPr sz="2400">
                <a:latin typeface="+mn-ea"/>
                <a:ea typeface="+mn-ea"/>
              </a:defRPr>
            </a:lvl1pPr>
            <a:lvl2pPr marL="457200" indent="0">
              <a:buNone/>
              <a:defRPr sz="2400">
                <a:latin typeface="+mn-ea"/>
                <a:ea typeface="+mn-ea"/>
              </a:defRPr>
            </a:lvl2pPr>
            <a:lvl3pPr>
              <a:defRPr sz="2400">
                <a:latin typeface="+mn-ea"/>
                <a:ea typeface="+mn-ea"/>
              </a:defRPr>
            </a:lvl3pPr>
            <a:lvl4pPr>
              <a:defRPr sz="2400">
                <a:latin typeface="+mn-ea"/>
                <a:ea typeface="+mn-ea"/>
              </a:defRPr>
            </a:lvl4pPr>
            <a:lvl5pPr>
              <a:defRPr sz="2400">
                <a:latin typeface="+mn-ea"/>
                <a:ea typeface="+mn-ea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单击此处编辑正文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half" idx="2" hasCustomPrompt="1"/>
          </p:nvPr>
        </p:nvSpPr>
        <p:spPr>
          <a:xfrm>
            <a:off x="839974" y="2240060"/>
            <a:ext cx="3931306" cy="3892636"/>
          </a:xfr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 sz="2400">
                <a:latin typeface="+mn-ea"/>
                <a:ea typeface="+mn-ea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5365" indent="0">
              <a:buNone/>
              <a:defRPr sz="1000"/>
            </a:lvl6pPr>
            <a:lvl7pPr marL="2742565" indent="0">
              <a:buNone/>
              <a:defRPr sz="1000"/>
            </a:lvl7pPr>
            <a:lvl8pPr marL="3199765" indent="0">
              <a:buNone/>
              <a:defRPr sz="1000"/>
            </a:lvl8pPr>
            <a:lvl9pPr marL="3656965" indent="0">
              <a:buNone/>
              <a:defRPr sz="1000"/>
            </a:lvl9pPr>
          </a:lstStyle>
          <a:p>
            <a:pPr lvl="0"/>
            <a:r>
              <a:rPr lang="zh-CN" altLang="en-US"/>
              <a:t>单击此处编辑正文</a:t>
            </a:r>
            <a:endParaRPr lang="zh-CN" altLang="en-US"/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/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/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>
              <a:sym typeface="+mn-ea"/>
            </a:endParaRPr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注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 hasCustomPrompt="1"/>
          </p:nvPr>
        </p:nvSpPr>
        <p:spPr>
          <a:xfrm>
            <a:off x="669820" y="5606183"/>
            <a:ext cx="10850454" cy="558268"/>
          </a:xfrm>
        </p:spPr>
        <p:txBody>
          <a:bodyPr/>
          <a:lstStyle>
            <a:lvl1pPr>
              <a:defRPr b="0">
                <a:latin typeface="+mn-ea"/>
                <a:ea typeface="+mn-ea"/>
              </a:defRPr>
            </a:lvl1pPr>
          </a:lstStyle>
          <a:p>
            <a:r>
              <a:rPr lang="zh-CN" altLang="en-US"/>
              <a:t>单击此处编辑正文</a:t>
            </a:r>
            <a:endParaRPr lang="zh-CN" altLang="en-US"/>
          </a:p>
        </p:txBody>
      </p:sp>
      <p:sp>
        <p:nvSpPr>
          <p:cNvPr id="8" name="内容占位符 7"/>
          <p:cNvSpPr>
            <a:spLocks noGrp="1"/>
          </p:cNvSpPr>
          <p:nvPr>
            <p:ph idx="1" hasCustomPrompt="1"/>
          </p:nvPr>
        </p:nvSpPr>
        <p:spPr>
          <a:xfrm>
            <a:off x="669820" y="641469"/>
            <a:ext cx="10850454" cy="4556969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457200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单击此处编辑正文</a:t>
            </a:r>
            <a:endParaRPr dirty="0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单张大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" hasCustomPrompt="1"/>
          </p:nvPr>
        </p:nvSpPr>
        <p:spPr>
          <a:xfrm>
            <a:off x="0" y="0"/>
            <a:ext cx="12194539" cy="686943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457200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单击此处编辑正文</a:t>
            </a:r>
            <a:endParaRPr dirty="0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联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内容占位符 1"/>
          <p:cNvSpPr>
            <a:spLocks noGrp="1"/>
          </p:cNvSpPr>
          <p:nvPr>
            <p:ph sz="half" idx="2" hasCustomPrompt="1"/>
          </p:nvPr>
        </p:nvSpPr>
        <p:spPr>
          <a:xfrm>
            <a:off x="467922" y="565255"/>
            <a:ext cx="5399196" cy="572876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单击此处编辑正文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half" idx="13" hasCustomPrompt="1"/>
          </p:nvPr>
        </p:nvSpPr>
        <p:spPr>
          <a:xfrm>
            <a:off x="6286787" y="565255"/>
            <a:ext cx="5399196" cy="572876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</a:t>
            </a:r>
            <a:r>
              <a:rPr>
                <a:sym typeface="+mn-ea"/>
              </a:rPr>
              <a:t>正文</a:t>
            </a:r>
            <a:endParaRPr dirty="0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777" y="623706"/>
            <a:ext cx="10850541" cy="899333"/>
          </a:xfrm>
        </p:spPr>
        <p:txBody>
          <a:bodyPr vert="horz" lIns="101600" tIns="38100" rIns="25400" bIns="38100" rtlCol="0" anchor="ctr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3200" b="0" i="0" u="none" strike="noStrike" kern="1200" cap="none" spc="600" normalizeH="0" baseline="0" noProof="1" dirty="0">
                <a:solidFill>
                  <a:schemeClr val="tx1"/>
                </a:solidFill>
                <a:effectLst/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984634" y="1413103"/>
            <a:ext cx="1019847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 descr="F:/1-原电脑资料/贤达教育/logo/云课堂logo/贤达云课堂logo+文字（蓝）.png贤达云课堂logo+文字（蓝）"/>
          <p:cNvPicPr>
            <a:picLocks noChangeAspect="1"/>
          </p:cNvPicPr>
          <p:nvPr userDrawn="1"/>
        </p:nvPicPr>
        <p:blipFill>
          <a:blip r:embed="rId2">
            <a:alphaModFix amt="10000"/>
          </a:blip>
          <a:srcRect t="8343" b="8343"/>
          <a:stretch>
            <a:fillRect/>
          </a:stretch>
        </p:blipFill>
        <p:spPr>
          <a:xfrm>
            <a:off x="2764155" y="1988820"/>
            <a:ext cx="6663690" cy="2776220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png"/><Relationship Id="rId8" Type="http://schemas.openxmlformats.org/officeDocument/2006/relationships/tags" Target="../tags/tag1.xml"/><Relationship Id="rId7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0" Type="http://schemas.openxmlformats.org/officeDocument/2006/relationships/theme" Target="../theme/theme2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79605" y="6351009"/>
            <a:ext cx="2699578" cy="316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15357" y="6351009"/>
            <a:ext cx="3959381" cy="316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254" y="6351009"/>
            <a:ext cx="2699578" cy="316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/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669777" y="581333"/>
            <a:ext cx="10850541" cy="64812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2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9" name="文本占位符 8"/>
          <p:cNvSpPr>
            <a:spLocks noGrp="1"/>
          </p:cNvSpPr>
          <p:nvPr>
            <p:ph type="body" idx="1"/>
          </p:nvPr>
        </p:nvSpPr>
        <p:spPr>
          <a:xfrm>
            <a:off x="669820" y="1508404"/>
            <a:ext cx="10850454" cy="4750044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zh-CN" altLang="en-US" dirty="0"/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n-ea"/>
          <a:ea typeface="+mn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4pPr>
      <a:lvl5pPr marL="2056765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5pPr>
      <a:lvl6pPr marL="25139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white"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" name="矩形 3"/>
          <p:cNvSpPr/>
          <p:nvPr>
            <p:custDataLst>
              <p:tags r:id="rId8"/>
            </p:custDataLst>
          </p:nvPr>
        </p:nvSpPr>
        <p:spPr>
          <a:xfrm>
            <a:off x="172968" y="160668"/>
            <a:ext cx="11823568" cy="6525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 descr="F:/1-原电脑资料/贤达教育/logo/云课堂logo/贤达云课堂logo+文字（蓝）.png贤达云课堂logo+文字（蓝）"/>
          <p:cNvPicPr>
            <a:picLocks noChangeAspect="1"/>
          </p:cNvPicPr>
          <p:nvPr/>
        </p:nvPicPr>
        <p:blipFill>
          <a:blip r:embed="rId9"/>
          <a:srcRect t="8345" b="8345"/>
          <a:stretch>
            <a:fillRect/>
          </a:stretch>
        </p:blipFill>
        <p:spPr>
          <a:xfrm>
            <a:off x="191105" y="188630"/>
            <a:ext cx="3283072" cy="136804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765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10.xml"/><Relationship Id="rId8" Type="http://schemas.openxmlformats.org/officeDocument/2006/relationships/tags" Target="../tags/tag9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4" Type="http://schemas.openxmlformats.org/officeDocument/2006/relationships/notesSlide" Target="../notesSlides/notesSlide1.xml"/><Relationship Id="rId13" Type="http://schemas.openxmlformats.org/officeDocument/2006/relationships/slideLayout" Target="../slideLayouts/slideLayout9.xml"/><Relationship Id="rId12" Type="http://schemas.openxmlformats.org/officeDocument/2006/relationships/tags" Target="../tags/tag13.xml"/><Relationship Id="rId11" Type="http://schemas.openxmlformats.org/officeDocument/2006/relationships/tags" Target="../tags/tag12.xml"/><Relationship Id="rId10" Type="http://schemas.openxmlformats.org/officeDocument/2006/relationships/tags" Target="../tags/tag1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9.xml"/><Relationship Id="rId4" Type="http://schemas.openxmlformats.org/officeDocument/2006/relationships/image" Target="../media/image3.png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tags" Target="../tags/tag45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9.xml"/><Relationship Id="rId4" Type="http://schemas.openxmlformats.org/officeDocument/2006/relationships/tags" Target="../tags/tag51.xml"/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9.xml"/><Relationship Id="rId2" Type="http://schemas.openxmlformats.org/officeDocument/2006/relationships/tags" Target="../tags/tag52.xml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3.xml"/><Relationship Id="rId6" Type="http://schemas.openxmlformats.org/officeDocument/2006/relationships/slideLayout" Target="../slideLayouts/slideLayout9.xml"/><Relationship Id="rId5" Type="http://schemas.openxmlformats.org/officeDocument/2006/relationships/tags" Target="../tags/tag56.xml"/><Relationship Id="rId4" Type="http://schemas.openxmlformats.org/officeDocument/2006/relationships/image" Target="../media/image4.png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9.xml"/><Relationship Id="rId2" Type="http://schemas.openxmlformats.org/officeDocument/2006/relationships/tags" Target="../tags/tag58.xml"/><Relationship Id="rId1" Type="http://schemas.openxmlformats.org/officeDocument/2006/relationships/tags" Target="../tags/tag57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9.xml"/><Relationship Id="rId4" Type="http://schemas.openxmlformats.org/officeDocument/2006/relationships/tags" Target="../tags/tag62.xml"/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9.xml"/><Relationship Id="rId4" Type="http://schemas.openxmlformats.org/officeDocument/2006/relationships/tags" Target="../tags/tag66.xml"/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tags" Target="../tags/tag63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9.xml"/><Relationship Id="rId2" Type="http://schemas.openxmlformats.org/officeDocument/2006/relationships/tags" Target="../tags/tag68.xml"/><Relationship Id="rId1" Type="http://schemas.openxmlformats.org/officeDocument/2006/relationships/tags" Target="../tags/tag67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9.xml"/><Relationship Id="rId2" Type="http://schemas.openxmlformats.org/officeDocument/2006/relationships/tags" Target="../tags/tag69.xml"/><Relationship Id="rId1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78.xml"/><Relationship Id="rId8" Type="http://schemas.openxmlformats.org/officeDocument/2006/relationships/tags" Target="../tags/tag77.xml"/><Relationship Id="rId7" Type="http://schemas.openxmlformats.org/officeDocument/2006/relationships/tags" Target="../tags/tag76.xml"/><Relationship Id="rId6" Type="http://schemas.openxmlformats.org/officeDocument/2006/relationships/tags" Target="../tags/tag75.xml"/><Relationship Id="rId5" Type="http://schemas.openxmlformats.org/officeDocument/2006/relationships/tags" Target="../tags/tag74.xml"/><Relationship Id="rId4" Type="http://schemas.openxmlformats.org/officeDocument/2006/relationships/tags" Target="../tags/tag73.xml"/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1" Type="http://schemas.openxmlformats.org/officeDocument/2006/relationships/notesSlide" Target="../notesSlides/notesSlide19.xml"/><Relationship Id="rId10" Type="http://schemas.openxmlformats.org/officeDocument/2006/relationships/slideLayout" Target="../slideLayouts/slideLayout9.xml"/><Relationship Id="rId1" Type="http://schemas.openxmlformats.org/officeDocument/2006/relationships/tags" Target="../tags/tag70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9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9.xml"/><Relationship Id="rId2" Type="http://schemas.openxmlformats.org/officeDocument/2006/relationships/tags" Target="../tags/tag80.xml"/><Relationship Id="rId1" Type="http://schemas.openxmlformats.org/officeDocument/2006/relationships/tags" Target="../tags/tag79.xml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9.xml"/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" Type="http://schemas.openxmlformats.org/officeDocument/2006/relationships/tags" Target="../tags/tag81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9.xml"/><Relationship Id="rId3" Type="http://schemas.openxmlformats.org/officeDocument/2006/relationships/tags" Target="../tags/tag86.xml"/><Relationship Id="rId2" Type="http://schemas.openxmlformats.org/officeDocument/2006/relationships/tags" Target="../tags/tag85.xml"/><Relationship Id="rId1" Type="http://schemas.openxmlformats.org/officeDocument/2006/relationships/tags" Target="../tags/tag84.xml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3.xml"/><Relationship Id="rId5" Type="http://schemas.openxmlformats.org/officeDocument/2006/relationships/slideLayout" Target="../slideLayouts/slideLayout9.xml"/><Relationship Id="rId4" Type="http://schemas.openxmlformats.org/officeDocument/2006/relationships/tags" Target="../tags/tag90.xml"/><Relationship Id="rId3" Type="http://schemas.openxmlformats.org/officeDocument/2006/relationships/tags" Target="../tags/tag89.xml"/><Relationship Id="rId2" Type="http://schemas.openxmlformats.org/officeDocument/2006/relationships/tags" Target="../tags/tag88.xml"/><Relationship Id="rId1" Type="http://schemas.openxmlformats.org/officeDocument/2006/relationships/tags" Target="../tags/tag87.xml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4.xml"/><Relationship Id="rId5" Type="http://schemas.openxmlformats.org/officeDocument/2006/relationships/slideLayout" Target="../slideLayouts/slideLayout9.xml"/><Relationship Id="rId4" Type="http://schemas.openxmlformats.org/officeDocument/2006/relationships/image" Target="../media/image5.png"/><Relationship Id="rId3" Type="http://schemas.openxmlformats.org/officeDocument/2006/relationships/tags" Target="../tags/tag93.xml"/><Relationship Id="rId2" Type="http://schemas.openxmlformats.org/officeDocument/2006/relationships/tags" Target="../tags/tag92.xml"/><Relationship Id="rId1" Type="http://schemas.openxmlformats.org/officeDocument/2006/relationships/tags" Target="../tags/tag9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9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9.xml"/><Relationship Id="rId7" Type="http://schemas.openxmlformats.org/officeDocument/2006/relationships/tags" Target="../tags/tag22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9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tags" Target="../tags/tag23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9.xml"/><Relationship Id="rId2" Type="http://schemas.openxmlformats.org/officeDocument/2006/relationships/tags" Target="../tags/tag29.xml"/><Relationship Id="rId1" Type="http://schemas.openxmlformats.org/officeDocument/2006/relationships/tags" Target="../tags/tag28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9.xml"/><Relationship Id="rId2" Type="http://schemas.openxmlformats.org/officeDocument/2006/relationships/tags" Target="../tags/tag31.xml"/><Relationship Id="rId1" Type="http://schemas.openxmlformats.org/officeDocument/2006/relationships/tags" Target="../tags/tag30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9.xml"/><Relationship Id="rId2" Type="http://schemas.openxmlformats.org/officeDocument/2006/relationships/tags" Target="../tags/tag32.xml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7" Type="http://schemas.openxmlformats.org/officeDocument/2006/relationships/slideLayout" Target="../slideLayouts/slideLayout9.xml"/><Relationship Id="rId6" Type="http://schemas.openxmlformats.org/officeDocument/2006/relationships/tags" Target="../tags/tag38.xml"/><Relationship Id="rId5" Type="http://schemas.openxmlformats.org/officeDocument/2006/relationships/tags" Target="../tags/tag37.xml"/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tags" Target="../tags/tag3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9.xml"/><Relationship Id="rId7" Type="http://schemas.openxmlformats.org/officeDocument/2006/relationships/slideLayout" Target="../slideLayouts/slideLayout9.xml"/><Relationship Id="rId6" Type="http://schemas.openxmlformats.org/officeDocument/2006/relationships/tags" Target="../tags/tag44.xml"/><Relationship Id="rId5" Type="http://schemas.openxmlformats.org/officeDocument/2006/relationships/tags" Target="../tags/tag43.xml"/><Relationship Id="rId4" Type="http://schemas.openxmlformats.org/officeDocument/2006/relationships/tags" Target="../tags/tag42.xml"/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4"/>
          <p:cNvSpPr txBox="1"/>
          <p:nvPr/>
        </p:nvSpPr>
        <p:spPr>
          <a:xfrm>
            <a:off x="6382988" y="693408"/>
            <a:ext cx="4775842" cy="662532"/>
          </a:xfrm>
          <a:prstGeom prst="rect">
            <a:avLst/>
          </a:prstGeom>
        </p:spPr>
        <p:txBody>
          <a:bodyPr lIns="121917" tIns="60958" rIns="121917" bIns="60958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学习目标</a:t>
            </a:r>
            <a:r>
              <a:rPr lang="en-US" altLang="zh-CN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/</a:t>
            </a:r>
            <a:r>
              <a:rPr lang="en-US" altLang="zh-CN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Target</a:t>
            </a:r>
            <a:endParaRPr lang="en-GB" altLang="zh-CN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>
            <p:custDataLst>
              <p:tags r:id="rId1"/>
            </p:custDataLst>
          </p:nvPr>
        </p:nvGrpSpPr>
        <p:grpSpPr>
          <a:xfrm>
            <a:off x="1412875" y="2141855"/>
            <a:ext cx="8943340" cy="688340"/>
            <a:chOff x="978873" y="1800500"/>
            <a:chExt cx="7408317" cy="515937"/>
          </a:xfrm>
        </p:grpSpPr>
        <p:sp>
          <p:nvSpPr>
            <p:cNvPr id="6" name="Pentagon 3"/>
            <p:cNvSpPr/>
            <p:nvPr>
              <p:custDataLst>
                <p:tags r:id="rId2"/>
              </p:custDataLst>
            </p:nvPr>
          </p:nvSpPr>
          <p:spPr bwMode="auto">
            <a:xfrm>
              <a:off x="978873" y="1800500"/>
              <a:ext cx="7408317" cy="515937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 </a:t>
              </a:r>
              <a:r>
                <a:rPr lang="zh-CN" altLang="en-US" sz="2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   掌握</a:t>
              </a:r>
              <a:r>
                <a:rPr lang="zh-CN" altLang="en-US" sz="2000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Django项目的创建方式</a:t>
              </a:r>
              <a:r>
                <a:rPr lang="zh-CN" altLang="en-US" sz="2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，能够通过指定的命令创建Django项目</a:t>
              </a:r>
              <a:endPara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endParaRPr>
            </a:p>
          </p:txBody>
        </p:sp>
        <p:sp>
          <p:nvSpPr>
            <p:cNvPr id="7" name="MH_Others_1"/>
            <p:cNvSpPr/>
            <p:nvPr>
              <p:custDataLst>
                <p:tags r:id="rId3"/>
              </p:custDataLst>
            </p:nvPr>
          </p:nvSpPr>
          <p:spPr bwMode="auto">
            <a:xfrm>
              <a:off x="985222" y="1800500"/>
              <a:ext cx="82550" cy="515937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500">
                <a:solidFill>
                  <a:schemeClr val="bg1">
                    <a:lumMod val="50000"/>
                  </a:schemeClr>
                </a:solidFill>
                <a:latin typeface="Source Han Sans K Bold" panose="020B0800000000000000" pitchFamily="34" charset="-128"/>
                <a:ea typeface="Source Han Sans K Bold" panose="020B0800000000000000" pitchFamily="34" charset="-128"/>
                <a:sym typeface="Source Han Sans K Bold" panose="020B0800000000000000" pitchFamily="34" charset="-128"/>
              </a:endParaRPr>
            </a:p>
          </p:txBody>
        </p:sp>
      </p:grpSp>
      <p:grpSp>
        <p:nvGrpSpPr>
          <p:cNvPr id="8" name="组合 7"/>
          <p:cNvGrpSpPr/>
          <p:nvPr>
            <p:custDataLst>
              <p:tags r:id="rId4"/>
            </p:custDataLst>
          </p:nvPr>
        </p:nvGrpSpPr>
        <p:grpSpPr>
          <a:xfrm>
            <a:off x="1412875" y="3011805"/>
            <a:ext cx="8943340" cy="685800"/>
            <a:chOff x="978871" y="2570437"/>
            <a:chExt cx="6469144" cy="514350"/>
          </a:xfrm>
        </p:grpSpPr>
        <p:sp>
          <p:nvSpPr>
            <p:cNvPr id="9" name="Pentagon 5"/>
            <p:cNvSpPr/>
            <p:nvPr>
              <p:custDataLst>
                <p:tags r:id="rId5"/>
              </p:custDataLst>
            </p:nvPr>
          </p:nvSpPr>
          <p:spPr bwMode="auto">
            <a:xfrm>
              <a:off x="978871" y="2570437"/>
              <a:ext cx="6469144" cy="514350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    掌握</a:t>
              </a:r>
              <a:r>
                <a:rPr lang="zh-CN" altLang="en-US" sz="20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开发服务器的运行方式</a:t>
              </a: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，能够通过指定的命令运行开发服务器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endParaRPr>
            </a:p>
          </p:txBody>
        </p:sp>
        <p:sp>
          <p:nvSpPr>
            <p:cNvPr id="10" name="MH_Others_1"/>
            <p:cNvSpPr/>
            <p:nvPr>
              <p:custDataLst>
                <p:tags r:id="rId6"/>
              </p:custDataLst>
            </p:nvPr>
          </p:nvSpPr>
          <p:spPr bwMode="auto">
            <a:xfrm>
              <a:off x="985222" y="2570437"/>
              <a:ext cx="82550" cy="514350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500">
                <a:solidFill>
                  <a:schemeClr val="bg1">
                    <a:lumMod val="50000"/>
                  </a:schemeClr>
                </a:solidFill>
                <a:latin typeface="Source Han Sans K Bold" panose="020B0800000000000000" pitchFamily="34" charset="-128"/>
                <a:ea typeface="Source Han Sans K Bold" panose="020B0800000000000000" pitchFamily="34" charset="-128"/>
                <a:sym typeface="Source Han Sans K Bold" panose="020B0800000000000000" pitchFamily="34" charset="-128"/>
              </a:endParaRPr>
            </a:p>
          </p:txBody>
        </p:sp>
      </p:grpSp>
      <p:grpSp>
        <p:nvGrpSpPr>
          <p:cNvPr id="11" name="组合 10"/>
          <p:cNvGrpSpPr/>
          <p:nvPr>
            <p:custDataLst>
              <p:tags r:id="rId7"/>
            </p:custDataLst>
          </p:nvPr>
        </p:nvGrpSpPr>
        <p:grpSpPr>
          <a:xfrm>
            <a:off x="1412875" y="3880485"/>
            <a:ext cx="8943340" cy="688340"/>
            <a:chOff x="978871" y="3338787"/>
            <a:chExt cx="8499077" cy="515938"/>
          </a:xfrm>
        </p:grpSpPr>
        <p:sp>
          <p:nvSpPr>
            <p:cNvPr id="12" name="Pentagon 6"/>
            <p:cNvSpPr/>
            <p:nvPr>
              <p:custDataLst>
                <p:tags r:id="rId8"/>
              </p:custDataLst>
            </p:nvPr>
          </p:nvSpPr>
          <p:spPr bwMode="auto">
            <a:xfrm>
              <a:off x="978871" y="3338787"/>
              <a:ext cx="8499077" cy="515938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    掌握</a:t>
              </a:r>
              <a:r>
                <a:rPr lang="zh-CN" altLang="en-US" sz="20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Django项目的配置项</a:t>
              </a: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，能够根据需求设置相应的配置项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endParaRPr>
            </a:p>
          </p:txBody>
        </p:sp>
        <p:sp>
          <p:nvSpPr>
            <p:cNvPr id="13" name="MH_Others_1"/>
            <p:cNvSpPr/>
            <p:nvPr>
              <p:custDataLst>
                <p:tags r:id="rId9"/>
              </p:custDataLst>
            </p:nvPr>
          </p:nvSpPr>
          <p:spPr bwMode="auto">
            <a:xfrm>
              <a:off x="985222" y="3338787"/>
              <a:ext cx="82550" cy="515938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500">
                <a:solidFill>
                  <a:schemeClr val="bg1">
                    <a:lumMod val="50000"/>
                  </a:schemeClr>
                </a:solidFill>
                <a:latin typeface="Source Han Sans K Bold" panose="020B0800000000000000" pitchFamily="34" charset="-128"/>
                <a:ea typeface="Source Han Sans K Bold" panose="020B0800000000000000" pitchFamily="34" charset="-128"/>
                <a:sym typeface="Source Han Sans K Bold" panose="020B0800000000000000" pitchFamily="34" charset="-128"/>
              </a:endParaRPr>
            </a:p>
          </p:txBody>
        </p:sp>
      </p:grpSp>
      <p:grpSp>
        <p:nvGrpSpPr>
          <p:cNvPr id="27" name="组合 26"/>
          <p:cNvGrpSpPr/>
          <p:nvPr>
            <p:custDataLst>
              <p:tags r:id="rId10"/>
            </p:custDataLst>
          </p:nvPr>
        </p:nvGrpSpPr>
        <p:grpSpPr>
          <a:xfrm>
            <a:off x="1414145" y="4726940"/>
            <a:ext cx="8943340" cy="688340"/>
            <a:chOff x="978871" y="3338787"/>
            <a:chExt cx="8729830" cy="515938"/>
          </a:xfrm>
        </p:grpSpPr>
        <p:sp>
          <p:nvSpPr>
            <p:cNvPr id="28" name="Pentagon 6"/>
            <p:cNvSpPr/>
            <p:nvPr>
              <p:custDataLst>
                <p:tags r:id="rId11"/>
              </p:custDataLst>
            </p:nvPr>
          </p:nvSpPr>
          <p:spPr bwMode="auto">
            <a:xfrm>
              <a:off x="978871" y="3338787"/>
              <a:ext cx="8729830" cy="515938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    掌握</a:t>
              </a:r>
              <a:r>
                <a:rPr lang="zh-CN" altLang="en-US" sz="20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创建应用的方式</a:t>
              </a: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，能够在Django项目中创建以及激活应用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endParaRPr>
            </a:p>
          </p:txBody>
        </p:sp>
        <p:sp>
          <p:nvSpPr>
            <p:cNvPr id="29" name="MH_Others_1"/>
            <p:cNvSpPr/>
            <p:nvPr>
              <p:custDataLst>
                <p:tags r:id="rId12"/>
              </p:custDataLst>
            </p:nvPr>
          </p:nvSpPr>
          <p:spPr bwMode="auto">
            <a:xfrm>
              <a:off x="985222" y="3338787"/>
              <a:ext cx="82550" cy="515938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500">
                <a:solidFill>
                  <a:schemeClr val="bg1">
                    <a:lumMod val="50000"/>
                  </a:schemeClr>
                </a:solidFill>
                <a:latin typeface="Source Han Sans K Bold" panose="020B0800000000000000" pitchFamily="34" charset="-128"/>
                <a:ea typeface="Source Han Sans K Bold" panose="020B0800000000000000" pitchFamily="34" charset="-128"/>
                <a:sym typeface="Source Han Sans K Bold" panose="020B0800000000000000" pitchFamily="34" charset="-12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1054100" y="1615440"/>
            <a:ext cx="9785350" cy="106616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启动成功后，在浏览器的地址栏中输入http://127.0.0.1:8000/，访问开发服务器，初始页面如图所示。</a:t>
            </a:r>
            <a:endParaRPr lang="zh-CN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" name="标题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39292" y="7268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1.2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运行开发服务器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7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743960" y="2681605"/>
            <a:ext cx="4405630" cy="35134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1054100" y="1615440"/>
            <a:ext cx="9785350" cy="69469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此时再次查看命令行窗口，可以看到服务器返回的一条日志记录，具体如下所示：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" name="标题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39292" y="7268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1.2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运行开发服务器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" name="矩形 1"/>
          <p:cNvSpPr/>
          <p:nvPr>
            <p:custDataLst>
              <p:tags r:id="rId3"/>
            </p:custDataLst>
          </p:nvPr>
        </p:nvSpPr>
        <p:spPr bwMode="auto">
          <a:xfrm>
            <a:off x="1558290" y="2459355"/>
            <a:ext cx="8585835" cy="677545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50000"/>
              </a:lnSpc>
            </a:pPr>
            <a:r>
              <a:rPr sz="18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[11/Aug/2023 13:46:15] "GET / HTTP/1.1" 200 10664</a:t>
            </a:r>
            <a:endParaRPr sz="18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1126490" y="3355975"/>
            <a:ext cx="9785350" cy="262509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在上述记录中，[11/Aug/2023 13:46:15]是请求发生的时间，格式为[日期/月份/年份 时:分:秒]；"GET / HTTP/1.1"是请求行，表示本次请求使用的方法为GET，请求的URL路径为根目录“/”，使用的协议是HTTP/1.1；200是服务器返回的响应状态码，表示本次请求成功； 10664是服务器返回的响应信息的数据大小，以字节为单位，表示服务器返回的响应信息中包含的数据大小是10664字节。</a:t>
            </a:r>
            <a:endParaRPr lang="zh-CN" altLang="zh-CN" sz="16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值得一提的是，每个浏览器请求都会在开发服务器的控制台窗口中显示，并且运行开发服务器时的错误信息也会在其中显示。</a:t>
            </a:r>
            <a:endParaRPr lang="zh-CN" altLang="zh-CN" sz="16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4880" y="2588977"/>
            <a:ext cx="2797810" cy="3898265"/>
          </a:xfrm>
          <a:prstGeom prst="rect">
            <a:avLst/>
          </a:prstGeom>
        </p:spPr>
      </p:pic>
      <p:sp>
        <p:nvSpPr>
          <p:cNvPr id="7" name="椭圆形标注 12"/>
          <p:cNvSpPr/>
          <p:nvPr/>
        </p:nvSpPr>
        <p:spPr>
          <a:xfrm>
            <a:off x="2968625" y="1933657"/>
            <a:ext cx="2071370" cy="1493520"/>
          </a:xfrm>
          <a:prstGeom prst="wedgeEllipseCallout">
            <a:avLst/>
          </a:prstGeom>
          <a:solidFill>
            <a:schemeClr val="bg1">
              <a:lumMod val="85000"/>
            </a:schemeClr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  <a:endParaRPr lang="en-US" altLang="zh-CN"/>
          </a:p>
        </p:txBody>
      </p:sp>
      <p:sp>
        <p:nvSpPr>
          <p:cNvPr id="8" name="TextBox 35"/>
          <p:cNvSpPr txBox="1">
            <a:spLocks noChangeArrowheads="1"/>
          </p:cNvSpPr>
          <p:nvPr/>
        </p:nvSpPr>
        <p:spPr bwMode="auto">
          <a:xfrm>
            <a:off x="3247390" y="2011762"/>
            <a:ext cx="1606550" cy="1228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先定一个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小目标！</a:t>
            </a:r>
            <a:endParaRPr lang="zh-CN" altLang="en-US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35"/>
          <p:cNvSpPr txBox="1">
            <a:spLocks noChangeArrowheads="1"/>
          </p:cNvSpPr>
          <p:nvPr/>
        </p:nvSpPr>
        <p:spPr bwMode="auto">
          <a:xfrm>
            <a:off x="5879063" y="3428921"/>
            <a:ext cx="4983480" cy="951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掌握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Django项目的配置项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，能够根据需求设置相应的配置项</a:t>
            </a:r>
            <a:endParaRPr lang="zh-CN" altLang="en-US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437103" y="3560215"/>
            <a:ext cx="405130" cy="405130"/>
            <a:chOff x="8881" y="4685"/>
            <a:chExt cx="638" cy="638"/>
          </a:xfrm>
        </p:grpSpPr>
        <p:sp>
          <p:nvSpPr>
            <p:cNvPr id="12" name="椭圆 11"/>
            <p:cNvSpPr/>
            <p:nvPr/>
          </p:nvSpPr>
          <p:spPr>
            <a:xfrm>
              <a:off x="8881" y="4685"/>
              <a:ext cx="638" cy="63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8946" y="4750"/>
              <a:ext cx="508" cy="50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3" name="标题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166902" y="7649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1.3  Django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项目配置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原创设计师QQ598969553          _3"/>
          <p:cNvSpPr/>
          <p:nvPr>
            <p:custDataLst>
              <p:tags r:id="rId1"/>
            </p:custDataLst>
          </p:nvPr>
        </p:nvSpPr>
        <p:spPr>
          <a:xfrm>
            <a:off x="4079240" y="3426460"/>
            <a:ext cx="6960870" cy="2165350"/>
          </a:xfrm>
          <a:prstGeom prst="roundRect">
            <a:avLst>
              <a:gd name="adj" fmla="val 9083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原创设计师QQ598969553          _4"/>
          <p:cNvSpPr/>
          <p:nvPr>
            <p:custDataLst>
              <p:tags r:id="rId2"/>
            </p:custDataLst>
          </p:nvPr>
        </p:nvSpPr>
        <p:spPr>
          <a:xfrm>
            <a:off x="4294505" y="3639185"/>
            <a:ext cx="6480810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为了使Django项目能适应不同的需求，比如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连接各种数据库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指定静态文件的位置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等，通常需要对Django项目进行配置。默认情况下，Django项目会在运行以后自动加载项目根目录下的配置文件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settings.py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，根据该文件中的配置项进行配置。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3635" y="2277745"/>
            <a:ext cx="2324100" cy="3362325"/>
          </a:xfrm>
          <a:prstGeom prst="rect">
            <a:avLst/>
          </a:prstGeom>
        </p:spPr>
      </p:pic>
      <p:sp>
        <p:nvSpPr>
          <p:cNvPr id="3" name="标题 1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239292" y="761822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1.3  Django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项目配置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1054100" y="1701165"/>
            <a:ext cx="9664065" cy="67627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配置文件settings.py中包含多个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配置项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，每个配置项其实是一个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全局变量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，具有特定的功能。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2" name="标题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39292" y="761822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1.3  Django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项目配置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19175" y="2421890"/>
            <a:ext cx="9940290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 algn="l">
              <a:lnSpc>
                <a:spcPct val="15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DEBUG：用于设置开启/禁用当前项目的调试模式。DEBUG的值是布尔值，当值为True时项目使用调试模式，项目在调试模式下运行时若抛出异常，Django将显示详细的错误页面。生产环境下必须将该选项设置为False，以免暴露与项目相关的敏感数据。</a:t>
            </a:r>
            <a:endParaRPr lang="zh-CN" altLang="zh-CN" sz="16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marL="285750" indent="-285750" algn="l">
              <a:lnSpc>
                <a:spcPct val="15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ALLOWED_HOSTS：用于配置生产环境中的域/主机信息，在配置项DEBUG的值为True时不可用。</a:t>
            </a:r>
            <a:endParaRPr lang="zh-CN" altLang="zh-CN" sz="16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marL="285750" indent="-285750" algn="l">
              <a:lnSpc>
                <a:spcPct val="15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MIDDLLEWARE：用于指定当前项目要使用的中间件列表。</a:t>
            </a:r>
            <a:endParaRPr lang="zh-CN" altLang="zh-CN" sz="16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marL="285750" indent="-285750" algn="l">
              <a:lnSpc>
                <a:spcPct val="15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ROOT_URLCONF：用于指定应用程序的根URL路径。</a:t>
            </a:r>
            <a:endParaRPr lang="zh-CN" altLang="zh-CN" sz="16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marL="285750" indent="-285750" algn="l">
              <a:lnSpc>
                <a:spcPct val="15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TEMPLATES：用于配置模板引擎，它的值是一个包含Django所有模板引擎的列表，列表中的每个元素都是包含单个引擎选项的字典。</a:t>
            </a:r>
            <a:endParaRPr lang="zh-CN" altLang="zh-CN" sz="16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marL="285750" indent="-285750" algn="l">
              <a:lnSpc>
                <a:spcPct val="15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LANGUAGE_CODE：用于指定项目使用的默认语言，默认值为"en-us"，表示美国英语。注意，使用此配置项时配置项USE_I18N的值必须设置为True。</a:t>
            </a:r>
            <a:endParaRPr lang="zh-CN" altLang="zh-CN" sz="16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1054100" y="1557655"/>
            <a:ext cx="9664065" cy="67627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配置文件settings.py中包含多个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配置项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，每个配置项其实是一个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全局变量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，具有特定的功能。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2" name="标题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39292" y="7649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1.3  Django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项目配置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19175" y="2278380"/>
            <a:ext cx="9940290" cy="1660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algn="l">
              <a:lnSpc>
                <a:spcPct val="15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zh-CN" sz="17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DATABASES用于配置数据库连接信息，包括</a:t>
            </a:r>
            <a:r>
              <a:rPr lang="zh-CN" altLang="zh-CN" sz="17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数据库引擎（ENGINE）</a:t>
            </a:r>
            <a:r>
              <a:rPr lang="zh-CN" altLang="zh-CN" sz="17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lang="zh-CN" altLang="zh-CN" sz="17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数据库名（NAME）</a:t>
            </a:r>
            <a:r>
              <a:rPr lang="zh-CN" altLang="zh-CN" sz="17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lang="zh-CN" altLang="zh-CN" sz="17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主机名（HOST）</a:t>
            </a:r>
            <a:r>
              <a:rPr lang="zh-CN" altLang="zh-CN" sz="17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lang="zh-CN" altLang="zh-CN" sz="17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端口号（PORT）</a:t>
            </a:r>
            <a:r>
              <a:rPr lang="zh-CN" altLang="zh-CN" sz="17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lang="zh-CN" altLang="zh-CN" sz="17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用户名（USER）</a:t>
            </a:r>
            <a:r>
              <a:rPr lang="zh-CN" altLang="zh-CN" sz="17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lang="zh-CN" altLang="zh-CN" sz="17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密码（PASSWORD）</a:t>
            </a:r>
            <a:r>
              <a:rPr lang="zh-CN" altLang="zh-CN" sz="17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等。配置项</a:t>
            </a:r>
            <a:r>
              <a:rPr lang="zh-CN" altLang="zh-CN" sz="17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DATABASES</a:t>
            </a:r>
            <a:r>
              <a:rPr lang="zh-CN" altLang="zh-CN" sz="17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的值是一个字典，该字典中必须包含一个特殊的键default，用于指定默认的数据库连接信息。DATABASES默认的配置信息如下：</a:t>
            </a:r>
            <a:endParaRPr lang="zh-CN" altLang="zh-CN" sz="17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1921510" y="3960495"/>
            <a:ext cx="9067800" cy="201676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DATABASES = {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"default": {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    "ENGINE": "django.db.backends.sqlite3",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    "NAME": BASE_DIR / "db.sqlite3",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}}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>
            <p:custDataLst>
              <p:tags r:id="rId4"/>
            </p:custDataLst>
          </p:nvPr>
        </p:nvSpPr>
        <p:spPr>
          <a:xfrm>
            <a:off x="982345" y="4580255"/>
            <a:ext cx="784225" cy="8782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</a:t>
            </a:r>
            <a:endParaRPr lang="en-US" altLang="zh-CN" b="1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endParaRPr lang="zh-CN" altLang="en-US" b="1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239292" y="761822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1.3  Django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项目配置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19175" y="2278380"/>
            <a:ext cx="9940290" cy="875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algn="l">
              <a:lnSpc>
                <a:spcPct val="150000"/>
              </a:lnSpc>
              <a:buClrTx/>
              <a:buSzTx/>
              <a:buFont typeface="Wingdings" panose="05000000000000000000" charset="0"/>
              <a:buNone/>
            </a:pPr>
            <a:r>
              <a:rPr lang="zh-CN" altLang="zh-CN" sz="17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若项目要使用其他数据库，比如MySQL、Oracle等，则可以修改配置项DATABASES里面的连接参数。例如，将Django项目默认使用的数据库修改为MySQL，改后的配置项具体如下所示：</a:t>
            </a:r>
            <a:endParaRPr lang="zh-CN" altLang="zh-CN" sz="17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 bwMode="auto">
          <a:xfrm>
            <a:off x="1921510" y="3228340"/>
            <a:ext cx="9067800" cy="328041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DATABASES = {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'default': {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'ENGINE': 'django.db.backends.mysql',# 数据库引擎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'HOST':'192.168.40.129',# 数据库主机名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'PORT':3306,# 数据库端口号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'USER':'itcast',# 数据库用户名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'PASSWORD':'123456',# 数据库密码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'NAME':'xiaoyu'# 数据库名}}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>
            <p:custDataLst>
              <p:tags r:id="rId3"/>
            </p:custDataLst>
          </p:nvPr>
        </p:nvSpPr>
        <p:spPr>
          <a:xfrm>
            <a:off x="982345" y="4580255"/>
            <a:ext cx="784225" cy="8782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</a:t>
            </a:r>
            <a:endParaRPr lang="en-US" altLang="zh-CN" b="1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endParaRPr lang="zh-CN" altLang="en-US" b="1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1054100" y="1557655"/>
            <a:ext cx="9664065" cy="67627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配置文件settings.py中包含多个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配置项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，每个配置项其实是一个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全局变量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，具有特定的功能。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239292" y="7268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1.3  Django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项目配置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19175" y="2421890"/>
            <a:ext cx="9940290" cy="2168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 algn="l">
              <a:lnSpc>
                <a:spcPct val="15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USE_TZ：用于启用/禁用时区支持，默认值为True。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marL="285750" indent="-285750" algn="l">
              <a:lnSpc>
                <a:spcPct val="15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STATIC_URL：用于指定静态文件的URL前缀，默认设置为/static/，说明引用静态文件时会在URL中加上前缀/static/。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marL="285750" indent="-285750" algn="l">
              <a:lnSpc>
                <a:spcPct val="150000"/>
              </a:lnSpc>
              <a:buClrTx/>
              <a:buSzTx/>
              <a:buFont typeface="Wingdings" panose="05000000000000000000" charset="0"/>
              <a:buChar char="Ø"/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STATICFILES_DIRS：用于指定项目中静态文件的目录，默认情况下，Django在每个应用程序的 static 文件夹下查找静态文件。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1054100" y="1557655"/>
            <a:ext cx="9664065" cy="67627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配置文件settings.py中包含多个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配置项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，每个配置项其实是一个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全局变量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，具有特定的功能。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4880" y="2588977"/>
            <a:ext cx="2797810" cy="3898265"/>
          </a:xfrm>
          <a:prstGeom prst="rect">
            <a:avLst/>
          </a:prstGeom>
        </p:spPr>
      </p:pic>
      <p:sp>
        <p:nvSpPr>
          <p:cNvPr id="7" name="椭圆形标注 12"/>
          <p:cNvSpPr/>
          <p:nvPr/>
        </p:nvSpPr>
        <p:spPr>
          <a:xfrm>
            <a:off x="2968625" y="1933657"/>
            <a:ext cx="2071370" cy="1493520"/>
          </a:xfrm>
          <a:prstGeom prst="wedgeEllipseCallout">
            <a:avLst/>
          </a:prstGeom>
          <a:solidFill>
            <a:schemeClr val="bg1">
              <a:lumMod val="85000"/>
            </a:schemeClr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  <a:endParaRPr lang="en-US" altLang="zh-CN"/>
          </a:p>
        </p:txBody>
      </p:sp>
      <p:sp>
        <p:nvSpPr>
          <p:cNvPr id="8" name="TextBox 35"/>
          <p:cNvSpPr txBox="1">
            <a:spLocks noChangeArrowheads="1"/>
          </p:cNvSpPr>
          <p:nvPr/>
        </p:nvSpPr>
        <p:spPr bwMode="auto">
          <a:xfrm>
            <a:off x="3247390" y="2011762"/>
            <a:ext cx="1606550" cy="1228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先定一个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小目标！</a:t>
            </a:r>
            <a:endParaRPr lang="zh-CN" altLang="en-US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35"/>
          <p:cNvSpPr txBox="1">
            <a:spLocks noChangeArrowheads="1"/>
          </p:cNvSpPr>
          <p:nvPr/>
        </p:nvSpPr>
        <p:spPr bwMode="auto">
          <a:xfrm>
            <a:off x="5879063" y="3428921"/>
            <a:ext cx="4983480" cy="951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掌握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创建应用的方式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，能够在Django项目中创建以及激活应用</a:t>
            </a:r>
            <a:endParaRPr lang="zh-CN" altLang="en-US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437103" y="3560215"/>
            <a:ext cx="405130" cy="405130"/>
            <a:chOff x="8881" y="4685"/>
            <a:chExt cx="638" cy="638"/>
          </a:xfrm>
        </p:grpSpPr>
        <p:sp>
          <p:nvSpPr>
            <p:cNvPr id="12" name="椭圆 11"/>
            <p:cNvSpPr/>
            <p:nvPr/>
          </p:nvSpPr>
          <p:spPr>
            <a:xfrm>
              <a:off x="8881" y="4685"/>
              <a:ext cx="638" cy="63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8946" y="4750"/>
              <a:ext cx="508" cy="50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3" name="标题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39292" y="7649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1.4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在项目中创建应用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 bwMode="auto">
          <a:xfrm>
            <a:off x="8029575" y="3213735"/>
            <a:ext cx="2688590" cy="339217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hello\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__init__.py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admin.py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apps.py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migrations\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__init__.py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models.py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tests.py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views.py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>
            <p:custDataLst>
              <p:tags r:id="rId2"/>
            </p:custDataLst>
          </p:nvPr>
        </p:nvSpPr>
        <p:spPr>
          <a:xfrm>
            <a:off x="7090410" y="4725670"/>
            <a:ext cx="784225" cy="8782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</a:t>
            </a:r>
            <a:endParaRPr lang="en-US" altLang="zh-CN" b="1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endParaRPr lang="zh-CN" altLang="en-US" b="1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1054100" y="1342390"/>
            <a:ext cx="9664065" cy="102806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Django应用一般存放在与manage.py文件同级的目录中，以便将其作为顶级模块而非项目的子模块导入。在manage.py所在目录下执行以下命令创建应用：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3" name="标题 1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239292" y="72435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1.4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在项目中创建应用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635125" y="2351121"/>
            <a:ext cx="8735060" cy="808004"/>
            <a:chOff x="1143691" y="2082481"/>
            <a:chExt cx="9588176" cy="808297"/>
          </a:xfrm>
        </p:grpSpPr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 bwMode="auto">
            <a:xfrm>
              <a:off x="2244979" y="2082481"/>
              <a:ext cx="8486888" cy="8080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50000"/>
                </a:lnSpc>
              </a:pPr>
              <a:r>
                <a:rPr sz="1800" ker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charset="0"/>
                </a:rPr>
                <a:t>python manage.py startapp hello</a:t>
              </a:r>
              <a:endParaRPr sz="18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endParaRPr>
            </a:p>
          </p:txBody>
        </p:sp>
        <p:sp>
          <p:nvSpPr>
            <p:cNvPr id="5" name="剪去单角的矩形 4"/>
            <p:cNvSpPr/>
            <p:nvPr>
              <p:custDataLst>
                <p:tags r:id="rId6"/>
              </p:custDataLst>
            </p:nvPr>
          </p:nvSpPr>
          <p:spPr>
            <a:xfrm flipH="1">
              <a:off x="1143691" y="2082765"/>
              <a:ext cx="989765" cy="808013"/>
            </a:xfrm>
            <a:prstGeom prst="snip1Rect">
              <a:avLst>
                <a:gd name="adj" fmla="val 0"/>
              </a:avLst>
            </a:prstGeom>
            <a:solidFill>
              <a:srgbClr val="136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>
              <p:custDataLst>
                <p:tags r:id="rId7"/>
              </p:custDataLst>
            </p:nvPr>
          </p:nvSpPr>
          <p:spPr>
            <a:xfrm>
              <a:off x="1198755" y="2174238"/>
              <a:ext cx="837815" cy="64793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语法</a:t>
              </a:r>
              <a:endPara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格式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Freeform 16"/>
            <p:cNvSpPr/>
            <p:nvPr>
              <p:custDataLst>
                <p:tags r:id="rId8"/>
              </p:custDataLst>
            </p:nvPr>
          </p:nvSpPr>
          <p:spPr bwMode="auto">
            <a:xfrm>
              <a:off x="2133261" y="2082481"/>
              <a:ext cx="110722" cy="785429"/>
            </a:xfrm>
            <a:custGeom>
              <a:avLst/>
              <a:gdLst>
                <a:gd name="T0" fmla="*/ 280 w 280"/>
                <a:gd name="T1" fmla="*/ 278 h 1123"/>
                <a:gd name="T2" fmla="*/ 280 w 280"/>
                <a:gd name="T3" fmla="*/ 1123 h 1123"/>
                <a:gd name="T4" fmla="*/ 0 w 280"/>
                <a:gd name="T5" fmla="*/ 842 h 1123"/>
                <a:gd name="T6" fmla="*/ 0 w 280"/>
                <a:gd name="T7" fmla="*/ 0 h 1123"/>
                <a:gd name="T8" fmla="*/ 278 w 280"/>
                <a:gd name="T9" fmla="*/ 278 h 1123"/>
                <a:gd name="T10" fmla="*/ 280 w 280"/>
                <a:gd name="T11" fmla="*/ 278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0" h="1123">
                  <a:moveTo>
                    <a:pt x="280" y="278"/>
                  </a:moveTo>
                  <a:lnTo>
                    <a:pt x="280" y="1123"/>
                  </a:lnTo>
                  <a:lnTo>
                    <a:pt x="0" y="842"/>
                  </a:lnTo>
                  <a:lnTo>
                    <a:pt x="0" y="0"/>
                  </a:lnTo>
                  <a:lnTo>
                    <a:pt x="278" y="278"/>
                  </a:lnTo>
                  <a:lnTo>
                    <a:pt x="280" y="27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sp>
        <p:nvSpPr>
          <p:cNvPr id="8" name="矩形 7"/>
          <p:cNvSpPr/>
          <p:nvPr>
            <p:custDataLst>
              <p:tags r:id="rId9"/>
            </p:custDataLst>
          </p:nvPr>
        </p:nvSpPr>
        <p:spPr>
          <a:xfrm>
            <a:off x="1198880" y="3211830"/>
            <a:ext cx="9664065" cy="64071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以上命令执行后将会创建一个hello应用，该应用的目录结构如下：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4880" y="2588977"/>
            <a:ext cx="2797810" cy="3898265"/>
          </a:xfrm>
          <a:prstGeom prst="rect">
            <a:avLst/>
          </a:prstGeom>
        </p:spPr>
      </p:pic>
      <p:sp>
        <p:nvSpPr>
          <p:cNvPr id="7" name="椭圆形标注 12"/>
          <p:cNvSpPr/>
          <p:nvPr/>
        </p:nvSpPr>
        <p:spPr>
          <a:xfrm>
            <a:off x="2968625" y="1933657"/>
            <a:ext cx="2071370" cy="1493520"/>
          </a:xfrm>
          <a:prstGeom prst="wedgeEllipseCallout">
            <a:avLst/>
          </a:prstGeom>
          <a:solidFill>
            <a:schemeClr val="bg1">
              <a:lumMod val="85000"/>
            </a:schemeClr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  <a:endParaRPr lang="en-US" altLang="zh-CN"/>
          </a:p>
        </p:txBody>
      </p:sp>
      <p:sp>
        <p:nvSpPr>
          <p:cNvPr id="8" name="TextBox 35"/>
          <p:cNvSpPr txBox="1">
            <a:spLocks noChangeArrowheads="1"/>
          </p:cNvSpPr>
          <p:nvPr/>
        </p:nvSpPr>
        <p:spPr bwMode="auto">
          <a:xfrm>
            <a:off x="3247390" y="2011762"/>
            <a:ext cx="1606550" cy="1228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先定一个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小目标！</a:t>
            </a:r>
            <a:endParaRPr lang="zh-CN" altLang="en-US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204693" y="3645327"/>
            <a:ext cx="405130" cy="405130"/>
            <a:chOff x="8881" y="4685"/>
            <a:chExt cx="638" cy="638"/>
          </a:xfrm>
        </p:grpSpPr>
        <p:sp>
          <p:nvSpPr>
            <p:cNvPr id="12" name="椭圆 11"/>
            <p:cNvSpPr/>
            <p:nvPr/>
          </p:nvSpPr>
          <p:spPr>
            <a:xfrm>
              <a:off x="8881" y="4685"/>
              <a:ext cx="638" cy="63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8946" y="4750"/>
              <a:ext cx="508" cy="50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TextBox 3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663798" y="3428921"/>
            <a:ext cx="4983480" cy="951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掌握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Django项目的创建方式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，能够通过指定的命令创建Django项目</a:t>
            </a:r>
            <a:endParaRPr lang="zh-CN" altLang="en-US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2" name="标题 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239292" y="7649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1.1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创建</a:t>
            </a:r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Django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项目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1054100" y="1557655"/>
            <a:ext cx="9664065" cy="443801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hello应用的目录结构中各目录和文件的说明如下。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hello：Python包，用于存放应用文件。在引用文件时会用到这个包名，例如hello.urls表示引用hello包中的urls.py文件。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admin.py：可选文件，用于向Django后台管理系统中注册模型。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migrations：Python包，用于存放执行迁移时生成的迁移文件。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models.py：模型文件，Django应用的必备文件，其中包含应用的数据模型。该文件可以为空。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test.py：测试文件，可在该文件中编写测试用例。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views.py：视图文件，其中包含定义了应用的逻辑。每个视图文件接收一个HTTP请求，处理请求并返回一个响应结果。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3" name="标题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39292" y="7268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1.4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在项目中创建应用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1054100" y="1485900"/>
            <a:ext cx="9664065" cy="139827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为了使Django项目能够跟踪应用，这里需要先激活应用。激活应用的具体操作为：打开配置文件settings.py，修改配置项INSTALLED_APPS对应的列表，在该列表的末尾添加应用hello，具体如下所示：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3" name="标题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311047" y="7268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1.4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在项目中创建应用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2109470" y="2925445"/>
            <a:ext cx="7971155" cy="340741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INSTALLED_APPS = [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'django.contrib.admin',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'django.contrib.auth',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'django.contrib.contenttypes',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'django.contrib.sessions',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'django.contrib.messages',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'django.contrib.staticfiles',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'hello',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]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1054100" y="1485900"/>
            <a:ext cx="9664065" cy="193357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为了测试应用是否成功激活，这里先编写一个简单的视图，并配置路由，使应用实现在浏览器中显示“hello world”的功能。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（1）编写视图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打开应用hello下的视图文件views.py，在其中编写视图函数，具体代码如下：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3" name="标题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39292" y="752932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1.4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在项目中创建应用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1630045" y="3641725"/>
            <a:ext cx="7971155" cy="153162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from django.shortcuts import render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from django import http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def index(request):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</a:t>
            </a:r>
            <a:r>
              <a:rPr lang="en-US"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</a:t>
            </a: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return http.HttpResponse('hello world')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1054100" y="1485900"/>
            <a:ext cx="9664065" cy="186690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（2）配置路由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为了保证服务器能成功找到用户请求的页面，需为应用配置路由。在应用hello中创建子路由文件urls.py，分别配置根路由和子路由，配置信息分别如下：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mysite/urls.py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                                                    mysite/hello/urls.py</a:t>
            </a:r>
            <a:endParaRPr lang="en-US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3" name="标题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39292" y="7268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1.4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在项目中创建应用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1151890" y="3429635"/>
            <a:ext cx="4257040" cy="2218055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from django.contrib import admin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from django.urls import path,include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urlpatterns = [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path('admin/', admin.site.urls),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path('hello/', include('hello.urls')),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]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6166485" y="3433445"/>
            <a:ext cx="4257040" cy="2218055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from django.urls import path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from . import views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urlpatterns = [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</a:t>
            </a:r>
            <a:r>
              <a:rPr lang="en-US"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</a:t>
            </a: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path('', views.index)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]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1054100" y="1485900"/>
            <a:ext cx="9664065" cy="124460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启动开发服务器，在浏览器的地址栏中输入“http://127.0.0.1:8000/hello/”，此时浏览器中将显示“hello world”，具体如图所示。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3" name="标题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39292" y="761822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1.4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在项目中创建应用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5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817495" y="3213735"/>
            <a:ext cx="6137910" cy="19577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685925" y="1502410"/>
            <a:ext cx="9304655" cy="316103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just" defTabSz="26670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Calibri" panose="020F0502020204030204"/>
                <a:ea typeface="宋体" panose="02010600030101010101" pitchFamily="2" charset="-122"/>
              </a:rPr>
              <a:t>使用</a:t>
            </a:r>
            <a:r>
              <a:rPr lang="en-US" altLang="zh-CN" sz="1600">
                <a:latin typeface="Calibri" panose="020F0502020204030204"/>
                <a:ea typeface="Calibri" panose="020F0502020204030204"/>
              </a:rPr>
              <a:t>Django</a:t>
            </a:r>
            <a:r>
              <a:rPr lang="zh-CN" altLang="en-US" sz="1600">
                <a:latin typeface="Calibri" panose="020F0502020204030204"/>
                <a:ea typeface="宋体" panose="02010600030101010101" pitchFamily="2" charset="-122"/>
              </a:rPr>
              <a:t>框架创建一个用户管理系统，具体要求如下：</a:t>
            </a:r>
            <a:endParaRPr lang="zh-CN" altLang="en-US" sz="1600">
              <a:latin typeface="Calibri" panose="020F0502020204030204"/>
              <a:ea typeface="宋体" panose="02010600030101010101" pitchFamily="2" charset="-122"/>
            </a:endParaRPr>
          </a:p>
          <a:p>
            <a:pPr marL="0" indent="0" algn="just" defTabSz="26670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Calibri" panose="020F0502020204030204"/>
                <a:ea typeface="Calibri" panose="020F0502020204030204"/>
              </a:rPr>
              <a:t>1</a:t>
            </a:r>
            <a:r>
              <a:rPr lang="zh-CN" altLang="en-US" sz="1600">
                <a:latin typeface="Calibri" panose="020F0502020204030204"/>
                <a:ea typeface="宋体" panose="02010600030101010101" pitchFamily="2" charset="-122"/>
              </a:rPr>
              <a:t>．	使用</a:t>
            </a:r>
            <a:r>
              <a:rPr lang="en-US" altLang="zh-CN" sz="1600">
                <a:latin typeface="Calibri" panose="020F0502020204030204"/>
                <a:ea typeface="Calibri" panose="020F0502020204030204"/>
              </a:rPr>
              <a:t>Django 4.x </a:t>
            </a:r>
            <a:r>
              <a:rPr lang="zh-CN" altLang="en-US" sz="1600">
                <a:latin typeface="Calibri" panose="020F0502020204030204"/>
                <a:ea typeface="宋体" panose="02010600030101010101" pitchFamily="2" charset="-122"/>
              </a:rPr>
              <a:t>或更高版本创建一个新的</a:t>
            </a:r>
            <a:r>
              <a:rPr lang="en-US" altLang="zh-CN" sz="1600">
                <a:latin typeface="Calibri" panose="020F0502020204030204"/>
                <a:ea typeface="Calibri" panose="020F0502020204030204"/>
              </a:rPr>
              <a:t>Django</a:t>
            </a:r>
            <a:r>
              <a:rPr lang="zh-CN" altLang="en-US" sz="1600">
                <a:latin typeface="Calibri" panose="020F0502020204030204"/>
                <a:ea typeface="宋体" panose="02010600030101010101" pitchFamily="2" charset="-122"/>
              </a:rPr>
              <a:t>项目，命名为 </a:t>
            </a:r>
            <a:r>
              <a:rPr lang="en-US" altLang="zh-CN" sz="1600">
                <a:latin typeface="Calibri" panose="020F0502020204030204"/>
                <a:ea typeface="Calibri" panose="020F0502020204030204"/>
              </a:rPr>
              <a:t>UserManagement</a:t>
            </a:r>
            <a:r>
              <a:rPr lang="zh-CN" altLang="en-US" sz="1600">
                <a:latin typeface="Calibri" panose="020F0502020204030204"/>
                <a:ea typeface="宋体" panose="02010600030101010101" pitchFamily="2" charset="-122"/>
              </a:rPr>
              <a:t>。</a:t>
            </a:r>
            <a:endParaRPr lang="zh-CN" altLang="en-US" sz="1600">
              <a:latin typeface="Calibri" panose="020F0502020204030204"/>
              <a:ea typeface="宋体" panose="02010600030101010101" pitchFamily="2" charset="-122"/>
            </a:endParaRPr>
          </a:p>
          <a:p>
            <a:pPr marL="0" indent="0" algn="just" defTabSz="26670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Calibri" panose="020F0502020204030204"/>
                <a:ea typeface="Calibri" panose="020F0502020204030204"/>
              </a:rPr>
              <a:t>2</a:t>
            </a:r>
            <a:r>
              <a:rPr lang="zh-CN" altLang="en-US" sz="1600">
                <a:latin typeface="Calibri" panose="020F0502020204030204"/>
                <a:ea typeface="宋体" panose="02010600030101010101" pitchFamily="2" charset="-122"/>
              </a:rPr>
              <a:t>．	创建一个名为</a:t>
            </a:r>
            <a:r>
              <a:rPr lang="en-US" altLang="zh-CN" sz="1600">
                <a:latin typeface="Calibri" panose="020F0502020204030204"/>
                <a:ea typeface="Calibri" panose="020F0502020204030204"/>
              </a:rPr>
              <a:t>users </a:t>
            </a:r>
            <a:r>
              <a:rPr lang="zh-CN" altLang="en-US" sz="1600">
                <a:latin typeface="Calibri" panose="020F0502020204030204"/>
                <a:ea typeface="宋体" panose="02010600030101010101" pitchFamily="2" charset="-122"/>
              </a:rPr>
              <a:t>的</a:t>
            </a:r>
            <a:r>
              <a:rPr lang="en-US" altLang="zh-CN" sz="1600">
                <a:latin typeface="Calibri" panose="020F0502020204030204"/>
                <a:ea typeface="Calibri" panose="020F0502020204030204"/>
              </a:rPr>
              <a:t>Django</a:t>
            </a:r>
            <a:r>
              <a:rPr lang="zh-CN" altLang="en-US" sz="1600">
                <a:latin typeface="Calibri" panose="020F0502020204030204"/>
                <a:ea typeface="宋体" panose="02010600030101010101" pitchFamily="2" charset="-122"/>
              </a:rPr>
              <a:t>应用。</a:t>
            </a:r>
            <a:endParaRPr lang="zh-CN" altLang="en-US" sz="1600">
              <a:latin typeface="Calibri" panose="020F0502020204030204"/>
              <a:ea typeface="宋体" panose="02010600030101010101" pitchFamily="2" charset="-122"/>
            </a:endParaRPr>
          </a:p>
          <a:p>
            <a:pPr marL="0" indent="0" algn="just" defTabSz="26670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Calibri" panose="020F0502020204030204"/>
                <a:ea typeface="Calibri" panose="020F0502020204030204"/>
              </a:rPr>
              <a:t>3</a:t>
            </a:r>
            <a:r>
              <a:rPr lang="zh-CN" altLang="en-US" sz="1600">
                <a:latin typeface="Calibri" panose="020F0502020204030204"/>
                <a:ea typeface="宋体" panose="02010600030101010101" pitchFamily="2" charset="-122"/>
              </a:rPr>
              <a:t>．	访问</a:t>
            </a:r>
            <a:r>
              <a:rPr lang="en-US" altLang="zh-CN" sz="1600">
                <a:latin typeface="Calibri" panose="020F0502020204030204"/>
                <a:ea typeface="Calibri" panose="020F0502020204030204"/>
              </a:rPr>
              <a:t>users</a:t>
            </a:r>
            <a:r>
              <a:rPr lang="zh-CN" altLang="en-US" sz="1600">
                <a:latin typeface="Calibri" panose="020F0502020204030204"/>
                <a:ea typeface="宋体" panose="02010600030101010101" pitchFamily="2" charset="-122"/>
              </a:rPr>
              <a:t>应用时显示“</a:t>
            </a:r>
            <a:r>
              <a:rPr lang="en-US" altLang="zh-CN" sz="1600">
                <a:latin typeface="Calibri" panose="020F0502020204030204"/>
                <a:ea typeface="Calibri" panose="020F0502020204030204"/>
              </a:rPr>
              <a:t>hello world</a:t>
            </a:r>
            <a:r>
              <a:rPr lang="zh-CN" altLang="en-US" sz="1600">
                <a:latin typeface="Calibri" panose="020F0502020204030204"/>
                <a:ea typeface="宋体" panose="02010600030101010101" pitchFamily="2" charset="-122"/>
              </a:rPr>
              <a:t>。”</a:t>
            </a:r>
            <a:endParaRPr lang="zh-CN" altLang="en-US" sz="1600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" name="标题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239292" y="7268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p>
            <a:pPr marL="571500" indent="-571500"/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实例：用户管理系统项目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WordArt 4"/>
          <p:cNvSpPr>
            <a:spLocks noTextEdit="1"/>
          </p:cNvSpPr>
          <p:nvPr/>
        </p:nvSpPr>
        <p:spPr>
          <a:xfrm>
            <a:off x="4223360" y="2781084"/>
            <a:ext cx="3814167" cy="571411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  <a:normAutofit fontScale="90000" lnSpcReduction="10000"/>
          </a:bodyPr>
          <a:p>
            <a:pPr algn="ctr"/>
            <a:r>
              <a:rPr lang="zh-CN" altLang="en-US" sz="360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Thank You !</a:t>
            </a:r>
            <a:endParaRPr lang="zh-CN" altLang="en-US" sz="3600"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239292" y="76372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1.1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创建</a:t>
            </a:r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Django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项目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1054100" y="1471930"/>
            <a:ext cx="9785350" cy="106172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使用Django提供的命令，可以直接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创建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一个新的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Django项目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。创建Django项目命令的语法格式如下：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331059" y="2634962"/>
            <a:ext cx="9588176" cy="808013"/>
            <a:chOff x="1143691" y="2082765"/>
            <a:chExt cx="9588176" cy="808013"/>
          </a:xfrm>
        </p:grpSpPr>
        <p:sp>
          <p:nvSpPr>
            <p:cNvPr id="12" name="矩形 11"/>
            <p:cNvSpPr/>
            <p:nvPr>
              <p:custDataLst>
                <p:tags r:id="rId3"/>
              </p:custDataLst>
            </p:nvPr>
          </p:nvSpPr>
          <p:spPr bwMode="auto">
            <a:xfrm>
              <a:off x="2062758" y="2082766"/>
              <a:ext cx="8669109" cy="80801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50000"/>
                </a:lnSpc>
              </a:pPr>
              <a:r>
                <a:rPr lang="en-US" sz="1800" ker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charset="0"/>
                </a:rPr>
                <a:t>django-admin startproject 项目名称</a:t>
              </a:r>
              <a:endParaRPr lang="en-US" sz="18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endParaRPr>
            </a:p>
          </p:txBody>
        </p:sp>
        <p:sp>
          <p:nvSpPr>
            <p:cNvPr id="13" name="剪去单角的矩形 12"/>
            <p:cNvSpPr/>
            <p:nvPr>
              <p:custDataLst>
                <p:tags r:id="rId4"/>
              </p:custDataLst>
            </p:nvPr>
          </p:nvSpPr>
          <p:spPr>
            <a:xfrm flipH="1">
              <a:off x="1143691" y="2082765"/>
              <a:ext cx="808346" cy="808013"/>
            </a:xfrm>
            <a:prstGeom prst="snip1Rect">
              <a:avLst>
                <a:gd name="adj" fmla="val 0"/>
              </a:avLst>
            </a:prstGeom>
            <a:solidFill>
              <a:srgbClr val="136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>
              <p:custDataLst>
                <p:tags r:id="rId5"/>
              </p:custDataLst>
            </p:nvPr>
          </p:nvSpPr>
          <p:spPr>
            <a:xfrm>
              <a:off x="1202423" y="2127535"/>
              <a:ext cx="690880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语法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格式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16"/>
            <p:cNvSpPr/>
            <p:nvPr>
              <p:custDataLst>
                <p:tags r:id="rId6"/>
              </p:custDataLst>
            </p:nvPr>
          </p:nvSpPr>
          <p:spPr bwMode="auto">
            <a:xfrm>
              <a:off x="1952036" y="2105349"/>
              <a:ext cx="110722" cy="785429"/>
            </a:xfrm>
            <a:custGeom>
              <a:avLst/>
              <a:gdLst>
                <a:gd name="T0" fmla="*/ 280 w 280"/>
                <a:gd name="T1" fmla="*/ 278 h 1123"/>
                <a:gd name="T2" fmla="*/ 280 w 280"/>
                <a:gd name="T3" fmla="*/ 1123 h 1123"/>
                <a:gd name="T4" fmla="*/ 0 w 280"/>
                <a:gd name="T5" fmla="*/ 842 h 1123"/>
                <a:gd name="T6" fmla="*/ 0 w 280"/>
                <a:gd name="T7" fmla="*/ 0 h 1123"/>
                <a:gd name="T8" fmla="*/ 278 w 280"/>
                <a:gd name="T9" fmla="*/ 278 h 1123"/>
                <a:gd name="T10" fmla="*/ 280 w 280"/>
                <a:gd name="T11" fmla="*/ 278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0" h="1123">
                  <a:moveTo>
                    <a:pt x="280" y="278"/>
                  </a:moveTo>
                  <a:lnTo>
                    <a:pt x="280" y="1123"/>
                  </a:lnTo>
                  <a:lnTo>
                    <a:pt x="0" y="842"/>
                  </a:lnTo>
                  <a:lnTo>
                    <a:pt x="0" y="0"/>
                  </a:lnTo>
                  <a:lnTo>
                    <a:pt x="278" y="278"/>
                  </a:lnTo>
                  <a:lnTo>
                    <a:pt x="280" y="27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sp>
        <p:nvSpPr>
          <p:cNvPr id="16" name="矩形 15"/>
          <p:cNvSpPr/>
          <p:nvPr>
            <p:custDataLst>
              <p:tags r:id="rId7"/>
            </p:custDataLst>
          </p:nvPr>
        </p:nvSpPr>
        <p:spPr>
          <a:xfrm>
            <a:off x="1270000" y="3573780"/>
            <a:ext cx="9785350" cy="159766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注意，避免使用Python或Django内部的关键字作为项目名称，否则会导致Python解释器无法正确解析和处理项目。Django框架内部提供了一些具有特定含义和用途的关键字，常见的关键字有django、settings、urls、models、admin、views、templates、migrations等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>
            <p:custDataLst>
              <p:tags r:id="rId1"/>
            </p:custDataLst>
          </p:nvPr>
        </p:nvSpPr>
        <p:spPr>
          <a:xfrm>
            <a:off x="1054100" y="1400175"/>
            <a:ext cx="9785350" cy="53784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打开命令行窗口启动虚拟环境first_env，在当前目录下创建Django项目，具体命令如下所示。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2" name="矩形 1"/>
          <p:cNvSpPr/>
          <p:nvPr>
            <p:custDataLst>
              <p:tags r:id="rId2"/>
            </p:custDataLst>
          </p:nvPr>
        </p:nvSpPr>
        <p:spPr>
          <a:xfrm>
            <a:off x="1195070" y="2927985"/>
            <a:ext cx="9860280" cy="103886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以上命令执行成功后，会在E:\env_space目录下生成名称为mysite的Django项目。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此时，可以查看Django项目的目录结构，具体如下所示：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" name="矩形 2"/>
          <p:cNvSpPr/>
          <p:nvPr>
            <p:custDataLst>
              <p:tags r:id="rId3"/>
            </p:custDataLst>
          </p:nvPr>
        </p:nvSpPr>
        <p:spPr bwMode="auto">
          <a:xfrm>
            <a:off x="7246620" y="3789680"/>
            <a:ext cx="2897505" cy="279654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>
              <a:lnSpc>
                <a:spcPct val="150000"/>
              </a:lnSpc>
            </a:pPr>
            <a:r>
              <a:rPr sz="14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mysite\</a:t>
            </a:r>
            <a:endParaRPr sz="14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4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manage.py</a:t>
            </a:r>
            <a:endParaRPr sz="14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4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mysite\</a:t>
            </a:r>
            <a:endParaRPr sz="14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4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__init__.py</a:t>
            </a:r>
            <a:endParaRPr sz="14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4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asgi.py</a:t>
            </a:r>
            <a:endParaRPr sz="14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4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settings.py</a:t>
            </a:r>
            <a:endParaRPr sz="14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4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urls.py</a:t>
            </a:r>
            <a:endParaRPr sz="14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4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wsgi.py</a:t>
            </a:r>
            <a:endParaRPr sz="14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7" name="标题 1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239292" y="7268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1.1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创建</a:t>
            </a:r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Django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项目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1" name="矩形 20"/>
          <p:cNvSpPr/>
          <p:nvPr>
            <p:custDataLst>
              <p:tags r:id="rId5"/>
            </p:custDataLst>
          </p:nvPr>
        </p:nvSpPr>
        <p:spPr bwMode="auto">
          <a:xfrm>
            <a:off x="1119505" y="2117725"/>
            <a:ext cx="9719945" cy="661035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>
              <a:lnSpc>
                <a:spcPct val="150000"/>
              </a:lnSpc>
            </a:pPr>
            <a:r>
              <a:rPr sz="16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(first_env) E:\env_space&gt;django-admin startproject mysite</a:t>
            </a:r>
            <a:endParaRPr sz="16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>
            <p:custDataLst>
              <p:tags r:id="rId1"/>
            </p:custDataLst>
          </p:nvPr>
        </p:nvSpPr>
        <p:spPr>
          <a:xfrm>
            <a:off x="1054100" y="1774825"/>
            <a:ext cx="9785350" cy="316801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Django项目的目录结构中由上至下各目录和文件的说明如下。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mysite\：Django项目的根目录，包含其他子目录或文件。Django并不关心根目录的名称，用户可以重新为根目录命名。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mysite\manage.py：提供Django项目管理功能的命令行工具。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mysite\mysite\：Django项目的包，用于存放项目文件，包的名称通常与项目名称相同。在引用项目文件时会使用到这个包名，例如通过mysite.urls引用项目文件urls.py。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mysite\mysite\__init__.py：空文件，用于标识该文件所在的目录应被视为Python包。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7" name="标题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39292" y="7649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1.1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创建</a:t>
            </a:r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Django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项目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>
            <p:custDataLst>
              <p:tags r:id="rId1"/>
            </p:custDataLst>
          </p:nvPr>
        </p:nvSpPr>
        <p:spPr>
          <a:xfrm>
            <a:off x="1054100" y="1774825"/>
            <a:ext cx="9785350" cy="421576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Django项目的目录结构中由上至下各目录和文件的说明如下。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mysite\mysite\asgi.py：Django项目的ASGI接口文件。ASGI类似WSGI规范，都是用于Python Web应用程序的接口规范，不同的是ASGI规范用于处理异步通信任务。Django使用ASGI规范处理在线聊天等异步通信任务。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mysite\mysite\settings.py：Django项目的配置文件，默认定义了项目引用的组件、数据库、静态资源等。后续内容将介绍该文件的更多细节。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mysite\mysite\urls.py：Django项目的URL声明，包含Django支持的站点的“目录”，实现路由分发功能，其中的每个URL将映射一个视图。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mysite\mysite\wsgi.py：Django项目的WSGI接口文件，用于部署项目到WSGI服务器。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7" name="标题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39292" y="7268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1.1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创建</a:t>
            </a:r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Django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项目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4880" y="2445467"/>
            <a:ext cx="2797810" cy="3898265"/>
          </a:xfrm>
          <a:prstGeom prst="rect">
            <a:avLst/>
          </a:prstGeom>
        </p:spPr>
      </p:pic>
      <p:sp>
        <p:nvSpPr>
          <p:cNvPr id="7" name="椭圆形标注 12"/>
          <p:cNvSpPr/>
          <p:nvPr/>
        </p:nvSpPr>
        <p:spPr>
          <a:xfrm>
            <a:off x="2968625" y="1790147"/>
            <a:ext cx="2071370" cy="1493520"/>
          </a:xfrm>
          <a:prstGeom prst="wedgeEllipseCallout">
            <a:avLst/>
          </a:prstGeom>
          <a:solidFill>
            <a:schemeClr val="bg1">
              <a:lumMod val="85000"/>
            </a:schemeClr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  <a:endParaRPr lang="en-US" altLang="zh-CN"/>
          </a:p>
        </p:txBody>
      </p:sp>
      <p:sp>
        <p:nvSpPr>
          <p:cNvPr id="8" name="TextBox 35"/>
          <p:cNvSpPr txBox="1">
            <a:spLocks noChangeArrowheads="1"/>
          </p:cNvSpPr>
          <p:nvPr/>
        </p:nvSpPr>
        <p:spPr bwMode="auto">
          <a:xfrm>
            <a:off x="3247390" y="1868252"/>
            <a:ext cx="1606550" cy="1228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先定一个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小目标！</a:t>
            </a:r>
            <a:endParaRPr lang="zh-CN" altLang="en-US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35"/>
          <p:cNvSpPr txBox="1">
            <a:spLocks noChangeArrowheads="1"/>
          </p:cNvSpPr>
          <p:nvPr/>
        </p:nvSpPr>
        <p:spPr bwMode="auto">
          <a:xfrm>
            <a:off x="5879063" y="3428921"/>
            <a:ext cx="4983480" cy="951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掌握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开发服务器的运行方式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，能够通过指定的命令运行开发服务器</a:t>
            </a:r>
            <a:endParaRPr lang="zh-CN" altLang="en-US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437103" y="3560215"/>
            <a:ext cx="405130" cy="405130"/>
            <a:chOff x="8881" y="4685"/>
            <a:chExt cx="638" cy="638"/>
          </a:xfrm>
        </p:grpSpPr>
        <p:sp>
          <p:nvSpPr>
            <p:cNvPr id="12" name="椭圆 11"/>
            <p:cNvSpPr/>
            <p:nvPr/>
          </p:nvSpPr>
          <p:spPr>
            <a:xfrm>
              <a:off x="8881" y="4685"/>
              <a:ext cx="638" cy="63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8946" y="4750"/>
              <a:ext cx="508" cy="50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16" name="标题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39292" y="7649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1.2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运行开发服务器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1054100" y="1830705"/>
            <a:ext cx="9785350" cy="141478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Django提供了一个使用Python编写的轻量级开发服务器，这使得在开发期间可暂不配置生产服务器，如Apache，而是可以先基于开发服务器进行测试。项目创建完成后可以启动开发服务器来检测项目是否有效。启动开发服务器的命令如下：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331059" y="3496022"/>
            <a:ext cx="9588176" cy="808013"/>
            <a:chOff x="1143691" y="2082765"/>
            <a:chExt cx="9588176" cy="808013"/>
          </a:xfrm>
        </p:grpSpPr>
        <p:sp>
          <p:nvSpPr>
            <p:cNvPr id="12" name="矩形 11"/>
            <p:cNvSpPr/>
            <p:nvPr>
              <p:custDataLst>
                <p:tags r:id="rId2"/>
              </p:custDataLst>
            </p:nvPr>
          </p:nvSpPr>
          <p:spPr bwMode="auto">
            <a:xfrm>
              <a:off x="2062758" y="2082766"/>
              <a:ext cx="8669109" cy="80801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50000"/>
                </a:lnSpc>
              </a:pPr>
              <a:r>
                <a:rPr lang="en-US" sz="1800" ker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charset="0"/>
                </a:rPr>
                <a:t>python manage.py runserver</a:t>
              </a:r>
              <a:endParaRPr lang="en-US" sz="18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endParaRPr>
            </a:p>
          </p:txBody>
        </p:sp>
        <p:sp>
          <p:nvSpPr>
            <p:cNvPr id="13" name="剪去单角的矩形 12"/>
            <p:cNvSpPr/>
            <p:nvPr>
              <p:custDataLst>
                <p:tags r:id="rId3"/>
              </p:custDataLst>
            </p:nvPr>
          </p:nvSpPr>
          <p:spPr>
            <a:xfrm flipH="1">
              <a:off x="1143691" y="2082765"/>
              <a:ext cx="808346" cy="808013"/>
            </a:xfrm>
            <a:prstGeom prst="snip1Rect">
              <a:avLst>
                <a:gd name="adj" fmla="val 0"/>
              </a:avLst>
            </a:prstGeom>
            <a:solidFill>
              <a:srgbClr val="136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>
              <p:custDataLst>
                <p:tags r:id="rId4"/>
              </p:custDataLst>
            </p:nvPr>
          </p:nvSpPr>
          <p:spPr>
            <a:xfrm>
              <a:off x="1202423" y="2127535"/>
              <a:ext cx="690880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启动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命令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16"/>
            <p:cNvSpPr/>
            <p:nvPr>
              <p:custDataLst>
                <p:tags r:id="rId5"/>
              </p:custDataLst>
            </p:nvPr>
          </p:nvSpPr>
          <p:spPr bwMode="auto">
            <a:xfrm>
              <a:off x="1952036" y="2105349"/>
              <a:ext cx="110722" cy="785429"/>
            </a:xfrm>
            <a:custGeom>
              <a:avLst/>
              <a:gdLst>
                <a:gd name="T0" fmla="*/ 280 w 280"/>
                <a:gd name="T1" fmla="*/ 278 h 1123"/>
                <a:gd name="T2" fmla="*/ 280 w 280"/>
                <a:gd name="T3" fmla="*/ 1123 h 1123"/>
                <a:gd name="T4" fmla="*/ 0 w 280"/>
                <a:gd name="T5" fmla="*/ 842 h 1123"/>
                <a:gd name="T6" fmla="*/ 0 w 280"/>
                <a:gd name="T7" fmla="*/ 0 h 1123"/>
                <a:gd name="T8" fmla="*/ 278 w 280"/>
                <a:gd name="T9" fmla="*/ 278 h 1123"/>
                <a:gd name="T10" fmla="*/ 280 w 280"/>
                <a:gd name="T11" fmla="*/ 278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0" h="1123">
                  <a:moveTo>
                    <a:pt x="280" y="278"/>
                  </a:moveTo>
                  <a:lnTo>
                    <a:pt x="280" y="1123"/>
                  </a:lnTo>
                  <a:lnTo>
                    <a:pt x="0" y="842"/>
                  </a:lnTo>
                  <a:lnTo>
                    <a:pt x="0" y="0"/>
                  </a:lnTo>
                  <a:lnTo>
                    <a:pt x="278" y="278"/>
                  </a:lnTo>
                  <a:lnTo>
                    <a:pt x="280" y="27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sp>
        <p:nvSpPr>
          <p:cNvPr id="3" name="标题 1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239292" y="7268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1.2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运行开发服务器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1054100" y="1615440"/>
            <a:ext cx="9785350" cy="141478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以mysite项目为例，演示如何通过上述命令启动开发服务器并运行mysite项目。打开命令行窗口，在虚拟环境first_env中将当前工作目录切换至根目录mysite，之后输入启动开发服务器的命令，具体如下：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331059" y="3280757"/>
            <a:ext cx="9588176" cy="808013"/>
            <a:chOff x="1143691" y="2082765"/>
            <a:chExt cx="9588176" cy="808013"/>
          </a:xfrm>
        </p:grpSpPr>
        <p:sp>
          <p:nvSpPr>
            <p:cNvPr id="12" name="矩形 11"/>
            <p:cNvSpPr/>
            <p:nvPr>
              <p:custDataLst>
                <p:tags r:id="rId2"/>
              </p:custDataLst>
            </p:nvPr>
          </p:nvSpPr>
          <p:spPr bwMode="auto">
            <a:xfrm>
              <a:off x="2062758" y="2082766"/>
              <a:ext cx="8669109" cy="80801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50000"/>
                </a:lnSpc>
              </a:pPr>
              <a:r>
                <a:rPr lang="en-US" sz="1800" ker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charset="0"/>
                </a:rPr>
                <a:t>(first_env) E:\env_space\mysite&gt;python manage.py runserver</a:t>
              </a:r>
              <a:endParaRPr lang="en-US" sz="18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endParaRPr>
            </a:p>
          </p:txBody>
        </p:sp>
        <p:sp>
          <p:nvSpPr>
            <p:cNvPr id="13" name="剪去单角的矩形 12"/>
            <p:cNvSpPr/>
            <p:nvPr>
              <p:custDataLst>
                <p:tags r:id="rId3"/>
              </p:custDataLst>
            </p:nvPr>
          </p:nvSpPr>
          <p:spPr>
            <a:xfrm flipH="1">
              <a:off x="1143691" y="2082765"/>
              <a:ext cx="808346" cy="808013"/>
            </a:xfrm>
            <a:prstGeom prst="snip1Rect">
              <a:avLst>
                <a:gd name="adj" fmla="val 0"/>
              </a:avLst>
            </a:prstGeom>
            <a:solidFill>
              <a:srgbClr val="136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>
              <p:custDataLst>
                <p:tags r:id="rId4"/>
              </p:custDataLst>
            </p:nvPr>
          </p:nvSpPr>
          <p:spPr>
            <a:xfrm>
              <a:off x="1202423" y="2127535"/>
              <a:ext cx="690880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启动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命令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16"/>
            <p:cNvSpPr/>
            <p:nvPr>
              <p:custDataLst>
                <p:tags r:id="rId5"/>
              </p:custDataLst>
            </p:nvPr>
          </p:nvSpPr>
          <p:spPr bwMode="auto">
            <a:xfrm>
              <a:off x="1952036" y="2105349"/>
              <a:ext cx="110722" cy="785429"/>
            </a:xfrm>
            <a:custGeom>
              <a:avLst/>
              <a:gdLst>
                <a:gd name="T0" fmla="*/ 280 w 280"/>
                <a:gd name="T1" fmla="*/ 278 h 1123"/>
                <a:gd name="T2" fmla="*/ 280 w 280"/>
                <a:gd name="T3" fmla="*/ 1123 h 1123"/>
                <a:gd name="T4" fmla="*/ 0 w 280"/>
                <a:gd name="T5" fmla="*/ 842 h 1123"/>
                <a:gd name="T6" fmla="*/ 0 w 280"/>
                <a:gd name="T7" fmla="*/ 0 h 1123"/>
                <a:gd name="T8" fmla="*/ 278 w 280"/>
                <a:gd name="T9" fmla="*/ 278 h 1123"/>
                <a:gd name="T10" fmla="*/ 280 w 280"/>
                <a:gd name="T11" fmla="*/ 278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0" h="1123">
                  <a:moveTo>
                    <a:pt x="280" y="278"/>
                  </a:moveTo>
                  <a:lnTo>
                    <a:pt x="280" y="1123"/>
                  </a:lnTo>
                  <a:lnTo>
                    <a:pt x="0" y="842"/>
                  </a:lnTo>
                  <a:lnTo>
                    <a:pt x="0" y="0"/>
                  </a:lnTo>
                  <a:lnTo>
                    <a:pt x="278" y="278"/>
                  </a:lnTo>
                  <a:lnTo>
                    <a:pt x="280" y="27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sp>
        <p:nvSpPr>
          <p:cNvPr id="3" name="标题 1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239292" y="733882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1.2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运行开发服务器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  <p:tag name="KSO_WM_DIAGRAM_VIRTUALLY_FRAME" val="{&quot;height&quot;:335.3,&quot;left&quot;:111.25,&quot;top&quot;:157.55,&quot;width&quot;:704.3}"/>
</p:tagLst>
</file>

<file path=ppt/tags/tag11.xml><?xml version="1.0" encoding="utf-8"?>
<p:tagLst xmlns:p="http://schemas.openxmlformats.org/presentationml/2006/main">
  <p:tag name="KSO_WM_DIAGRAM_VIRTUALLY_FRAME" val="{&quot;height&quot;:335.3,&quot;left&quot;:111.25,&quot;top&quot;:157.55,&quot;width&quot;:704.3}"/>
</p:tagLst>
</file>

<file path=ppt/tags/tag12.xml><?xml version="1.0" encoding="utf-8"?>
<p:tagLst xmlns:p="http://schemas.openxmlformats.org/presentationml/2006/main">
  <p:tag name="KSO_WM_BEAUTIFY_FLAG" val=""/>
  <p:tag name="KSO_WM_DIAGRAM_VIRTUALLY_FRAME" val="{&quot;height&quot;:335.3,&quot;left&quot;:111.25,&quot;top&quot;:157.55,&quot;width&quot;:704.3}"/>
</p:tagLst>
</file>

<file path=ppt/tags/tag13.xml><?xml version="1.0" encoding="utf-8"?>
<p:tagLst xmlns:p="http://schemas.openxmlformats.org/presentationml/2006/main">
  <p:tag name="KSO_WM_BEAUTIFY_FLAG" val=""/>
  <p:tag name="KSO_WM_DIAGRAM_VIRTUALLY_FRAME" val="{&quot;height&quot;:335.3,&quot;left&quot;:111.25,&quot;top&quot;:157.55,&quot;width&quot;:704.3}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DIAGRAM_VIRTUALLY_FRAME" val="{&quot;height&quot;:335.3,&quot;left&quot;:111.25,&quot;top&quot;:157.55,&quot;width&quot;:704.3}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  <p:tag name="KSO_WM_DIAGRAM_VIRTUALLY_FRAME" val="{&quot;height&quot;:335.3,&quot;left&quot;:111.25,&quot;top&quot;:157.55,&quot;width&quot;:704.3}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  <p:tag name="KSO_WM_DIAGRAM_VIRTUALLY_FRAME" val="{&quot;height&quot;:335.3,&quot;left&quot;:111.25,&quot;top&quot;:157.55,&quot;width&quot;:704.3}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DIAGRAM_VIRTUALLY_FRAME" val="{&quot;height&quot;:335.3,&quot;left&quot;:111.25,&quot;top&quot;:157.55,&quot;width&quot;:704.3}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  <p:tag name="KSO_WM_DIAGRAM_VIRTUALLY_FRAME" val="{&quot;height&quot;:335.3,&quot;left&quot;:111.25,&quot;top&quot;:157.55,&quot;width&quot;:704.3}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  <p:tag name="KSO_WM_DIAGRAM_VIRTUALLY_FRAME" val="{&quot;height&quot;:335.3,&quot;left&quot;:111.25,&quot;top&quot;:157.55,&quot;width&quot;:704.3}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DIAGRAM_VIRTUALLY_FRAME" val="{&quot;height&quot;:335.3,&quot;left&quot;:111.25,&quot;top&quot;:157.55,&quot;width&quot;:704.3}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  <p:tag name="KSO_WM_DIAGRAM_VIRTUALLY_FRAME" val="{&quot;height&quot;:335.3,&quot;left&quot;:111.25,&quot;top&quot;:157.55,&quot;width&quot;:704.3}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ISPRING_RESOURCE_PATHS_HASH_PRESENTER" val="3f15e6573a385e41c33bb97e7105a62faa5c484"/>
  <p:tag name="KSO_WPP_MARK_KEY" val="e7a0f094-5756-40f7-9eda-ce9c717f1e47"/>
  <p:tag name="COMMONDATA" val="eyJoZGlkIjoiMGQxNWFmNjAzM2M0ZDVlY2QwYjk4NmE0NTY2ZWYyYmQifQ=="/>
  <p:tag name="commondata" val="eyJoZGlkIjoiMDA1YzgyMjgxY2FlNDkxNWNlMWE1ZTFmYjY2ZTJhZTMifQ=="/>
</p:tagLst>
</file>

<file path=ppt/theme/theme1.xml><?xml version="1.0" encoding="utf-8"?>
<a:theme xmlns:a="http://schemas.openxmlformats.org/drawingml/2006/main" name="webwppDef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自定义设计方案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Office 经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5709</Words>
  <Application>WPS 演示</Application>
  <PresentationFormat>自定义</PresentationFormat>
  <Paragraphs>265</Paragraphs>
  <Slides>26</Slides>
  <Notes>83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41" baseType="lpstr">
      <vt:lpstr>Arial</vt:lpstr>
      <vt:lpstr>宋体</vt:lpstr>
      <vt:lpstr>Wingdings</vt:lpstr>
      <vt:lpstr>黑体</vt:lpstr>
      <vt:lpstr>微软雅黑</vt:lpstr>
      <vt:lpstr>字魂58号-创中黑</vt:lpstr>
      <vt:lpstr>Source Han Sans K Bold</vt:lpstr>
      <vt:lpstr>Calibri</vt:lpstr>
      <vt:lpstr>Times New Roman</vt:lpstr>
      <vt:lpstr>Wingdings</vt:lpstr>
      <vt:lpstr>Arial Unicode MS</vt:lpstr>
      <vt:lpstr>Yu Gothic UI Semibold</vt:lpstr>
      <vt:lpstr>Calibri</vt:lpstr>
      <vt:lpstr>webwppDefTheme</vt:lpstr>
      <vt:lpstr>3_自定义设计方案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蓝白商务述职报告工作总结ppt模板</dc:title>
  <dc:creator>常董</dc:creator>
  <cp:lastModifiedBy>有点</cp:lastModifiedBy>
  <cp:revision>6104</cp:revision>
  <dcterms:created xsi:type="dcterms:W3CDTF">2020-11-11T09:29:00Z</dcterms:created>
  <dcterms:modified xsi:type="dcterms:W3CDTF">2025-01-02T11:55:28Z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744D8EB2E76D4847A8112CE6B167364B</vt:lpwstr>
  </property>
</Properties>
</file>