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31"/>
  </p:handoutMasterIdLst>
  <p:sldIdLst>
    <p:sldId id="2308" r:id="rId4"/>
    <p:sldId id="264" r:id="rId5"/>
    <p:sldId id="328" r:id="rId7"/>
    <p:sldId id="327" r:id="rId8"/>
    <p:sldId id="1460" r:id="rId9"/>
    <p:sldId id="2064" r:id="rId10"/>
    <p:sldId id="2241" r:id="rId11"/>
    <p:sldId id="2242" r:id="rId12"/>
    <p:sldId id="2243" r:id="rId13"/>
    <p:sldId id="2244" r:id="rId14"/>
    <p:sldId id="2245" r:id="rId15"/>
    <p:sldId id="1419" r:id="rId16"/>
    <p:sldId id="2099" r:id="rId17"/>
    <p:sldId id="2105" r:id="rId18"/>
    <p:sldId id="2246" r:id="rId19"/>
    <p:sldId id="2248" r:id="rId20"/>
    <p:sldId id="1298" r:id="rId21"/>
    <p:sldId id="2171" r:id="rId22"/>
    <p:sldId id="2173" r:id="rId23"/>
    <p:sldId id="2249" r:id="rId24"/>
    <p:sldId id="2250" r:id="rId25"/>
    <p:sldId id="2251" r:id="rId26"/>
    <p:sldId id="2174" r:id="rId27"/>
    <p:sldId id="2175" r:id="rId28"/>
    <p:sldId id="2333" r:id="rId29"/>
    <p:sldId id="2309" r:id="rId30"/>
  </p:sldIdLst>
  <p:sldSz cx="12190095" cy="6859270"/>
  <p:notesSz cx="6858000" cy="9144000"/>
  <p:custDataLst>
    <p:tags r:id="rId36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2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982"/>
        <p:guide pos="211"/>
        <p:guide pos="6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642"/>
        <p:guide pos="22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08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64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73.xml"/><Relationship Id="rId4" Type="http://schemas.openxmlformats.org/officeDocument/2006/relationships/image" Target="../media/image7.pn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6.png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02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6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6.png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2" Type="http://schemas.openxmlformats.org/officeDocument/2006/relationships/notesSlide" Target="../notesSlides/notesSlide7.xml"/><Relationship Id="rId31" Type="http://schemas.openxmlformats.org/officeDocument/2006/relationships/slideLayout" Target="../slideLayouts/slideLayout9.xml"/><Relationship Id="rId30" Type="http://schemas.openxmlformats.org/officeDocument/2006/relationships/tags" Target="../tags/tag58.xml"/><Relationship Id="rId3" Type="http://schemas.openxmlformats.org/officeDocument/2006/relationships/tags" Target="../tags/tag31.xml"/><Relationship Id="rId29" Type="http://schemas.openxmlformats.org/officeDocument/2006/relationships/tags" Target="../tags/tag57.xml"/><Relationship Id="rId28" Type="http://schemas.openxmlformats.org/officeDocument/2006/relationships/tags" Target="../tags/tag56.xml"/><Relationship Id="rId27" Type="http://schemas.openxmlformats.org/officeDocument/2006/relationships/tags" Target="../tags/tag55.xml"/><Relationship Id="rId26" Type="http://schemas.openxmlformats.org/officeDocument/2006/relationships/tags" Target="../tags/tag54.xml"/><Relationship Id="rId25" Type="http://schemas.openxmlformats.org/officeDocument/2006/relationships/tags" Target="../tags/tag53.xml"/><Relationship Id="rId24" Type="http://schemas.openxmlformats.org/officeDocument/2006/relationships/tags" Target="../tags/tag52.xml"/><Relationship Id="rId23" Type="http://schemas.openxmlformats.org/officeDocument/2006/relationships/tags" Target="../tags/tag51.xml"/><Relationship Id="rId22" Type="http://schemas.openxmlformats.org/officeDocument/2006/relationships/tags" Target="../tags/tag50.xml"/><Relationship Id="rId21" Type="http://schemas.openxmlformats.org/officeDocument/2006/relationships/tags" Target="../tags/tag49.xml"/><Relationship Id="rId20" Type="http://schemas.openxmlformats.org/officeDocument/2006/relationships/tags" Target="../tags/tag48.xml"/><Relationship Id="rId2" Type="http://schemas.openxmlformats.org/officeDocument/2006/relationships/tags" Target="../tags/tag30.xml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59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040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模块二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Django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框架入门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初识</a:t>
            </a:r>
            <a:r>
              <a:rPr lang="en-US" altLang="zh-CN" sz="2800" b="1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Django</a:t>
            </a:r>
            <a:r>
              <a:rPr lang="zh-CN" altLang="en-US" sz="2800" b="1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框架</a:t>
            </a:r>
            <a:endParaRPr lang="zh-CN" altLang="en-US" sz="2800" b="1" spc="200" dirty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框架的优点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134745" y="1631315"/>
            <a:ext cx="9873615" cy="4084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快速开发内容类网站的需求催生了Django框架的诞生。Django框架不仅非常适合开发内容类网站，而且也适用于其他类型的网站开发。它之所以能够吸引如此多的追随者，主要是因为它具有以下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优点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齐全的功能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。Django框架内置了大量常用工具和框架，可轻松、迅速开发出一个功能齐全的Web应用。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完善的文档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。Django框架已发展十余年，具有广泛的实践案例，同时Django框架提供完善的在线文档，使得Django用户能够更容易地找到问题的解决方案。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强大的数据库访问组件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。Django框架自带一个对象关系映射器（ORM），它以Python类的形式定义数据模型与关系型数据库之间的映射关系，开发者无需学习SQL语言即可操作数据库。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灵活的URL映射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。Django框架提供一个基于正则表达式的URL分发器，开发者可灵活地编写URL。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框架的优点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134745" y="1631315"/>
            <a:ext cx="9873615" cy="4477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快速开发内容类网站的需求催生了Django框架的诞生。Django框架不仅非常适合开发内容类网站，而且也适用于其他类型的网站开发。它之所以能够吸引如此多的追随者，主要是因为它具有以下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优点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丰富的模板语言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。Django框架的模板语言功能丰富，支持自定义模板标签。此外，Django框架也支持使用第三方模板系统，如jinja2等。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健全的后台管理系统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。Django框架内置了一个后台管理系统，经简单配置后，再编写少量代码即可使用完整的后台管理功能。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完整的错误信息提示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。Django框架提供了非常完整的错误信息提示和定位功能，可帮助开发者在开发调试过程中快速定位错误或异常。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强大的缓存支持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。Django框架内置了一个缓存框架，并提供了多种可选的缓存方式。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国际化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。Django框架包含一个国际化系统，支持多种语言。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038985" y="3069590"/>
            <a:ext cx="8112125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搭建</a:t>
            </a:r>
            <a:r>
              <a:rPr lang="en-US" altLang="zh-CN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Django</a:t>
            </a:r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环境</a:t>
            </a:r>
            <a:endParaRPr lang="zh-CN" altLang="en-US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的版本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，能够根据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Python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版本选择合适的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版本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选择</a:t>
            </a:r>
            <a:r>
              <a:rPr lang="en-US" altLang="zh-CN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版本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8988" y="148539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Django在发布方面采用了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功能版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（Feature Release）和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补丁版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（Bugfix Release）的方式。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选择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版本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2698750"/>
            <a:ext cx="6530340" cy="255905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366260" y="2874645"/>
            <a:ext cx="598678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功能版是Django框架的主要版本发布，通常以整数作为版本号的第一个或第二个数字，比如1.0、2.1、3.2等。功能版引入了许多新功能、改进和重大的架构变化，它们可能会改变API接口、依赖关系和框架行为。功能版的发布频率较低，通常每隔8个月发布一次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9175" y="1485265"/>
            <a:ext cx="1028954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一些功能版本会被指定为长期支持（LTS）版本，这意味着Django官方将在较长的时间内提供对该版本的支持，通常支持时长为3年。截至2023年8月，Django官方对各个版本的支持情况以及未来发布计划如图所示。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选择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版本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4" name="图片 1" descr="Django release roadmap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6080" y="2709545"/>
            <a:ext cx="6511290" cy="30333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782570" y="5324475"/>
            <a:ext cx="12985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功能版支持</a:t>
            </a:r>
            <a:endParaRPr lang="zh-CN" altLang="en-US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150360" y="5324475"/>
            <a:ext cx="12985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补丁版支持</a:t>
            </a:r>
            <a:endParaRPr lang="zh-CN" altLang="en-US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9175" y="1485265"/>
            <a:ext cx="1028954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Django框架的版本不同，它支持的Python版本也不同。Django框架对Python版本的支持情况具体如表所示。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选择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版本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807210" y="3068955"/>
          <a:ext cx="8713470" cy="192143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930400"/>
                <a:gridCol w="6783070"/>
              </a:tblGrid>
              <a:tr h="436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Django</a:t>
                      </a: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版本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Python</a:t>
                      </a:r>
                      <a:r>
                        <a:rPr lang="zh-CN" altLang="en-US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版本</a:t>
                      </a:r>
                      <a:endParaRPr lang="zh-CN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70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3.2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3.6, 3.7, 3.8, 3.9, 3.10（在Django 3.2.9中加入了Python 3.10的支持）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70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3.8, 3.9, 3.10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70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4.1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3.8, 3.9, 3.10, 3.11（在Django 4.1.3中加入了Python 3.11的支持）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  <a:tr h="372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</a:t>
                      </a:r>
                      <a:endParaRPr lang="en-US" altLang="zh-CN" sz="1600" b="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3.8, 3.9, 3.10, 3.11</a:t>
                      </a:r>
                      <a:endPara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Django环境的搭建方式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，能够创建隔离环境并安装Django框架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8790" y="2780665"/>
            <a:ext cx="67887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在实际的生产环境中，同一项目的不同版本可能需要依赖不同的Python环境。为了避免不同版本之间的干扰，建议使用</a:t>
            </a: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virtualenv命令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</a:t>
            </a:r>
            <a:r>
              <a: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虚拟环境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，以实现对不同Python版本的隔离。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创建虚拟环境，可以在同一台主机中创建多个独立的Python环境。开发人员可以将不同版本的Python安装在各自独立的虚拟环境中，实现Python环境的隔离。这样做可以确保每个项目都使用其所需的Python版本，而不会受到其他项目的影响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2649220"/>
            <a:ext cx="7131050" cy="299021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00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以Windows 10系统为例，介绍如何创建和使用虚拟环境。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打开命令行窗口，在提示符后面通过pip命令在线安装virtualenv，具体命令及其运行结果如下：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1199515" y="2642870"/>
            <a:ext cx="9719945" cy="237744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C:\Users\itcast&gt;pip install virtualenv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Collecting virtualenv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Using cached virtualenv-20.24.2-py3-none-any.whl (3.0 MB)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Installing collected packages: distlib, platformdirs, filelock, virtualenv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Successfully installed distlib-0.3.7 filelock-3.12.2 platformdirs-3.10.0 virtualenv-20.24.2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382988" y="69340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1414145" y="2430780"/>
            <a:ext cx="8943340" cy="688340"/>
            <a:chOff x="978871" y="3338787"/>
            <a:chExt cx="8729830" cy="515938"/>
          </a:xfrm>
        </p:grpSpPr>
        <p:sp>
          <p:nvSpPr>
            <p:cNvPr id="22" name="Pentagon 6"/>
            <p:cNvSpPr/>
            <p:nvPr>
              <p:custDataLst>
                <p:tags r:id="rId2"/>
              </p:custDataLst>
            </p:nvPr>
          </p:nvSpPr>
          <p:spPr bwMode="auto">
            <a:xfrm>
              <a:off x="978871" y="3338787"/>
              <a:ext cx="8729830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了解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Django框架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，能够说出Django框架的发展史及优点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3" name="MH_Others_1"/>
            <p:cNvSpPr/>
            <p:nvPr>
              <p:custDataLst>
                <p:tags r:id="rId3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4"/>
            </p:custDataLst>
          </p:nvPr>
        </p:nvGrpSpPr>
        <p:grpSpPr>
          <a:xfrm>
            <a:off x="1412875" y="4135751"/>
            <a:ext cx="8943975" cy="688340"/>
            <a:chOff x="978871" y="4037966"/>
            <a:chExt cx="7415696" cy="515938"/>
          </a:xfrm>
        </p:grpSpPr>
        <p:sp>
          <p:nvSpPr>
            <p:cNvPr id="25" name="Pentagon 6"/>
            <p:cNvSpPr/>
            <p:nvPr>
              <p:custDataLst>
                <p:tags r:id="rId5"/>
              </p:custDataLst>
            </p:nvPr>
          </p:nvSpPr>
          <p:spPr bwMode="auto">
            <a:xfrm>
              <a:off x="978871" y="4037966"/>
              <a:ext cx="7415696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Django环境的搭建方式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，能够创建隔离环境并安装Django框架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6" name="MH_Others_1"/>
            <p:cNvSpPr/>
            <p:nvPr>
              <p:custDataLst>
                <p:tags r:id="rId6"/>
              </p:custDataLst>
            </p:nvPr>
          </p:nvSpPr>
          <p:spPr bwMode="auto">
            <a:xfrm>
              <a:off x="985222" y="4037966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71930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virtualenv安装完成后，便可以使用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virtualenv命令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创建包含Python的虚拟环境。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创建虚拟环境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的命令主要有两种，具体语法格式如下：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1059" y="2850227"/>
            <a:ext cx="9588176" cy="808013"/>
            <a:chOff x="1143691" y="2082765"/>
            <a:chExt cx="9588176" cy="808013"/>
          </a:xfrm>
        </p:grpSpPr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virtualenv 虚拟环境名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virtualenv –p python.exe的路径 虚拟环境名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" name="剪去单角的矩形 1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198245" y="4175760"/>
            <a:ext cx="9785350" cy="14928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通过第1种命令创建虚拟环境，则虚拟环境中Python版本由系统环境变量配置的Python安装路径的Python版本决定；若通过第2种命令创建虚拟环境，则虚拟环境中Python版本由用户显式指定的python.exe路径的Python版本决定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00175"/>
            <a:ext cx="9785350" cy="6794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在E:\env_space目录下通过第1种命令创建虚拟环境first_env，具体命令及其执行结果如下所示。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1198245" y="2082800"/>
            <a:ext cx="9719945" cy="19608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E:\env_space&gt;virtualenv first_env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created virtual environment CPython3.11.3.final.0-64 in 21018ms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…… BashActivator,BatchActivator,FishActivator,NushellActivator,PowerShellActivator,PythonActivator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181100" y="4293235"/>
            <a:ext cx="9785350" cy="8928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执行虚拟环境目录中Scripts目录下的activate文件可启用虚拟环境。例如，使用如下命令启用虚拟环境first_env：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342390" y="5308600"/>
            <a:ext cx="9719945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E:\env_space&gt;.\first_env\Scripts\activate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71930"/>
            <a:ext cx="9785350" cy="9264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若启用命令执行成功，则当前工作环境会切换至虚拟环境，并在命令行窗口的命令行前缀中显示虚拟环境的名称，具体如下所示：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1198245" y="2594610"/>
            <a:ext cx="9719945" cy="5975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(first_env) E:\env_space&gt;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522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创建隔离的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181100" y="3503930"/>
            <a:ext cx="9785350" cy="8928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使用deactivate命令可以退出当前的虚拟环境。例如，退出刚刚激活的虚拟环境first_env，具体命令及其执行结果如下所示。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246505" y="4591050"/>
            <a:ext cx="9719945" cy="91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E:\env_space&gt;deactivate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E:\env_space&gt;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en-US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</a:t>
            </a:r>
            <a:r>
              <a:rPr lang="zh-CN" altLang="en-US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框架的安装方式</a:t>
            </a:r>
            <a:r>
              <a:rPr lang="zh-CN" altLang="en-US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，能够在当前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Python</a:t>
            </a:r>
            <a:r>
              <a:rPr lang="zh-CN" altLang="en-US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环境中安装指定版本的</a:t>
            </a:r>
            <a:r>
              <a:rPr lang="en-US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</a:t>
            </a:r>
            <a:endParaRPr lang="en-US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1054100" y="1615440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Django框架本质上与第三方库的安装方式相同，也可以通过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pip工具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进行管理。换句话说，如果开发环境中需要安装Django框架，可以直接使用pip命令进行安装。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81100" y="2677160"/>
            <a:ext cx="9570085" cy="20256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E:\env_space&gt;pip install django==4.2.4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Collecting django==4.2.4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Installing collected packages: tzdata, sqlparse, asgiref, django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Successfully installed asgiref-3.7.2 django-4.2.4 sqlparse-0.4.4 tzdata-2023.3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181100" y="4869815"/>
            <a:ext cx="9785350" cy="9512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命令行窗口显示的最后两行信息为“Successfully installed asgiref-3.7.2 django-4.2.4 sqlparse-0.4.4 tzdata-2023.3”，说明版本为4.2.4的Django框架及其依赖的重要组件安装成功。</a:t>
            </a:r>
            <a:endParaRPr lang="zh-CN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0930" y="1617345"/>
            <a:ext cx="8972550" cy="2042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Django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框架创建一个用户管理系统，具体要求如下：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0540" indent="-24384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1．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Django 4.x 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或更高版本创建一个新的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Django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项目，命名为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 UserManagement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实例：用户管理系统项目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247352" y="69340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章节概述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504975"/>
            <a:ext cx="10151132" cy="19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Python在Web开发领域有着广泛的应用，为了更高效地构建Web应用，开发人员通常使用Web框架来提供可靠的基础架构。Django作为一款成熟且受欢迎的Python Web框架，它不仅提供了全面的功能模块，还集成了一些强大的工具，满足构建大型、复杂Web应用的需求。</a:t>
            </a:r>
            <a:endParaRPr lang="zh-CN" altLang="zh-CN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5865" y="3990340"/>
            <a:ext cx="4551680" cy="2738120"/>
            <a:chOff x="5606" y="5942"/>
            <a:chExt cx="7168" cy="4312"/>
          </a:xfrm>
        </p:grpSpPr>
        <p:pic>
          <p:nvPicPr>
            <p:cNvPr id="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606" y="5942"/>
              <a:ext cx="7168" cy="4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697" y="6534"/>
              <a:ext cx="5056" cy="2835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800"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83543" y="69340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119265" y="2405465"/>
            <a:ext cx="1192190" cy="613062"/>
            <a:chOff x="2215144" y="982844"/>
            <a:chExt cx="1244730" cy="842780"/>
          </a:xfrm>
        </p:grpSpPr>
        <p:sp>
          <p:nvSpPr>
            <p:cNvPr id="3" name="平行四边形 2"/>
            <p:cNvSpPr/>
            <p:nvPr>
              <p:custDataLst>
                <p:tags r:id="rId2"/>
              </p:custDataLst>
            </p:nvPr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9"/>
            <p:cNvSpPr txBox="1"/>
            <p:nvPr>
              <p:custDataLst>
                <p:tags r:id="rId3"/>
              </p:custDataLst>
            </p:nvPr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3119265" y="3325863"/>
            <a:ext cx="1192190" cy="618406"/>
            <a:chOff x="2215144" y="2026500"/>
            <a:chExt cx="1244730" cy="850129"/>
          </a:xfrm>
        </p:grpSpPr>
        <p:sp>
          <p:nvSpPr>
            <p:cNvPr id="6" name="平行四边形 5"/>
            <p:cNvSpPr/>
            <p:nvPr>
              <p:custDataLst>
                <p:tags r:id="rId5"/>
              </p:custDataLst>
            </p:nvPr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4024817" y="2376222"/>
            <a:ext cx="5142331" cy="613062"/>
            <a:chOff x="4315150" y="1647579"/>
            <a:chExt cx="3857250" cy="540057"/>
          </a:xfrm>
        </p:grpSpPr>
        <p:sp>
          <p:nvSpPr>
            <p:cNvPr id="16" name="矩形 15"/>
            <p:cNvSpPr/>
            <p:nvPr>
              <p:custDataLst>
                <p:tags r:id="rId8"/>
              </p:custDataLst>
            </p:nvPr>
          </p:nvSpPr>
          <p:spPr>
            <a:xfrm>
              <a:off x="4841196" y="1730243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初识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Django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框架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endParaRPr>
            </a:p>
          </p:txBody>
        </p:sp>
        <p:sp>
          <p:nvSpPr>
            <p:cNvPr id="17" name="平行四边形 16"/>
            <p:cNvSpPr/>
            <p:nvPr>
              <p:custDataLst>
                <p:tags r:id="rId9"/>
              </p:custDataLst>
            </p:nvPr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10"/>
            </p:custDataLst>
          </p:nvPr>
        </p:nvGrpSpPr>
        <p:grpSpPr>
          <a:xfrm>
            <a:off x="4024817" y="3301973"/>
            <a:ext cx="5142331" cy="613062"/>
            <a:chOff x="4315150" y="2341731"/>
            <a:chExt cx="3857250" cy="540057"/>
          </a:xfrm>
        </p:grpSpPr>
        <p:sp>
          <p:nvSpPr>
            <p:cNvPr id="19" name="矩形 18"/>
            <p:cNvSpPr/>
            <p:nvPr>
              <p:custDataLst>
                <p:tags r:id="rId11"/>
              </p:custDataLst>
            </p:nvPr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搭建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Django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环境</a:t>
              </a:r>
              <a:endParaRPr lang="en-GB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平行四边形 19"/>
            <p:cNvSpPr/>
            <p:nvPr>
              <p:custDataLst>
                <p:tags r:id="rId12"/>
              </p:custDataLst>
            </p:nvPr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Django框架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，能够说出Django框架的发展史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框架的发展史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3934460" y="3110865"/>
            <a:ext cx="6912610" cy="245554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157980" y="3258185"/>
            <a:ext cx="647763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是Python中用于开发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Web应用的框架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，旨在简化和加速Web应用的开发过程。它提供了一套丰富的工具和功能，包括强大的数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据库操作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、易于使用的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URL路由系统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灵活的模板引擎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自动化的管理界面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等。开发者可以利用这些功能快速构建功能完善、安全可靠的Web应用。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框架的发展史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1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3934460" y="3110865"/>
            <a:ext cx="6912610" cy="245554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4"/>
            </p:custDataLst>
          </p:nvPr>
        </p:nvSpPr>
        <p:spPr>
          <a:xfrm>
            <a:off x="4157980" y="3258185"/>
            <a:ext cx="647763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框架在软件开发中扮演着重要的角色。它们是为了解决特定问题集合而设计的支撑结构，提供了一个基础架构。框架规定了代码的组织方式、模块之间的交互方式以及常用功能的实现方式。开发者可以基于框架和现有模式来构建自己的应用程序，从而缩短开发周期，提高开发效率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框架的发展史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646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框架的发展史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" name="Rectangle 1"/>
          <p:cNvSpPr/>
          <p:nvPr>
            <p:custDataLst>
              <p:tags r:id="rId2"/>
            </p:custDataLst>
          </p:nvPr>
        </p:nvSpPr>
        <p:spPr>
          <a:xfrm>
            <a:off x="1081405" y="4743450"/>
            <a:ext cx="10017760" cy="328295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/>
          <p:nvPr>
            <p:custDataLst>
              <p:tags r:id="rId3"/>
            </p:custDataLst>
          </p:nvPr>
        </p:nvSpPr>
        <p:spPr bwMode="auto">
          <a:xfrm>
            <a:off x="1081243" y="4428292"/>
            <a:ext cx="2886768" cy="315431"/>
          </a:xfrm>
          <a:custGeom>
            <a:avLst/>
            <a:gdLst>
              <a:gd name="T0" fmla="*/ 220 w 1244"/>
              <a:gd name="T1" fmla="*/ 225 h 337"/>
              <a:gd name="T2" fmla="*/ 338 w 1244"/>
              <a:gd name="T3" fmla="*/ 81 h 337"/>
              <a:gd name="T4" fmla="*/ 499 w 1244"/>
              <a:gd name="T5" fmla="*/ 0 h 337"/>
              <a:gd name="T6" fmla="*/ 589 w 1244"/>
              <a:gd name="T7" fmla="*/ 45 h 337"/>
              <a:gd name="T8" fmla="*/ 634 w 1244"/>
              <a:gd name="T9" fmla="*/ 114 h 337"/>
              <a:gd name="T10" fmla="*/ 934 w 1244"/>
              <a:gd name="T11" fmla="*/ 114 h 337"/>
              <a:gd name="T12" fmla="*/ 1154 w 1244"/>
              <a:gd name="T13" fmla="*/ 190 h 337"/>
              <a:gd name="T14" fmla="*/ 1244 w 1244"/>
              <a:gd name="T15" fmla="*/ 337 h 337"/>
              <a:gd name="T16" fmla="*/ 0 w 1244"/>
              <a:gd name="T17" fmla="*/ 337 h 337"/>
              <a:gd name="T18" fmla="*/ 220 w 1244"/>
              <a:gd name="T19" fmla="*/ 225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337">
                <a:moveTo>
                  <a:pt x="220" y="225"/>
                </a:moveTo>
                <a:lnTo>
                  <a:pt x="338" y="81"/>
                </a:lnTo>
                <a:lnTo>
                  <a:pt x="499" y="0"/>
                </a:lnTo>
                <a:lnTo>
                  <a:pt x="589" y="45"/>
                </a:lnTo>
                <a:lnTo>
                  <a:pt x="634" y="114"/>
                </a:lnTo>
                <a:lnTo>
                  <a:pt x="934" y="114"/>
                </a:lnTo>
                <a:lnTo>
                  <a:pt x="1154" y="190"/>
                </a:lnTo>
                <a:lnTo>
                  <a:pt x="1244" y="337"/>
                </a:lnTo>
                <a:lnTo>
                  <a:pt x="0" y="337"/>
                </a:lnTo>
                <a:lnTo>
                  <a:pt x="220" y="225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pPr>
              <a:lnSpc>
                <a:spcPct val="120000"/>
              </a:lnSpc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7"/>
          <p:cNvSpPr/>
          <p:nvPr>
            <p:custDataLst>
              <p:tags r:id="rId4"/>
            </p:custDataLst>
          </p:nvPr>
        </p:nvSpPr>
        <p:spPr bwMode="auto">
          <a:xfrm>
            <a:off x="3059997" y="4068992"/>
            <a:ext cx="3473760" cy="674736"/>
          </a:xfrm>
          <a:custGeom>
            <a:avLst/>
            <a:gdLst>
              <a:gd name="T0" fmla="*/ 0 w 689"/>
              <a:gd name="T1" fmla="*/ 243 h 243"/>
              <a:gd name="T2" fmla="*/ 53 w 689"/>
              <a:gd name="T3" fmla="*/ 128 h 243"/>
              <a:gd name="T4" fmla="*/ 89 w 689"/>
              <a:gd name="T5" fmla="*/ 101 h 243"/>
              <a:gd name="T6" fmla="*/ 191 w 689"/>
              <a:gd name="T7" fmla="*/ 19 h 243"/>
              <a:gd name="T8" fmla="*/ 279 w 689"/>
              <a:gd name="T9" fmla="*/ 19 h 243"/>
              <a:gd name="T10" fmla="*/ 332 w 689"/>
              <a:gd name="T11" fmla="*/ 63 h 243"/>
              <a:gd name="T12" fmla="*/ 380 w 689"/>
              <a:gd name="T13" fmla="*/ 101 h 243"/>
              <a:gd name="T14" fmla="*/ 408 w 689"/>
              <a:gd name="T15" fmla="*/ 48 h 243"/>
              <a:gd name="T16" fmla="*/ 456 w 689"/>
              <a:gd name="T17" fmla="*/ 0 h 243"/>
              <a:gd name="T18" fmla="*/ 520 w 689"/>
              <a:gd name="T19" fmla="*/ 0 h 243"/>
              <a:gd name="T20" fmla="*/ 592 w 689"/>
              <a:gd name="T21" fmla="*/ 121 h 243"/>
              <a:gd name="T22" fmla="*/ 689 w 689"/>
              <a:gd name="T23" fmla="*/ 243 h 243"/>
              <a:gd name="T24" fmla="*/ 0 w 689"/>
              <a:gd name="T25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9" h="243">
                <a:moveTo>
                  <a:pt x="0" y="243"/>
                </a:moveTo>
                <a:cubicBezTo>
                  <a:pt x="4" y="243"/>
                  <a:pt x="53" y="128"/>
                  <a:pt x="53" y="128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279" y="19"/>
                  <a:pt x="279" y="19"/>
                  <a:pt x="279" y="19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80" y="101"/>
                  <a:pt x="380" y="101"/>
                  <a:pt x="380" y="101"/>
                </a:cubicBezTo>
                <a:cubicBezTo>
                  <a:pt x="408" y="48"/>
                  <a:pt x="408" y="48"/>
                  <a:pt x="408" y="48"/>
                </a:cubicBezTo>
                <a:cubicBezTo>
                  <a:pt x="456" y="0"/>
                  <a:pt x="456" y="0"/>
                  <a:pt x="456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92" y="121"/>
                  <a:pt x="592" y="121"/>
                  <a:pt x="592" y="121"/>
                </a:cubicBezTo>
                <a:cubicBezTo>
                  <a:pt x="689" y="243"/>
                  <a:pt x="689" y="243"/>
                  <a:pt x="689" y="243"/>
                </a:cubicBezTo>
                <a:lnTo>
                  <a:pt x="0" y="243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pPr>
              <a:lnSpc>
                <a:spcPct val="12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1"/>
          <p:cNvSpPr/>
          <p:nvPr>
            <p:custDataLst>
              <p:tags r:id="rId5"/>
            </p:custDataLst>
          </p:nvPr>
        </p:nvSpPr>
        <p:spPr bwMode="auto">
          <a:xfrm>
            <a:off x="5319326" y="3514135"/>
            <a:ext cx="3298727" cy="1229590"/>
          </a:xfrm>
          <a:custGeom>
            <a:avLst/>
            <a:gdLst>
              <a:gd name="T0" fmla="*/ 1503 w 1603"/>
              <a:gd name="T1" fmla="*/ 838 h 1007"/>
              <a:gd name="T2" fmla="*/ 1359 w 1603"/>
              <a:gd name="T3" fmla="*/ 625 h 1007"/>
              <a:gd name="T4" fmla="*/ 1156 w 1603"/>
              <a:gd name="T5" fmla="*/ 396 h 1007"/>
              <a:gd name="T6" fmla="*/ 1156 w 1603"/>
              <a:gd name="T7" fmla="*/ 178 h 1007"/>
              <a:gd name="T8" fmla="*/ 1030 w 1603"/>
              <a:gd name="T9" fmla="*/ 0 h 1007"/>
              <a:gd name="T10" fmla="*/ 874 w 1603"/>
              <a:gd name="T11" fmla="*/ 0 h 1007"/>
              <a:gd name="T12" fmla="*/ 574 w 1603"/>
              <a:gd name="T13" fmla="*/ 140 h 1007"/>
              <a:gd name="T14" fmla="*/ 520 w 1603"/>
              <a:gd name="T15" fmla="*/ 317 h 1007"/>
              <a:gd name="T16" fmla="*/ 446 w 1603"/>
              <a:gd name="T17" fmla="*/ 533 h 1007"/>
              <a:gd name="T18" fmla="*/ 328 w 1603"/>
              <a:gd name="T19" fmla="*/ 791 h 1007"/>
              <a:gd name="T20" fmla="*/ 0 w 1603"/>
              <a:gd name="T21" fmla="*/ 1007 h 1007"/>
              <a:gd name="T22" fmla="*/ 1603 w 1603"/>
              <a:gd name="T23" fmla="*/ 1007 h 1007"/>
              <a:gd name="T24" fmla="*/ 1503 w 1603"/>
              <a:gd name="T25" fmla="*/ 838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3" h="1007">
                <a:moveTo>
                  <a:pt x="1503" y="838"/>
                </a:moveTo>
                <a:lnTo>
                  <a:pt x="1359" y="625"/>
                </a:lnTo>
                <a:lnTo>
                  <a:pt x="1156" y="396"/>
                </a:lnTo>
                <a:lnTo>
                  <a:pt x="1156" y="178"/>
                </a:lnTo>
                <a:lnTo>
                  <a:pt x="1030" y="0"/>
                </a:lnTo>
                <a:lnTo>
                  <a:pt x="874" y="0"/>
                </a:lnTo>
                <a:lnTo>
                  <a:pt x="574" y="140"/>
                </a:lnTo>
                <a:lnTo>
                  <a:pt x="520" y="317"/>
                </a:lnTo>
                <a:lnTo>
                  <a:pt x="446" y="533"/>
                </a:lnTo>
                <a:lnTo>
                  <a:pt x="328" y="791"/>
                </a:lnTo>
                <a:lnTo>
                  <a:pt x="0" y="1007"/>
                </a:lnTo>
                <a:lnTo>
                  <a:pt x="1603" y="1007"/>
                </a:lnTo>
                <a:lnTo>
                  <a:pt x="1503" y="83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pPr>
              <a:lnSpc>
                <a:spcPct val="12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2"/>
          <p:cNvSpPr/>
          <p:nvPr>
            <p:custDataLst>
              <p:tags r:id="rId6"/>
            </p:custDataLst>
          </p:nvPr>
        </p:nvSpPr>
        <p:spPr bwMode="auto">
          <a:xfrm>
            <a:off x="7403612" y="3741936"/>
            <a:ext cx="3695500" cy="1001791"/>
          </a:xfrm>
          <a:custGeom>
            <a:avLst/>
            <a:gdLst>
              <a:gd name="T0" fmla="*/ 0 w 2090"/>
              <a:gd name="T1" fmla="*/ 1308 h 1308"/>
              <a:gd name="T2" fmla="*/ 395 w 2090"/>
              <a:gd name="T3" fmla="*/ 1078 h 1308"/>
              <a:gd name="T4" fmla="*/ 527 w 2090"/>
              <a:gd name="T5" fmla="*/ 971 h 1308"/>
              <a:gd name="T6" fmla="*/ 624 w 2090"/>
              <a:gd name="T7" fmla="*/ 775 h 1308"/>
              <a:gd name="T8" fmla="*/ 591 w 2090"/>
              <a:gd name="T9" fmla="*/ 652 h 1308"/>
              <a:gd name="T10" fmla="*/ 461 w 2090"/>
              <a:gd name="T11" fmla="*/ 427 h 1308"/>
              <a:gd name="T12" fmla="*/ 671 w 2090"/>
              <a:gd name="T13" fmla="*/ 301 h 1308"/>
              <a:gd name="T14" fmla="*/ 756 w 2090"/>
              <a:gd name="T15" fmla="*/ 356 h 1308"/>
              <a:gd name="T16" fmla="*/ 941 w 2090"/>
              <a:gd name="T17" fmla="*/ 486 h 1308"/>
              <a:gd name="T18" fmla="*/ 860 w 2090"/>
              <a:gd name="T19" fmla="*/ 157 h 1308"/>
              <a:gd name="T20" fmla="*/ 979 w 2090"/>
              <a:gd name="T21" fmla="*/ 0 h 1308"/>
              <a:gd name="T22" fmla="*/ 1144 w 2090"/>
              <a:gd name="T23" fmla="*/ 0 h 1308"/>
              <a:gd name="T24" fmla="*/ 1267 w 2090"/>
              <a:gd name="T25" fmla="*/ 64 h 1308"/>
              <a:gd name="T26" fmla="*/ 1385 w 2090"/>
              <a:gd name="T27" fmla="*/ 356 h 1308"/>
              <a:gd name="T28" fmla="*/ 1584 w 2090"/>
              <a:gd name="T29" fmla="*/ 775 h 1308"/>
              <a:gd name="T30" fmla="*/ 1898 w 2090"/>
              <a:gd name="T31" fmla="*/ 1078 h 1308"/>
              <a:gd name="T32" fmla="*/ 2090 w 2090"/>
              <a:gd name="T33" fmla="*/ 1308 h 1308"/>
              <a:gd name="T34" fmla="*/ 0 w 2090"/>
              <a:gd name="T35" fmla="*/ 1308 h 1308"/>
              <a:gd name="connsiteX0" fmla="*/ 0 w 10000"/>
              <a:gd name="connsiteY0" fmla="*/ 10000 h 10000"/>
              <a:gd name="connsiteX1" fmla="*/ 1890 w 10000"/>
              <a:gd name="connsiteY1" fmla="*/ 8242 h 10000"/>
              <a:gd name="connsiteX2" fmla="*/ 2522 w 10000"/>
              <a:gd name="connsiteY2" fmla="*/ 7424 h 10000"/>
              <a:gd name="connsiteX3" fmla="*/ 2986 w 10000"/>
              <a:gd name="connsiteY3" fmla="*/ 5925 h 10000"/>
              <a:gd name="connsiteX4" fmla="*/ 2828 w 10000"/>
              <a:gd name="connsiteY4" fmla="*/ 4985 h 10000"/>
              <a:gd name="connsiteX5" fmla="*/ 3211 w 10000"/>
              <a:gd name="connsiteY5" fmla="*/ 2301 h 10000"/>
              <a:gd name="connsiteX6" fmla="*/ 3617 w 10000"/>
              <a:gd name="connsiteY6" fmla="*/ 2722 h 10000"/>
              <a:gd name="connsiteX7" fmla="*/ 4502 w 10000"/>
              <a:gd name="connsiteY7" fmla="*/ 3716 h 10000"/>
              <a:gd name="connsiteX8" fmla="*/ 4115 w 10000"/>
              <a:gd name="connsiteY8" fmla="*/ 1200 h 10000"/>
              <a:gd name="connsiteX9" fmla="*/ 4684 w 10000"/>
              <a:gd name="connsiteY9" fmla="*/ 0 h 10000"/>
              <a:gd name="connsiteX10" fmla="*/ 5474 w 10000"/>
              <a:gd name="connsiteY10" fmla="*/ 0 h 10000"/>
              <a:gd name="connsiteX11" fmla="*/ 6062 w 10000"/>
              <a:gd name="connsiteY11" fmla="*/ 489 h 10000"/>
              <a:gd name="connsiteX12" fmla="*/ 6627 w 10000"/>
              <a:gd name="connsiteY12" fmla="*/ 2722 h 10000"/>
              <a:gd name="connsiteX13" fmla="*/ 7579 w 10000"/>
              <a:gd name="connsiteY13" fmla="*/ 5925 h 10000"/>
              <a:gd name="connsiteX14" fmla="*/ 9081 w 10000"/>
              <a:gd name="connsiteY14" fmla="*/ 8242 h 10000"/>
              <a:gd name="connsiteX15" fmla="*/ 10000 w 10000"/>
              <a:gd name="connsiteY15" fmla="*/ 10000 h 10000"/>
              <a:gd name="connsiteX16" fmla="*/ 0 w 10000"/>
              <a:gd name="connsiteY16" fmla="*/ 10000 h 10000"/>
              <a:gd name="connsiteX0-1" fmla="*/ 0 w 10000"/>
              <a:gd name="connsiteY0-2" fmla="*/ 10000 h 10000"/>
              <a:gd name="connsiteX1-3" fmla="*/ 1890 w 10000"/>
              <a:gd name="connsiteY1-4" fmla="*/ 8242 h 10000"/>
              <a:gd name="connsiteX2-5" fmla="*/ 2522 w 10000"/>
              <a:gd name="connsiteY2-6" fmla="*/ 7424 h 10000"/>
              <a:gd name="connsiteX3-7" fmla="*/ 2986 w 10000"/>
              <a:gd name="connsiteY3-8" fmla="*/ 5925 h 10000"/>
              <a:gd name="connsiteX4-9" fmla="*/ 2828 w 10000"/>
              <a:gd name="connsiteY4-10" fmla="*/ 4985 h 10000"/>
              <a:gd name="connsiteX5-11" fmla="*/ 3617 w 10000"/>
              <a:gd name="connsiteY5-12" fmla="*/ 2722 h 10000"/>
              <a:gd name="connsiteX6-13" fmla="*/ 4502 w 10000"/>
              <a:gd name="connsiteY6-14" fmla="*/ 3716 h 10000"/>
              <a:gd name="connsiteX7-15" fmla="*/ 4115 w 10000"/>
              <a:gd name="connsiteY7-16" fmla="*/ 1200 h 10000"/>
              <a:gd name="connsiteX8-17" fmla="*/ 4684 w 10000"/>
              <a:gd name="connsiteY8-18" fmla="*/ 0 h 10000"/>
              <a:gd name="connsiteX9-19" fmla="*/ 5474 w 10000"/>
              <a:gd name="connsiteY9-20" fmla="*/ 0 h 10000"/>
              <a:gd name="connsiteX10-21" fmla="*/ 6062 w 10000"/>
              <a:gd name="connsiteY10-22" fmla="*/ 489 h 10000"/>
              <a:gd name="connsiteX11-23" fmla="*/ 6627 w 10000"/>
              <a:gd name="connsiteY11-24" fmla="*/ 2722 h 10000"/>
              <a:gd name="connsiteX12-25" fmla="*/ 7579 w 10000"/>
              <a:gd name="connsiteY12-26" fmla="*/ 5925 h 10000"/>
              <a:gd name="connsiteX13-27" fmla="*/ 9081 w 10000"/>
              <a:gd name="connsiteY13-28" fmla="*/ 8242 h 10000"/>
              <a:gd name="connsiteX14-29" fmla="*/ 10000 w 10000"/>
              <a:gd name="connsiteY14-30" fmla="*/ 10000 h 10000"/>
              <a:gd name="connsiteX15-31" fmla="*/ 0 w 10000"/>
              <a:gd name="connsiteY15-32" fmla="*/ 10000 h 10000"/>
              <a:gd name="connsiteX0-33" fmla="*/ 0 w 10000"/>
              <a:gd name="connsiteY0-34" fmla="*/ 10000 h 10000"/>
              <a:gd name="connsiteX1-35" fmla="*/ 1890 w 10000"/>
              <a:gd name="connsiteY1-36" fmla="*/ 8242 h 10000"/>
              <a:gd name="connsiteX2-37" fmla="*/ 2522 w 10000"/>
              <a:gd name="connsiteY2-38" fmla="*/ 7424 h 10000"/>
              <a:gd name="connsiteX3-39" fmla="*/ 2986 w 10000"/>
              <a:gd name="connsiteY3-40" fmla="*/ 5925 h 10000"/>
              <a:gd name="connsiteX4-41" fmla="*/ 2828 w 10000"/>
              <a:gd name="connsiteY4-42" fmla="*/ 4985 h 10000"/>
              <a:gd name="connsiteX5-43" fmla="*/ 3617 w 10000"/>
              <a:gd name="connsiteY5-44" fmla="*/ 2722 h 10000"/>
              <a:gd name="connsiteX6-45" fmla="*/ 4502 w 10000"/>
              <a:gd name="connsiteY6-46" fmla="*/ 3716 h 10000"/>
              <a:gd name="connsiteX7-47" fmla="*/ 4115 w 10000"/>
              <a:gd name="connsiteY7-48" fmla="*/ 1200 h 10000"/>
              <a:gd name="connsiteX8-49" fmla="*/ 5474 w 10000"/>
              <a:gd name="connsiteY8-50" fmla="*/ 0 h 10000"/>
              <a:gd name="connsiteX9-51" fmla="*/ 6062 w 10000"/>
              <a:gd name="connsiteY9-52" fmla="*/ 489 h 10000"/>
              <a:gd name="connsiteX10-53" fmla="*/ 6627 w 10000"/>
              <a:gd name="connsiteY10-54" fmla="*/ 2722 h 10000"/>
              <a:gd name="connsiteX11-55" fmla="*/ 7579 w 10000"/>
              <a:gd name="connsiteY11-56" fmla="*/ 5925 h 10000"/>
              <a:gd name="connsiteX12-57" fmla="*/ 9081 w 10000"/>
              <a:gd name="connsiteY12-58" fmla="*/ 8242 h 10000"/>
              <a:gd name="connsiteX13-59" fmla="*/ 10000 w 10000"/>
              <a:gd name="connsiteY13-60" fmla="*/ 10000 h 10000"/>
              <a:gd name="connsiteX14-61" fmla="*/ 0 w 10000"/>
              <a:gd name="connsiteY14-62" fmla="*/ 10000 h 10000"/>
              <a:gd name="connsiteX0-63" fmla="*/ 0 w 10000"/>
              <a:gd name="connsiteY0-64" fmla="*/ 10000 h 10000"/>
              <a:gd name="connsiteX1-65" fmla="*/ 1890 w 10000"/>
              <a:gd name="connsiteY1-66" fmla="*/ 8242 h 10000"/>
              <a:gd name="connsiteX2-67" fmla="*/ 2522 w 10000"/>
              <a:gd name="connsiteY2-68" fmla="*/ 7424 h 10000"/>
              <a:gd name="connsiteX3-69" fmla="*/ 2986 w 10000"/>
              <a:gd name="connsiteY3-70" fmla="*/ 5925 h 10000"/>
              <a:gd name="connsiteX4-71" fmla="*/ 2828 w 10000"/>
              <a:gd name="connsiteY4-72" fmla="*/ 4985 h 10000"/>
              <a:gd name="connsiteX5-73" fmla="*/ 3617 w 10000"/>
              <a:gd name="connsiteY5-74" fmla="*/ 2722 h 10000"/>
              <a:gd name="connsiteX6-75" fmla="*/ 4502 w 10000"/>
              <a:gd name="connsiteY6-76" fmla="*/ 3716 h 10000"/>
              <a:gd name="connsiteX7-77" fmla="*/ 5474 w 10000"/>
              <a:gd name="connsiteY7-78" fmla="*/ 0 h 10000"/>
              <a:gd name="connsiteX8-79" fmla="*/ 6062 w 10000"/>
              <a:gd name="connsiteY8-80" fmla="*/ 489 h 10000"/>
              <a:gd name="connsiteX9-81" fmla="*/ 6627 w 10000"/>
              <a:gd name="connsiteY9-82" fmla="*/ 2722 h 10000"/>
              <a:gd name="connsiteX10-83" fmla="*/ 7579 w 10000"/>
              <a:gd name="connsiteY10-84" fmla="*/ 5925 h 10000"/>
              <a:gd name="connsiteX11-85" fmla="*/ 9081 w 10000"/>
              <a:gd name="connsiteY11-86" fmla="*/ 8242 h 10000"/>
              <a:gd name="connsiteX12-87" fmla="*/ 10000 w 10000"/>
              <a:gd name="connsiteY12-88" fmla="*/ 10000 h 10000"/>
              <a:gd name="connsiteX13-89" fmla="*/ 0 w 10000"/>
              <a:gd name="connsiteY13-90" fmla="*/ 10000 h 10000"/>
              <a:gd name="connsiteX0-91" fmla="*/ 0 w 10000"/>
              <a:gd name="connsiteY0-92" fmla="*/ 9511 h 9511"/>
              <a:gd name="connsiteX1-93" fmla="*/ 1890 w 10000"/>
              <a:gd name="connsiteY1-94" fmla="*/ 7753 h 9511"/>
              <a:gd name="connsiteX2-95" fmla="*/ 2522 w 10000"/>
              <a:gd name="connsiteY2-96" fmla="*/ 6935 h 9511"/>
              <a:gd name="connsiteX3-97" fmla="*/ 2986 w 10000"/>
              <a:gd name="connsiteY3-98" fmla="*/ 5436 h 9511"/>
              <a:gd name="connsiteX4-99" fmla="*/ 2828 w 10000"/>
              <a:gd name="connsiteY4-100" fmla="*/ 4496 h 9511"/>
              <a:gd name="connsiteX5-101" fmla="*/ 3617 w 10000"/>
              <a:gd name="connsiteY5-102" fmla="*/ 2233 h 9511"/>
              <a:gd name="connsiteX6-103" fmla="*/ 4502 w 10000"/>
              <a:gd name="connsiteY6-104" fmla="*/ 3227 h 9511"/>
              <a:gd name="connsiteX7-105" fmla="*/ 5367 w 10000"/>
              <a:gd name="connsiteY7-106" fmla="*/ 513 h 9511"/>
              <a:gd name="connsiteX8-107" fmla="*/ 6062 w 10000"/>
              <a:gd name="connsiteY8-108" fmla="*/ 0 h 9511"/>
              <a:gd name="connsiteX9-109" fmla="*/ 6627 w 10000"/>
              <a:gd name="connsiteY9-110" fmla="*/ 2233 h 9511"/>
              <a:gd name="connsiteX10-111" fmla="*/ 7579 w 10000"/>
              <a:gd name="connsiteY10-112" fmla="*/ 5436 h 9511"/>
              <a:gd name="connsiteX11-113" fmla="*/ 9081 w 10000"/>
              <a:gd name="connsiteY11-114" fmla="*/ 7753 h 9511"/>
              <a:gd name="connsiteX12-115" fmla="*/ 10000 w 10000"/>
              <a:gd name="connsiteY12-116" fmla="*/ 9511 h 9511"/>
              <a:gd name="connsiteX13-117" fmla="*/ 0 w 10000"/>
              <a:gd name="connsiteY13-118" fmla="*/ 9511 h 95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</a:cxnLst>
            <a:rect l="l" t="t" r="r" b="b"/>
            <a:pathLst>
              <a:path w="10000" h="9511">
                <a:moveTo>
                  <a:pt x="0" y="9511"/>
                </a:moveTo>
                <a:lnTo>
                  <a:pt x="1890" y="7753"/>
                </a:lnTo>
                <a:lnTo>
                  <a:pt x="2522" y="6935"/>
                </a:lnTo>
                <a:lnTo>
                  <a:pt x="2986" y="5436"/>
                </a:lnTo>
                <a:cubicBezTo>
                  <a:pt x="2933" y="5123"/>
                  <a:pt x="2881" y="4809"/>
                  <a:pt x="2828" y="4496"/>
                </a:cubicBezTo>
                <a:cubicBezTo>
                  <a:pt x="2933" y="3962"/>
                  <a:pt x="3338" y="2444"/>
                  <a:pt x="3617" y="2233"/>
                </a:cubicBezTo>
                <a:lnTo>
                  <a:pt x="4502" y="3227"/>
                </a:lnTo>
                <a:lnTo>
                  <a:pt x="5367" y="513"/>
                </a:lnTo>
                <a:lnTo>
                  <a:pt x="6062" y="0"/>
                </a:lnTo>
                <a:lnTo>
                  <a:pt x="6627" y="2233"/>
                </a:lnTo>
                <a:lnTo>
                  <a:pt x="7579" y="5436"/>
                </a:lnTo>
                <a:lnTo>
                  <a:pt x="9081" y="7753"/>
                </a:lnTo>
                <a:lnTo>
                  <a:pt x="10000" y="9511"/>
                </a:lnTo>
                <a:lnTo>
                  <a:pt x="0" y="9511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vert="horz" wrap="square" lIns="91425" tIns="45712" rIns="91425" bIns="45712" numCol="1" anchor="t" anchorCtr="0" compatLnSpc="1"/>
          <a:lstStyle/>
          <a:p>
            <a:pPr>
              <a:lnSpc>
                <a:spcPct val="120000"/>
              </a:lnSpc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>
            <p:custDataLst>
              <p:tags r:id="rId7"/>
            </p:custDataLst>
          </p:nvPr>
        </p:nvSpPr>
        <p:spPr>
          <a:xfrm>
            <a:off x="1898878" y="4720473"/>
            <a:ext cx="893734" cy="393266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id-ID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2005</a:t>
            </a:r>
            <a:r>
              <a:rPr lang="zh-CN" altLang="en-US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endParaRPr lang="zh-CN" altLang="en-US" sz="16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9"/>
          <p:cNvSpPr txBox="1"/>
          <p:nvPr>
            <p:custDataLst>
              <p:tags r:id="rId8"/>
            </p:custDataLst>
          </p:nvPr>
        </p:nvSpPr>
        <p:spPr>
          <a:xfrm>
            <a:off x="4314806" y="4720473"/>
            <a:ext cx="893734" cy="393266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id-ID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r>
              <a:rPr lang="zh-CN" altLang="en-US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endParaRPr lang="zh-CN" altLang="en-US" sz="16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0"/>
          <p:cNvSpPr txBox="1"/>
          <p:nvPr>
            <p:custDataLst>
              <p:tags r:id="rId9"/>
            </p:custDataLst>
          </p:nvPr>
        </p:nvSpPr>
        <p:spPr>
          <a:xfrm>
            <a:off x="6559855" y="4720473"/>
            <a:ext cx="893734" cy="393266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id-ID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endParaRPr lang="zh-CN" altLang="en-US" sz="16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1"/>
          <p:cNvSpPr txBox="1"/>
          <p:nvPr>
            <p:custDataLst>
              <p:tags r:id="rId10"/>
            </p:custDataLst>
          </p:nvPr>
        </p:nvSpPr>
        <p:spPr>
          <a:xfrm>
            <a:off x="8975782" y="4720473"/>
            <a:ext cx="893734" cy="39326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id-ID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后续</a:t>
            </a:r>
            <a:endParaRPr lang="zh-CN" altLang="id-ID" sz="16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2"/>
          <p:cNvSpPr txBox="1"/>
          <p:nvPr>
            <p:custDataLst>
              <p:tags r:id="rId11"/>
            </p:custDataLst>
          </p:nvPr>
        </p:nvSpPr>
        <p:spPr>
          <a:xfrm>
            <a:off x="1776730" y="2703830"/>
            <a:ext cx="1908810" cy="626745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Django 框架基本完成开发</a:t>
            </a:r>
            <a:endParaRPr lang="zh-CN" altLang="en-US" sz="1600" b="1" spc="3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" name="Straight Connector 14"/>
          <p:cNvCxnSpPr/>
          <p:nvPr>
            <p:custDataLst>
              <p:tags r:id="rId12"/>
            </p:custDataLst>
          </p:nvPr>
        </p:nvCxnSpPr>
        <p:spPr>
          <a:xfrm flipV="1">
            <a:off x="1732780" y="3150927"/>
            <a:ext cx="0" cy="149108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45" name="Oval 15"/>
          <p:cNvSpPr/>
          <p:nvPr>
            <p:custDataLst>
              <p:tags r:id="rId13"/>
            </p:custDataLst>
          </p:nvPr>
        </p:nvSpPr>
        <p:spPr>
          <a:xfrm>
            <a:off x="1693143" y="3096166"/>
            <a:ext cx="83446" cy="83446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16"/>
          <p:cNvSpPr/>
          <p:nvPr>
            <p:custDataLst>
              <p:tags r:id="rId14"/>
            </p:custDataLst>
          </p:nvPr>
        </p:nvSpPr>
        <p:spPr>
          <a:xfrm>
            <a:off x="1697316" y="4607588"/>
            <a:ext cx="70930" cy="70930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7"/>
          <p:cNvSpPr txBox="1"/>
          <p:nvPr>
            <p:custDataLst>
              <p:tags r:id="rId15"/>
            </p:custDataLst>
          </p:nvPr>
        </p:nvSpPr>
        <p:spPr>
          <a:xfrm>
            <a:off x="1776730" y="3494405"/>
            <a:ext cx="1765935" cy="1052195"/>
          </a:xfrm>
          <a:prstGeom prst="rect">
            <a:avLst/>
          </a:prstGeom>
          <a:noFill/>
        </p:spPr>
        <p:txBody>
          <a:bodyPr wrap="square" lIns="89985" tIns="0" rIns="89985" bIns="46792" rtlCol="0"/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以BSD开源协议发布了第一个公开版本，该版本具备了核心功能</a:t>
            </a:r>
            <a:endParaRPr lang="zh-CN" altLang="en-US" sz="1200" spc="15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8"/>
          <p:cNvSpPr txBox="1"/>
          <p:nvPr>
            <p:custDataLst>
              <p:tags r:id="rId16"/>
            </p:custDataLst>
          </p:nvPr>
        </p:nvSpPr>
        <p:spPr>
          <a:xfrm>
            <a:off x="3893820" y="2706370"/>
            <a:ext cx="1913255" cy="367030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第一个版本发布</a:t>
            </a:r>
            <a:endParaRPr lang="zh-CN" altLang="en-US" sz="1600" b="1" spc="3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Straight Connector 20"/>
          <p:cNvCxnSpPr/>
          <p:nvPr>
            <p:custDataLst>
              <p:tags r:id="rId17"/>
            </p:custDataLst>
          </p:nvPr>
        </p:nvCxnSpPr>
        <p:spPr>
          <a:xfrm flipV="1">
            <a:off x="3850231" y="2893287"/>
            <a:ext cx="0" cy="149108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50" name="Oval 21"/>
          <p:cNvSpPr/>
          <p:nvPr>
            <p:custDataLst>
              <p:tags r:id="rId18"/>
            </p:custDataLst>
          </p:nvPr>
        </p:nvSpPr>
        <p:spPr>
          <a:xfrm>
            <a:off x="3810595" y="2839047"/>
            <a:ext cx="83446" cy="83446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22"/>
          <p:cNvSpPr/>
          <p:nvPr>
            <p:custDataLst>
              <p:tags r:id="rId19"/>
            </p:custDataLst>
          </p:nvPr>
        </p:nvSpPr>
        <p:spPr>
          <a:xfrm>
            <a:off x="3814767" y="4350469"/>
            <a:ext cx="70930" cy="70930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>
            <p:custDataLst>
              <p:tags r:id="rId20"/>
            </p:custDataLst>
          </p:nvPr>
        </p:nvSpPr>
        <p:spPr>
          <a:xfrm>
            <a:off x="3893820" y="3119120"/>
            <a:ext cx="2371090" cy="1120775"/>
          </a:xfrm>
          <a:prstGeom prst="rect">
            <a:avLst/>
          </a:prstGeom>
          <a:noFill/>
        </p:spPr>
        <p:txBody>
          <a:bodyPr wrap="square" lIns="89985" tIns="0" rIns="89985" bIns="46792" rtlCol="0"/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Django框架的软件基金会成立，该版本引入了许多重要的功能和改进，如数据库迁移和自动表单验证。</a:t>
            </a:r>
            <a:endParaRPr lang="zh-CN" altLang="en-US" sz="1200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24"/>
          <p:cNvSpPr txBox="1"/>
          <p:nvPr>
            <p:custDataLst>
              <p:tags r:id="rId21"/>
            </p:custDataLst>
          </p:nvPr>
        </p:nvSpPr>
        <p:spPr>
          <a:xfrm>
            <a:off x="6559550" y="2411095"/>
            <a:ext cx="1812925" cy="367030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en-US" altLang="zh-CN" sz="16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2.0</a:t>
            </a:r>
            <a:r>
              <a:rPr lang="zh-CN" altLang="en-US" sz="16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版本发布</a:t>
            </a:r>
            <a:endParaRPr lang="zh-CN" altLang="en-US" sz="1600" b="1" spc="3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Straight Connector 26"/>
          <p:cNvCxnSpPr/>
          <p:nvPr>
            <p:custDataLst>
              <p:tags r:id="rId22"/>
            </p:custDataLst>
          </p:nvPr>
        </p:nvCxnSpPr>
        <p:spPr>
          <a:xfrm flipV="1">
            <a:off x="6516343" y="2598618"/>
            <a:ext cx="0" cy="149108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55" name="Oval 27"/>
          <p:cNvSpPr/>
          <p:nvPr>
            <p:custDataLst>
              <p:tags r:id="rId23"/>
            </p:custDataLst>
          </p:nvPr>
        </p:nvSpPr>
        <p:spPr>
          <a:xfrm>
            <a:off x="6476184" y="2543856"/>
            <a:ext cx="83446" cy="83446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28"/>
          <p:cNvSpPr/>
          <p:nvPr>
            <p:custDataLst>
              <p:tags r:id="rId24"/>
            </p:custDataLst>
          </p:nvPr>
        </p:nvSpPr>
        <p:spPr>
          <a:xfrm>
            <a:off x="6480357" y="4055277"/>
            <a:ext cx="70930" cy="70930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29"/>
          <p:cNvSpPr txBox="1"/>
          <p:nvPr>
            <p:custDataLst>
              <p:tags r:id="rId25"/>
            </p:custDataLst>
          </p:nvPr>
        </p:nvSpPr>
        <p:spPr>
          <a:xfrm>
            <a:off x="6559550" y="2823845"/>
            <a:ext cx="2289175" cy="771525"/>
          </a:xfrm>
          <a:prstGeom prst="rect">
            <a:avLst/>
          </a:prstGeom>
          <a:noFill/>
        </p:spPr>
        <p:txBody>
          <a:bodyPr wrap="square" lIns="89985" tIns="0" rIns="89985" bIns="46792" rtlCol="0"/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移除了对Python 2的支持，并引入了异步视图和自定义用户模型字段等重要功能。</a:t>
            </a:r>
            <a:endParaRPr lang="zh-CN" altLang="en-US" sz="1200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30"/>
          <p:cNvSpPr txBox="1"/>
          <p:nvPr>
            <p:custDataLst>
              <p:tags r:id="rId26"/>
            </p:custDataLst>
          </p:nvPr>
        </p:nvSpPr>
        <p:spPr>
          <a:xfrm>
            <a:off x="8862060" y="2527300"/>
            <a:ext cx="1762125" cy="367030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新版本新功能</a:t>
            </a:r>
            <a:endParaRPr lang="zh-CN" altLang="en-US" sz="1600" b="1" spc="3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9" name="Straight Connector 32"/>
          <p:cNvCxnSpPr/>
          <p:nvPr>
            <p:custDataLst>
              <p:tags r:id="rId27"/>
            </p:custDataLst>
          </p:nvPr>
        </p:nvCxnSpPr>
        <p:spPr>
          <a:xfrm flipV="1">
            <a:off x="8818550" y="2714535"/>
            <a:ext cx="0" cy="149108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60" name="Oval 33"/>
          <p:cNvSpPr/>
          <p:nvPr>
            <p:custDataLst>
              <p:tags r:id="rId28"/>
            </p:custDataLst>
          </p:nvPr>
        </p:nvSpPr>
        <p:spPr>
          <a:xfrm>
            <a:off x="8778391" y="2660295"/>
            <a:ext cx="83446" cy="83446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34"/>
          <p:cNvSpPr/>
          <p:nvPr>
            <p:custDataLst>
              <p:tags r:id="rId29"/>
            </p:custDataLst>
          </p:nvPr>
        </p:nvSpPr>
        <p:spPr>
          <a:xfrm>
            <a:off x="8782564" y="4171196"/>
            <a:ext cx="70930" cy="70930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35"/>
          <p:cNvSpPr txBox="1"/>
          <p:nvPr>
            <p:custDataLst>
              <p:tags r:id="rId30"/>
            </p:custDataLst>
          </p:nvPr>
        </p:nvSpPr>
        <p:spPr>
          <a:xfrm>
            <a:off x="8862060" y="2940050"/>
            <a:ext cx="2334895" cy="1302385"/>
          </a:xfrm>
          <a:prstGeom prst="rect">
            <a:avLst/>
          </a:prstGeom>
          <a:noFill/>
        </p:spPr>
        <p:txBody>
          <a:bodyPr wrap="square" lIns="89985" tIns="0" rIns="89985" bIns="46792" rtlCol="0"/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Django框架陆续发布了Django 3.0和Django 4.0版本，这些版本带来了更多的改进和新增功能，以提升 Django 框架的性能、稳定性和安全性。</a:t>
            </a:r>
            <a:endParaRPr lang="zh-CN" altLang="en-US" sz="1200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/>
      <p:bldP spid="40" grpId="0"/>
      <p:bldP spid="41" grpId="0"/>
      <p:bldP spid="42" grpId="0"/>
      <p:bldP spid="43" grpId="0"/>
      <p:bldP spid="47" grpId="0"/>
      <p:bldP spid="48" grpId="0"/>
      <p:bldP spid="52" grpId="0"/>
      <p:bldP spid="53" grpId="0"/>
      <p:bldP spid="57" grpId="0"/>
      <p:bldP spid="58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Django框架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，能够说出Django框架的优点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框架的优点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1.xml><?xml version="1.0" encoding="utf-8"?>
<p:tagLst xmlns:p="http://schemas.openxmlformats.org/presentationml/2006/main">
  <p:tag name="KSO_WM_DIAGRAM_VIRTUALLY_FRAME" val="{&quot;height&quot;:348.24125984251975,&quot;left&quot;:242.81141732283464,&quot;top&quot;:147.55409448818892,&quot;width&quot;:479.01125984251956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4.xml><?xml version="1.0" encoding="utf-8"?>
<p:tagLst xmlns:p="http://schemas.openxmlformats.org/presentationml/2006/main">
  <p:tag name="KSO_WM_DIAGRAM_VIRTUALLY_FRAME" val="{&quot;height&quot;:348.24125984251975,&quot;left&quot;:242.81141732283464,&quot;top&quot;:147.55409448818892,&quot;width&quot;:479.01125984251956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6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7.xml><?xml version="1.0" encoding="utf-8"?>
<p:tagLst xmlns:p="http://schemas.openxmlformats.org/presentationml/2006/main">
  <p:tag name="KSO_WM_DIAGRAM_VIRTUALLY_FRAME" val="{&quot;height&quot;:348.24125984251975,&quot;left&quot;:242.81141732283464,&quot;top&quot;:147.55409448818892,&quot;width&quot;:479.01125984251956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2.xml><?xml version="1.0" encoding="utf-8"?>
<p:tagLst xmlns:p="http://schemas.openxmlformats.org/presentationml/2006/main">
  <p:tag name="KSO_WM_DIAGRAM_VIRTUALLY_FRAME" val="{&quot;height&quot;:381.9,&quot;left&quot;:111.25,&quot;top&quot;:123.6,&quot;width&quot;:704.3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81.9,&quot;left&quot;:111.25,&quot;top&quot;:123.6,&quot;width&quot;:704.3}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3_3*m_i*1_1"/>
  <p:tag name="KSO_WM_TEMPLATE_CATEGORY" val="diagram"/>
  <p:tag name="KSO_WM_TEMPLATE_INDEX" val="20200183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3_3*m_h_i*1_1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3_3*m_h_i*1_2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0183_3*m_h_i*1_3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0183_3*m_h_i*1_4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0183_3*m_h_i*1_1_2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83_3*m_h_i*1_2_2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0183_3*m_h_i*1_3_2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0183_3*m_h_i*1_4_2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83_3*m_h_a*1_1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381.9,&quot;left&quot;:111.25,&quot;top&quot;:123.6,&quot;width&quot;:704.3}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3_3*m_h_i*1_1_4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3_3*m_h_i*1_1_5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3_3*m_h_i*1_1_6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0183_3*m_h_f*1_1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0183_3*m_h_a*1_2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3_3*m_h_i*1_2_4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0183_3*m_h_i*1_2_5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0183_3*m_h_i*1_2_6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SUBTYPE" val="a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0183_3*m_h_f*1_2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83_3*m_h_a*1_3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381.9,&quot;left&quot;:111.25,&quot;top&quot;:123.6,&quot;width&quot;:704.3}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0183_3*m_h_i*1_3_4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200183_3*m_h_i*1_3_5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6"/>
  <p:tag name="KSO_WM_UNIT_ID" val="diagram20200183_3*m_h_i*1_3_6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SUBTYPE" val="a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0183_3*m_h_f*1_3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200183_3*m_h_a*1_4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0183_3*m_h_i*1_4_4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5"/>
  <p:tag name="KSO_WM_UNIT_ID" val="diagram20200183_3*m_h_i*1_4_5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6"/>
  <p:tag name="KSO_WM_UNIT_ID" val="diagram20200183_3*m_h_i*1_4_6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SUBTYPE" val="a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0183_3*m_h_f*1_4_1"/>
  <p:tag name="KSO_WM_TEMPLATE_CATEGORY" val="diagram"/>
  <p:tag name="KSO_WM_TEMPLATE_INDEX" val="2020018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81.9,&quot;left&quot;:111.25,&quot;top&quot;:123.6,&quot;width&quot;:704.3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81.9,&quot;left&quot;:111.25,&quot;top&quot;:123.6,&quot;width&quot;:704.3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TABLE_BEAUTIFY" val="smartTable{0c6b2b3b-f178-4860-b30f-f9c824e38cbd}"/>
  <p:tag name="TABLE_ENDDRAG_ORIGIN_RECT" val="686*151"/>
  <p:tag name="TABLE_ENDDRAG_RECT" val="100*194*686*151"/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348.24125984251975,&quot;left&quot;:242.81141732283464,&quot;top&quot;:147.55409448818892,&quot;width&quot;:479.01125984251956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48.24125984251975,&quot;left&quot;:242.81141732283464,&quot;top&quot;:147.55409448818892,&quot;width&quot;:479.01125984251956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4498</Words>
  <Application>WPS 演示</Application>
  <PresentationFormat>自定义</PresentationFormat>
  <Paragraphs>230</Paragraphs>
  <Slides>26</Slides>
  <Notes>83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字魂58号-创中黑</vt:lpstr>
      <vt:lpstr>Calibri</vt:lpstr>
      <vt:lpstr>思源黑体 CN Regular</vt:lpstr>
      <vt:lpstr>Wingdings</vt:lpstr>
      <vt:lpstr>Arial Unicode MS</vt:lpstr>
      <vt:lpstr>Times New Roman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6103</cp:revision>
  <dcterms:created xsi:type="dcterms:W3CDTF">2020-11-11T09:29:00Z</dcterms:created>
  <dcterms:modified xsi:type="dcterms:W3CDTF">2025-01-02T11:02:40Z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744D8EB2E76D4847A8112CE6B167364B</vt:lpwstr>
  </property>
</Properties>
</file>