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33"/>
  </p:handoutMasterIdLst>
  <p:sldIdLst>
    <p:sldId id="2222" r:id="rId4"/>
    <p:sldId id="264" r:id="rId5"/>
    <p:sldId id="2191" r:id="rId7"/>
    <p:sldId id="2192" r:id="rId8"/>
    <p:sldId id="2193" r:id="rId9"/>
    <p:sldId id="2194" r:id="rId10"/>
    <p:sldId id="2195" r:id="rId11"/>
    <p:sldId id="2196" r:id="rId12"/>
    <p:sldId id="2197" r:id="rId13"/>
    <p:sldId id="2198" r:id="rId14"/>
    <p:sldId id="2199" r:id="rId15"/>
    <p:sldId id="2200" r:id="rId16"/>
    <p:sldId id="2201" r:id="rId17"/>
    <p:sldId id="2202" r:id="rId18"/>
    <p:sldId id="2203" r:id="rId19"/>
    <p:sldId id="2206" r:id="rId20"/>
    <p:sldId id="2204" r:id="rId21"/>
    <p:sldId id="2207" r:id="rId22"/>
    <p:sldId id="2208" r:id="rId23"/>
    <p:sldId id="2209" r:id="rId24"/>
    <p:sldId id="2210" r:id="rId25"/>
    <p:sldId id="2211" r:id="rId26"/>
    <p:sldId id="2212" r:id="rId27"/>
    <p:sldId id="2213" r:id="rId28"/>
    <p:sldId id="2205" r:id="rId29"/>
    <p:sldId id="2214" r:id="rId30"/>
    <p:sldId id="2249" r:id="rId31"/>
    <p:sldId id="2223" r:id="rId32"/>
  </p:sldIdLst>
  <p:sldSz cx="12190095" cy="6859270"/>
  <p:notesSz cx="6858000" cy="9144000"/>
  <p:custDataLst>
    <p:tags r:id="rId38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2" pos="224" userDrawn="1">
          <p15:clr>
            <a:srgbClr val="A4A3A4"/>
          </p15:clr>
        </p15:guide>
        <p15:guide id="3" pos="654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933"/>
        <p:guide pos="224"/>
        <p:guide pos="65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577"/>
        <p:guide pos="22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gs" Target="tags/tag160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1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9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9.xml"/><Relationship Id="rId13" Type="http://schemas.openxmlformats.org/officeDocument/2006/relationships/tags" Target="../tags/tag98.xml"/><Relationship Id="rId12" Type="http://schemas.openxmlformats.org/officeDocument/2006/relationships/image" Target="../media/image10.png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image" Target="../media/image12.png"/><Relationship Id="rId1" Type="http://schemas.openxmlformats.org/officeDocument/2006/relationships/tags" Target="../tags/tag10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0" Type="http://schemas.openxmlformats.org/officeDocument/2006/relationships/notesSlide" Target="../notesSlides/notesSlide13.xml"/><Relationship Id="rId1" Type="http://schemas.openxmlformats.org/officeDocument/2006/relationships/tags" Target="../tags/tag10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15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19.xml"/><Relationship Id="rId4" Type="http://schemas.openxmlformats.org/officeDocument/2006/relationships/image" Target="../media/image1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30.xml"/><Relationship Id="rId4" Type="http://schemas.openxmlformats.org/officeDocument/2006/relationships/image" Target="../media/image1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34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38.xml"/><Relationship Id="rId4" Type="http://schemas.openxmlformats.org/officeDocument/2006/relationships/image" Target="../media/image12.png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5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9.xml"/><Relationship Id="rId14" Type="http://schemas.openxmlformats.org/officeDocument/2006/relationships/image" Target="../media/image4.png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34.xml"/><Relationship Id="rId13" Type="http://schemas.openxmlformats.org/officeDocument/2006/relationships/image" Target="../media/image5.png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47.xml"/><Relationship Id="rId13" Type="http://schemas.openxmlformats.org/officeDocument/2006/relationships/image" Target="../media/image6.png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60.xml"/><Relationship Id="rId13" Type="http://schemas.openxmlformats.org/officeDocument/2006/relationships/image" Target="../media/image7.png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4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73.xml"/><Relationship Id="rId13" Type="http://schemas.openxmlformats.org/officeDocument/2006/relationships/image" Target="../media/image8.pn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6" Type="http://schemas.openxmlformats.org/officeDocument/2006/relationships/notesSlide" Target="../notesSlides/notesSlide8.xml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86.xml"/><Relationship Id="rId13" Type="http://schemas.openxmlformats.org/officeDocument/2006/relationships/image" Target="../media/image9.png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tags" Target="../tags/tag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094" y="2818226"/>
            <a:ext cx="5601095" cy="694581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模块一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数据库编程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3717925"/>
            <a:ext cx="5913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2800" b="1" dirty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Redis与Python交互</a:t>
            </a:r>
            <a:endParaRPr lang="zh-CN" altLang="en-US" sz="2800" b="1" spc="200" dirty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27"/>
          <p:cNvCxnSpPr/>
          <p:nvPr>
            <p:custDataLst>
              <p:tags r:id="rId1"/>
            </p:custDataLst>
          </p:nvPr>
        </p:nvCxnSpPr>
        <p:spPr>
          <a:xfrm>
            <a:off x="2148434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089195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文本框 32"/>
          <p:cNvSpPr txBox="1"/>
          <p:nvPr>
            <p:custDataLst>
              <p:tags r:id="rId3"/>
            </p:custDataLst>
          </p:nvPr>
        </p:nvSpPr>
        <p:spPr>
          <a:xfrm>
            <a:off x="358775" y="3100583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6</a:t>
            </a:r>
            <a:endParaRPr lang="en-US" altLang="zh-CN" sz="2400" dirty="0">
              <a:latin typeface="+mn-ea"/>
            </a:endParaRPr>
          </a:p>
        </p:txBody>
      </p:sp>
      <p:sp>
        <p:nvSpPr>
          <p:cNvPr id="27" name="椭圆 26"/>
          <p:cNvSpPr/>
          <p:nvPr>
            <p:custDataLst>
              <p:tags r:id="rId4"/>
            </p:custDataLst>
          </p:nvPr>
        </p:nvSpPr>
        <p:spPr>
          <a:xfrm>
            <a:off x="2089195" y="33105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椭圆 27"/>
          <p:cNvSpPr/>
          <p:nvPr>
            <p:custDataLst>
              <p:tags r:id="rId5"/>
            </p:custDataLst>
          </p:nvPr>
        </p:nvSpPr>
        <p:spPr>
          <a:xfrm>
            <a:off x="2089195" y="422157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椭圆 28"/>
          <p:cNvSpPr/>
          <p:nvPr>
            <p:custDataLst>
              <p:tags r:id="rId6"/>
            </p:custDataLst>
          </p:nvPr>
        </p:nvSpPr>
        <p:spPr>
          <a:xfrm>
            <a:off x="2098581" y="513261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392493" y="1750827"/>
            <a:ext cx="907229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单击“Install”按钮开始安装Redis数据库，并以进度条的形式提示当前安装的进度，安装完成后自动进入Completed the Redis on Windows Setup Wizard界面，如图所示。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6689" y="4008378"/>
            <a:ext cx="1697534" cy="515997"/>
            <a:chOff x="-2086" y="2141478"/>
            <a:chExt cx="1697534" cy="515997"/>
          </a:xfrm>
        </p:grpSpPr>
        <p:sp>
          <p:nvSpPr>
            <p:cNvPr id="11" name="箭头: 五边形 31"/>
            <p:cNvSpPr/>
            <p:nvPr>
              <p:custDataLst>
                <p:tags r:id="rId8"/>
              </p:custDataLst>
            </p:nvPr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" name="文本框 30"/>
            <p:cNvSpPr txBox="1"/>
            <p:nvPr>
              <p:custDataLst>
                <p:tags r:id="rId9"/>
              </p:custDataLst>
            </p:nvPr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7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3" name="文本框 30"/>
          <p:cNvSpPr txBox="1"/>
          <p:nvPr>
            <p:custDataLst>
              <p:tags r:id="rId10"/>
            </p:custDataLst>
          </p:nvPr>
        </p:nvSpPr>
        <p:spPr>
          <a:xfrm>
            <a:off x="356870" y="2168525"/>
            <a:ext cx="1633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步骤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5</a:t>
            </a:r>
            <a:endParaRPr lang="en-US" altLang="zh-CN" sz="24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7" name="图片 5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510405" y="2709545"/>
            <a:ext cx="4818380" cy="3758565"/>
          </a:xfrm>
          <a:prstGeom prst="rect">
            <a:avLst/>
          </a:prstGeom>
        </p:spPr>
      </p:pic>
      <p:sp>
        <p:nvSpPr>
          <p:cNvPr id="2" name="标题 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下载和安装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330325" y="1487805"/>
            <a:ext cx="963358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若希望验证Redis数据库是否安装成功，则可以打开命令行窗口，在该窗口的提示符后面输入“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redis-cli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”命令运行Redis客户端，按下回车键后可以看到提示符变为127.0.0.1:6379&gt;，此时继续输入“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ping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”命令进行测试连接，运行命令后如果收到响应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PONG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，说明Redis已经安装并正常运行。命令及运行结果如下所示：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486535" y="3645535"/>
            <a:ext cx="8608060" cy="165862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C:\Users\itcast&gt;redis-cli</a:t>
            </a:r>
            <a:endParaRPr lang="en-US"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127.0.0.1:6379&gt; ping</a:t>
            </a:r>
            <a:endParaRPr lang="en-US"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PONG</a:t>
            </a:r>
            <a:endParaRPr lang="en-US"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下载和安装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8897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93365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1176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4693" y="3645327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63798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en-US" altLang="zh-CN" sz="1800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</a:t>
            </a:r>
            <a:r>
              <a:rPr lang="zh-CN" altLang="en-US" sz="1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模块的安装方式</a:t>
            </a:r>
            <a:r>
              <a:rPr lang="zh-CN" altLang="en-US" sz="18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能够在指定</a:t>
            </a:r>
            <a:r>
              <a:rPr lang="en-US" altLang="zh-CN" sz="18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Python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环境</a:t>
            </a:r>
            <a:r>
              <a:rPr lang="zh-CN" altLang="en-US" sz="18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安装</a:t>
            </a:r>
            <a:r>
              <a:rPr 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模块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安装</a:t>
            </a:r>
            <a:r>
              <a:rPr lang="en-US" altLang="zh-CN" b="1" dirty="0" err="1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r>
              <a:rPr lang="zh-CN" altLang="en-US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模块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66260" y="2421890"/>
            <a:ext cx="636397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是一个用于与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Redis数据库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进行交互的模块，它提供了简单而直观的编程接口，使开发者可以通过Python代码轻松地连接到Redis服务器，并执行各种操作，比如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存储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读取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删除数据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。同时，它还提供了高级功能，如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事务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发布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与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订阅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管道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批量操作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等，以满足不同的开发需求。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4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4079240" y="2277745"/>
            <a:ext cx="6912610" cy="251714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安装</a:t>
            </a:r>
            <a:r>
              <a:rPr lang="en-US" altLang="zh-CN" b="1" dirty="0" err="1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r>
              <a:rPr lang="zh-CN" altLang="en-US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模块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054100" y="1400175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若需要在程序中操作Redis数据库，则需要先在当前的开发环境中安装redis模块。安装redis模块的方式比较简单，可以直接使用pip命令安装，安装命令如下：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31059" y="2563207"/>
            <a:ext cx="9588176" cy="808013"/>
            <a:chOff x="1143691" y="2082765"/>
            <a:chExt cx="9588176" cy="808013"/>
          </a:xfrm>
        </p:grpSpPr>
        <p:sp>
          <p:nvSpPr>
            <p:cNvPr id="8" name="矩形 7"/>
            <p:cNvSpPr/>
            <p:nvPr>
              <p:custDataLst>
                <p:tags r:id="rId2"/>
              </p:custDataLst>
            </p:nvPr>
          </p:nvSpPr>
          <p:spPr bwMode="auto">
            <a:xfrm>
              <a:off x="2062758" y="2082766"/>
              <a:ext cx="8669109" cy="8080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en-US"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pip install redis</a:t>
              </a:r>
              <a:endParaRPr lang="en-US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5" name="剪去单角的矩形 4"/>
            <p:cNvSpPr/>
            <p:nvPr>
              <p:custDataLst>
                <p:tags r:id="rId3"/>
              </p:custDataLst>
            </p:nvPr>
          </p:nvSpPr>
          <p:spPr>
            <a:xfrm flipH="1">
              <a:off x="1143691" y="2082765"/>
              <a:ext cx="808346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>
              <p:custDataLst>
                <p:tags r:id="rId4"/>
              </p:custDataLst>
            </p:nvPr>
          </p:nvSpPr>
          <p:spPr>
            <a:xfrm>
              <a:off x="1202423" y="2127535"/>
              <a:ext cx="69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安装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命令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6"/>
            <p:cNvSpPr/>
            <p:nvPr>
              <p:custDataLst>
                <p:tags r:id="rId5"/>
              </p:custDataLst>
            </p:nvPr>
          </p:nvSpPr>
          <p:spPr bwMode="auto">
            <a:xfrm>
              <a:off x="1952036" y="2105349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270000" y="3502025"/>
            <a:ext cx="9785350" cy="5530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执行上述命令，若命令行窗口中出现如下信息，说明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模块安装成功：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 bwMode="auto">
          <a:xfrm>
            <a:off x="1199515" y="4149725"/>
            <a:ext cx="9719945" cy="138620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……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Installing collected packages: redis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Successfully installed redis-1.6.0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6" name="标题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安装</a:t>
            </a:r>
            <a:r>
              <a:rPr lang="en-US" altLang="zh-CN" b="1" dirty="0" err="1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r>
              <a:rPr lang="zh-CN" altLang="en-US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模块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8897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93365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1176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StrictRedis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对象中常用方法的使用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，能够使用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该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对象操作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数据库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6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常用对象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8605" y="2565400"/>
            <a:ext cx="6732270" cy="204089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365625" y="2646045"/>
            <a:ext cx="623189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在redis模块中，提供了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StrictRedis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Redis类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来实现与Redis数据库交互的命令，其中，StrictRedis类实现了官方Redis命令的大部分功能；Redis是StrictRedis的子类，用于兼容旧版本的redis-py。官方推荐使用StrictRedis对象进行开发。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常用对象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1054100" y="1543685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StrictRedis对象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用于建立与Redis数据库的连接，它可以通过构造方法进行创建，该方法的语法格式如下：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31059" y="2634962"/>
            <a:ext cx="9587865" cy="1492250"/>
            <a:chOff x="1143691" y="2082765"/>
            <a:chExt cx="9587865" cy="1492250"/>
          </a:xfrm>
        </p:grpSpPr>
        <p:sp>
          <p:nvSpPr>
            <p:cNvPr id="14" name="矩形 13"/>
            <p:cNvSpPr/>
            <p:nvPr>
              <p:custDataLst>
                <p:tags r:id="rId2"/>
              </p:custDataLst>
            </p:nvPr>
          </p:nvSpPr>
          <p:spPr bwMode="auto">
            <a:xfrm>
              <a:off x="2062536" y="2082765"/>
              <a:ext cx="8669020" cy="14922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>
                <a:lnSpc>
                  <a:spcPct val="150000"/>
                </a:lnSpc>
              </a:pPr>
              <a:r>
                <a:rPr lang="en-US" sz="16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StrictRedis(host='localhost', port=6379, db=0, password=None, </a:t>
              </a:r>
              <a:endPara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  <a:p>
              <a:pPr algn="l">
                <a:lnSpc>
                  <a:spcPct val="150000"/>
                </a:lnSpc>
              </a:pPr>
              <a:r>
                <a:rPr lang="en-US" sz="16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    socket_timeout=None, socket_connect_timeout=None,</a:t>
              </a:r>
              <a:endPara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  <a:p>
              <a:pPr algn="l">
                <a:lnSpc>
                  <a:spcPct val="150000"/>
                </a:lnSpc>
              </a:pPr>
              <a:r>
                <a:rPr lang="en-US" sz="16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    socket_keepalive=None, socket_keepalive_options=None,</a:t>
              </a:r>
              <a:endPara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  <a:p>
              <a:pPr algn="l">
                <a:lnSpc>
                  <a:spcPct val="150000"/>
                </a:lnSpc>
              </a:pPr>
              <a:r>
                <a:rPr lang="en-US" sz="16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    connection_pool=None, unix_socket_path=None, encoding='utf-8',...)</a:t>
              </a:r>
              <a:endPara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5" name="剪去单角的矩形 14"/>
            <p:cNvSpPr/>
            <p:nvPr>
              <p:custDataLst>
                <p:tags r:id="rId3"/>
              </p:custDataLst>
            </p:nvPr>
          </p:nvSpPr>
          <p:spPr>
            <a:xfrm flipH="1">
              <a:off x="1143691" y="2082765"/>
              <a:ext cx="808355" cy="1487170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>
              <p:custDataLst>
                <p:tags r:id="rId4"/>
              </p:custDataLst>
            </p:nvPr>
          </p:nvSpPr>
          <p:spPr>
            <a:xfrm>
              <a:off x="1329423" y="2127535"/>
              <a:ext cx="436880" cy="13220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6"/>
            <p:cNvSpPr/>
            <p:nvPr>
              <p:custDataLst>
                <p:tags r:id="rId5"/>
              </p:custDataLst>
            </p:nvPr>
          </p:nvSpPr>
          <p:spPr bwMode="auto">
            <a:xfrm>
              <a:off x="1952046" y="2105625"/>
              <a:ext cx="99060" cy="1434465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9" name="TextBox 3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30960" y="4295775"/>
            <a:ext cx="9572625" cy="159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host：表示待连接的Redis数据库所在主机的IP地址，默认值为localhost。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port：表示Redis数据库的端口号，默认值为6379。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db：表示数据库索引，默认值为0，数据库的名称为db0。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encoding：表示采用的编码格式，默认使用的编码格式是utf-8。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常用对象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8605" y="2565400"/>
            <a:ext cx="6732270" cy="204089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365625" y="2646045"/>
            <a:ext cx="623189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Redis数据库中的数据都是键值对，其中键为字符串类型，不能重复；值可以为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字符串（string）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哈希（hash）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列表（list）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集合（set）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有序集合（zset）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这五种类型，针对每种类型官方均提供了相应的命令。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常用对象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54100" y="1510665"/>
            <a:ext cx="9686290" cy="6210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StrictRedis对象中提供了与Redis数据库操作命令同名的方法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（以字符串类型为例）。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198880" y="2353310"/>
          <a:ext cx="9272912" cy="32556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9363"/>
                <a:gridCol w="2681599"/>
                <a:gridCol w="5441950"/>
              </a:tblGrid>
              <a:tr h="535305">
                <a:tc>
                  <a:txBody>
                    <a:bodyPr/>
                    <a:lstStyle/>
                    <a:p>
                      <a:pPr marL="0" indent="21590" algn="ctr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类型</a:t>
                      </a:r>
                      <a:endParaRPr lang="zh-CN" altLang="en-US" sz="16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ctr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方法</a:t>
                      </a:r>
                      <a:endParaRPr lang="zh-CN" sz="16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ctr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1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说明</a:t>
                      </a:r>
                      <a:endParaRPr lang="zh-CN" altLang="en-US" sz="16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</a:tr>
              <a:tr h="431800">
                <a:tc rowSpan="6"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字符串</a:t>
                      </a:r>
                      <a:endParaRPr lang="zh-CN" altLang="en-US" sz="160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set(name, value)</a:t>
                      </a:r>
                      <a:endParaRPr lang="zh-CN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设置指定键name的值为value。若键不存在，则新建一个键值对；若键存在，则修改其对应的值。若该方法返回True，则表示创建或修改成功，否则表示创建或修改失败</a:t>
                      </a:r>
                      <a:endParaRPr lang="zh-CN" altLang="en-US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</a:tr>
              <a:tr h="432000">
                <a:tc vMerge="1"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setex(name, time, value)</a:t>
                      </a:r>
                      <a:endParaRPr lang="zh-CN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设置指定键name对应的值为value，并将键的过期时间设为time</a:t>
                      </a:r>
                      <a:endParaRPr lang="zh-CN" altLang="en-US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</a:tr>
              <a:tr h="432000">
                <a:tc vMerge="1"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mset(mapping)</a:t>
                      </a:r>
                      <a:endParaRPr lang="zh-CN" altLang="en-US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同时设置多个键值对</a:t>
                      </a:r>
                      <a:endParaRPr lang="zh-CN" altLang="en-US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</a:tr>
              <a:tr h="432000">
                <a:tc vMerge="1"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append(key, value)</a:t>
                      </a:r>
                      <a:endParaRPr lang="zh-CN" altLang="en-US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如果key存在，那么将value追加到原有值的末尾；如果key不存在，那么创建一个键值对</a:t>
                      </a:r>
                      <a:endParaRPr lang="zh-CN" altLang="en-US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</a:tr>
              <a:tr h="432000">
                <a:tc vMerge="1"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get(name)</a:t>
                      </a:r>
                      <a:endParaRPr lang="zh-CN" altLang="en-US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获取给定键所对应的值。若获取失败，则返回None</a:t>
                      </a:r>
                      <a:endParaRPr lang="zh-CN" altLang="en-US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</a:tr>
              <a:tr h="432000">
                <a:tc vMerge="1"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mget(keys, *args)</a:t>
                      </a:r>
                      <a:endParaRPr lang="zh-CN" altLang="en-US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1590" algn="l" defTabSz="1219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获取与键顺序相同的值列表</a:t>
                      </a:r>
                      <a:endParaRPr lang="zh-CN" altLang="en-US" sz="160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常用对象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455378" y="693408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36015" y="2709545"/>
            <a:ext cx="9021445" cy="688340"/>
            <a:chOff x="978871" y="3338787"/>
            <a:chExt cx="8499077" cy="515938"/>
          </a:xfrm>
        </p:grpSpPr>
        <p:sp>
          <p:nvSpPr>
            <p:cNvPr id="12" name="Pentagon 6"/>
            <p:cNvSpPr/>
            <p:nvPr>
              <p:custDataLst>
                <p:tags r:id="rId1"/>
              </p:custDataLst>
            </p:nvPr>
          </p:nvSpPr>
          <p:spPr bwMode="auto">
            <a:xfrm>
              <a:off x="978871" y="3338787"/>
              <a:ext cx="8499077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熟悉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数据库的核心要素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，能够归纳</a:t>
              </a:r>
              <a:r>
                <a:rPr lang="zh-CN" altLang="en-US" sz="20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Redis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数据库的核心要素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3" name="MH_Others_1"/>
            <p:cNvSpPr/>
            <p:nvPr>
              <p:custDataLst>
                <p:tags r:id="rId2"/>
              </p:custDataLst>
            </p:nvPr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26490" y="3645535"/>
            <a:ext cx="10156825" cy="819150"/>
            <a:chOff x="978871" y="3338787"/>
            <a:chExt cx="8499077" cy="613985"/>
          </a:xfrm>
        </p:grpSpPr>
        <p:sp>
          <p:nvSpPr>
            <p:cNvPr id="3" name="Pentagon 6"/>
            <p:cNvSpPr/>
            <p:nvPr>
              <p:custDataLst>
                <p:tags r:id="rId3"/>
              </p:custDataLst>
            </p:nvPr>
          </p:nvSpPr>
          <p:spPr bwMode="auto">
            <a:xfrm>
              <a:off x="978871" y="3338787"/>
              <a:ext cx="8499077" cy="613985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zh-CN" altLang="en-US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Python程序与Redis数据库交互的方式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，能够在计算机中安装Redis数据库和redis模块，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通过redis模块的功能操作Redis数据库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4" name="MH_Others_1"/>
            <p:cNvSpPr/>
            <p:nvPr>
              <p:custDataLst>
                <p:tags r:id="rId4"/>
              </p:custDataLst>
            </p:nvPr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8897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93365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1176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en-US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的使用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，能够使用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操作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Redis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数据库中的数据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6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的基本使用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9240" y="2206625"/>
            <a:ext cx="6960870" cy="216535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294505" y="2419350"/>
            <a:ext cx="648081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当使用redis模块访问Redis数据库时，一般可以分为以下几步：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（1）创建一个StrictRedis对象，与Redis数据库建立连接。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（2）调用StrictRedis对象的方法，对数据库执行常见操作，包括增加、删除、修改和查询键值对等。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16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的基本使用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54100" y="1701165"/>
            <a:ext cx="9664065" cy="6407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导入redis模块，创建与本地Redis服务器的连接，代码如下。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921510" y="2459355"/>
            <a:ext cx="8585835" cy="238633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import redis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# 创建StrictRedis对象，与Redis服务器建立连接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sr = redis.StrictRedis()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054100" y="3219450"/>
            <a:ext cx="784225" cy="878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的基本使用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 bwMode="auto">
          <a:xfrm>
            <a:off x="1921510" y="2668905"/>
            <a:ext cx="9067800" cy="18669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# 添加键值对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result = sr.set('py1', 'Tom')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# 输出响应结果，若添加成功则返回True，否则返回False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print(result)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982345" y="3288665"/>
            <a:ext cx="784225" cy="878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的基本使用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054100" y="1701165"/>
            <a:ext cx="9664065" cy="6407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通过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set()方法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向Redis默认的数据库db0中添加键值对，代码如下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 bwMode="auto">
          <a:xfrm>
            <a:off x="1921510" y="2668905"/>
            <a:ext cx="9067800" cy="205041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# 设置键py1的值，若键已经存在修改值，若键不存在增加键值对对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result = sr.set('py1', 'Jerry')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# 输出响应结果，若修改成功则返回True，否则返回False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print(result)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982345" y="3069590"/>
            <a:ext cx="784225" cy="878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的基本使用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054100" y="1701165"/>
            <a:ext cx="9664065" cy="6407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通过set()方法修改键py1对应的值，代码如下。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54100" y="1773555"/>
            <a:ext cx="5836285" cy="5619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通过get()方法获取键py1对应的值，代码如下。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028825" y="2926715"/>
            <a:ext cx="8364855" cy="20256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# 获取键py1的值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result = sr.get('py1')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# 若键存在则输出键对应的值，否则输出None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print(result)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126490" y="3634105"/>
            <a:ext cx="764540" cy="878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的基本使用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54100" y="1773555"/>
            <a:ext cx="9340215" cy="10363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通过delete()方法删除指定键及对应的值，并根据该方法返回的结果判定是否删除成功，如果返回的是受影响键的数量表示删除成功，如果返回0表示删除失败。代码如下。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028825" y="3357245"/>
            <a:ext cx="8364855" cy="20256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# 删除键py1的值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result = sr.delete('py1')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# 输出响应结果，若删除成功则返回受影响的键数，否则返回0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print(result)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126490" y="4064635"/>
            <a:ext cx="764540" cy="878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redis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的基本使用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43025" y="1845310"/>
            <a:ext cx="8424545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2667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（1）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连接到本地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Redis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服务器（默认端口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6379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）。</a:t>
            </a:r>
            <a:endParaRPr lang="zh-CN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667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（2）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创建一个名为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`page_visits`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的键，初始值为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667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（3）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编写一个函数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`increment_visitor_count()`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，该函数每次被调用时，增加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`page_visits`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的值，并返回当前访问次数。</a:t>
            </a:r>
            <a:endParaRPr lang="zh-CN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667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（4）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编写一个函数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`get_visitor_count()`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，该函数返回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`page_visits`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的当前值。</a:t>
            </a:r>
            <a:endParaRPr lang="zh-CN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667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（5）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在主程序中，模拟用户访问页面的情况，调用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`increment_visitor_count()`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函数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次，并输出每次调用后的访问次数。</a:t>
            </a:r>
            <a:endParaRPr lang="zh-CN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667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（6）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最后，调用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`get_visitor_count()`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</a:rPr>
              <a:t>函数获取并打印访问总次数。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p>
            <a:pPr marL="571500" indent="-571500"/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实例：计数器</a:t>
            </a:r>
            <a:endParaRPr 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18988" y="1485397"/>
            <a:ext cx="907229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在浏览器中访问GitHub网站上针对Windows系统下载Redis的页面，该页面中包含多个可供用户下载的版本，比较新且稳定的版本是5.0.14。Redis 5.0.14的下载页面如图所示。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下载和安装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31" name="图片 3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2615" y="2781300"/>
            <a:ext cx="5074285" cy="3561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27"/>
          <p:cNvCxnSpPr/>
          <p:nvPr>
            <p:custDataLst>
              <p:tags r:id="rId1"/>
            </p:custDataLst>
          </p:nvPr>
        </p:nvCxnSpPr>
        <p:spPr>
          <a:xfrm>
            <a:off x="2148434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089195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6689" y="2141478"/>
            <a:ext cx="1697534" cy="515997"/>
            <a:chOff x="-2086" y="2141478"/>
            <a:chExt cx="1697534" cy="515997"/>
          </a:xfrm>
        </p:grpSpPr>
        <p:sp>
          <p:nvSpPr>
            <p:cNvPr id="22" name="箭头: 五边形 31"/>
            <p:cNvSpPr/>
            <p:nvPr>
              <p:custDataLst>
                <p:tags r:id="rId3"/>
              </p:custDataLst>
            </p:nvPr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3" name="文本框 30"/>
            <p:cNvSpPr txBox="1"/>
            <p:nvPr>
              <p:custDataLst>
                <p:tags r:id="rId4"/>
              </p:custDataLst>
            </p:nvPr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4" name="文本框 32"/>
          <p:cNvSpPr txBox="1"/>
          <p:nvPr>
            <p:custDataLst>
              <p:tags r:id="rId5"/>
            </p:custDataLst>
          </p:nvPr>
        </p:nvSpPr>
        <p:spPr>
          <a:xfrm>
            <a:off x="358775" y="310058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2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5" name="文本框 34"/>
          <p:cNvSpPr txBox="1"/>
          <p:nvPr>
            <p:custDataLst>
              <p:tags r:id="rId6"/>
            </p:custDataLst>
          </p:nvPr>
        </p:nvSpPr>
        <p:spPr>
          <a:xfrm>
            <a:off x="356689" y="4005356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3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6" name="文本框 35"/>
          <p:cNvSpPr txBox="1"/>
          <p:nvPr>
            <p:custDataLst>
              <p:tags r:id="rId7"/>
            </p:custDataLst>
          </p:nvPr>
        </p:nvSpPr>
        <p:spPr>
          <a:xfrm>
            <a:off x="347802" y="491013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4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7" name="椭圆 26"/>
          <p:cNvSpPr/>
          <p:nvPr>
            <p:custDataLst>
              <p:tags r:id="rId8"/>
            </p:custDataLst>
          </p:nvPr>
        </p:nvSpPr>
        <p:spPr>
          <a:xfrm>
            <a:off x="2089195" y="33105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椭圆 27"/>
          <p:cNvSpPr/>
          <p:nvPr>
            <p:custDataLst>
              <p:tags r:id="rId9"/>
            </p:custDataLst>
          </p:nvPr>
        </p:nvSpPr>
        <p:spPr>
          <a:xfrm>
            <a:off x="2089195" y="422157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椭圆 28"/>
          <p:cNvSpPr/>
          <p:nvPr>
            <p:custDataLst>
              <p:tags r:id="rId10"/>
            </p:custDataLst>
          </p:nvPr>
        </p:nvSpPr>
        <p:spPr>
          <a:xfrm>
            <a:off x="2098581" y="513261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2392493" y="1750827"/>
            <a:ext cx="907229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双击安装文件“Redis-x64-5.0.msi”启动安装程序，进入Welcome to the Redis on Windows Setup Wizard界面，如图所示。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下载和安装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图片 3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150360" y="2672715"/>
            <a:ext cx="4831080" cy="3768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27"/>
          <p:cNvCxnSpPr/>
          <p:nvPr>
            <p:custDataLst>
              <p:tags r:id="rId1"/>
            </p:custDataLst>
          </p:nvPr>
        </p:nvCxnSpPr>
        <p:spPr>
          <a:xfrm>
            <a:off x="2148434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089195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" name="文本框 30"/>
          <p:cNvSpPr txBox="1"/>
          <p:nvPr>
            <p:custDataLst>
              <p:tags r:id="rId3"/>
            </p:custDataLst>
          </p:nvPr>
        </p:nvSpPr>
        <p:spPr>
          <a:xfrm>
            <a:off x="356870" y="2168525"/>
            <a:ext cx="1633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步骤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5" name="文本框 34"/>
          <p:cNvSpPr txBox="1"/>
          <p:nvPr>
            <p:custDataLst>
              <p:tags r:id="rId4"/>
            </p:custDataLst>
          </p:nvPr>
        </p:nvSpPr>
        <p:spPr>
          <a:xfrm>
            <a:off x="356689" y="4005356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3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6" name="文本框 35"/>
          <p:cNvSpPr txBox="1"/>
          <p:nvPr>
            <p:custDataLst>
              <p:tags r:id="rId5"/>
            </p:custDataLst>
          </p:nvPr>
        </p:nvSpPr>
        <p:spPr>
          <a:xfrm>
            <a:off x="347802" y="491013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4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7" name="椭圆 26"/>
          <p:cNvSpPr/>
          <p:nvPr>
            <p:custDataLst>
              <p:tags r:id="rId6"/>
            </p:custDataLst>
          </p:nvPr>
        </p:nvSpPr>
        <p:spPr>
          <a:xfrm>
            <a:off x="2089195" y="33105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椭圆 27"/>
          <p:cNvSpPr/>
          <p:nvPr>
            <p:custDataLst>
              <p:tags r:id="rId7"/>
            </p:custDataLst>
          </p:nvPr>
        </p:nvSpPr>
        <p:spPr>
          <a:xfrm>
            <a:off x="2089195" y="422157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椭圆 28"/>
          <p:cNvSpPr/>
          <p:nvPr>
            <p:custDataLst>
              <p:tags r:id="rId8"/>
            </p:custDataLst>
          </p:nvPr>
        </p:nvSpPr>
        <p:spPr>
          <a:xfrm>
            <a:off x="2098581" y="513261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2392493" y="1750827"/>
            <a:ext cx="907229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单击“Next”按钮进入End-User License Agreement界面，该界面会要求用户接受最终用户许可协议，如图所示。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4464" y="3106678"/>
            <a:ext cx="1697534" cy="515997"/>
            <a:chOff x="-2086" y="2141478"/>
            <a:chExt cx="1697534" cy="515997"/>
          </a:xfrm>
        </p:grpSpPr>
        <p:sp>
          <p:nvSpPr>
            <p:cNvPr id="11" name="箭头: 五边形 31"/>
            <p:cNvSpPr/>
            <p:nvPr>
              <p:custDataLst>
                <p:tags r:id="rId10"/>
              </p:custDataLst>
            </p:nvPr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" name="文本框 30"/>
            <p:cNvSpPr txBox="1"/>
            <p:nvPr>
              <p:custDataLst>
                <p:tags r:id="rId11"/>
              </p:custDataLst>
            </p:nvPr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2" name="图片 3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150360" y="2696845"/>
            <a:ext cx="4900930" cy="3823335"/>
          </a:xfrm>
          <a:prstGeom prst="rect">
            <a:avLst/>
          </a:prstGeom>
        </p:spPr>
      </p:pic>
      <p:sp>
        <p:nvSpPr>
          <p:cNvPr id="10" name="标题 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下载和安装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27"/>
          <p:cNvCxnSpPr/>
          <p:nvPr>
            <p:custDataLst>
              <p:tags r:id="rId1"/>
            </p:custDataLst>
          </p:nvPr>
        </p:nvCxnSpPr>
        <p:spPr>
          <a:xfrm>
            <a:off x="2148434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089195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文本框 32"/>
          <p:cNvSpPr txBox="1"/>
          <p:nvPr>
            <p:custDataLst>
              <p:tags r:id="rId3"/>
            </p:custDataLst>
          </p:nvPr>
        </p:nvSpPr>
        <p:spPr>
          <a:xfrm>
            <a:off x="358775" y="310058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2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6" name="文本框 35"/>
          <p:cNvSpPr txBox="1"/>
          <p:nvPr>
            <p:custDataLst>
              <p:tags r:id="rId4"/>
            </p:custDataLst>
          </p:nvPr>
        </p:nvSpPr>
        <p:spPr>
          <a:xfrm>
            <a:off x="347802" y="491013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4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7" name="椭圆 26"/>
          <p:cNvSpPr/>
          <p:nvPr>
            <p:custDataLst>
              <p:tags r:id="rId5"/>
            </p:custDataLst>
          </p:nvPr>
        </p:nvSpPr>
        <p:spPr>
          <a:xfrm>
            <a:off x="2089195" y="33105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椭圆 27"/>
          <p:cNvSpPr/>
          <p:nvPr>
            <p:custDataLst>
              <p:tags r:id="rId6"/>
            </p:custDataLst>
          </p:nvPr>
        </p:nvSpPr>
        <p:spPr>
          <a:xfrm>
            <a:off x="2089195" y="422157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2098581" y="513261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2392493" y="1750827"/>
            <a:ext cx="907229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勾选I accept the terms in the License Agreement复选框，单击“Next”按钮进入Destination Folder界面，如图所示。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6689" y="4008378"/>
            <a:ext cx="1697534" cy="515997"/>
            <a:chOff x="-2086" y="2141478"/>
            <a:chExt cx="1697534" cy="515997"/>
          </a:xfrm>
        </p:grpSpPr>
        <p:sp>
          <p:nvSpPr>
            <p:cNvPr id="11" name="箭头: 五边形 31"/>
            <p:cNvSpPr/>
            <p:nvPr>
              <p:custDataLst>
                <p:tags r:id="rId9"/>
              </p:custDataLst>
            </p:nvPr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" name="文本框 30"/>
            <p:cNvSpPr txBox="1"/>
            <p:nvPr>
              <p:custDataLst>
                <p:tags r:id="rId10"/>
              </p:custDataLst>
            </p:nvPr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3" name="文本框 30"/>
          <p:cNvSpPr txBox="1"/>
          <p:nvPr>
            <p:custDataLst>
              <p:tags r:id="rId11"/>
            </p:custDataLst>
          </p:nvPr>
        </p:nvSpPr>
        <p:spPr>
          <a:xfrm>
            <a:off x="356870" y="2168525"/>
            <a:ext cx="1633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步骤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36" name="图片 3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222750" y="2709545"/>
            <a:ext cx="4816475" cy="3757930"/>
          </a:xfrm>
          <a:prstGeom prst="rect">
            <a:avLst/>
          </a:prstGeom>
        </p:spPr>
      </p:pic>
      <p:sp>
        <p:nvSpPr>
          <p:cNvPr id="2" name="标题 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下载和安装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27"/>
          <p:cNvCxnSpPr/>
          <p:nvPr>
            <p:custDataLst>
              <p:tags r:id="rId1"/>
            </p:custDataLst>
          </p:nvPr>
        </p:nvCxnSpPr>
        <p:spPr>
          <a:xfrm>
            <a:off x="2148434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089195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" name="文本框 32"/>
          <p:cNvSpPr txBox="1"/>
          <p:nvPr>
            <p:custDataLst>
              <p:tags r:id="rId3"/>
            </p:custDataLst>
          </p:nvPr>
        </p:nvSpPr>
        <p:spPr>
          <a:xfrm>
            <a:off x="358775" y="310058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2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5" name="文本框 34"/>
          <p:cNvSpPr txBox="1"/>
          <p:nvPr>
            <p:custDataLst>
              <p:tags r:id="rId4"/>
            </p:custDataLst>
          </p:nvPr>
        </p:nvSpPr>
        <p:spPr>
          <a:xfrm>
            <a:off x="356689" y="4005356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3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7" name="椭圆 26"/>
          <p:cNvSpPr/>
          <p:nvPr>
            <p:custDataLst>
              <p:tags r:id="rId5"/>
            </p:custDataLst>
          </p:nvPr>
        </p:nvSpPr>
        <p:spPr>
          <a:xfrm>
            <a:off x="2089195" y="33105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椭圆 27"/>
          <p:cNvSpPr/>
          <p:nvPr>
            <p:custDataLst>
              <p:tags r:id="rId6"/>
            </p:custDataLst>
          </p:nvPr>
        </p:nvSpPr>
        <p:spPr>
          <a:xfrm>
            <a:off x="2089195" y="422157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2098581" y="513261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2392493" y="1750827"/>
            <a:ext cx="9072298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勾选Add the Redis installation folder to the PATH environment variable复选框，将Redis的安装路径自动添加到环境变量中。单击“Next”按钮进入Port Number and Firewall Exception界面，该界面中可设置端口号和为Redis添加防火墙提醒，如图所示。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34464" y="4910713"/>
            <a:ext cx="1697534" cy="515997"/>
            <a:chOff x="-2086" y="2141478"/>
            <a:chExt cx="1697534" cy="515997"/>
          </a:xfrm>
        </p:grpSpPr>
        <p:sp>
          <p:nvSpPr>
            <p:cNvPr id="12" name="箭头: 五边形 31"/>
            <p:cNvSpPr/>
            <p:nvPr>
              <p:custDataLst>
                <p:tags r:id="rId9"/>
              </p:custDataLst>
            </p:nvPr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" name="文本框 30"/>
            <p:cNvSpPr txBox="1"/>
            <p:nvPr>
              <p:custDataLst>
                <p:tags r:id="rId10"/>
              </p:custDataLst>
            </p:nvPr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4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5" name="文本框 30"/>
          <p:cNvSpPr txBox="1"/>
          <p:nvPr>
            <p:custDataLst>
              <p:tags r:id="rId11"/>
            </p:custDataLst>
          </p:nvPr>
        </p:nvSpPr>
        <p:spPr>
          <a:xfrm>
            <a:off x="356870" y="2168525"/>
            <a:ext cx="1633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步骤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1</a:t>
            </a:r>
            <a:endParaRPr lang="en-US" altLang="zh-CN" sz="24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37" name="图片 3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582795" y="3120390"/>
            <a:ext cx="4471670" cy="3488055"/>
          </a:xfrm>
          <a:prstGeom prst="rect">
            <a:avLst/>
          </a:prstGeom>
        </p:spPr>
      </p:pic>
      <p:sp>
        <p:nvSpPr>
          <p:cNvPr id="2" name="标题 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下载和安装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27"/>
          <p:cNvCxnSpPr/>
          <p:nvPr>
            <p:custDataLst>
              <p:tags r:id="rId1"/>
            </p:custDataLst>
          </p:nvPr>
        </p:nvCxnSpPr>
        <p:spPr>
          <a:xfrm>
            <a:off x="2148434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089195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6689" y="2141478"/>
            <a:ext cx="1697534" cy="515997"/>
            <a:chOff x="-2086" y="2141478"/>
            <a:chExt cx="1697534" cy="515997"/>
          </a:xfrm>
        </p:grpSpPr>
        <p:sp>
          <p:nvSpPr>
            <p:cNvPr id="22" name="箭头: 五边形 31"/>
            <p:cNvSpPr/>
            <p:nvPr>
              <p:custDataLst>
                <p:tags r:id="rId3"/>
              </p:custDataLst>
            </p:nvPr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3" name="文本框 30"/>
            <p:cNvSpPr txBox="1"/>
            <p:nvPr>
              <p:custDataLst>
                <p:tags r:id="rId4"/>
              </p:custDataLst>
            </p:nvPr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5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4" name="文本框 32"/>
          <p:cNvSpPr txBox="1"/>
          <p:nvPr>
            <p:custDataLst>
              <p:tags r:id="rId5"/>
            </p:custDataLst>
          </p:nvPr>
        </p:nvSpPr>
        <p:spPr>
          <a:xfrm>
            <a:off x="358775" y="3100583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6</a:t>
            </a:r>
            <a:endParaRPr lang="en-US" altLang="zh-CN" sz="2400" dirty="0">
              <a:latin typeface="+mn-ea"/>
            </a:endParaRPr>
          </a:p>
        </p:txBody>
      </p:sp>
      <p:sp>
        <p:nvSpPr>
          <p:cNvPr id="25" name="文本框 34"/>
          <p:cNvSpPr txBox="1"/>
          <p:nvPr>
            <p:custDataLst>
              <p:tags r:id="rId6"/>
            </p:custDataLst>
          </p:nvPr>
        </p:nvSpPr>
        <p:spPr>
          <a:xfrm>
            <a:off x="356689" y="4005356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7</a:t>
            </a:r>
            <a:endParaRPr lang="en-US" altLang="zh-CN" sz="2400" dirty="0">
              <a:latin typeface="+mn-ea"/>
            </a:endParaRPr>
          </a:p>
        </p:txBody>
      </p:sp>
      <p:sp>
        <p:nvSpPr>
          <p:cNvPr id="26" name="文本框 35"/>
          <p:cNvSpPr txBox="1"/>
          <p:nvPr>
            <p:custDataLst>
              <p:tags r:id="rId7"/>
            </p:custDataLst>
          </p:nvPr>
        </p:nvSpPr>
        <p:spPr>
          <a:xfrm>
            <a:off x="347802" y="4910130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8</a:t>
            </a:r>
            <a:endParaRPr lang="en-US" altLang="zh-CN" sz="2400" dirty="0">
              <a:latin typeface="+mn-ea"/>
            </a:endParaRPr>
          </a:p>
        </p:txBody>
      </p:sp>
      <p:sp>
        <p:nvSpPr>
          <p:cNvPr id="27" name="椭圆 26"/>
          <p:cNvSpPr/>
          <p:nvPr>
            <p:custDataLst>
              <p:tags r:id="rId8"/>
            </p:custDataLst>
          </p:nvPr>
        </p:nvSpPr>
        <p:spPr>
          <a:xfrm>
            <a:off x="2089195" y="33105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椭圆 27"/>
          <p:cNvSpPr/>
          <p:nvPr>
            <p:custDataLst>
              <p:tags r:id="rId9"/>
            </p:custDataLst>
          </p:nvPr>
        </p:nvSpPr>
        <p:spPr>
          <a:xfrm>
            <a:off x="2089195" y="422157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椭圆 28"/>
          <p:cNvSpPr/>
          <p:nvPr>
            <p:custDataLst>
              <p:tags r:id="rId10"/>
            </p:custDataLst>
          </p:nvPr>
        </p:nvSpPr>
        <p:spPr>
          <a:xfrm>
            <a:off x="2098581" y="513261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2392493" y="1750827"/>
            <a:ext cx="907229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保持默认选项，单击“Next”按钮进入Memory Limit界面，该界面中允许用户设置最大内存，如图所示。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50" name="图片 5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552950" y="2637155"/>
            <a:ext cx="4820285" cy="3760470"/>
          </a:xfrm>
          <a:prstGeom prst="rect">
            <a:avLst/>
          </a:prstGeom>
        </p:spPr>
      </p:pic>
      <p:sp>
        <p:nvSpPr>
          <p:cNvPr id="7" name="标题 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下载和安装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27"/>
          <p:cNvCxnSpPr/>
          <p:nvPr>
            <p:custDataLst>
              <p:tags r:id="rId1"/>
            </p:custDataLst>
          </p:nvPr>
        </p:nvCxnSpPr>
        <p:spPr>
          <a:xfrm>
            <a:off x="2148434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089195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" name="文本框 30"/>
          <p:cNvSpPr txBox="1"/>
          <p:nvPr>
            <p:custDataLst>
              <p:tags r:id="rId3"/>
            </p:custDataLst>
          </p:nvPr>
        </p:nvSpPr>
        <p:spPr>
          <a:xfrm>
            <a:off x="356870" y="2168525"/>
            <a:ext cx="1633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步骤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5</a:t>
            </a:r>
            <a:endParaRPr lang="en-US" altLang="zh-CN" sz="24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5" name="文本框 34"/>
          <p:cNvSpPr txBox="1"/>
          <p:nvPr>
            <p:custDataLst>
              <p:tags r:id="rId4"/>
            </p:custDataLst>
          </p:nvPr>
        </p:nvSpPr>
        <p:spPr>
          <a:xfrm>
            <a:off x="356689" y="4005356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7</a:t>
            </a:r>
            <a:endParaRPr lang="en-US" altLang="zh-CN" sz="2400" dirty="0">
              <a:latin typeface="+mn-ea"/>
            </a:endParaRPr>
          </a:p>
        </p:txBody>
      </p:sp>
      <p:sp>
        <p:nvSpPr>
          <p:cNvPr id="26" name="文本框 35"/>
          <p:cNvSpPr txBox="1"/>
          <p:nvPr>
            <p:custDataLst>
              <p:tags r:id="rId5"/>
            </p:custDataLst>
          </p:nvPr>
        </p:nvSpPr>
        <p:spPr>
          <a:xfrm>
            <a:off x="347802" y="4910130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8</a:t>
            </a:r>
            <a:endParaRPr lang="en-US" altLang="zh-CN" sz="2400" dirty="0">
              <a:latin typeface="+mn-ea"/>
            </a:endParaRPr>
          </a:p>
        </p:txBody>
      </p:sp>
      <p:sp>
        <p:nvSpPr>
          <p:cNvPr id="27" name="椭圆 26"/>
          <p:cNvSpPr/>
          <p:nvPr>
            <p:custDataLst>
              <p:tags r:id="rId6"/>
            </p:custDataLst>
          </p:nvPr>
        </p:nvSpPr>
        <p:spPr>
          <a:xfrm>
            <a:off x="2089195" y="33105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椭圆 27"/>
          <p:cNvSpPr/>
          <p:nvPr>
            <p:custDataLst>
              <p:tags r:id="rId7"/>
            </p:custDataLst>
          </p:nvPr>
        </p:nvSpPr>
        <p:spPr>
          <a:xfrm>
            <a:off x="2089195" y="422157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椭圆 28"/>
          <p:cNvSpPr/>
          <p:nvPr>
            <p:custDataLst>
              <p:tags r:id="rId8"/>
            </p:custDataLst>
          </p:nvPr>
        </p:nvSpPr>
        <p:spPr>
          <a:xfrm>
            <a:off x="2098581" y="513261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2392493" y="1750827"/>
            <a:ext cx="9072298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单击“Next”按钮进入Ready to install Redis on Windows界面，如图所示。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4464" y="3106678"/>
            <a:ext cx="1697534" cy="515997"/>
            <a:chOff x="-2086" y="2141478"/>
            <a:chExt cx="1697534" cy="515997"/>
          </a:xfrm>
        </p:grpSpPr>
        <p:sp>
          <p:nvSpPr>
            <p:cNvPr id="11" name="箭头: 五边形 31"/>
            <p:cNvSpPr/>
            <p:nvPr>
              <p:custDataLst>
                <p:tags r:id="rId10"/>
              </p:custDataLst>
            </p:nvPr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" name="文本框 30"/>
            <p:cNvSpPr txBox="1"/>
            <p:nvPr>
              <p:custDataLst>
                <p:tags r:id="rId11"/>
              </p:custDataLst>
            </p:nvPr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6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56" name="图片 5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222750" y="2493645"/>
            <a:ext cx="5068570" cy="3953510"/>
          </a:xfrm>
          <a:prstGeom prst="rect">
            <a:avLst/>
          </a:prstGeom>
        </p:spPr>
      </p:pic>
      <p:sp>
        <p:nvSpPr>
          <p:cNvPr id="2" name="标题 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下载和安装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Redis</a:t>
            </a:r>
            <a:endParaRPr lang="en-US" alt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  <p:tag name="TABLE_ENDDRAG_ORIGIN_RECT" val="634*266"/>
  <p:tag name="TABLE_ENDDRAG_RECT" val="94*204*634*266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4125</Words>
  <Application>WPS 演示</Application>
  <PresentationFormat>自定义</PresentationFormat>
  <Paragraphs>302</Paragraphs>
  <Slides>28</Slides>
  <Notes>133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黑体</vt:lpstr>
      <vt:lpstr>微软雅黑</vt:lpstr>
      <vt:lpstr>Source Han Sans K Bold</vt:lpstr>
      <vt:lpstr>Yu Gothic UI Semibold</vt:lpstr>
      <vt:lpstr>字魂58号-创中黑</vt:lpstr>
      <vt:lpstr>Arial Unicode MS</vt:lpstr>
      <vt:lpstr>Calibri</vt:lpstr>
      <vt:lpstr>Times New Roman</vt:lpstr>
      <vt:lpstr>Times New Roman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5875</cp:revision>
  <dcterms:created xsi:type="dcterms:W3CDTF">2020-11-11T09:29:00Z</dcterms:created>
  <dcterms:modified xsi:type="dcterms:W3CDTF">2025-01-02T08:02:19Z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744D8EB2E76D4847A8112CE6B167364B</vt:lpwstr>
  </property>
</Properties>
</file>