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8"/>
  </p:notesMasterIdLst>
  <p:handoutMasterIdLst>
    <p:handoutMasterId r:id="rId39"/>
  </p:handoutMasterIdLst>
  <p:sldIdLst>
    <p:sldId id="466" r:id="rId3"/>
    <p:sldId id="467" r:id="rId4"/>
    <p:sldId id="469" r:id="rId5"/>
    <p:sldId id="499" r:id="rId6"/>
    <p:sldId id="500" r:id="rId7"/>
    <p:sldId id="501" r:id="rId8"/>
    <p:sldId id="502" r:id="rId9"/>
    <p:sldId id="503" r:id="rId10"/>
    <p:sldId id="504" r:id="rId11"/>
    <p:sldId id="505" r:id="rId12"/>
    <p:sldId id="506" r:id="rId13"/>
    <p:sldId id="507" r:id="rId14"/>
    <p:sldId id="508" r:id="rId15"/>
    <p:sldId id="509" r:id="rId16"/>
    <p:sldId id="510" r:id="rId17"/>
    <p:sldId id="511" r:id="rId18"/>
    <p:sldId id="512" r:id="rId19"/>
    <p:sldId id="513" r:id="rId20"/>
    <p:sldId id="514" r:id="rId21"/>
    <p:sldId id="515" r:id="rId22"/>
    <p:sldId id="516" r:id="rId23"/>
    <p:sldId id="517" r:id="rId24"/>
    <p:sldId id="518" r:id="rId25"/>
    <p:sldId id="519" r:id="rId26"/>
    <p:sldId id="520" r:id="rId27"/>
    <p:sldId id="521" r:id="rId28"/>
    <p:sldId id="522" r:id="rId29"/>
    <p:sldId id="523" r:id="rId30"/>
    <p:sldId id="524" r:id="rId31"/>
    <p:sldId id="525" r:id="rId32"/>
    <p:sldId id="526" r:id="rId33"/>
    <p:sldId id="527" r:id="rId34"/>
    <p:sldId id="528" r:id="rId35"/>
    <p:sldId id="529" r:id="rId36"/>
    <p:sldId id="468" r:id="rId37"/>
  </p:sldIdLst>
  <p:sldSz cx="12192000" cy="6858000"/>
  <p:notesSz cx="6858000" cy="9144000"/>
  <p:custDataLst>
    <p:tags r:id="rId4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p:restoredTop sz="94619"/>
  </p:normalViewPr>
  <p:slideViewPr>
    <p:cSldViewPr showGuides="1">
      <p:cViewPr varScale="1">
        <p:scale>
          <a:sx n="116" d="100"/>
          <a:sy n="116" d="100"/>
        </p:scale>
        <p:origin x="437" y="72"/>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2024/12/31</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2024/12/31</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2173"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335360" y="3274675"/>
            <a:ext cx="6768752"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模块八   维护数据库的安全性</a:t>
            </a:r>
          </a:p>
        </p:txBody>
      </p:sp>
      <p:sp>
        <p:nvSpPr>
          <p:cNvPr id="7" name="文本框 6"/>
          <p:cNvSpPr txBox="1"/>
          <p:nvPr/>
        </p:nvSpPr>
        <p:spPr>
          <a:xfrm>
            <a:off x="263352" y="4174470"/>
            <a:ext cx="664412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dirty="0">
                <a:solidFill>
                  <a:srgbClr val="0070C0"/>
                </a:solidFill>
                <a:latin typeface="微软雅黑" panose="020B0503020204020204" charset="-122"/>
                <a:ea typeface="微软雅黑" panose="020B0503020204020204" charset="-122"/>
                <a:cs typeface="微软雅黑" panose="020B0503020204020204" charset="-122"/>
              </a:rPr>
              <a:t>任务</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三</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管理</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MySQL</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用户权限</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464152"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88B8A-5CFB-B4EF-BC69-EC8AD9A85E3C}"/>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6DEF6E51-306E-8885-3B70-1533D293E62E}"/>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5B762B4D-23DA-DC6A-6505-130B08FF5541}"/>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AE03A3A1-F879-7DE6-A4EF-3F7B183DBFFB}"/>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7960945E-20F7-02F1-B9C7-8A90768D64ED}"/>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76D395AB-8D87-521D-8116-4A4CEFA93BAF}"/>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7150D32A-E142-FF9C-C852-728D47B95185}"/>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1D6A5557-E465-8502-31C9-0C77A270EE88}"/>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A3271389-5139-C0F7-9ADA-CB0241F274FD}"/>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B89C5450-27E6-FB7A-EC9E-A1B87D0E2926}"/>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82371EA8-5D10-D28C-D8FD-7993D32EE0EC}"/>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4B00595E-EA3C-5D3E-4259-2EE7B2008B69}"/>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9F352626-B484-1931-F1E3-B09D8C8B31BB}"/>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4A63160A-E239-F320-BA22-1ABE3BAF5D53}"/>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EEE17090-975A-12BD-3762-BF4DB0647F4C}"/>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0340E886-2224-07A4-670F-1E845ED76931}"/>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DC2B55A6-AFC8-95E2-1B50-69057BF8D6FA}"/>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D3B02D00-4A72-79B7-8830-9B2CCD8A14CC}"/>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BFE33375-8409-7B9F-A1DC-62921C4229BE}"/>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67509B2E-96DF-75F4-25CF-72CC90BAAD93}"/>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1CA91A43-C6EE-A245-FC55-AB65C624063E}"/>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E235E161-895B-89FC-BD09-71BD265BFC97}"/>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D5E2B518-9EA6-01E5-833B-2D463574C487}"/>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AEDB2832-2964-DE99-95BC-992FF0E99A70}"/>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E9566724-C778-677E-C46D-28DBEF6057C0}"/>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46322FAB-DAB3-8407-335A-BAC0D62EABBD}"/>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E1368231-B74E-0940-B862-ED265D45D3BC}"/>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FB7408B3-1F8F-45CA-F2A6-DD221F038299}"/>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E7CF2AFB-7F2D-02A1-4B72-5D60D1E87DA0}"/>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58B152B9-56BF-E6D0-C2A1-3E58844E6169}"/>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5A443734-DEEE-58FC-AAB8-9BB7543A6C77}"/>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C6F9E92D-3FCE-0B81-AB18-4EF95EB15C59}"/>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9EEF17EA-B2F2-590D-0115-7F52EA00BD92}"/>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9615C69E-699A-8B6C-D4D1-4FD1BFCDD2C8}"/>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66309D80-9E05-5AED-BAF6-733A48FB3F1B}"/>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925498DE-B99B-C2E4-23B7-BE3E77BD599A}"/>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17290024-4B5E-5C22-746B-AE60E14B3DCA}"/>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7AB3D7A1-1CE6-1C4B-7AEE-D221243EF11D}"/>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E288B2E6-E402-6265-2E54-823A820E0642}"/>
              </a:ext>
            </a:extLst>
          </p:cNvPr>
          <p:cNvCxnSpPr/>
          <p:nvPr/>
        </p:nvCxnSpPr>
        <p:spPr>
          <a:xfrm>
            <a:off x="6092076"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82274409-1116-48B2-6E83-C458FD07A7D2}"/>
              </a:ext>
            </a:extLst>
          </p:cNvPr>
          <p:cNvSpPr txBox="1">
            <a:spLocks noChangeArrowheads="1"/>
          </p:cNvSpPr>
          <p:nvPr/>
        </p:nvSpPr>
        <p:spPr bwMode="auto">
          <a:xfrm>
            <a:off x="473646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2</a:t>
            </a:r>
          </a:p>
        </p:txBody>
      </p:sp>
      <p:sp>
        <p:nvSpPr>
          <p:cNvPr id="41" name="文本框 52">
            <a:extLst>
              <a:ext uri="{FF2B5EF4-FFF2-40B4-BE49-F238E27FC236}">
                <a16:creationId xmlns:a16="http://schemas.microsoft.com/office/drawing/2014/main" id="{9C4154E1-FD2F-C1D4-1491-E1A41E083403}"/>
              </a:ext>
            </a:extLst>
          </p:cNvPr>
          <p:cNvSpPr txBox="1">
            <a:spLocks noChangeArrowheads="1"/>
          </p:cNvSpPr>
          <p:nvPr/>
        </p:nvSpPr>
        <p:spPr bwMode="auto">
          <a:xfrm>
            <a:off x="6196121" y="3070486"/>
            <a:ext cx="35702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账号管理</a:t>
            </a:r>
          </a:p>
        </p:txBody>
      </p:sp>
    </p:spTree>
    <p:extLst>
      <p:ext uri="{BB962C8B-B14F-4D97-AF65-F5344CB8AC3E}">
        <p14:creationId xmlns:p14="http://schemas.microsoft.com/office/powerpoint/2010/main" val="91517924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166B4-0AC9-9CFB-C952-3EC3B5B92731}"/>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BB9B23E8-0029-F227-10C4-51038EAD7517}"/>
              </a:ext>
            </a:extLst>
          </p:cNvPr>
          <p:cNvGrpSpPr/>
          <p:nvPr/>
        </p:nvGrpSpPr>
        <p:grpSpPr>
          <a:xfrm>
            <a:off x="670768" y="1183260"/>
            <a:ext cx="10850465" cy="958333"/>
            <a:chOff x="812799" y="1508963"/>
            <a:chExt cx="10850465" cy="1658273"/>
          </a:xfrm>
        </p:grpSpPr>
        <p:sp>
          <p:nvSpPr>
            <p:cNvPr id="19" name="íṩľíḍè-圆角矩形 61">
              <a:extLst>
                <a:ext uri="{FF2B5EF4-FFF2-40B4-BE49-F238E27FC236}">
                  <a16:creationId xmlns:a16="http://schemas.microsoft.com/office/drawing/2014/main" id="{855CAB22-F208-70E1-6539-56F9F4DA5AB1}"/>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1DA4920-476B-26FA-23A6-8000FC9FF115}"/>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3" name="文本框 41">
            <a:extLst>
              <a:ext uri="{FF2B5EF4-FFF2-40B4-BE49-F238E27FC236}">
                <a16:creationId xmlns:a16="http://schemas.microsoft.com/office/drawing/2014/main" id="{FD39CD64-25FA-B08C-03C1-E9BE044425E5}"/>
              </a:ext>
            </a:extLst>
          </p:cNvPr>
          <p:cNvSpPr txBox="1">
            <a:spLocks noChangeArrowheads="1"/>
          </p:cNvSpPr>
          <p:nvPr/>
        </p:nvSpPr>
        <p:spPr bwMode="auto">
          <a:xfrm>
            <a:off x="906679" y="2200037"/>
            <a:ext cx="10425020"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在</a:t>
            </a:r>
            <a:r>
              <a:rPr lang="en-US" altLang="zh-CN"/>
              <a:t>MySQL</a:t>
            </a:r>
            <a:r>
              <a:rPr lang="zh-CN" altLang="en-US"/>
              <a:t>中，必须要有相应的权限来执行创建账号的操作。常用创建账号的方式有两种：一种是使用</a:t>
            </a:r>
            <a:r>
              <a:rPr lang="en-US" altLang="zh-CN">
                <a:solidFill>
                  <a:srgbClr val="FF0000"/>
                </a:solidFill>
              </a:rPr>
              <a:t>GRANT</a:t>
            </a:r>
            <a:r>
              <a:rPr lang="zh-CN" altLang="en-US">
                <a:solidFill>
                  <a:srgbClr val="FF0000"/>
                </a:solidFill>
              </a:rPr>
              <a:t>语句</a:t>
            </a:r>
            <a:r>
              <a:rPr lang="zh-CN" altLang="en-US"/>
              <a:t>；另一种是使用</a:t>
            </a:r>
            <a:r>
              <a:rPr lang="en-US" altLang="zh-CN">
                <a:solidFill>
                  <a:srgbClr val="FF0000"/>
                </a:solidFill>
              </a:rPr>
              <a:t>CREATE USER</a:t>
            </a:r>
            <a:r>
              <a:rPr lang="zh-CN" altLang="en-US">
                <a:solidFill>
                  <a:srgbClr val="FF0000"/>
                </a:solidFill>
              </a:rPr>
              <a:t>语句</a:t>
            </a:r>
            <a:r>
              <a:rPr lang="zh-CN" altLang="en-US"/>
              <a:t>。一般推荐使用</a:t>
            </a:r>
            <a:r>
              <a:rPr lang="en-US" altLang="zh-CN"/>
              <a:t>GRANT</a:t>
            </a:r>
            <a:r>
              <a:rPr lang="zh-CN" altLang="en-US"/>
              <a:t>语句，因为操作简单，出错几率少。</a:t>
            </a:r>
          </a:p>
        </p:txBody>
      </p:sp>
      <p:sp>
        <p:nvSpPr>
          <p:cNvPr id="4" name="文本框 41">
            <a:extLst>
              <a:ext uri="{FF2B5EF4-FFF2-40B4-BE49-F238E27FC236}">
                <a16:creationId xmlns:a16="http://schemas.microsoft.com/office/drawing/2014/main" id="{86FBFD0C-0856-152D-ED31-F85116E91B1C}"/>
              </a:ext>
            </a:extLst>
          </p:cNvPr>
          <p:cNvSpPr txBox="1">
            <a:spLocks noChangeArrowheads="1"/>
          </p:cNvSpPr>
          <p:nvPr/>
        </p:nvSpPr>
        <p:spPr bwMode="auto">
          <a:xfrm>
            <a:off x="906679" y="1255740"/>
            <a:ext cx="10356981"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en-US" altLang="zh-CN"/>
              <a:t>MySQL</a:t>
            </a:r>
            <a:r>
              <a:rPr lang="zh-CN" altLang="en-US"/>
              <a:t>提供许多命令用于管理用户账号，这些命令可用于管理包括</a:t>
            </a:r>
            <a:r>
              <a:rPr lang="zh-CN" altLang="en-US">
                <a:solidFill>
                  <a:srgbClr val="FF0000"/>
                </a:solidFill>
              </a:rPr>
              <a:t>登录和退出</a:t>
            </a:r>
            <a:r>
              <a:rPr lang="en-US" altLang="zh-CN">
                <a:solidFill>
                  <a:srgbClr val="FF0000"/>
                </a:solidFill>
              </a:rPr>
              <a:t>MySQL</a:t>
            </a:r>
            <a:r>
              <a:rPr lang="zh-CN" altLang="en-US">
                <a:solidFill>
                  <a:srgbClr val="FF0000"/>
                </a:solidFill>
              </a:rPr>
              <a:t>服务器</a:t>
            </a:r>
            <a:r>
              <a:rPr lang="zh-CN" altLang="en-US"/>
              <a:t>、</a:t>
            </a:r>
            <a:r>
              <a:rPr lang="zh-CN" altLang="en-US">
                <a:solidFill>
                  <a:srgbClr val="FF0000"/>
                </a:solidFill>
              </a:rPr>
              <a:t>创建和删除用户</a:t>
            </a:r>
            <a:r>
              <a:rPr lang="zh-CN" altLang="en-US"/>
              <a:t>、</a:t>
            </a:r>
            <a:r>
              <a:rPr lang="zh-CN" altLang="en-US">
                <a:solidFill>
                  <a:srgbClr val="FF0000"/>
                </a:solidFill>
              </a:rPr>
              <a:t>密码和权限管理</a:t>
            </a:r>
            <a:r>
              <a:rPr lang="zh-CN" altLang="en-US"/>
              <a:t>等内容。</a:t>
            </a:r>
            <a:r>
              <a:rPr lang="en-US" altLang="zh-CN"/>
              <a:t>MySQL</a:t>
            </a:r>
            <a:r>
              <a:rPr lang="zh-CN" altLang="en-US"/>
              <a:t>数据库的安全性需要通过账号管理来保证。</a:t>
            </a:r>
          </a:p>
        </p:txBody>
      </p:sp>
      <p:sp>
        <p:nvSpPr>
          <p:cNvPr id="6" name="矩形 5">
            <a:extLst>
              <a:ext uri="{FF2B5EF4-FFF2-40B4-BE49-F238E27FC236}">
                <a16:creationId xmlns:a16="http://schemas.microsoft.com/office/drawing/2014/main" id="{40F35FF4-A676-BAAB-885B-9AC44194CEDA}"/>
              </a:ext>
            </a:extLst>
          </p:cNvPr>
          <p:cNvSpPr/>
          <p:nvPr/>
        </p:nvSpPr>
        <p:spPr>
          <a:xfrm>
            <a:off x="1365919" y="5046881"/>
            <a:ext cx="9256529" cy="89113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0C3E3AB8-8D61-ABC4-AF76-84A2743EA3C8}"/>
              </a:ext>
            </a:extLst>
          </p:cNvPr>
          <p:cNvSpPr txBox="1">
            <a:spLocks noChangeArrowheads="1"/>
          </p:cNvSpPr>
          <p:nvPr/>
        </p:nvSpPr>
        <p:spPr bwMode="auto">
          <a:xfrm>
            <a:off x="1558076" y="5103511"/>
            <a:ext cx="77596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GRANT </a:t>
            </a:r>
            <a:r>
              <a:rPr lang="en-US" altLang="zh-CN" sz="1400" dirty="0" err="1">
                <a:solidFill>
                  <a:srgbClr val="FF0000"/>
                </a:solidFill>
              </a:rPr>
              <a:t>priv_type</a:t>
            </a:r>
            <a:r>
              <a:rPr lang="en-US" altLang="zh-CN" sz="1400" dirty="0">
                <a:solidFill>
                  <a:srgbClr val="FF0000"/>
                </a:solidFill>
              </a:rPr>
              <a:t> [,</a:t>
            </a:r>
            <a:r>
              <a:rPr lang="en-US" altLang="zh-CN" sz="1400" dirty="0" err="1">
                <a:solidFill>
                  <a:srgbClr val="FF0000"/>
                </a:solidFill>
              </a:rPr>
              <a:t>priv_type</a:t>
            </a:r>
            <a:r>
              <a:rPr lang="en-US" altLang="zh-CN" sz="1400" dirty="0">
                <a:solidFill>
                  <a:srgbClr val="FF0000"/>
                </a:solidFill>
              </a:rPr>
              <a:t>...] ON </a:t>
            </a:r>
            <a:r>
              <a:rPr lang="en-US" altLang="zh-CN" sz="1400" dirty="0" err="1">
                <a:solidFill>
                  <a:srgbClr val="FF0000"/>
                </a:solidFill>
              </a:rPr>
              <a:t>db.table</a:t>
            </a:r>
            <a:r>
              <a:rPr lang="en-US" altLang="zh-CN" sz="1400" dirty="0">
                <a:solidFill>
                  <a:srgbClr val="FF0000"/>
                </a:solidFill>
              </a:rPr>
              <a:t> </a:t>
            </a:r>
          </a:p>
          <a:p>
            <a:pPr eaLnBrk="1" hangingPunct="1"/>
            <a:r>
              <a:rPr lang="en-US" altLang="zh-CN" sz="1400" dirty="0">
                <a:solidFill>
                  <a:srgbClr val="FF0000"/>
                </a:solidFill>
              </a:rPr>
              <a:t>TO </a:t>
            </a:r>
            <a:r>
              <a:rPr lang="en-US" altLang="zh-CN" sz="1400" dirty="0" err="1">
                <a:solidFill>
                  <a:srgbClr val="FF0000"/>
                </a:solidFill>
              </a:rPr>
              <a:t>user@host</a:t>
            </a:r>
            <a:r>
              <a:rPr lang="en-US" altLang="zh-CN" sz="1400" dirty="0">
                <a:solidFill>
                  <a:srgbClr val="FF0000"/>
                </a:solidFill>
              </a:rPr>
              <a:t> [IDENTIFIED BY 'password'] [, user [IDENTIFIED BY 'password']]</a:t>
            </a:r>
          </a:p>
          <a:p>
            <a:pPr eaLnBrk="1" hangingPunct="1"/>
            <a:r>
              <a:rPr lang="en-US" altLang="zh-CN" sz="1400" dirty="0">
                <a:solidFill>
                  <a:srgbClr val="FF0000"/>
                </a:solidFill>
              </a:rPr>
              <a:t>[WITH </a:t>
            </a:r>
            <a:r>
              <a:rPr lang="en-US" altLang="zh-CN" sz="1400" dirty="0" err="1">
                <a:solidFill>
                  <a:srgbClr val="FF0000"/>
                </a:solidFill>
              </a:rPr>
              <a:t>with_option</a:t>
            </a:r>
            <a:r>
              <a:rPr lang="en-US" altLang="zh-CN" sz="1400" dirty="0">
                <a:solidFill>
                  <a:srgbClr val="FF0000"/>
                </a:solidFill>
              </a:rPr>
              <a:t> [</a:t>
            </a:r>
            <a:r>
              <a:rPr lang="en-US" altLang="zh-CN" sz="1400" dirty="0" err="1">
                <a:solidFill>
                  <a:srgbClr val="FF0000"/>
                </a:solidFill>
              </a:rPr>
              <a:t>with_option</a:t>
            </a:r>
            <a:r>
              <a:rPr lang="en-US" altLang="zh-CN" sz="1400" dirty="0">
                <a:solidFill>
                  <a:srgbClr val="FF0000"/>
                </a:solidFill>
              </a:rPr>
              <a:t>]...];</a:t>
            </a:r>
          </a:p>
        </p:txBody>
      </p:sp>
      <p:sp>
        <p:nvSpPr>
          <p:cNvPr id="8" name="文本框 3">
            <a:extLst>
              <a:ext uri="{FF2B5EF4-FFF2-40B4-BE49-F238E27FC236}">
                <a16:creationId xmlns:a16="http://schemas.microsoft.com/office/drawing/2014/main" id="{62E4495B-9AE3-71A9-0567-302FA5D19399}"/>
              </a:ext>
            </a:extLst>
          </p:cNvPr>
          <p:cNvSpPr txBox="1">
            <a:spLocks noChangeArrowheads="1"/>
          </p:cNvSpPr>
          <p:nvPr/>
        </p:nvSpPr>
        <p:spPr bwMode="auto">
          <a:xfrm>
            <a:off x="1898446" y="3380265"/>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GRANT</a:t>
            </a:r>
            <a:r>
              <a:rPr lang="zh-CN" altLang="en-US"/>
              <a:t>语句创建新用户</a:t>
            </a:r>
            <a:endParaRPr lang="zh-CN" altLang="en-US" noProof="1"/>
          </a:p>
        </p:txBody>
      </p:sp>
      <p:grpSp>
        <p:nvGrpSpPr>
          <p:cNvPr id="9" name="组合 8">
            <a:extLst>
              <a:ext uri="{FF2B5EF4-FFF2-40B4-BE49-F238E27FC236}">
                <a16:creationId xmlns:a16="http://schemas.microsoft.com/office/drawing/2014/main" id="{D7D61DB9-7BEB-7DA3-CD08-07E2C41823D7}"/>
              </a:ext>
            </a:extLst>
          </p:cNvPr>
          <p:cNvGrpSpPr/>
          <p:nvPr/>
        </p:nvGrpSpPr>
        <p:grpSpPr>
          <a:xfrm>
            <a:off x="895146" y="3292953"/>
            <a:ext cx="1003300" cy="722312"/>
            <a:chOff x="877888" y="1586140"/>
            <a:chExt cx="1003300" cy="722312"/>
          </a:xfrm>
        </p:grpSpPr>
        <p:sp>
          <p:nvSpPr>
            <p:cNvPr id="17" name="íṩľíḍè-Freeform: Shape 9">
              <a:extLst>
                <a:ext uri="{FF2B5EF4-FFF2-40B4-BE49-F238E27FC236}">
                  <a16:creationId xmlns:a16="http://schemas.microsoft.com/office/drawing/2014/main" id="{2C8F1F9A-BC6F-9F67-351C-D5819F7A871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8" name="íṩľíḍè-Oval 10">
              <a:extLst>
                <a:ext uri="{FF2B5EF4-FFF2-40B4-BE49-F238E27FC236}">
                  <a16:creationId xmlns:a16="http://schemas.microsoft.com/office/drawing/2014/main" id="{B1B0FDF3-1B41-5DD6-C5F1-E2E9CDC43860}"/>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1</a:t>
              </a:r>
            </a:p>
          </p:txBody>
        </p:sp>
      </p:grpSp>
      <p:sp>
        <p:nvSpPr>
          <p:cNvPr id="10" name="文本框 41">
            <a:extLst>
              <a:ext uri="{FF2B5EF4-FFF2-40B4-BE49-F238E27FC236}">
                <a16:creationId xmlns:a16="http://schemas.microsoft.com/office/drawing/2014/main" id="{49BE80BD-C424-07BE-885B-F0AFDFB3076C}"/>
              </a:ext>
            </a:extLst>
          </p:cNvPr>
          <p:cNvSpPr txBox="1">
            <a:spLocks noChangeArrowheads="1"/>
          </p:cNvSpPr>
          <p:nvPr/>
        </p:nvSpPr>
        <p:spPr bwMode="auto">
          <a:xfrm>
            <a:off x="892697" y="4035206"/>
            <a:ext cx="10356981"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GRANT</a:t>
            </a:r>
            <a:r>
              <a:rPr lang="zh-CN" altLang="en-US"/>
              <a:t>语句不仅可以创建新用户，还可以在创建的同时对用户授权。另外，使用</a:t>
            </a:r>
            <a:r>
              <a:rPr lang="en-US" altLang="zh-CN"/>
              <a:t>GRANT</a:t>
            </a:r>
            <a:r>
              <a:rPr lang="zh-CN" altLang="en-US"/>
              <a:t>语句还可以指定账号的其他特点，如使用安全连接、限制使用服务器资源等。需要注意的是，使用</a:t>
            </a:r>
            <a:r>
              <a:rPr lang="en-US" altLang="zh-CN"/>
              <a:t>GRANT</a:t>
            </a:r>
            <a:r>
              <a:rPr lang="zh-CN" altLang="en-US"/>
              <a:t>语句创建新用户时必须有</a:t>
            </a:r>
            <a:r>
              <a:rPr lang="en-US" altLang="zh-CN"/>
              <a:t>GRANT</a:t>
            </a:r>
            <a:r>
              <a:rPr lang="zh-CN" altLang="en-US"/>
              <a:t>权限。</a:t>
            </a:r>
          </a:p>
        </p:txBody>
      </p:sp>
      <p:grpSp>
        <p:nvGrpSpPr>
          <p:cNvPr id="11" name="组合 10">
            <a:extLst>
              <a:ext uri="{FF2B5EF4-FFF2-40B4-BE49-F238E27FC236}">
                <a16:creationId xmlns:a16="http://schemas.microsoft.com/office/drawing/2014/main" id="{D83C0F1E-10B9-363F-818B-CDCEF64119B0}"/>
              </a:ext>
            </a:extLst>
          </p:cNvPr>
          <p:cNvGrpSpPr/>
          <p:nvPr/>
        </p:nvGrpSpPr>
        <p:grpSpPr>
          <a:xfrm>
            <a:off x="1116797" y="5971566"/>
            <a:ext cx="9632908" cy="787161"/>
            <a:chOff x="812800" y="4424635"/>
            <a:chExt cx="10155130" cy="1800000"/>
          </a:xfrm>
        </p:grpSpPr>
        <p:sp>
          <p:nvSpPr>
            <p:cNvPr id="13" name="圆角矩形 27">
              <a:extLst>
                <a:ext uri="{FF2B5EF4-FFF2-40B4-BE49-F238E27FC236}">
                  <a16:creationId xmlns:a16="http://schemas.microsoft.com/office/drawing/2014/main" id="{6AE211F0-3B5D-658B-F9FE-383BAD930110}"/>
                </a:ext>
              </a:extLst>
            </p:cNvPr>
            <p:cNvSpPr/>
            <p:nvPr/>
          </p:nvSpPr>
          <p:spPr>
            <a:xfrm>
              <a:off x="1506537" y="4433967"/>
              <a:ext cx="9461393"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4" name="组合 13">
              <a:extLst>
                <a:ext uri="{FF2B5EF4-FFF2-40B4-BE49-F238E27FC236}">
                  <a16:creationId xmlns:a16="http://schemas.microsoft.com/office/drawing/2014/main" id="{D061EF27-762E-043C-AD1F-366F5A902D30}"/>
                </a:ext>
              </a:extLst>
            </p:cNvPr>
            <p:cNvGrpSpPr>
              <a:grpSpLocks/>
            </p:cNvGrpSpPr>
            <p:nvPr/>
          </p:nvGrpSpPr>
          <p:grpSpPr bwMode="auto">
            <a:xfrm>
              <a:off x="812800" y="4424635"/>
              <a:ext cx="1927225" cy="1800000"/>
              <a:chOff x="1350" y="2421"/>
              <a:chExt cx="3035" cy="3606"/>
            </a:xfrm>
          </p:grpSpPr>
          <p:sp>
            <p:nvSpPr>
              <p:cNvPr id="15" name="Flowchart: Off-page Connector 32">
                <a:extLst>
                  <a:ext uri="{FF2B5EF4-FFF2-40B4-BE49-F238E27FC236}">
                    <a16:creationId xmlns:a16="http://schemas.microsoft.com/office/drawing/2014/main" id="{7D5AE868-E3C0-E26A-E02E-445D0149FE13}"/>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6" name="Round Same Side Corner Rectangle 33">
                <a:extLst>
                  <a:ext uri="{FF2B5EF4-FFF2-40B4-BE49-F238E27FC236}">
                    <a16:creationId xmlns:a16="http://schemas.microsoft.com/office/drawing/2014/main" id="{3C14FBAA-3520-DD27-CE5F-C606D7AF07DA}"/>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知识库</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2" name="文本框 41">
            <a:extLst>
              <a:ext uri="{FF2B5EF4-FFF2-40B4-BE49-F238E27FC236}">
                <a16:creationId xmlns:a16="http://schemas.microsoft.com/office/drawing/2014/main" id="{1BCC0EF6-2A0A-B678-F29A-605F202A34CE}"/>
              </a:ext>
            </a:extLst>
          </p:cNvPr>
          <p:cNvSpPr txBox="1">
            <a:spLocks noChangeArrowheads="1"/>
          </p:cNvSpPr>
          <p:nvPr/>
        </p:nvSpPr>
        <p:spPr bwMode="auto">
          <a:xfrm>
            <a:off x="2880832" y="6063131"/>
            <a:ext cx="7852095"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如果只指定用户名部分</a:t>
            </a:r>
            <a:r>
              <a:rPr lang="en-US" altLang="zh-CN" sz="1600" dirty="0">
                <a:solidFill>
                  <a:schemeClr val="bg1"/>
                </a:solidFill>
              </a:rPr>
              <a:t>user</a:t>
            </a:r>
            <a:r>
              <a:rPr lang="zh-CN" altLang="en-US" sz="1600" dirty="0">
                <a:solidFill>
                  <a:schemeClr val="bg1"/>
                </a:solidFill>
              </a:rPr>
              <a:t>，不指定主机名，则主机名部分默认为</a:t>
            </a:r>
            <a:r>
              <a:rPr lang="en-US" altLang="zh-CN" sz="1600" dirty="0">
                <a:solidFill>
                  <a:schemeClr val="bg1"/>
                </a:solidFill>
              </a:rPr>
              <a:t>%</a:t>
            </a:r>
            <a:r>
              <a:rPr lang="zh-CN" altLang="en-US" sz="1600" dirty="0">
                <a:solidFill>
                  <a:schemeClr val="bg1"/>
                </a:solidFill>
              </a:rPr>
              <a:t>，表示对所有主机开放权限；如果指定用户登录不需要密码，可以省略</a:t>
            </a:r>
            <a:r>
              <a:rPr lang="en-US" altLang="zh-CN" sz="1600" dirty="0">
                <a:solidFill>
                  <a:schemeClr val="bg1"/>
                </a:solidFill>
              </a:rPr>
              <a:t>IDENTIFIED BY</a:t>
            </a:r>
            <a:r>
              <a:rPr lang="zh-CN" altLang="en-US" sz="1600" dirty="0">
                <a:solidFill>
                  <a:schemeClr val="bg1"/>
                </a:solidFill>
              </a:rPr>
              <a:t>部分。</a:t>
            </a:r>
            <a:endParaRPr lang="en-US" altLang="zh-CN" sz="1600" dirty="0">
              <a:solidFill>
                <a:schemeClr val="bg1"/>
              </a:solidFill>
            </a:endParaRPr>
          </a:p>
        </p:txBody>
      </p:sp>
    </p:spTree>
    <p:extLst>
      <p:ext uri="{BB962C8B-B14F-4D97-AF65-F5344CB8AC3E}">
        <p14:creationId xmlns:p14="http://schemas.microsoft.com/office/powerpoint/2010/main" val="37931953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BDAAB-A200-24B4-CC76-8D55FD8B89E6}"/>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63CF5D1B-155C-6994-72A0-A3833F376AD9}"/>
              </a:ext>
            </a:extLst>
          </p:cNvPr>
          <p:cNvGrpSpPr/>
          <p:nvPr/>
        </p:nvGrpSpPr>
        <p:grpSpPr>
          <a:xfrm>
            <a:off x="865114" y="1052736"/>
            <a:ext cx="2183765" cy="600710"/>
            <a:chOff x="1320" y="4641"/>
            <a:chExt cx="3439" cy="946"/>
          </a:xfrm>
          <a:solidFill>
            <a:schemeClr val="accent6"/>
          </a:solidFill>
        </p:grpSpPr>
        <p:sp>
          <p:nvSpPr>
            <p:cNvPr id="17" name="椭圆 16">
              <a:extLst>
                <a:ext uri="{FF2B5EF4-FFF2-40B4-BE49-F238E27FC236}">
                  <a16:creationId xmlns:a16="http://schemas.microsoft.com/office/drawing/2014/main" id="{FE94F7FF-9997-772F-97AD-9B0719302A9B}"/>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8" name="圆角矩形 36">
              <a:extLst>
                <a:ext uri="{FF2B5EF4-FFF2-40B4-BE49-F238E27FC236}">
                  <a16:creationId xmlns:a16="http://schemas.microsoft.com/office/drawing/2014/main" id="{637C8175-17E7-9C6E-046C-C47CB3B9D666}"/>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621C5E35-8F97-79F3-4160-C126175E562E}"/>
              </a:ext>
            </a:extLst>
          </p:cNvPr>
          <p:cNvSpPr txBox="1">
            <a:spLocks noChangeArrowheads="1"/>
          </p:cNvSpPr>
          <p:nvPr/>
        </p:nvSpPr>
        <p:spPr bwMode="auto">
          <a:xfrm>
            <a:off x="3305101" y="1108356"/>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GRANT</a:t>
            </a:r>
            <a:r>
              <a:rPr lang="zh-CN" altLang="en-US" sz="1600"/>
              <a:t>语句创建一个新用户</a:t>
            </a:r>
            <a:r>
              <a:rPr lang="en-US" altLang="zh-CN" sz="1600"/>
              <a:t>lucy</a:t>
            </a:r>
            <a:r>
              <a:rPr lang="zh-CN" altLang="en-US" sz="1600"/>
              <a:t>，密码为</a:t>
            </a:r>
            <a:r>
              <a:rPr lang="en-US" altLang="zh-CN" sz="1600"/>
              <a:t>lucy123</a:t>
            </a:r>
            <a:r>
              <a:rPr lang="zh-CN" altLang="en-US" sz="1600"/>
              <a:t>，并授予用户对所有数据库的</a:t>
            </a:r>
            <a:r>
              <a:rPr lang="en-US" altLang="zh-CN" sz="1600"/>
              <a:t>SELECT</a:t>
            </a:r>
            <a:r>
              <a:rPr lang="zh-CN" altLang="en-US" sz="1600"/>
              <a:t>和</a:t>
            </a:r>
            <a:r>
              <a:rPr lang="en-US" altLang="zh-CN" sz="1600"/>
              <a:t>UPDATE</a:t>
            </a:r>
            <a:r>
              <a:rPr lang="zh-CN" altLang="en-US" sz="1600"/>
              <a:t>权限。</a:t>
            </a:r>
          </a:p>
        </p:txBody>
      </p:sp>
      <p:sp>
        <p:nvSpPr>
          <p:cNvPr id="5" name="文本框 41">
            <a:extLst>
              <a:ext uri="{FF2B5EF4-FFF2-40B4-BE49-F238E27FC236}">
                <a16:creationId xmlns:a16="http://schemas.microsoft.com/office/drawing/2014/main" id="{E6D4F4DE-702D-DBC0-E1DB-AB460198D6AD}"/>
              </a:ext>
            </a:extLst>
          </p:cNvPr>
          <p:cNvSpPr txBox="1">
            <a:spLocks noChangeArrowheads="1"/>
          </p:cNvSpPr>
          <p:nvPr/>
        </p:nvSpPr>
        <p:spPr bwMode="auto">
          <a:xfrm>
            <a:off x="877038" y="1784813"/>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GRANT</a:t>
            </a:r>
            <a:r>
              <a:rPr lang="zh-CN" altLang="en-US" sz="1600">
                <a:solidFill>
                  <a:schemeClr val="tx1">
                    <a:lumMod val="65000"/>
                    <a:lumOff val="35000"/>
                  </a:schemeClr>
                </a:solidFill>
              </a:rPr>
              <a:t>语句及其执行结果如下：</a:t>
            </a:r>
          </a:p>
        </p:txBody>
      </p:sp>
      <p:sp>
        <p:nvSpPr>
          <p:cNvPr id="6" name="矩形 5">
            <a:extLst>
              <a:ext uri="{FF2B5EF4-FFF2-40B4-BE49-F238E27FC236}">
                <a16:creationId xmlns:a16="http://schemas.microsoft.com/office/drawing/2014/main" id="{3CA50E6E-CFCE-80CA-8C83-B0D70AF3069D}"/>
              </a:ext>
            </a:extLst>
          </p:cNvPr>
          <p:cNvSpPr/>
          <p:nvPr/>
        </p:nvSpPr>
        <p:spPr>
          <a:xfrm>
            <a:off x="1456537" y="2230323"/>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3BB11697-FA6B-8156-4B52-2815F5B24D98}"/>
              </a:ext>
            </a:extLst>
          </p:cNvPr>
          <p:cNvSpPr txBox="1">
            <a:spLocks noChangeArrowheads="1"/>
          </p:cNvSpPr>
          <p:nvPr/>
        </p:nvSpPr>
        <p:spPr bwMode="auto">
          <a:xfrm>
            <a:off x="1648694" y="2270175"/>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GRANT SELECT,UPDATE ON *.* TO '</a:t>
            </a:r>
            <a:r>
              <a:rPr lang="en-US" altLang="zh-CN" sz="1400" dirty="0" err="1">
                <a:solidFill>
                  <a:srgbClr val="FF0000"/>
                </a:solidFill>
              </a:rPr>
              <a:t>lucy'@'localhost</a:t>
            </a:r>
            <a:r>
              <a:rPr lang="en-US" altLang="zh-CN" sz="1400" dirty="0">
                <a:solidFill>
                  <a:srgbClr val="FF0000"/>
                </a:solidFill>
              </a:rPr>
              <a:t>' IDENTIFIED BY 'lucy123';</a:t>
            </a:r>
          </a:p>
          <a:p>
            <a:pPr eaLnBrk="1" hangingPunct="1"/>
            <a:r>
              <a:rPr lang="en-US" altLang="zh-CN" sz="1400" dirty="0">
                <a:solidFill>
                  <a:srgbClr val="FF0000"/>
                </a:solidFill>
              </a:rPr>
              <a:t>Query OK, 0 rows affected, 1 warning (0.07 sec)</a:t>
            </a:r>
          </a:p>
        </p:txBody>
      </p:sp>
      <p:sp>
        <p:nvSpPr>
          <p:cNvPr id="8" name="文本框 41">
            <a:extLst>
              <a:ext uri="{FF2B5EF4-FFF2-40B4-BE49-F238E27FC236}">
                <a16:creationId xmlns:a16="http://schemas.microsoft.com/office/drawing/2014/main" id="{12C7C953-057B-E287-56E8-F1166545D5B9}"/>
              </a:ext>
            </a:extLst>
          </p:cNvPr>
          <p:cNvSpPr txBox="1">
            <a:spLocks noChangeArrowheads="1"/>
          </p:cNvSpPr>
          <p:nvPr/>
        </p:nvSpPr>
        <p:spPr bwMode="auto">
          <a:xfrm>
            <a:off x="878436" y="2935504"/>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显示执行成功，使用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语句查询用户</a:t>
            </a:r>
            <a:r>
              <a:rPr lang="en-US" altLang="zh-CN" sz="1600">
                <a:solidFill>
                  <a:schemeClr val="tx1">
                    <a:lumMod val="65000"/>
                    <a:lumOff val="35000"/>
                  </a:schemeClr>
                </a:solidFill>
              </a:rPr>
              <a:t>lucy</a:t>
            </a:r>
            <a:r>
              <a:rPr lang="zh-CN" altLang="en-US" sz="1600">
                <a:solidFill>
                  <a:schemeClr val="tx1">
                    <a:lumMod val="65000"/>
                    <a:lumOff val="35000"/>
                  </a:schemeClr>
                </a:solidFill>
              </a:rPr>
              <a:t>的权限：</a:t>
            </a:r>
          </a:p>
        </p:txBody>
      </p:sp>
      <p:sp>
        <p:nvSpPr>
          <p:cNvPr id="9" name="矩形 8">
            <a:extLst>
              <a:ext uri="{FF2B5EF4-FFF2-40B4-BE49-F238E27FC236}">
                <a16:creationId xmlns:a16="http://schemas.microsoft.com/office/drawing/2014/main" id="{74C82A54-8946-DB17-A0F9-35AC608542F5}"/>
              </a:ext>
            </a:extLst>
          </p:cNvPr>
          <p:cNvSpPr/>
          <p:nvPr/>
        </p:nvSpPr>
        <p:spPr>
          <a:xfrm>
            <a:off x="1457935" y="3397792"/>
            <a:ext cx="9256529" cy="1640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980CE5C3-0BBC-ABFE-B03B-97577182B917}"/>
              </a:ext>
            </a:extLst>
          </p:cNvPr>
          <p:cNvSpPr txBox="1">
            <a:spLocks noChangeArrowheads="1"/>
          </p:cNvSpPr>
          <p:nvPr/>
        </p:nvSpPr>
        <p:spPr bwMode="auto">
          <a:xfrm>
            <a:off x="1650092" y="3420866"/>
            <a:ext cx="775962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SELECT host,user,select_priv,update_priv FROM mysql.user WHERE user='lucy';</a:t>
            </a:r>
          </a:p>
          <a:p>
            <a:pPr eaLnBrk="1" hangingPunct="1"/>
            <a:r>
              <a:rPr lang="en-US" altLang="zh-CN" sz="1400">
                <a:solidFill>
                  <a:srgbClr val="FF0000"/>
                </a:solidFill>
              </a:rPr>
              <a:t>+-------------+--------------+------------------------------+-----------------------------+</a:t>
            </a:r>
          </a:p>
          <a:p>
            <a:pPr eaLnBrk="1" hangingPunct="1"/>
            <a:r>
              <a:rPr lang="en-US" altLang="zh-CN" sz="1400">
                <a:solidFill>
                  <a:srgbClr val="FF0000"/>
                </a:solidFill>
              </a:rPr>
              <a:t>| host	| user	| select_priv	| update_priv 	|</a:t>
            </a:r>
          </a:p>
          <a:p>
            <a:pPr eaLnBrk="1" hangingPunct="1"/>
            <a:r>
              <a:rPr lang="en-US" altLang="zh-CN" sz="1400">
                <a:solidFill>
                  <a:srgbClr val="FF0000"/>
                </a:solidFill>
              </a:rPr>
              <a:t>+-------------+--------------+------------------------------+-----------------------------+</a:t>
            </a:r>
          </a:p>
          <a:p>
            <a:pPr eaLnBrk="1" hangingPunct="1"/>
            <a:r>
              <a:rPr lang="en-US" altLang="zh-CN" sz="1400">
                <a:solidFill>
                  <a:srgbClr val="FF0000"/>
                </a:solidFill>
              </a:rPr>
              <a:t>| localhost	| lucy	| Y      		| Y      		|</a:t>
            </a:r>
          </a:p>
          <a:p>
            <a:pPr eaLnBrk="1" hangingPunct="1"/>
            <a:r>
              <a:rPr lang="en-US" altLang="zh-CN" sz="1400">
                <a:solidFill>
                  <a:srgbClr val="FF0000"/>
                </a:solidFill>
              </a:rPr>
              <a:t>+-------------+--------------+------------------------------+-----------------------------+</a:t>
            </a:r>
          </a:p>
          <a:p>
            <a:pPr eaLnBrk="1" hangingPunct="1"/>
            <a:r>
              <a:rPr lang="en-US" altLang="zh-CN" sz="1400">
                <a:solidFill>
                  <a:srgbClr val="FF0000"/>
                </a:solidFill>
              </a:rPr>
              <a:t>1 row in set (0.00 sec)</a:t>
            </a:r>
          </a:p>
        </p:txBody>
      </p:sp>
      <p:grpSp>
        <p:nvGrpSpPr>
          <p:cNvPr id="11" name="组合 10">
            <a:extLst>
              <a:ext uri="{FF2B5EF4-FFF2-40B4-BE49-F238E27FC236}">
                <a16:creationId xmlns:a16="http://schemas.microsoft.com/office/drawing/2014/main" id="{082D0656-6CB4-55F8-05BE-B324F4AB854C}"/>
              </a:ext>
            </a:extLst>
          </p:cNvPr>
          <p:cNvGrpSpPr/>
          <p:nvPr/>
        </p:nvGrpSpPr>
        <p:grpSpPr>
          <a:xfrm>
            <a:off x="1187102" y="5394868"/>
            <a:ext cx="9632908" cy="679509"/>
            <a:chOff x="812800" y="4424635"/>
            <a:chExt cx="10155130" cy="1800000"/>
          </a:xfrm>
        </p:grpSpPr>
        <p:sp>
          <p:nvSpPr>
            <p:cNvPr id="13" name="圆角矩形 45">
              <a:extLst>
                <a:ext uri="{FF2B5EF4-FFF2-40B4-BE49-F238E27FC236}">
                  <a16:creationId xmlns:a16="http://schemas.microsoft.com/office/drawing/2014/main" id="{C0CC70DE-C3F8-7DAA-B633-37B56D430915}"/>
                </a:ext>
              </a:extLst>
            </p:cNvPr>
            <p:cNvSpPr/>
            <p:nvPr/>
          </p:nvSpPr>
          <p:spPr>
            <a:xfrm>
              <a:off x="1506537" y="4433967"/>
              <a:ext cx="9461393"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4" name="组合 13">
              <a:extLst>
                <a:ext uri="{FF2B5EF4-FFF2-40B4-BE49-F238E27FC236}">
                  <a16:creationId xmlns:a16="http://schemas.microsoft.com/office/drawing/2014/main" id="{39C39FEB-5164-1CC6-1E78-80C475031E45}"/>
                </a:ext>
              </a:extLst>
            </p:cNvPr>
            <p:cNvGrpSpPr>
              <a:grpSpLocks/>
            </p:cNvGrpSpPr>
            <p:nvPr/>
          </p:nvGrpSpPr>
          <p:grpSpPr bwMode="auto">
            <a:xfrm>
              <a:off x="812800" y="4424635"/>
              <a:ext cx="1927225" cy="1800000"/>
              <a:chOff x="1350" y="2421"/>
              <a:chExt cx="3035" cy="3606"/>
            </a:xfrm>
          </p:grpSpPr>
          <p:sp>
            <p:nvSpPr>
              <p:cNvPr id="15" name="Flowchart: Off-page Connector 32">
                <a:extLst>
                  <a:ext uri="{FF2B5EF4-FFF2-40B4-BE49-F238E27FC236}">
                    <a16:creationId xmlns:a16="http://schemas.microsoft.com/office/drawing/2014/main" id="{7242AB88-72BB-4511-338E-D651FC181B5A}"/>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6" name="Round Same Side Corner Rectangle 33">
                <a:extLst>
                  <a:ext uri="{FF2B5EF4-FFF2-40B4-BE49-F238E27FC236}">
                    <a16:creationId xmlns:a16="http://schemas.microsoft.com/office/drawing/2014/main" id="{D0554449-B28E-3DC1-F41C-FC1112A435B7}"/>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2" name="文本框 41">
            <a:extLst>
              <a:ext uri="{FF2B5EF4-FFF2-40B4-BE49-F238E27FC236}">
                <a16:creationId xmlns:a16="http://schemas.microsoft.com/office/drawing/2014/main" id="{1F0989C2-9EE5-C1F3-CDD3-032726DF5ABE}"/>
              </a:ext>
            </a:extLst>
          </p:cNvPr>
          <p:cNvSpPr txBox="1">
            <a:spLocks noChangeArrowheads="1"/>
          </p:cNvSpPr>
          <p:nvPr/>
        </p:nvSpPr>
        <p:spPr bwMode="auto">
          <a:xfrm>
            <a:off x="2783357" y="5553544"/>
            <a:ext cx="7852095" cy="35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en-US" altLang="zh-CN" sz="1600" dirty="0">
                <a:solidFill>
                  <a:schemeClr val="bg1"/>
                </a:solidFill>
              </a:rPr>
              <a:t>user</a:t>
            </a:r>
            <a:r>
              <a:rPr lang="zh-CN" altLang="en-US" sz="1600" dirty="0">
                <a:solidFill>
                  <a:schemeClr val="bg1"/>
                </a:solidFill>
              </a:rPr>
              <a:t>表中的</a:t>
            </a:r>
            <a:r>
              <a:rPr lang="en-US" altLang="zh-CN" sz="1600" dirty="0">
                <a:solidFill>
                  <a:schemeClr val="bg1"/>
                </a:solidFill>
              </a:rPr>
              <a:t>user</a:t>
            </a:r>
            <a:r>
              <a:rPr lang="zh-CN" altLang="en-US" sz="1600" dirty="0">
                <a:solidFill>
                  <a:schemeClr val="bg1"/>
                </a:solidFill>
              </a:rPr>
              <a:t>和</a:t>
            </a:r>
            <a:r>
              <a:rPr lang="en-US" altLang="zh-CN" sz="1600" dirty="0">
                <a:solidFill>
                  <a:schemeClr val="bg1"/>
                </a:solidFill>
              </a:rPr>
              <a:t>host</a:t>
            </a:r>
            <a:r>
              <a:rPr lang="zh-CN" altLang="en-US" sz="1600" dirty="0">
                <a:solidFill>
                  <a:schemeClr val="bg1"/>
                </a:solidFill>
              </a:rPr>
              <a:t>字段区分大小写，在查询时要指定正确的用户名和主机名。</a:t>
            </a:r>
            <a:endParaRPr lang="en-US" altLang="zh-CN" sz="1600" dirty="0">
              <a:solidFill>
                <a:schemeClr val="bg1"/>
              </a:solidFill>
            </a:endParaRPr>
          </a:p>
        </p:txBody>
      </p:sp>
    </p:spTree>
    <p:extLst>
      <p:ext uri="{BB962C8B-B14F-4D97-AF65-F5344CB8AC3E}">
        <p14:creationId xmlns:p14="http://schemas.microsoft.com/office/powerpoint/2010/main" val="184779594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1EBE3-D16F-0AEB-B5AF-5CAB8CBE427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DF88535-DD6A-24A2-EC99-D3CFF8C5C628}"/>
              </a:ext>
            </a:extLst>
          </p:cNvPr>
          <p:cNvSpPr/>
          <p:nvPr/>
        </p:nvSpPr>
        <p:spPr>
          <a:xfrm>
            <a:off x="1436224" y="3029674"/>
            <a:ext cx="9256529" cy="44556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A4879F67-9D4C-DF95-3855-99790DF52FBD}"/>
              </a:ext>
            </a:extLst>
          </p:cNvPr>
          <p:cNvSpPr txBox="1">
            <a:spLocks noChangeArrowheads="1"/>
          </p:cNvSpPr>
          <p:nvPr/>
        </p:nvSpPr>
        <p:spPr bwMode="auto">
          <a:xfrm>
            <a:off x="1628381" y="3103082"/>
            <a:ext cx="77596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CREATE USER user@host [IDENTIFIED BY 'password'];</a:t>
            </a:r>
          </a:p>
        </p:txBody>
      </p:sp>
      <p:sp>
        <p:nvSpPr>
          <p:cNvPr id="5" name="文本框 3">
            <a:extLst>
              <a:ext uri="{FF2B5EF4-FFF2-40B4-BE49-F238E27FC236}">
                <a16:creationId xmlns:a16="http://schemas.microsoft.com/office/drawing/2014/main" id="{F99CE971-F1F6-7488-3FE3-FFDC69D423F9}"/>
              </a:ext>
            </a:extLst>
          </p:cNvPr>
          <p:cNvSpPr txBox="1">
            <a:spLocks noChangeArrowheads="1"/>
          </p:cNvSpPr>
          <p:nvPr/>
        </p:nvSpPr>
        <p:spPr bwMode="auto">
          <a:xfrm>
            <a:off x="2086197" y="1212056"/>
            <a:ext cx="450576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CREATE USER</a:t>
            </a:r>
            <a:r>
              <a:rPr lang="zh-CN" altLang="en-US"/>
              <a:t>语句创建新用户</a:t>
            </a:r>
            <a:endParaRPr lang="zh-CN" altLang="en-US" noProof="1"/>
          </a:p>
        </p:txBody>
      </p:sp>
      <p:grpSp>
        <p:nvGrpSpPr>
          <p:cNvPr id="6" name="组合 5">
            <a:extLst>
              <a:ext uri="{FF2B5EF4-FFF2-40B4-BE49-F238E27FC236}">
                <a16:creationId xmlns:a16="http://schemas.microsoft.com/office/drawing/2014/main" id="{116694CE-F8F8-81BB-E8BD-BD280A2516BA}"/>
              </a:ext>
            </a:extLst>
          </p:cNvPr>
          <p:cNvGrpSpPr/>
          <p:nvPr/>
        </p:nvGrpSpPr>
        <p:grpSpPr>
          <a:xfrm>
            <a:off x="965451" y="1124744"/>
            <a:ext cx="1003300" cy="722312"/>
            <a:chOff x="877888" y="1586140"/>
            <a:chExt cx="1003300" cy="722312"/>
          </a:xfrm>
        </p:grpSpPr>
        <p:sp>
          <p:nvSpPr>
            <p:cNvPr id="16" name="íṩľíḍè-Freeform: Shape 9">
              <a:extLst>
                <a:ext uri="{FF2B5EF4-FFF2-40B4-BE49-F238E27FC236}">
                  <a16:creationId xmlns:a16="http://schemas.microsoft.com/office/drawing/2014/main" id="{48102668-82C7-CD2B-48B4-68846B7C9C3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7" name="íṩľíḍè-Oval 10">
              <a:extLst>
                <a:ext uri="{FF2B5EF4-FFF2-40B4-BE49-F238E27FC236}">
                  <a16:creationId xmlns:a16="http://schemas.microsoft.com/office/drawing/2014/main" id="{742C3FAF-D417-4DC9-60E9-54CCBAEF895B}"/>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2</a:t>
              </a:r>
            </a:p>
          </p:txBody>
        </p:sp>
      </p:grpSp>
      <p:sp>
        <p:nvSpPr>
          <p:cNvPr id="7" name="文本框 41">
            <a:extLst>
              <a:ext uri="{FF2B5EF4-FFF2-40B4-BE49-F238E27FC236}">
                <a16:creationId xmlns:a16="http://schemas.microsoft.com/office/drawing/2014/main" id="{0B6E0559-EB50-9525-5991-8DF235329F9E}"/>
              </a:ext>
            </a:extLst>
          </p:cNvPr>
          <p:cNvSpPr txBox="1">
            <a:spLocks noChangeArrowheads="1"/>
          </p:cNvSpPr>
          <p:nvPr/>
        </p:nvSpPr>
        <p:spPr bwMode="auto">
          <a:xfrm>
            <a:off x="963002" y="1917331"/>
            <a:ext cx="10356981"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要使用</a:t>
            </a:r>
            <a:r>
              <a:rPr lang="en-US" altLang="zh-CN"/>
              <a:t>CREATE USER</a:t>
            </a:r>
            <a:r>
              <a:rPr lang="zh-CN" altLang="en-US"/>
              <a:t>语句创建用户，必须有全局的</a:t>
            </a:r>
            <a:r>
              <a:rPr lang="en-US" altLang="zh-CN">
                <a:solidFill>
                  <a:srgbClr val="FF0000"/>
                </a:solidFill>
              </a:rPr>
              <a:t>CREATE USER</a:t>
            </a:r>
            <a:r>
              <a:rPr lang="zh-CN" altLang="en-US">
                <a:solidFill>
                  <a:srgbClr val="FF0000"/>
                </a:solidFill>
              </a:rPr>
              <a:t>权限</a:t>
            </a:r>
            <a:r>
              <a:rPr lang="zh-CN" altLang="en-US"/>
              <a:t>，或</a:t>
            </a:r>
            <a:r>
              <a:rPr lang="en-US" altLang="zh-CN"/>
              <a:t>MySQL</a:t>
            </a:r>
            <a:r>
              <a:rPr lang="zh-CN" altLang="en-US"/>
              <a:t>数据库的</a:t>
            </a:r>
            <a:r>
              <a:rPr lang="en-US" altLang="zh-CN">
                <a:solidFill>
                  <a:srgbClr val="FF0000"/>
                </a:solidFill>
              </a:rPr>
              <a:t>INSERT</a:t>
            </a:r>
            <a:r>
              <a:rPr lang="zh-CN" altLang="en-US">
                <a:solidFill>
                  <a:srgbClr val="FF0000"/>
                </a:solidFill>
              </a:rPr>
              <a:t>权限</a:t>
            </a:r>
            <a:r>
              <a:rPr lang="zh-CN" altLang="en-US"/>
              <a:t>。每添加一个用户，</a:t>
            </a:r>
            <a:r>
              <a:rPr lang="en-US" altLang="zh-CN"/>
              <a:t>CREATE USER</a:t>
            </a:r>
            <a:r>
              <a:rPr lang="zh-CN" altLang="en-US"/>
              <a:t>语句会在</a:t>
            </a:r>
            <a:r>
              <a:rPr lang="en-US" altLang="zh-CN">
                <a:solidFill>
                  <a:srgbClr val="FF0000"/>
                </a:solidFill>
              </a:rPr>
              <a:t>mysql.user</a:t>
            </a:r>
            <a:r>
              <a:rPr lang="zh-CN" altLang="en-US">
                <a:solidFill>
                  <a:srgbClr val="FF0000"/>
                </a:solidFill>
              </a:rPr>
              <a:t>表</a:t>
            </a:r>
            <a:r>
              <a:rPr lang="zh-CN" altLang="en-US"/>
              <a:t>中添加一条新记录。</a:t>
            </a:r>
            <a:r>
              <a:rPr lang="en-US" altLang="zh-CN"/>
              <a:t>CREATE USER</a:t>
            </a:r>
            <a:r>
              <a:rPr lang="zh-CN" altLang="en-US"/>
              <a:t>语句的基本语法格式如下：</a:t>
            </a:r>
          </a:p>
        </p:txBody>
      </p:sp>
      <p:sp>
        <p:nvSpPr>
          <p:cNvPr id="8" name="文本框 41">
            <a:extLst>
              <a:ext uri="{FF2B5EF4-FFF2-40B4-BE49-F238E27FC236}">
                <a16:creationId xmlns:a16="http://schemas.microsoft.com/office/drawing/2014/main" id="{76709CE3-3252-7611-A365-0D02DCD16278}"/>
              </a:ext>
            </a:extLst>
          </p:cNvPr>
          <p:cNvSpPr txBox="1">
            <a:spLocks noChangeArrowheads="1"/>
          </p:cNvSpPr>
          <p:nvPr/>
        </p:nvSpPr>
        <p:spPr bwMode="auto">
          <a:xfrm>
            <a:off x="964400" y="3537806"/>
            <a:ext cx="10356981"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使用</a:t>
            </a:r>
            <a:r>
              <a:rPr lang="en-US" altLang="zh-CN"/>
              <a:t>CREATE USER</a:t>
            </a:r>
            <a:r>
              <a:rPr lang="zh-CN" altLang="en-US"/>
              <a:t>语句创建的用户没有任何权限，还需要使用</a:t>
            </a:r>
            <a:r>
              <a:rPr lang="en-US" altLang="zh-CN"/>
              <a:t>GRANT</a:t>
            </a:r>
            <a:r>
              <a:rPr lang="zh-CN" altLang="en-US"/>
              <a:t>语句赋予其权限。</a:t>
            </a:r>
          </a:p>
        </p:txBody>
      </p:sp>
      <p:grpSp>
        <p:nvGrpSpPr>
          <p:cNvPr id="9" name="组合 8">
            <a:extLst>
              <a:ext uri="{FF2B5EF4-FFF2-40B4-BE49-F238E27FC236}">
                <a16:creationId xmlns:a16="http://schemas.microsoft.com/office/drawing/2014/main" id="{AC444BE7-599F-D335-9ACE-8B2C8A8F4866}"/>
              </a:ext>
            </a:extLst>
          </p:cNvPr>
          <p:cNvGrpSpPr/>
          <p:nvPr/>
        </p:nvGrpSpPr>
        <p:grpSpPr>
          <a:xfrm>
            <a:off x="865114" y="4008064"/>
            <a:ext cx="2183765" cy="600710"/>
            <a:chOff x="1320" y="4641"/>
            <a:chExt cx="3439" cy="946"/>
          </a:xfrm>
          <a:solidFill>
            <a:schemeClr val="accent6"/>
          </a:solidFill>
        </p:grpSpPr>
        <p:sp>
          <p:nvSpPr>
            <p:cNvPr id="14" name="椭圆 13">
              <a:extLst>
                <a:ext uri="{FF2B5EF4-FFF2-40B4-BE49-F238E27FC236}">
                  <a16:creationId xmlns:a16="http://schemas.microsoft.com/office/drawing/2014/main" id="{7CEABD39-3C5B-9835-5D8A-2E2C2034DBF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37">
              <a:extLst>
                <a:ext uri="{FF2B5EF4-FFF2-40B4-BE49-F238E27FC236}">
                  <a16:creationId xmlns:a16="http://schemas.microsoft.com/office/drawing/2014/main" id="{183AA935-0898-AD12-047B-BCC00CD92DE4}"/>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0" name="文本框 36">
            <a:extLst>
              <a:ext uri="{FF2B5EF4-FFF2-40B4-BE49-F238E27FC236}">
                <a16:creationId xmlns:a16="http://schemas.microsoft.com/office/drawing/2014/main" id="{1691A2B3-564A-8B21-EDE9-D745B2A28E2E}"/>
              </a:ext>
            </a:extLst>
          </p:cNvPr>
          <p:cNvSpPr txBox="1">
            <a:spLocks noChangeArrowheads="1"/>
          </p:cNvSpPr>
          <p:nvPr/>
        </p:nvSpPr>
        <p:spPr bwMode="auto">
          <a:xfrm>
            <a:off x="3305101" y="4147574"/>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CREATE USER</a:t>
            </a:r>
            <a:r>
              <a:rPr lang="zh-CN" altLang="en-US" sz="1600"/>
              <a:t>语句创建一个新用户</a:t>
            </a:r>
            <a:r>
              <a:rPr lang="en-US" altLang="zh-CN" sz="1600"/>
              <a:t>lily</a:t>
            </a:r>
            <a:r>
              <a:rPr lang="zh-CN" altLang="en-US" sz="1600"/>
              <a:t>，主机名为</a:t>
            </a:r>
            <a:r>
              <a:rPr lang="en-US" altLang="zh-CN" sz="1600"/>
              <a:t>localhost</a:t>
            </a:r>
            <a:r>
              <a:rPr lang="zh-CN" altLang="en-US" sz="1600"/>
              <a:t>，密码为</a:t>
            </a:r>
            <a:r>
              <a:rPr lang="en-US" altLang="zh-CN" sz="1600"/>
              <a:t>lily123</a:t>
            </a:r>
            <a:r>
              <a:rPr lang="zh-CN" altLang="en-US" sz="1600"/>
              <a:t>。</a:t>
            </a:r>
          </a:p>
        </p:txBody>
      </p:sp>
      <p:sp>
        <p:nvSpPr>
          <p:cNvPr id="11" name="文本框 41">
            <a:extLst>
              <a:ext uri="{FF2B5EF4-FFF2-40B4-BE49-F238E27FC236}">
                <a16:creationId xmlns:a16="http://schemas.microsoft.com/office/drawing/2014/main" id="{3D8FE5C2-7AEF-7C71-0565-7D9B86B4C1C8}"/>
              </a:ext>
            </a:extLst>
          </p:cNvPr>
          <p:cNvSpPr txBox="1">
            <a:spLocks noChangeArrowheads="1"/>
          </p:cNvSpPr>
          <p:nvPr/>
        </p:nvSpPr>
        <p:spPr bwMode="auto">
          <a:xfrm>
            <a:off x="877038" y="4740141"/>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CREATE USER</a:t>
            </a:r>
            <a:r>
              <a:rPr lang="zh-CN" altLang="en-US" sz="1600">
                <a:solidFill>
                  <a:schemeClr val="tx1">
                    <a:lumMod val="65000"/>
                    <a:lumOff val="35000"/>
                  </a:schemeClr>
                </a:solidFill>
              </a:rPr>
              <a:t>语句及其执行结果如下：</a:t>
            </a:r>
          </a:p>
        </p:txBody>
      </p:sp>
      <p:sp>
        <p:nvSpPr>
          <p:cNvPr id="12" name="矩形 11">
            <a:extLst>
              <a:ext uri="{FF2B5EF4-FFF2-40B4-BE49-F238E27FC236}">
                <a16:creationId xmlns:a16="http://schemas.microsoft.com/office/drawing/2014/main" id="{A82D9E8C-DAEC-9024-9A97-DAAE970EDD84}"/>
              </a:ext>
            </a:extLst>
          </p:cNvPr>
          <p:cNvSpPr/>
          <p:nvPr/>
        </p:nvSpPr>
        <p:spPr>
          <a:xfrm>
            <a:off x="1456537" y="5185651"/>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FA08C8D0-C66A-F223-8F4C-FFA14C3B400F}"/>
              </a:ext>
            </a:extLst>
          </p:cNvPr>
          <p:cNvSpPr txBox="1">
            <a:spLocks noChangeArrowheads="1"/>
          </p:cNvSpPr>
          <p:nvPr/>
        </p:nvSpPr>
        <p:spPr bwMode="auto">
          <a:xfrm>
            <a:off x="1648694" y="5225503"/>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CREATE USER </a:t>
            </a:r>
            <a:r>
              <a:rPr lang="en-US" altLang="zh-CN" sz="1400" dirty="0" err="1">
                <a:solidFill>
                  <a:srgbClr val="FF0000"/>
                </a:solidFill>
              </a:rPr>
              <a:t>lily@localhost</a:t>
            </a:r>
            <a:r>
              <a:rPr lang="en-US" altLang="zh-CN" sz="1400" dirty="0">
                <a:solidFill>
                  <a:srgbClr val="FF0000"/>
                </a:solidFill>
              </a:rPr>
              <a:t> IDENTIFIED BY 'lily123';</a:t>
            </a:r>
          </a:p>
          <a:p>
            <a:pPr eaLnBrk="1" hangingPunct="1"/>
            <a:r>
              <a:rPr lang="en-US" altLang="zh-CN" sz="1400" dirty="0">
                <a:solidFill>
                  <a:srgbClr val="FF0000"/>
                </a:solidFill>
              </a:rPr>
              <a:t>Query OK, 0 rows affected (0.02 sec)</a:t>
            </a:r>
          </a:p>
        </p:txBody>
      </p:sp>
    </p:spTree>
    <p:extLst>
      <p:ext uri="{BB962C8B-B14F-4D97-AF65-F5344CB8AC3E}">
        <p14:creationId xmlns:p14="http://schemas.microsoft.com/office/powerpoint/2010/main" val="410196886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A24F8-8A85-1C0F-231D-657BD7CED1A6}"/>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4E798FFA-840E-EB43-7954-4CD442CA0AE4}"/>
              </a:ext>
            </a:extLst>
          </p:cNvPr>
          <p:cNvSpPr txBox="1">
            <a:spLocks noChangeArrowheads="1"/>
          </p:cNvSpPr>
          <p:nvPr/>
        </p:nvSpPr>
        <p:spPr bwMode="auto">
          <a:xfrm>
            <a:off x="659504" y="1215265"/>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显示执行成功，使用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语句查询用户</a:t>
            </a:r>
            <a:r>
              <a:rPr lang="en-US" altLang="zh-CN" sz="1600">
                <a:solidFill>
                  <a:schemeClr val="tx1">
                    <a:lumMod val="65000"/>
                    <a:lumOff val="35000"/>
                  </a:schemeClr>
                </a:solidFill>
              </a:rPr>
              <a:t>lily</a:t>
            </a:r>
            <a:r>
              <a:rPr lang="zh-CN" altLang="en-US" sz="1600">
                <a:solidFill>
                  <a:schemeClr val="tx1">
                    <a:lumMod val="65000"/>
                    <a:lumOff val="35000"/>
                  </a:schemeClr>
                </a:solidFill>
              </a:rPr>
              <a:t>的权限：</a:t>
            </a:r>
          </a:p>
        </p:txBody>
      </p:sp>
      <p:sp>
        <p:nvSpPr>
          <p:cNvPr id="4" name="矩形 3">
            <a:extLst>
              <a:ext uri="{FF2B5EF4-FFF2-40B4-BE49-F238E27FC236}">
                <a16:creationId xmlns:a16="http://schemas.microsoft.com/office/drawing/2014/main" id="{A02F7472-4A7F-FAAA-B4DD-E5DE36F5C7FE}"/>
              </a:ext>
            </a:extLst>
          </p:cNvPr>
          <p:cNvSpPr/>
          <p:nvPr/>
        </p:nvSpPr>
        <p:spPr>
          <a:xfrm>
            <a:off x="1239003" y="1677553"/>
            <a:ext cx="9256529" cy="1640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8A15AD29-6C21-160F-62B5-0FDAAAC36742}"/>
              </a:ext>
            </a:extLst>
          </p:cNvPr>
          <p:cNvSpPr txBox="1">
            <a:spLocks noChangeArrowheads="1"/>
          </p:cNvSpPr>
          <p:nvPr/>
        </p:nvSpPr>
        <p:spPr bwMode="auto">
          <a:xfrm>
            <a:off x="1431160" y="1700627"/>
            <a:ext cx="775962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&gt;SELECT </a:t>
            </a:r>
            <a:r>
              <a:rPr lang="en-US" altLang="zh-CN" sz="1400" dirty="0" err="1">
                <a:solidFill>
                  <a:srgbClr val="FF0000"/>
                </a:solidFill>
              </a:rPr>
              <a:t>host,user,select_priv,update_priv</a:t>
            </a:r>
            <a:r>
              <a:rPr lang="en-US" altLang="zh-CN" sz="1400" dirty="0">
                <a:solidFill>
                  <a:srgbClr val="FF0000"/>
                </a:solidFill>
              </a:rPr>
              <a:t> FROM </a:t>
            </a:r>
            <a:r>
              <a:rPr lang="en-US" altLang="zh-CN" sz="1400" dirty="0" err="1">
                <a:solidFill>
                  <a:srgbClr val="FF0000"/>
                </a:solidFill>
              </a:rPr>
              <a:t>mysql.user</a:t>
            </a:r>
            <a:r>
              <a:rPr lang="en-US" altLang="zh-CN" sz="1400" dirty="0">
                <a:solidFill>
                  <a:srgbClr val="FF0000"/>
                </a:solidFill>
              </a:rPr>
              <a:t> WHERE user='lily';</a:t>
            </a:r>
          </a:p>
          <a:p>
            <a:pPr eaLnBrk="1" hangingPunct="1"/>
            <a:r>
              <a:rPr lang="en-US" altLang="zh-CN" sz="1400" dirty="0">
                <a:solidFill>
                  <a:srgbClr val="FF0000"/>
                </a:solidFill>
              </a:rPr>
              <a:t>+-------------+--------------+------------------------------+-----------------------------+</a:t>
            </a:r>
          </a:p>
          <a:p>
            <a:pPr eaLnBrk="1" hangingPunct="1"/>
            <a:r>
              <a:rPr lang="en-US" altLang="zh-CN" sz="1400" dirty="0">
                <a:solidFill>
                  <a:srgbClr val="FF0000"/>
                </a:solidFill>
              </a:rPr>
              <a:t>| host 	| user	| </a:t>
            </a:r>
            <a:r>
              <a:rPr lang="en-US" altLang="zh-CN" sz="1400" dirty="0" err="1">
                <a:solidFill>
                  <a:srgbClr val="FF0000"/>
                </a:solidFill>
              </a:rPr>
              <a:t>select_priv</a:t>
            </a:r>
            <a:r>
              <a:rPr lang="en-US" altLang="zh-CN" sz="1400" dirty="0">
                <a:solidFill>
                  <a:srgbClr val="FF0000"/>
                </a:solidFill>
              </a:rPr>
              <a:t>	| </a:t>
            </a:r>
            <a:r>
              <a:rPr lang="en-US" altLang="zh-CN" sz="1400" dirty="0" err="1">
                <a:solidFill>
                  <a:srgbClr val="FF0000"/>
                </a:solidFill>
              </a:rPr>
              <a:t>update_priv</a:t>
            </a:r>
            <a:r>
              <a:rPr lang="en-US" altLang="zh-CN" sz="1400" dirty="0">
                <a:solidFill>
                  <a:srgbClr val="FF0000"/>
                </a:solidFill>
              </a:rPr>
              <a:t>	|</a:t>
            </a:r>
          </a:p>
          <a:p>
            <a:pPr eaLnBrk="1" hangingPunct="1"/>
            <a:r>
              <a:rPr lang="en-US" altLang="zh-CN" sz="1400" dirty="0">
                <a:solidFill>
                  <a:srgbClr val="FF0000"/>
                </a:solidFill>
              </a:rPr>
              <a:t>+-------------+--------------+------------------------------+-----------------------------+</a:t>
            </a:r>
          </a:p>
          <a:p>
            <a:pPr eaLnBrk="1" hangingPunct="1"/>
            <a:r>
              <a:rPr lang="en-US" altLang="zh-CN" sz="1400" dirty="0">
                <a:solidFill>
                  <a:srgbClr val="FF0000"/>
                </a:solidFill>
              </a:rPr>
              <a:t>| localhost	| lily	| N    		| N 		|</a:t>
            </a:r>
          </a:p>
          <a:p>
            <a:pPr eaLnBrk="1" hangingPunct="1"/>
            <a:r>
              <a:rPr lang="en-US" altLang="zh-CN" sz="1400" dirty="0">
                <a:solidFill>
                  <a:srgbClr val="FF0000"/>
                </a:solidFill>
              </a:rPr>
              <a:t>+-------------+--------------+------------------------------+-----------------------------+</a:t>
            </a:r>
          </a:p>
          <a:p>
            <a:pPr eaLnBrk="1" hangingPunct="1"/>
            <a:r>
              <a:rPr lang="en-US" altLang="zh-CN" sz="1400" dirty="0">
                <a:solidFill>
                  <a:srgbClr val="FF0000"/>
                </a:solidFill>
              </a:rPr>
              <a:t>1 row in set (0.00 sec)</a:t>
            </a:r>
          </a:p>
        </p:txBody>
      </p:sp>
      <p:grpSp>
        <p:nvGrpSpPr>
          <p:cNvPr id="6" name="组合 5">
            <a:extLst>
              <a:ext uri="{FF2B5EF4-FFF2-40B4-BE49-F238E27FC236}">
                <a16:creationId xmlns:a16="http://schemas.microsoft.com/office/drawing/2014/main" id="{2C94F975-9844-FFF3-FCF8-C81A6CF88E4D}"/>
              </a:ext>
            </a:extLst>
          </p:cNvPr>
          <p:cNvGrpSpPr/>
          <p:nvPr/>
        </p:nvGrpSpPr>
        <p:grpSpPr>
          <a:xfrm flipH="1">
            <a:off x="8268938" y="2293718"/>
            <a:ext cx="3263558" cy="4454971"/>
            <a:chOff x="1133465" y="1394673"/>
            <a:chExt cx="3150360" cy="4702535"/>
          </a:xfrm>
        </p:grpSpPr>
        <p:sp>
          <p:nvSpPr>
            <p:cNvPr id="7" name="Freeform 5">
              <a:extLst>
                <a:ext uri="{FF2B5EF4-FFF2-40B4-BE49-F238E27FC236}">
                  <a16:creationId xmlns:a16="http://schemas.microsoft.com/office/drawing/2014/main" id="{C2EB6018-B16A-3A6F-0F48-5CDAA263C252}"/>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8" name="Freeform 37">
              <a:extLst>
                <a:ext uri="{FF2B5EF4-FFF2-40B4-BE49-F238E27FC236}">
                  <a16:creationId xmlns:a16="http://schemas.microsoft.com/office/drawing/2014/main" id="{B530D252-65C3-9DE7-4109-D797EE5F6B24}"/>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9" name="Freeform 38">
              <a:extLst>
                <a:ext uri="{FF2B5EF4-FFF2-40B4-BE49-F238E27FC236}">
                  <a16:creationId xmlns:a16="http://schemas.microsoft.com/office/drawing/2014/main" id="{203219E7-D989-64B0-B91A-36522B86E8B8}"/>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0" name="组合 9">
              <a:extLst>
                <a:ext uri="{FF2B5EF4-FFF2-40B4-BE49-F238E27FC236}">
                  <a16:creationId xmlns:a16="http://schemas.microsoft.com/office/drawing/2014/main" id="{611CAA4C-34C1-D1BE-35C3-2A06590F1574}"/>
                </a:ext>
              </a:extLst>
            </p:cNvPr>
            <p:cNvGrpSpPr/>
            <p:nvPr/>
          </p:nvGrpSpPr>
          <p:grpSpPr>
            <a:xfrm>
              <a:off x="1864305" y="4689096"/>
              <a:ext cx="985838" cy="1408112"/>
              <a:chOff x="8928912" y="5105375"/>
              <a:chExt cx="985838" cy="1408112"/>
            </a:xfrm>
            <a:solidFill>
              <a:srgbClr val="546E7A"/>
            </a:solidFill>
          </p:grpSpPr>
          <p:sp>
            <p:nvSpPr>
              <p:cNvPr id="20" name="Oval 8">
                <a:extLst>
                  <a:ext uri="{FF2B5EF4-FFF2-40B4-BE49-F238E27FC236}">
                    <a16:creationId xmlns:a16="http://schemas.microsoft.com/office/drawing/2014/main" id="{22010A91-4645-C763-A3D2-4EC8646C5939}"/>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1" name="Freeform 35">
                <a:extLst>
                  <a:ext uri="{FF2B5EF4-FFF2-40B4-BE49-F238E27FC236}">
                    <a16:creationId xmlns:a16="http://schemas.microsoft.com/office/drawing/2014/main" id="{92E99B61-AF1A-56E0-9573-86BA93098533}"/>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1" name="Freeform 5">
              <a:extLst>
                <a:ext uri="{FF2B5EF4-FFF2-40B4-BE49-F238E27FC236}">
                  <a16:creationId xmlns:a16="http://schemas.microsoft.com/office/drawing/2014/main" id="{247B7518-D847-484D-098E-96A5203103C4}"/>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2" name="直接连接符 11">
              <a:extLst>
                <a:ext uri="{FF2B5EF4-FFF2-40B4-BE49-F238E27FC236}">
                  <a16:creationId xmlns:a16="http://schemas.microsoft.com/office/drawing/2014/main" id="{8A173025-FCD1-1CA5-D471-9E26F1DA71AC}"/>
                </a:ext>
              </a:extLst>
            </p:cNvPr>
            <p:cNvCxnSpPr>
              <a:stCxn id="7" idx="4"/>
              <a:endCxn id="21"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直接连接符 12">
              <a:extLst>
                <a:ext uri="{FF2B5EF4-FFF2-40B4-BE49-F238E27FC236}">
                  <a16:creationId xmlns:a16="http://schemas.microsoft.com/office/drawing/2014/main" id="{A73859D1-FB7A-309C-0654-21BCDE1EC183}"/>
                </a:ext>
              </a:extLst>
            </p:cNvPr>
            <p:cNvCxnSpPr>
              <a:stCxn id="9" idx="4"/>
              <a:endCxn id="21"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AC7B90AD-DE91-8FC9-FCE3-43D30E0CA2D2}"/>
                </a:ext>
              </a:extLst>
            </p:cNvPr>
            <p:cNvCxnSpPr>
              <a:stCxn id="11" idx="4"/>
              <a:endCxn id="21"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FE56CB80-75A3-C6BF-D3E2-16CCE7A3499E}"/>
                </a:ext>
              </a:extLst>
            </p:cNvPr>
            <p:cNvCxnSpPr>
              <a:stCxn id="8" idx="4"/>
              <a:endCxn id="21"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6" name="Freeform 24">
              <a:extLst>
                <a:ext uri="{FF2B5EF4-FFF2-40B4-BE49-F238E27FC236}">
                  <a16:creationId xmlns:a16="http://schemas.microsoft.com/office/drawing/2014/main" id="{0213F699-1F36-A279-9E4F-5954F58EB058}"/>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7" name="Freeform 21">
              <a:extLst>
                <a:ext uri="{FF2B5EF4-FFF2-40B4-BE49-F238E27FC236}">
                  <a16:creationId xmlns:a16="http://schemas.microsoft.com/office/drawing/2014/main" id="{E66E2A73-29B5-5875-33B1-150EE4DF0F2E}"/>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8" name="Freeform 22">
              <a:extLst>
                <a:ext uri="{FF2B5EF4-FFF2-40B4-BE49-F238E27FC236}">
                  <a16:creationId xmlns:a16="http://schemas.microsoft.com/office/drawing/2014/main" id="{9113D546-1AA7-C9C5-A2B4-46F065E2DFAF}"/>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3">
              <a:extLst>
                <a:ext uri="{FF2B5EF4-FFF2-40B4-BE49-F238E27FC236}">
                  <a16:creationId xmlns:a16="http://schemas.microsoft.com/office/drawing/2014/main" id="{65BB397A-994A-5FD0-A6C6-1B5F139D0AFB}"/>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15864840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86F48-0520-B230-2589-5346AF3EB2F5}"/>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0129BEE-2FFB-C0C1-C4C2-346B8AA76B60}"/>
              </a:ext>
            </a:extLst>
          </p:cNvPr>
          <p:cNvSpPr txBox="1">
            <a:spLocks noChangeArrowheads="1"/>
          </p:cNvSpPr>
          <p:nvPr/>
        </p:nvSpPr>
        <p:spPr bwMode="auto">
          <a:xfrm>
            <a:off x="939425" y="2124533"/>
            <a:ext cx="10425020"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要使用该语句，必须拥有</a:t>
            </a:r>
            <a:r>
              <a:rPr lang="en-US" altLang="zh-CN"/>
              <a:t>MySQL</a:t>
            </a:r>
            <a:r>
              <a:rPr lang="zh-CN" altLang="en-US"/>
              <a:t>数据库的全局</a:t>
            </a:r>
            <a:r>
              <a:rPr lang="en-US" altLang="zh-CN">
                <a:solidFill>
                  <a:srgbClr val="FF0000"/>
                </a:solidFill>
              </a:rPr>
              <a:t>CREATE USER</a:t>
            </a:r>
            <a:r>
              <a:rPr lang="zh-CN" altLang="en-US">
                <a:solidFill>
                  <a:srgbClr val="FF0000"/>
                </a:solidFill>
              </a:rPr>
              <a:t>权限</a:t>
            </a:r>
            <a:r>
              <a:rPr lang="zh-CN" altLang="en-US"/>
              <a:t>或</a:t>
            </a:r>
            <a:r>
              <a:rPr lang="en-US" altLang="zh-CN">
                <a:solidFill>
                  <a:srgbClr val="FF0000"/>
                </a:solidFill>
              </a:rPr>
              <a:t>DELETE</a:t>
            </a:r>
            <a:r>
              <a:rPr lang="zh-CN" altLang="en-US">
                <a:solidFill>
                  <a:srgbClr val="FF0000"/>
                </a:solidFill>
              </a:rPr>
              <a:t>权限</a:t>
            </a:r>
            <a:r>
              <a:rPr lang="zh-CN" altLang="en-US"/>
              <a:t>。</a:t>
            </a:r>
          </a:p>
        </p:txBody>
      </p:sp>
      <p:sp>
        <p:nvSpPr>
          <p:cNvPr id="3" name="文本框 41">
            <a:extLst>
              <a:ext uri="{FF2B5EF4-FFF2-40B4-BE49-F238E27FC236}">
                <a16:creationId xmlns:a16="http://schemas.microsoft.com/office/drawing/2014/main" id="{E7966C0F-7278-460B-FE37-022C9831627F}"/>
              </a:ext>
            </a:extLst>
          </p:cNvPr>
          <p:cNvSpPr txBox="1">
            <a:spLocks noChangeArrowheads="1"/>
          </p:cNvSpPr>
          <p:nvPr/>
        </p:nvSpPr>
        <p:spPr bwMode="auto">
          <a:xfrm>
            <a:off x="939425" y="1113124"/>
            <a:ext cx="10356981"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在</a:t>
            </a:r>
            <a:r>
              <a:rPr lang="en-US" altLang="zh-CN"/>
              <a:t>MySQL</a:t>
            </a:r>
            <a:r>
              <a:rPr lang="zh-CN" altLang="en-US"/>
              <a:t>中，可以使用</a:t>
            </a:r>
            <a:r>
              <a:rPr lang="en-US" altLang="zh-CN">
                <a:solidFill>
                  <a:srgbClr val="FF0000"/>
                </a:solidFill>
              </a:rPr>
              <a:t>DROP USER</a:t>
            </a:r>
            <a:r>
              <a:rPr lang="zh-CN" altLang="en-US">
                <a:solidFill>
                  <a:srgbClr val="FF0000"/>
                </a:solidFill>
              </a:rPr>
              <a:t>语句</a:t>
            </a:r>
            <a:r>
              <a:rPr lang="zh-CN" altLang="en-US"/>
              <a:t>删除用户。其基本语法格式如下：</a:t>
            </a:r>
          </a:p>
        </p:txBody>
      </p:sp>
      <p:sp>
        <p:nvSpPr>
          <p:cNvPr id="5" name="矩形 4">
            <a:extLst>
              <a:ext uri="{FF2B5EF4-FFF2-40B4-BE49-F238E27FC236}">
                <a16:creationId xmlns:a16="http://schemas.microsoft.com/office/drawing/2014/main" id="{D2C94C86-FCF3-3968-FF4C-BD675514C998}"/>
              </a:ext>
            </a:extLst>
          </p:cNvPr>
          <p:cNvSpPr/>
          <p:nvPr/>
        </p:nvSpPr>
        <p:spPr>
          <a:xfrm>
            <a:off x="1488210" y="1573836"/>
            <a:ext cx="9256529" cy="44556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7124DDCD-D0D8-6B4D-1823-0FF5267E1E81}"/>
              </a:ext>
            </a:extLst>
          </p:cNvPr>
          <p:cNvSpPr txBox="1">
            <a:spLocks noChangeArrowheads="1"/>
          </p:cNvSpPr>
          <p:nvPr/>
        </p:nvSpPr>
        <p:spPr bwMode="auto">
          <a:xfrm>
            <a:off x="1680367" y="1638855"/>
            <a:ext cx="77596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DROP USER '</a:t>
            </a:r>
            <a:r>
              <a:rPr lang="en-US" altLang="zh-CN" sz="1400" dirty="0" err="1">
                <a:solidFill>
                  <a:srgbClr val="FF0000"/>
                </a:solidFill>
              </a:rPr>
              <a:t>user'@'host</a:t>
            </a:r>
            <a:r>
              <a:rPr lang="en-US" altLang="zh-CN" sz="1400" dirty="0">
                <a:solidFill>
                  <a:srgbClr val="FF0000"/>
                </a:solidFill>
              </a:rPr>
              <a:t>' [,'</a:t>
            </a:r>
            <a:r>
              <a:rPr lang="en-US" altLang="zh-CN" sz="1400" dirty="0" err="1">
                <a:solidFill>
                  <a:srgbClr val="FF0000"/>
                </a:solidFill>
              </a:rPr>
              <a:t>user'@'host</a:t>
            </a:r>
            <a:r>
              <a:rPr lang="en-US" altLang="zh-CN" sz="1400" dirty="0">
                <a:solidFill>
                  <a:srgbClr val="FF0000"/>
                </a:solidFill>
              </a:rPr>
              <a:t>'];</a:t>
            </a:r>
          </a:p>
        </p:txBody>
      </p:sp>
      <p:grpSp>
        <p:nvGrpSpPr>
          <p:cNvPr id="7" name="组合 6">
            <a:extLst>
              <a:ext uri="{FF2B5EF4-FFF2-40B4-BE49-F238E27FC236}">
                <a16:creationId xmlns:a16="http://schemas.microsoft.com/office/drawing/2014/main" id="{C67D63BE-AEF8-3888-8C8D-9088CCC7EC47}"/>
              </a:ext>
            </a:extLst>
          </p:cNvPr>
          <p:cNvGrpSpPr/>
          <p:nvPr/>
        </p:nvGrpSpPr>
        <p:grpSpPr>
          <a:xfrm>
            <a:off x="827555" y="2560611"/>
            <a:ext cx="2183765" cy="600710"/>
            <a:chOff x="1320" y="4641"/>
            <a:chExt cx="3439" cy="946"/>
          </a:xfrm>
          <a:solidFill>
            <a:schemeClr val="accent6"/>
          </a:solidFill>
        </p:grpSpPr>
        <p:sp>
          <p:nvSpPr>
            <p:cNvPr id="15" name="椭圆 14">
              <a:extLst>
                <a:ext uri="{FF2B5EF4-FFF2-40B4-BE49-F238E27FC236}">
                  <a16:creationId xmlns:a16="http://schemas.microsoft.com/office/drawing/2014/main" id="{448D8B4B-92EE-243A-2477-7B927983F4C7}"/>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圆角矩形 36">
              <a:extLst>
                <a:ext uri="{FF2B5EF4-FFF2-40B4-BE49-F238E27FC236}">
                  <a16:creationId xmlns:a16="http://schemas.microsoft.com/office/drawing/2014/main" id="{4157D9F1-87CD-CC70-E82D-1DA244648AC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3EF58D5F-4C10-A043-5D88-508119ECD76C}"/>
              </a:ext>
            </a:extLst>
          </p:cNvPr>
          <p:cNvSpPr txBox="1">
            <a:spLocks noChangeArrowheads="1"/>
          </p:cNvSpPr>
          <p:nvPr/>
        </p:nvSpPr>
        <p:spPr bwMode="auto">
          <a:xfrm>
            <a:off x="3267542" y="2708510"/>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DROP USER</a:t>
            </a:r>
            <a:r>
              <a:rPr lang="zh-CN" altLang="en-US" sz="1600"/>
              <a:t>语句删除用户名为</a:t>
            </a:r>
            <a:r>
              <a:rPr lang="en-US" altLang="zh-CN" sz="1600"/>
              <a:t>lily</a:t>
            </a:r>
            <a:r>
              <a:rPr lang="zh-CN" altLang="en-US" sz="1600"/>
              <a:t>，主机名为</a:t>
            </a:r>
            <a:r>
              <a:rPr lang="en-US" altLang="zh-CN" sz="1600"/>
              <a:t>localhost</a:t>
            </a:r>
            <a:r>
              <a:rPr lang="zh-CN" altLang="en-US" sz="1600"/>
              <a:t>的用户。</a:t>
            </a:r>
          </a:p>
        </p:txBody>
      </p:sp>
      <p:sp>
        <p:nvSpPr>
          <p:cNvPr id="9" name="文本框 41">
            <a:extLst>
              <a:ext uri="{FF2B5EF4-FFF2-40B4-BE49-F238E27FC236}">
                <a16:creationId xmlns:a16="http://schemas.microsoft.com/office/drawing/2014/main" id="{DB9404E8-457C-A030-FCAD-AA11848FE2CB}"/>
              </a:ext>
            </a:extLst>
          </p:cNvPr>
          <p:cNvSpPr txBox="1">
            <a:spLocks noChangeArrowheads="1"/>
          </p:cNvSpPr>
          <p:nvPr/>
        </p:nvSpPr>
        <p:spPr bwMode="auto">
          <a:xfrm>
            <a:off x="839479" y="3200409"/>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DROP USER</a:t>
            </a:r>
            <a:r>
              <a:rPr lang="zh-CN" altLang="en-US" sz="1600">
                <a:solidFill>
                  <a:schemeClr val="tx1">
                    <a:lumMod val="65000"/>
                    <a:lumOff val="35000"/>
                  </a:schemeClr>
                </a:solidFill>
              </a:rPr>
              <a:t>语句及其执行结果如下：</a:t>
            </a:r>
          </a:p>
        </p:txBody>
      </p:sp>
      <p:sp>
        <p:nvSpPr>
          <p:cNvPr id="10" name="矩形 9">
            <a:extLst>
              <a:ext uri="{FF2B5EF4-FFF2-40B4-BE49-F238E27FC236}">
                <a16:creationId xmlns:a16="http://schemas.microsoft.com/office/drawing/2014/main" id="{F013F975-1C67-4504-8103-5B73EA5B3D82}"/>
              </a:ext>
            </a:extLst>
          </p:cNvPr>
          <p:cNvSpPr/>
          <p:nvPr/>
        </p:nvSpPr>
        <p:spPr>
          <a:xfrm>
            <a:off x="1418978" y="3645919"/>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1DE2B756-A820-EA41-8057-3BDB6E2189D5}"/>
              </a:ext>
            </a:extLst>
          </p:cNvPr>
          <p:cNvSpPr txBox="1">
            <a:spLocks noChangeArrowheads="1"/>
          </p:cNvSpPr>
          <p:nvPr/>
        </p:nvSpPr>
        <p:spPr bwMode="auto">
          <a:xfrm>
            <a:off x="1611135" y="3685771"/>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DROP user '</a:t>
            </a:r>
            <a:r>
              <a:rPr lang="en-US" altLang="zh-CN" sz="1400" dirty="0" err="1">
                <a:solidFill>
                  <a:srgbClr val="FF0000"/>
                </a:solidFill>
              </a:rPr>
              <a:t>lily'@'localhost</a:t>
            </a:r>
            <a:r>
              <a:rPr lang="en-US" altLang="zh-CN" sz="1400" dirty="0">
                <a:solidFill>
                  <a:srgbClr val="FF0000"/>
                </a:solidFill>
              </a:rPr>
              <a:t>';</a:t>
            </a:r>
          </a:p>
          <a:p>
            <a:pPr eaLnBrk="1" hangingPunct="1"/>
            <a:r>
              <a:rPr lang="en-US" altLang="zh-CN" sz="1400" dirty="0">
                <a:solidFill>
                  <a:srgbClr val="FF0000"/>
                </a:solidFill>
              </a:rPr>
              <a:t>Query OK, 0 rows affected (0.03 sec)</a:t>
            </a:r>
          </a:p>
        </p:txBody>
      </p:sp>
      <p:sp>
        <p:nvSpPr>
          <p:cNvPr id="12" name="文本框 41">
            <a:extLst>
              <a:ext uri="{FF2B5EF4-FFF2-40B4-BE49-F238E27FC236}">
                <a16:creationId xmlns:a16="http://schemas.microsoft.com/office/drawing/2014/main" id="{89768674-5FDD-9007-2F8A-E65ECEDE2DC2}"/>
              </a:ext>
            </a:extLst>
          </p:cNvPr>
          <p:cNvSpPr txBox="1">
            <a:spLocks noChangeArrowheads="1"/>
          </p:cNvSpPr>
          <p:nvPr/>
        </p:nvSpPr>
        <p:spPr bwMode="auto">
          <a:xfrm>
            <a:off x="840877" y="4250432"/>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可以看到语句执行成功，使用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语句查看执行结果：</a:t>
            </a:r>
          </a:p>
        </p:txBody>
      </p:sp>
      <p:sp>
        <p:nvSpPr>
          <p:cNvPr id="13" name="矩形 12">
            <a:extLst>
              <a:ext uri="{FF2B5EF4-FFF2-40B4-BE49-F238E27FC236}">
                <a16:creationId xmlns:a16="http://schemas.microsoft.com/office/drawing/2014/main" id="{6F7E9341-CE3F-0ACD-80E6-33B4093251D1}"/>
              </a:ext>
            </a:extLst>
          </p:cNvPr>
          <p:cNvSpPr/>
          <p:nvPr/>
        </p:nvSpPr>
        <p:spPr>
          <a:xfrm>
            <a:off x="1420376" y="4670774"/>
            <a:ext cx="9256529" cy="202643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文本框 38">
            <a:extLst>
              <a:ext uri="{FF2B5EF4-FFF2-40B4-BE49-F238E27FC236}">
                <a16:creationId xmlns:a16="http://schemas.microsoft.com/office/drawing/2014/main" id="{2CE48EF8-E3C4-F5D6-097E-5D3508B00DF5}"/>
              </a:ext>
            </a:extLst>
          </p:cNvPr>
          <p:cNvSpPr txBox="1">
            <a:spLocks noChangeArrowheads="1"/>
          </p:cNvSpPr>
          <p:nvPr/>
        </p:nvSpPr>
        <p:spPr bwMode="auto">
          <a:xfrm>
            <a:off x="1612533" y="4677071"/>
            <a:ext cx="775962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SELECT </a:t>
            </a:r>
            <a:r>
              <a:rPr lang="en-US" altLang="zh-CN" sz="1400" dirty="0" err="1">
                <a:solidFill>
                  <a:srgbClr val="FF0000"/>
                </a:solidFill>
              </a:rPr>
              <a:t>host,user</a:t>
            </a:r>
            <a:r>
              <a:rPr lang="en-US" altLang="zh-CN" sz="1400" dirty="0">
                <a:solidFill>
                  <a:srgbClr val="FF0000"/>
                </a:solidFill>
              </a:rPr>
              <a:t> FROM </a:t>
            </a:r>
            <a:r>
              <a:rPr lang="en-US" altLang="zh-CN" sz="1400" dirty="0" err="1">
                <a:solidFill>
                  <a:srgbClr val="FF0000"/>
                </a:solidFill>
              </a:rPr>
              <a:t>mysql.user</a:t>
            </a:r>
            <a:r>
              <a:rPr lang="en-US" altLang="zh-CN" sz="1400" dirty="0">
                <a:solidFill>
                  <a:srgbClr val="FF0000"/>
                </a:solidFill>
              </a:rPr>
              <a:t>;</a:t>
            </a:r>
          </a:p>
          <a:p>
            <a:pPr eaLnBrk="1" hangingPunct="1"/>
            <a:r>
              <a:rPr lang="en-US" altLang="zh-CN" sz="1400" dirty="0">
                <a:solidFill>
                  <a:srgbClr val="FF0000"/>
                </a:solidFill>
              </a:rPr>
              <a:t>+-------------+--------------+</a:t>
            </a:r>
          </a:p>
          <a:p>
            <a:pPr eaLnBrk="1" hangingPunct="1"/>
            <a:r>
              <a:rPr lang="en-US" altLang="zh-CN" sz="1400" dirty="0">
                <a:solidFill>
                  <a:srgbClr val="FF0000"/>
                </a:solidFill>
              </a:rPr>
              <a:t>| host   	| user      	|</a:t>
            </a:r>
          </a:p>
          <a:p>
            <a:pPr eaLnBrk="1" hangingPunct="1"/>
            <a:r>
              <a:rPr lang="en-US" altLang="zh-CN" sz="1400" dirty="0">
                <a:solidFill>
                  <a:srgbClr val="FF0000"/>
                </a:solidFill>
              </a:rPr>
              <a:t>+-------------+--------------+</a:t>
            </a:r>
          </a:p>
          <a:p>
            <a:pPr eaLnBrk="1" hangingPunct="1"/>
            <a:r>
              <a:rPr lang="en-US" altLang="zh-CN" sz="1400" dirty="0">
                <a:solidFill>
                  <a:srgbClr val="FF0000"/>
                </a:solidFill>
              </a:rPr>
              <a:t>| localhost	| lucy     	|</a:t>
            </a:r>
          </a:p>
          <a:p>
            <a:pPr eaLnBrk="1" hangingPunct="1"/>
            <a:r>
              <a:rPr lang="en-US" altLang="zh-CN" sz="1400" dirty="0">
                <a:solidFill>
                  <a:srgbClr val="FF0000"/>
                </a:solidFill>
              </a:rPr>
              <a:t>| localhost	| mysql.sys	|</a:t>
            </a:r>
          </a:p>
          <a:p>
            <a:pPr eaLnBrk="1" hangingPunct="1"/>
            <a:r>
              <a:rPr lang="en-US" altLang="zh-CN" sz="1400" dirty="0">
                <a:solidFill>
                  <a:srgbClr val="FF0000"/>
                </a:solidFill>
              </a:rPr>
              <a:t>| localhost	| root     	|</a:t>
            </a:r>
          </a:p>
          <a:p>
            <a:pPr eaLnBrk="1" hangingPunct="1"/>
            <a:r>
              <a:rPr lang="en-US" altLang="zh-CN" sz="1400" dirty="0">
                <a:solidFill>
                  <a:srgbClr val="FF0000"/>
                </a:solidFill>
              </a:rPr>
              <a:t>+-------------+--------------+</a:t>
            </a:r>
          </a:p>
          <a:p>
            <a:pPr eaLnBrk="1" hangingPunct="1"/>
            <a:r>
              <a:rPr lang="en-US" altLang="zh-CN" sz="1400" dirty="0">
                <a:solidFill>
                  <a:srgbClr val="FF0000"/>
                </a:solidFill>
              </a:rPr>
              <a:t>3 rows in set (0.00 sec)</a:t>
            </a:r>
          </a:p>
        </p:txBody>
      </p:sp>
    </p:spTree>
    <p:extLst>
      <p:ext uri="{BB962C8B-B14F-4D97-AF65-F5344CB8AC3E}">
        <p14:creationId xmlns:p14="http://schemas.microsoft.com/office/powerpoint/2010/main" val="79444230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871A5-101A-EA2F-1F1E-F0CE9FDD3448}"/>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AAA03B41-CB0E-B370-C294-8C46A02A8B63}"/>
              </a:ext>
            </a:extLst>
          </p:cNvPr>
          <p:cNvSpPr txBox="1">
            <a:spLocks noChangeArrowheads="1"/>
          </p:cNvSpPr>
          <p:nvPr/>
        </p:nvSpPr>
        <p:spPr bwMode="auto">
          <a:xfrm>
            <a:off x="693692" y="2210074"/>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由于所有账号信息都保存在</a:t>
            </a:r>
            <a:r>
              <a:rPr lang="en-US" altLang="zh-CN"/>
              <a:t>user</a:t>
            </a:r>
            <a:r>
              <a:rPr lang="zh-CN" altLang="en-US"/>
              <a:t>表中，因此可以通过修改</a:t>
            </a:r>
            <a:r>
              <a:rPr lang="en-US" altLang="zh-CN">
                <a:solidFill>
                  <a:srgbClr val="FF0000"/>
                </a:solidFill>
              </a:rPr>
              <a:t>user</a:t>
            </a:r>
            <a:r>
              <a:rPr lang="zh-CN" altLang="en-US">
                <a:solidFill>
                  <a:srgbClr val="FF0000"/>
                </a:solidFill>
              </a:rPr>
              <a:t>表中的密码字段值</a:t>
            </a:r>
            <a:r>
              <a:rPr lang="zh-CN" altLang="en-US"/>
              <a:t>来</a:t>
            </a:r>
            <a:r>
              <a:rPr lang="zh-CN" altLang="en-US">
                <a:solidFill>
                  <a:srgbClr val="FF0000"/>
                </a:solidFill>
              </a:rPr>
              <a:t>改变</a:t>
            </a:r>
            <a:r>
              <a:rPr lang="en-US" altLang="zh-CN">
                <a:solidFill>
                  <a:srgbClr val="FF0000"/>
                </a:solidFill>
              </a:rPr>
              <a:t>root</a:t>
            </a:r>
            <a:r>
              <a:rPr lang="zh-CN" altLang="en-US">
                <a:solidFill>
                  <a:srgbClr val="FF0000"/>
                </a:solidFill>
              </a:rPr>
              <a:t>用户的密码</a:t>
            </a:r>
            <a:r>
              <a:rPr lang="zh-CN" altLang="en-US"/>
              <a:t>。使用</a:t>
            </a:r>
            <a:r>
              <a:rPr lang="en-US" altLang="zh-CN"/>
              <a:t>root</a:t>
            </a:r>
            <a:r>
              <a:rPr lang="zh-CN" altLang="en-US"/>
              <a:t>用户登录</a:t>
            </a:r>
            <a:r>
              <a:rPr lang="en-US" altLang="zh-CN"/>
              <a:t>MySQL</a:t>
            </a:r>
            <a:r>
              <a:rPr lang="zh-CN" altLang="en-US"/>
              <a:t>服务器后，可以执行以下</a:t>
            </a:r>
            <a:r>
              <a:rPr lang="en-US" altLang="zh-CN"/>
              <a:t>UPDATE</a:t>
            </a:r>
            <a:r>
              <a:rPr lang="zh-CN" altLang="en-US"/>
              <a:t>语句修改其登录密码：</a:t>
            </a:r>
          </a:p>
        </p:txBody>
      </p:sp>
      <p:sp>
        <p:nvSpPr>
          <p:cNvPr id="3" name="文本框 41">
            <a:extLst>
              <a:ext uri="{FF2B5EF4-FFF2-40B4-BE49-F238E27FC236}">
                <a16:creationId xmlns:a16="http://schemas.microsoft.com/office/drawing/2014/main" id="{B165DF79-466D-DB3E-A4A9-18F88E3E702D}"/>
              </a:ext>
            </a:extLst>
          </p:cNvPr>
          <p:cNvSpPr txBox="1">
            <a:spLocks noChangeArrowheads="1"/>
          </p:cNvSpPr>
          <p:nvPr/>
        </p:nvSpPr>
        <p:spPr bwMode="auto">
          <a:xfrm>
            <a:off x="693692" y="1047663"/>
            <a:ext cx="10356981"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由于</a:t>
            </a:r>
            <a:r>
              <a:rPr lang="en-US" altLang="zh-CN"/>
              <a:t>root</a:t>
            </a:r>
            <a:r>
              <a:rPr lang="zh-CN" altLang="en-US"/>
              <a:t>用户拥有</a:t>
            </a:r>
            <a:r>
              <a:rPr lang="zh-CN" altLang="en-US">
                <a:solidFill>
                  <a:srgbClr val="FF0000"/>
                </a:solidFill>
              </a:rPr>
              <a:t>很高的权限</a:t>
            </a:r>
            <a:r>
              <a:rPr lang="zh-CN" altLang="en-US"/>
              <a:t>，其安全对于保证</a:t>
            </a:r>
            <a:r>
              <a:rPr lang="en-US" altLang="zh-CN"/>
              <a:t>MySQL</a:t>
            </a:r>
            <a:r>
              <a:rPr lang="zh-CN" altLang="en-US"/>
              <a:t>的安全非常重要。</a:t>
            </a:r>
          </a:p>
        </p:txBody>
      </p:sp>
      <p:sp>
        <p:nvSpPr>
          <p:cNvPr id="5" name="矩形 4">
            <a:extLst>
              <a:ext uri="{FF2B5EF4-FFF2-40B4-BE49-F238E27FC236}">
                <a16:creationId xmlns:a16="http://schemas.microsoft.com/office/drawing/2014/main" id="{877E5A3B-B2CD-0C6B-23BE-44644DDA14BF}"/>
              </a:ext>
            </a:extLst>
          </p:cNvPr>
          <p:cNvSpPr/>
          <p:nvPr/>
        </p:nvSpPr>
        <p:spPr>
          <a:xfrm>
            <a:off x="1114522" y="3010007"/>
            <a:ext cx="9506086" cy="463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7070EF4E-FE23-1874-2A05-4A8AD2FB430C}"/>
              </a:ext>
            </a:extLst>
          </p:cNvPr>
          <p:cNvSpPr txBox="1">
            <a:spLocks noChangeArrowheads="1"/>
          </p:cNvSpPr>
          <p:nvPr/>
        </p:nvSpPr>
        <p:spPr bwMode="auto">
          <a:xfrm>
            <a:off x="1306678" y="3083414"/>
            <a:ext cx="9439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UPDATE </a:t>
            </a:r>
            <a:r>
              <a:rPr lang="en-US" altLang="zh-CN" sz="1400" dirty="0" err="1">
                <a:solidFill>
                  <a:srgbClr val="FF0000"/>
                </a:solidFill>
              </a:rPr>
              <a:t>mysql.user</a:t>
            </a:r>
            <a:r>
              <a:rPr lang="en-US" altLang="zh-CN" sz="1400" dirty="0">
                <a:solidFill>
                  <a:srgbClr val="FF0000"/>
                </a:solidFill>
              </a:rPr>
              <a:t> SET </a:t>
            </a:r>
            <a:r>
              <a:rPr lang="en-US" altLang="zh-CN" sz="1400" dirty="0" err="1">
                <a:solidFill>
                  <a:srgbClr val="FF0000"/>
                </a:solidFill>
              </a:rPr>
              <a:t>authentication_string</a:t>
            </a:r>
            <a:r>
              <a:rPr lang="en-US" altLang="zh-CN" sz="1400" dirty="0">
                <a:solidFill>
                  <a:srgbClr val="FF0000"/>
                </a:solidFill>
              </a:rPr>
              <a:t>=MD5('</a:t>
            </a:r>
            <a:r>
              <a:rPr lang="en-US" altLang="zh-CN" sz="1400" dirty="0" err="1">
                <a:solidFill>
                  <a:srgbClr val="FF0000"/>
                </a:solidFill>
              </a:rPr>
              <a:t>newpwd</a:t>
            </a:r>
            <a:r>
              <a:rPr lang="en-US" altLang="zh-CN" sz="1400" dirty="0">
                <a:solidFill>
                  <a:srgbClr val="FF0000"/>
                </a:solidFill>
              </a:rPr>
              <a:t>') WHERE user='root' AND host='localhost';</a:t>
            </a:r>
          </a:p>
        </p:txBody>
      </p:sp>
      <p:sp>
        <p:nvSpPr>
          <p:cNvPr id="7" name="文本框 3">
            <a:extLst>
              <a:ext uri="{FF2B5EF4-FFF2-40B4-BE49-F238E27FC236}">
                <a16:creationId xmlns:a16="http://schemas.microsoft.com/office/drawing/2014/main" id="{25F77CE5-4541-DD5B-6303-E73FCF8BD37B}"/>
              </a:ext>
            </a:extLst>
          </p:cNvPr>
          <p:cNvSpPr txBox="1">
            <a:spLocks noChangeArrowheads="1"/>
          </p:cNvSpPr>
          <p:nvPr/>
        </p:nvSpPr>
        <p:spPr bwMode="auto">
          <a:xfrm>
            <a:off x="1685459" y="1586667"/>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修改</a:t>
            </a:r>
            <a:r>
              <a:rPr lang="en-US" altLang="zh-CN"/>
              <a:t>MySQL</a:t>
            </a:r>
            <a:r>
              <a:rPr lang="zh-CN" altLang="en-US"/>
              <a:t>数据库的</a:t>
            </a:r>
            <a:r>
              <a:rPr lang="en-US" altLang="zh-CN"/>
              <a:t>user</a:t>
            </a:r>
            <a:r>
              <a:rPr lang="zh-CN" altLang="en-US"/>
              <a:t>表</a:t>
            </a:r>
            <a:endParaRPr lang="zh-CN" altLang="en-US" noProof="1"/>
          </a:p>
        </p:txBody>
      </p:sp>
      <p:grpSp>
        <p:nvGrpSpPr>
          <p:cNvPr id="8" name="组合 7">
            <a:extLst>
              <a:ext uri="{FF2B5EF4-FFF2-40B4-BE49-F238E27FC236}">
                <a16:creationId xmlns:a16="http://schemas.microsoft.com/office/drawing/2014/main" id="{0E1AEBA4-3165-5CBD-E16F-B1925E5E7209}"/>
              </a:ext>
            </a:extLst>
          </p:cNvPr>
          <p:cNvGrpSpPr/>
          <p:nvPr/>
        </p:nvGrpSpPr>
        <p:grpSpPr>
          <a:xfrm>
            <a:off x="682159" y="1499355"/>
            <a:ext cx="1003300" cy="722312"/>
            <a:chOff x="877888" y="1586140"/>
            <a:chExt cx="1003300" cy="722312"/>
          </a:xfrm>
        </p:grpSpPr>
        <p:sp>
          <p:nvSpPr>
            <p:cNvPr id="26" name="íṩľíḍè-Freeform: Shape 9">
              <a:extLst>
                <a:ext uri="{FF2B5EF4-FFF2-40B4-BE49-F238E27FC236}">
                  <a16:creationId xmlns:a16="http://schemas.microsoft.com/office/drawing/2014/main" id="{852268CF-5DBE-17FD-5102-F899AB3532D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7" name="íṩľíḍè-Oval 10">
              <a:extLst>
                <a:ext uri="{FF2B5EF4-FFF2-40B4-BE49-F238E27FC236}">
                  <a16:creationId xmlns:a16="http://schemas.microsoft.com/office/drawing/2014/main" id="{2AD0506E-F4E3-0328-B77F-236ED0C28A33}"/>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1</a:t>
              </a:r>
            </a:p>
          </p:txBody>
        </p:sp>
      </p:grpSp>
      <p:sp>
        <p:nvSpPr>
          <p:cNvPr id="9" name="文本框 41">
            <a:extLst>
              <a:ext uri="{FF2B5EF4-FFF2-40B4-BE49-F238E27FC236}">
                <a16:creationId xmlns:a16="http://schemas.microsoft.com/office/drawing/2014/main" id="{73B30E21-4AED-B618-FD67-B644DFB39864}"/>
              </a:ext>
            </a:extLst>
          </p:cNvPr>
          <p:cNvSpPr txBox="1">
            <a:spLocks noChangeArrowheads="1"/>
          </p:cNvSpPr>
          <p:nvPr/>
        </p:nvSpPr>
        <p:spPr bwMode="auto">
          <a:xfrm>
            <a:off x="695090" y="3490260"/>
            <a:ext cx="10356981"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dirty="0"/>
              <a:t>执行该语句后，还要执行</a:t>
            </a:r>
            <a:r>
              <a:rPr lang="en-US" altLang="zh-CN" dirty="0">
                <a:solidFill>
                  <a:srgbClr val="FF0000"/>
                </a:solidFill>
              </a:rPr>
              <a:t>FLUSH PRIVILEGES;</a:t>
            </a:r>
            <a:r>
              <a:rPr lang="zh-CN" altLang="en-US" dirty="0">
                <a:solidFill>
                  <a:srgbClr val="FF0000"/>
                </a:solidFill>
              </a:rPr>
              <a:t>语句</a:t>
            </a:r>
            <a:r>
              <a:rPr lang="zh-CN" altLang="en-US" dirty="0"/>
              <a:t>重新加载用户权限。</a:t>
            </a:r>
          </a:p>
        </p:txBody>
      </p:sp>
      <p:grpSp>
        <p:nvGrpSpPr>
          <p:cNvPr id="10" name="组合 9">
            <a:extLst>
              <a:ext uri="{FF2B5EF4-FFF2-40B4-BE49-F238E27FC236}">
                <a16:creationId xmlns:a16="http://schemas.microsoft.com/office/drawing/2014/main" id="{826B7D4E-CF19-BAEE-FEAE-B42C43359601}"/>
              </a:ext>
            </a:extLst>
          </p:cNvPr>
          <p:cNvGrpSpPr/>
          <p:nvPr/>
        </p:nvGrpSpPr>
        <p:grpSpPr>
          <a:xfrm flipH="1">
            <a:off x="8825362" y="3507580"/>
            <a:ext cx="2374325" cy="3241108"/>
            <a:chOff x="1133465" y="1394673"/>
            <a:chExt cx="3150360" cy="4702535"/>
          </a:xfrm>
        </p:grpSpPr>
        <p:sp>
          <p:nvSpPr>
            <p:cNvPr id="11" name="Freeform 5">
              <a:extLst>
                <a:ext uri="{FF2B5EF4-FFF2-40B4-BE49-F238E27FC236}">
                  <a16:creationId xmlns:a16="http://schemas.microsoft.com/office/drawing/2014/main" id="{923D2667-A188-673D-EBE7-2F4C0AEC5598}"/>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2" name="Freeform 37">
              <a:extLst>
                <a:ext uri="{FF2B5EF4-FFF2-40B4-BE49-F238E27FC236}">
                  <a16:creationId xmlns:a16="http://schemas.microsoft.com/office/drawing/2014/main" id="{68D2AD46-57AB-6818-1BB6-63442B53B1AF}"/>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3" name="Freeform 38">
              <a:extLst>
                <a:ext uri="{FF2B5EF4-FFF2-40B4-BE49-F238E27FC236}">
                  <a16:creationId xmlns:a16="http://schemas.microsoft.com/office/drawing/2014/main" id="{7C4ACDC6-672F-2FC9-76B9-6A1F5443AAB9}"/>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4" name="组合 13">
              <a:extLst>
                <a:ext uri="{FF2B5EF4-FFF2-40B4-BE49-F238E27FC236}">
                  <a16:creationId xmlns:a16="http://schemas.microsoft.com/office/drawing/2014/main" id="{D0060474-4634-0AB8-226B-F9951C9FC8AA}"/>
                </a:ext>
              </a:extLst>
            </p:cNvPr>
            <p:cNvGrpSpPr/>
            <p:nvPr/>
          </p:nvGrpSpPr>
          <p:grpSpPr>
            <a:xfrm>
              <a:off x="1864305" y="4689096"/>
              <a:ext cx="985838" cy="1408112"/>
              <a:chOff x="8928912" y="5105375"/>
              <a:chExt cx="985838" cy="1408112"/>
            </a:xfrm>
            <a:solidFill>
              <a:srgbClr val="546E7A"/>
            </a:solidFill>
          </p:grpSpPr>
          <p:sp>
            <p:nvSpPr>
              <p:cNvPr id="24" name="Oval 8">
                <a:extLst>
                  <a:ext uri="{FF2B5EF4-FFF2-40B4-BE49-F238E27FC236}">
                    <a16:creationId xmlns:a16="http://schemas.microsoft.com/office/drawing/2014/main" id="{26A99426-8275-FB08-478A-754B8FA9D36E}"/>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5" name="Freeform 35">
                <a:extLst>
                  <a:ext uri="{FF2B5EF4-FFF2-40B4-BE49-F238E27FC236}">
                    <a16:creationId xmlns:a16="http://schemas.microsoft.com/office/drawing/2014/main" id="{9E449B39-4F47-A4E8-2248-0187050F3111}"/>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5" name="Freeform 5">
              <a:extLst>
                <a:ext uri="{FF2B5EF4-FFF2-40B4-BE49-F238E27FC236}">
                  <a16:creationId xmlns:a16="http://schemas.microsoft.com/office/drawing/2014/main" id="{79819861-2A38-A6D0-7778-90C34FE2DD7E}"/>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6" name="直接连接符 15">
              <a:extLst>
                <a:ext uri="{FF2B5EF4-FFF2-40B4-BE49-F238E27FC236}">
                  <a16:creationId xmlns:a16="http://schemas.microsoft.com/office/drawing/2014/main" id="{F2446DB6-03E3-A3F3-B0A3-BE52E5D90D6A}"/>
                </a:ext>
              </a:extLst>
            </p:cNvPr>
            <p:cNvCxnSpPr>
              <a:stCxn id="11" idx="4"/>
              <a:endCxn id="25"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E1D7C513-4CB7-D18B-F631-D18862F84B81}"/>
                </a:ext>
              </a:extLst>
            </p:cNvPr>
            <p:cNvCxnSpPr>
              <a:stCxn id="13" idx="4"/>
              <a:endCxn id="25"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接连接符 17">
              <a:extLst>
                <a:ext uri="{FF2B5EF4-FFF2-40B4-BE49-F238E27FC236}">
                  <a16:creationId xmlns:a16="http://schemas.microsoft.com/office/drawing/2014/main" id="{26BD719B-2E8C-7706-4792-8A51C26861D9}"/>
                </a:ext>
              </a:extLst>
            </p:cNvPr>
            <p:cNvCxnSpPr>
              <a:stCxn id="15" idx="4"/>
              <a:endCxn id="25"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接连接符 18">
              <a:extLst>
                <a:ext uri="{FF2B5EF4-FFF2-40B4-BE49-F238E27FC236}">
                  <a16:creationId xmlns:a16="http://schemas.microsoft.com/office/drawing/2014/main" id="{06168A77-C965-D33B-CF94-26E49421BADD}"/>
                </a:ext>
              </a:extLst>
            </p:cNvPr>
            <p:cNvCxnSpPr>
              <a:stCxn id="12" idx="4"/>
              <a:endCxn id="25"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20" name="Freeform 24">
              <a:extLst>
                <a:ext uri="{FF2B5EF4-FFF2-40B4-BE49-F238E27FC236}">
                  <a16:creationId xmlns:a16="http://schemas.microsoft.com/office/drawing/2014/main" id="{3A5D6DA2-5305-9A54-BCC2-53C901677C67}"/>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1">
              <a:extLst>
                <a:ext uri="{FF2B5EF4-FFF2-40B4-BE49-F238E27FC236}">
                  <a16:creationId xmlns:a16="http://schemas.microsoft.com/office/drawing/2014/main" id="{B7C5AB32-0B60-69E1-4BD8-D9DE985A8020}"/>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2" name="Freeform 22">
              <a:extLst>
                <a:ext uri="{FF2B5EF4-FFF2-40B4-BE49-F238E27FC236}">
                  <a16:creationId xmlns:a16="http://schemas.microsoft.com/office/drawing/2014/main" id="{61FA4A3A-D910-9811-5C68-154EED98C050}"/>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3" name="Freeform 23">
              <a:extLst>
                <a:ext uri="{FF2B5EF4-FFF2-40B4-BE49-F238E27FC236}">
                  <a16:creationId xmlns:a16="http://schemas.microsoft.com/office/drawing/2014/main" id="{32179C91-F6AC-DCD5-2721-4052939506F8}"/>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49078525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91AD8-F245-4A16-D5CE-A943AE864517}"/>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C0803299-A6D7-E717-E539-796CB06DB61C}"/>
              </a:ext>
            </a:extLst>
          </p:cNvPr>
          <p:cNvSpPr txBox="1">
            <a:spLocks noChangeArrowheads="1"/>
          </p:cNvSpPr>
          <p:nvPr/>
        </p:nvSpPr>
        <p:spPr bwMode="auto">
          <a:xfrm>
            <a:off x="704674" y="3378678"/>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执行</a:t>
            </a:r>
            <a:r>
              <a:rPr lang="en-US" altLang="zh-CN" sz="1600">
                <a:solidFill>
                  <a:schemeClr val="tx1">
                    <a:lumMod val="65000"/>
                    <a:lumOff val="35000"/>
                  </a:schemeClr>
                </a:solidFill>
              </a:rPr>
              <a:t>FLUSH PRIVILEGES;</a:t>
            </a:r>
            <a:r>
              <a:rPr lang="zh-CN" altLang="en-US" sz="1600">
                <a:solidFill>
                  <a:schemeClr val="tx1">
                    <a:lumMod val="65000"/>
                    <a:lumOff val="35000"/>
                  </a:schemeClr>
                </a:solidFill>
              </a:rPr>
              <a:t>语句，重新加载用户权限。</a:t>
            </a:r>
          </a:p>
        </p:txBody>
      </p:sp>
      <p:sp>
        <p:nvSpPr>
          <p:cNvPr id="4" name="矩形 3">
            <a:extLst>
              <a:ext uri="{FF2B5EF4-FFF2-40B4-BE49-F238E27FC236}">
                <a16:creationId xmlns:a16="http://schemas.microsoft.com/office/drawing/2014/main" id="{AD6243C1-D3EC-3DCC-E5AA-37605C8929D4}"/>
              </a:ext>
            </a:extLst>
          </p:cNvPr>
          <p:cNvSpPr/>
          <p:nvPr/>
        </p:nvSpPr>
        <p:spPr>
          <a:xfrm>
            <a:off x="1284173" y="3815800"/>
            <a:ext cx="9447363" cy="5882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4A77CA0C-69C0-7F9D-A598-F5E6C9752003}"/>
              </a:ext>
            </a:extLst>
          </p:cNvPr>
          <p:cNvSpPr txBox="1">
            <a:spLocks noChangeArrowheads="1"/>
          </p:cNvSpPr>
          <p:nvPr/>
        </p:nvSpPr>
        <p:spPr bwMode="auto">
          <a:xfrm>
            <a:off x="1476330" y="3847262"/>
            <a:ext cx="90538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FLUSH PRIVILEGES;</a:t>
            </a:r>
          </a:p>
          <a:p>
            <a:pPr eaLnBrk="1" hangingPunct="1"/>
            <a:r>
              <a:rPr lang="en-US" altLang="zh-CN" sz="1400">
                <a:solidFill>
                  <a:srgbClr val="FF0000"/>
                </a:solidFill>
              </a:rPr>
              <a:t>Query OK, 0 rows affected (0.11 sec)</a:t>
            </a:r>
          </a:p>
        </p:txBody>
      </p:sp>
      <p:grpSp>
        <p:nvGrpSpPr>
          <p:cNvPr id="6" name="组合 5">
            <a:extLst>
              <a:ext uri="{FF2B5EF4-FFF2-40B4-BE49-F238E27FC236}">
                <a16:creationId xmlns:a16="http://schemas.microsoft.com/office/drawing/2014/main" id="{7EE3FC3C-BF42-66E3-1E70-2FCC5DF1A6BC}"/>
              </a:ext>
            </a:extLst>
          </p:cNvPr>
          <p:cNvGrpSpPr/>
          <p:nvPr/>
        </p:nvGrpSpPr>
        <p:grpSpPr>
          <a:xfrm>
            <a:off x="600197" y="1124744"/>
            <a:ext cx="2183765" cy="600710"/>
            <a:chOff x="1320" y="4641"/>
            <a:chExt cx="3439" cy="946"/>
          </a:xfrm>
          <a:solidFill>
            <a:schemeClr val="accent6"/>
          </a:solidFill>
        </p:grpSpPr>
        <p:sp>
          <p:nvSpPr>
            <p:cNvPr id="18" name="椭圆 17">
              <a:extLst>
                <a:ext uri="{FF2B5EF4-FFF2-40B4-BE49-F238E27FC236}">
                  <a16:creationId xmlns:a16="http://schemas.microsoft.com/office/drawing/2014/main" id="{ADA3E4E4-7A18-91F3-D9BE-493283ACA75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9" name="圆角矩形 34">
              <a:extLst>
                <a:ext uri="{FF2B5EF4-FFF2-40B4-BE49-F238E27FC236}">
                  <a16:creationId xmlns:a16="http://schemas.microsoft.com/office/drawing/2014/main" id="{AFA9A50B-5AB6-DEB4-883B-CC9B5E02A909}"/>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FF05A311-E7D9-C7A9-99B3-B5E2E456A086}"/>
              </a:ext>
            </a:extLst>
          </p:cNvPr>
          <p:cNvSpPr txBox="1">
            <a:spLocks noChangeArrowheads="1"/>
          </p:cNvSpPr>
          <p:nvPr/>
        </p:nvSpPr>
        <p:spPr bwMode="auto">
          <a:xfrm>
            <a:off x="3040184" y="127264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UPDATE</a:t>
            </a:r>
            <a:r>
              <a:rPr lang="zh-CN" altLang="en-US" sz="1600"/>
              <a:t>语句将</a:t>
            </a:r>
            <a:r>
              <a:rPr lang="en-US" altLang="zh-CN" sz="1600"/>
              <a:t>root</a:t>
            </a:r>
            <a:r>
              <a:rPr lang="zh-CN" altLang="en-US" sz="1600"/>
              <a:t>用户的密码修改为</a:t>
            </a:r>
            <a:r>
              <a:rPr lang="en-US" altLang="zh-CN" sz="1600"/>
              <a:t>root123</a:t>
            </a:r>
            <a:r>
              <a:rPr lang="zh-CN" altLang="en-US" sz="1600"/>
              <a:t>。</a:t>
            </a:r>
          </a:p>
        </p:txBody>
      </p:sp>
      <p:sp>
        <p:nvSpPr>
          <p:cNvPr id="8" name="文本框 41">
            <a:extLst>
              <a:ext uri="{FF2B5EF4-FFF2-40B4-BE49-F238E27FC236}">
                <a16:creationId xmlns:a16="http://schemas.microsoft.com/office/drawing/2014/main" id="{3E6FBFEE-38FB-CE5F-8E5F-F3A4EE4B610C}"/>
              </a:ext>
            </a:extLst>
          </p:cNvPr>
          <p:cNvSpPr txBox="1">
            <a:spLocks noChangeArrowheads="1"/>
          </p:cNvSpPr>
          <p:nvPr/>
        </p:nvSpPr>
        <p:spPr bwMode="auto">
          <a:xfrm>
            <a:off x="612121" y="1764542"/>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UPDATE</a:t>
            </a:r>
            <a:r>
              <a:rPr lang="zh-CN" altLang="en-US" sz="1600">
                <a:solidFill>
                  <a:schemeClr val="tx1">
                    <a:lumMod val="65000"/>
                    <a:lumOff val="35000"/>
                  </a:schemeClr>
                </a:solidFill>
              </a:rPr>
              <a:t>语句及其执行结果如下：</a:t>
            </a:r>
          </a:p>
        </p:txBody>
      </p:sp>
      <p:sp>
        <p:nvSpPr>
          <p:cNvPr id="9" name="矩形 8">
            <a:extLst>
              <a:ext uri="{FF2B5EF4-FFF2-40B4-BE49-F238E27FC236}">
                <a16:creationId xmlns:a16="http://schemas.microsoft.com/office/drawing/2014/main" id="{EBF8E09C-6C60-4D2C-227F-33D0010A5DA0}"/>
              </a:ext>
            </a:extLst>
          </p:cNvPr>
          <p:cNvSpPr/>
          <p:nvPr/>
        </p:nvSpPr>
        <p:spPr>
          <a:xfrm>
            <a:off x="1191620" y="2210053"/>
            <a:ext cx="9447363" cy="112601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A5ED89DB-6CCD-F238-890D-A24B9C83677F}"/>
              </a:ext>
            </a:extLst>
          </p:cNvPr>
          <p:cNvSpPr txBox="1">
            <a:spLocks noChangeArrowheads="1"/>
          </p:cNvSpPr>
          <p:nvPr/>
        </p:nvSpPr>
        <p:spPr bwMode="auto">
          <a:xfrm>
            <a:off x="1383777" y="2275071"/>
            <a:ext cx="905387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&gt;UPDATE </a:t>
            </a:r>
            <a:r>
              <a:rPr lang="en-US" altLang="zh-CN" sz="1400" dirty="0" err="1">
                <a:solidFill>
                  <a:srgbClr val="FF0000"/>
                </a:solidFill>
              </a:rPr>
              <a:t>mysql.user</a:t>
            </a:r>
            <a:r>
              <a:rPr lang="en-US" altLang="zh-CN" sz="1400" dirty="0">
                <a:solidFill>
                  <a:srgbClr val="FF0000"/>
                </a:solidFill>
              </a:rPr>
              <a:t> SET </a:t>
            </a:r>
            <a:r>
              <a:rPr lang="en-US" altLang="zh-CN" sz="1400" dirty="0" err="1">
                <a:solidFill>
                  <a:srgbClr val="FF0000"/>
                </a:solidFill>
              </a:rPr>
              <a:t>authentication_string</a:t>
            </a:r>
            <a:r>
              <a:rPr lang="en-US" altLang="zh-CN" sz="1400" dirty="0">
                <a:solidFill>
                  <a:srgbClr val="FF0000"/>
                </a:solidFill>
              </a:rPr>
              <a:t>=MD5('root123') WHERE user='root' AND host='localhost';</a:t>
            </a:r>
          </a:p>
          <a:p>
            <a:pPr eaLnBrk="1" hangingPunct="1"/>
            <a:r>
              <a:rPr lang="en-US" altLang="zh-CN" sz="1400" dirty="0">
                <a:solidFill>
                  <a:srgbClr val="FF0000"/>
                </a:solidFill>
              </a:rPr>
              <a:t>Query OK, 1 row affected, 1 warning (0.06 sec)</a:t>
            </a:r>
          </a:p>
          <a:p>
            <a:pPr eaLnBrk="1" hangingPunct="1"/>
            <a:r>
              <a:rPr lang="en-US" altLang="zh-CN" sz="1400" dirty="0">
                <a:solidFill>
                  <a:srgbClr val="FF0000"/>
                </a:solidFill>
              </a:rPr>
              <a:t>Rows matched: 1  Changed: 1  Warnings: 1</a:t>
            </a:r>
          </a:p>
        </p:txBody>
      </p:sp>
      <p:sp>
        <p:nvSpPr>
          <p:cNvPr id="11" name="文本框 41">
            <a:extLst>
              <a:ext uri="{FF2B5EF4-FFF2-40B4-BE49-F238E27FC236}">
                <a16:creationId xmlns:a16="http://schemas.microsoft.com/office/drawing/2014/main" id="{4C5BBEEB-3C6E-E0EB-8DBD-A96D8382776A}"/>
              </a:ext>
            </a:extLst>
          </p:cNvPr>
          <p:cNvSpPr txBox="1">
            <a:spLocks noChangeArrowheads="1"/>
          </p:cNvSpPr>
          <p:nvPr/>
        </p:nvSpPr>
        <p:spPr bwMode="auto">
          <a:xfrm>
            <a:off x="706072" y="4453868"/>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执行完</a:t>
            </a:r>
            <a:r>
              <a:rPr lang="en-US" altLang="zh-CN" sz="1600">
                <a:solidFill>
                  <a:srgbClr val="FF0000"/>
                </a:solidFill>
              </a:rPr>
              <a:t>UPDATE</a:t>
            </a:r>
            <a:r>
              <a:rPr lang="zh-CN" altLang="en-US" sz="1600">
                <a:solidFill>
                  <a:srgbClr val="FF0000"/>
                </a:solidFill>
              </a:rPr>
              <a:t>语句</a:t>
            </a:r>
            <a:r>
              <a:rPr lang="zh-CN" altLang="en-US" sz="1600">
                <a:solidFill>
                  <a:schemeClr val="tx1">
                    <a:lumMod val="65000"/>
                    <a:lumOff val="35000"/>
                  </a:schemeClr>
                </a:solidFill>
              </a:rPr>
              <a:t>后，</a:t>
            </a:r>
            <a:r>
              <a:rPr lang="en-US" altLang="zh-CN" sz="1600">
                <a:solidFill>
                  <a:schemeClr val="tx1">
                    <a:lumMod val="65000"/>
                    <a:lumOff val="35000"/>
                  </a:schemeClr>
                </a:solidFill>
              </a:rPr>
              <a:t>root</a:t>
            </a:r>
            <a:r>
              <a:rPr lang="zh-CN" altLang="en-US" sz="1600">
                <a:solidFill>
                  <a:schemeClr val="tx1">
                    <a:lumMod val="65000"/>
                    <a:lumOff val="35000"/>
                  </a:schemeClr>
                </a:solidFill>
              </a:rPr>
              <a:t>用户密码被成功修改。使用</a:t>
            </a:r>
            <a:r>
              <a:rPr lang="en-US" altLang="zh-CN" sz="1600">
                <a:solidFill>
                  <a:srgbClr val="FF0000"/>
                </a:solidFill>
              </a:rPr>
              <a:t>FLUSH PRIVILEGES;</a:t>
            </a:r>
            <a:r>
              <a:rPr lang="zh-CN" altLang="en-US" sz="1600">
                <a:solidFill>
                  <a:srgbClr val="FF0000"/>
                </a:solidFill>
              </a:rPr>
              <a:t>语句</a:t>
            </a:r>
            <a:r>
              <a:rPr lang="zh-CN" altLang="en-US" sz="1600">
                <a:solidFill>
                  <a:schemeClr val="tx1">
                    <a:lumMod val="65000"/>
                    <a:lumOff val="35000"/>
                  </a:schemeClr>
                </a:solidFill>
              </a:rPr>
              <a:t>重新加载用户权限后，就可以使用新密码登录</a:t>
            </a:r>
            <a:r>
              <a:rPr lang="en-US" altLang="zh-CN" sz="1600">
                <a:solidFill>
                  <a:schemeClr val="tx1">
                    <a:lumMod val="65000"/>
                    <a:lumOff val="35000"/>
                  </a:schemeClr>
                </a:solidFill>
              </a:rPr>
              <a:t>MySQL</a:t>
            </a:r>
            <a:r>
              <a:rPr lang="zh-CN" altLang="en-US" sz="1600">
                <a:solidFill>
                  <a:schemeClr val="tx1">
                    <a:lumMod val="65000"/>
                    <a:lumOff val="35000"/>
                  </a:schemeClr>
                </a:solidFill>
              </a:rPr>
              <a:t>了。</a:t>
            </a:r>
          </a:p>
        </p:txBody>
      </p:sp>
      <p:grpSp>
        <p:nvGrpSpPr>
          <p:cNvPr id="12" name="组合 11">
            <a:extLst>
              <a:ext uri="{FF2B5EF4-FFF2-40B4-BE49-F238E27FC236}">
                <a16:creationId xmlns:a16="http://schemas.microsoft.com/office/drawing/2014/main" id="{1F34CD22-067B-12A1-84E0-E8E67F88321B}"/>
              </a:ext>
            </a:extLst>
          </p:cNvPr>
          <p:cNvGrpSpPr/>
          <p:nvPr/>
        </p:nvGrpSpPr>
        <p:grpSpPr>
          <a:xfrm>
            <a:off x="985772" y="5386430"/>
            <a:ext cx="9632908" cy="679509"/>
            <a:chOff x="812800" y="4424635"/>
            <a:chExt cx="10155130" cy="1800000"/>
          </a:xfrm>
        </p:grpSpPr>
        <p:sp>
          <p:nvSpPr>
            <p:cNvPr id="14" name="圆角矩形 43">
              <a:extLst>
                <a:ext uri="{FF2B5EF4-FFF2-40B4-BE49-F238E27FC236}">
                  <a16:creationId xmlns:a16="http://schemas.microsoft.com/office/drawing/2014/main" id="{45A04379-D438-37A0-48D7-88EC97F34737}"/>
                </a:ext>
              </a:extLst>
            </p:cNvPr>
            <p:cNvSpPr/>
            <p:nvPr/>
          </p:nvSpPr>
          <p:spPr>
            <a:xfrm>
              <a:off x="1506537" y="4433967"/>
              <a:ext cx="9461393"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5" name="组合 14">
              <a:extLst>
                <a:ext uri="{FF2B5EF4-FFF2-40B4-BE49-F238E27FC236}">
                  <a16:creationId xmlns:a16="http://schemas.microsoft.com/office/drawing/2014/main" id="{A185396C-E697-85C1-FB65-CB09064B0B08}"/>
                </a:ext>
              </a:extLst>
            </p:cNvPr>
            <p:cNvGrpSpPr>
              <a:grpSpLocks/>
            </p:cNvGrpSpPr>
            <p:nvPr/>
          </p:nvGrpSpPr>
          <p:grpSpPr bwMode="auto">
            <a:xfrm>
              <a:off x="812800" y="4424635"/>
              <a:ext cx="1927225" cy="1800000"/>
              <a:chOff x="1350" y="2421"/>
              <a:chExt cx="3035" cy="3606"/>
            </a:xfrm>
          </p:grpSpPr>
          <p:sp>
            <p:nvSpPr>
              <p:cNvPr id="16" name="Flowchart: Off-page Connector 32">
                <a:extLst>
                  <a:ext uri="{FF2B5EF4-FFF2-40B4-BE49-F238E27FC236}">
                    <a16:creationId xmlns:a16="http://schemas.microsoft.com/office/drawing/2014/main" id="{42C94D45-4856-A520-9680-93F181F16EC5}"/>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7" name="Round Same Side Corner Rectangle 33">
                <a:extLst>
                  <a:ext uri="{FF2B5EF4-FFF2-40B4-BE49-F238E27FC236}">
                    <a16:creationId xmlns:a16="http://schemas.microsoft.com/office/drawing/2014/main" id="{C90B3244-13C5-0518-F4A7-815F4AB985E6}"/>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3" name="文本框 41">
            <a:extLst>
              <a:ext uri="{FF2B5EF4-FFF2-40B4-BE49-F238E27FC236}">
                <a16:creationId xmlns:a16="http://schemas.microsoft.com/office/drawing/2014/main" id="{2A7CFCF1-DF3A-43E5-8DDF-71219AFCC7E9}"/>
              </a:ext>
            </a:extLst>
          </p:cNvPr>
          <p:cNvSpPr txBox="1">
            <a:spLocks noChangeArrowheads="1"/>
          </p:cNvSpPr>
          <p:nvPr/>
        </p:nvSpPr>
        <p:spPr bwMode="auto">
          <a:xfrm>
            <a:off x="2682695" y="5410882"/>
            <a:ext cx="7852095" cy="634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在之前的版本中，密码字段的字段名是</a:t>
            </a:r>
            <a:r>
              <a:rPr lang="en-US" altLang="zh-CN" sz="1600" dirty="0">
                <a:solidFill>
                  <a:schemeClr val="bg1"/>
                </a:solidFill>
              </a:rPr>
              <a:t>password</a:t>
            </a:r>
            <a:r>
              <a:rPr lang="zh-CN" altLang="en-US" sz="1600" dirty="0">
                <a:solidFill>
                  <a:schemeClr val="bg1"/>
                </a:solidFill>
              </a:rPr>
              <a:t>，</a:t>
            </a:r>
            <a:r>
              <a:rPr lang="en-US" altLang="zh-CN" sz="1600" dirty="0">
                <a:solidFill>
                  <a:schemeClr val="bg1"/>
                </a:solidFill>
              </a:rPr>
              <a:t>5.7</a:t>
            </a:r>
            <a:r>
              <a:rPr lang="zh-CN" altLang="en-US" sz="1600" dirty="0">
                <a:solidFill>
                  <a:schemeClr val="bg1"/>
                </a:solidFill>
              </a:rPr>
              <a:t>版本改为了</a:t>
            </a:r>
            <a:r>
              <a:rPr lang="en-US" altLang="zh-CN" sz="1600" dirty="0" err="1">
                <a:solidFill>
                  <a:schemeClr val="bg1"/>
                </a:solidFill>
              </a:rPr>
              <a:t>authentication_string</a:t>
            </a:r>
            <a:r>
              <a:rPr lang="zh-CN" altLang="en-US" sz="1600" dirty="0">
                <a:solidFill>
                  <a:schemeClr val="bg1"/>
                </a:solidFill>
              </a:rPr>
              <a:t>。</a:t>
            </a:r>
            <a:endParaRPr lang="en-US" altLang="zh-CN" sz="1600" dirty="0">
              <a:solidFill>
                <a:schemeClr val="bg1"/>
              </a:solidFill>
            </a:endParaRPr>
          </a:p>
        </p:txBody>
      </p:sp>
    </p:spTree>
    <p:extLst>
      <p:ext uri="{BB962C8B-B14F-4D97-AF65-F5344CB8AC3E}">
        <p14:creationId xmlns:p14="http://schemas.microsoft.com/office/powerpoint/2010/main" val="211606611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9AF76-4311-8D16-83E0-C4D3C121D346}"/>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F9865936-1437-48A2-AE03-CB01EF6944B1}"/>
              </a:ext>
            </a:extLst>
          </p:cNvPr>
          <p:cNvSpPr txBox="1">
            <a:spLocks noChangeArrowheads="1"/>
          </p:cNvSpPr>
          <p:nvPr/>
        </p:nvSpPr>
        <p:spPr bwMode="auto">
          <a:xfrm>
            <a:off x="743861" y="1958739"/>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dirty="0"/>
              <a:t>使用</a:t>
            </a:r>
            <a:r>
              <a:rPr lang="en-US" altLang="zh-CN" dirty="0" err="1"/>
              <a:t>mysqladmin</a:t>
            </a:r>
            <a:r>
              <a:rPr lang="zh-CN" altLang="en-US" dirty="0"/>
              <a:t>命令修改</a:t>
            </a:r>
            <a:r>
              <a:rPr lang="en-US" altLang="zh-CN" dirty="0"/>
              <a:t>root</a:t>
            </a:r>
            <a:r>
              <a:rPr lang="zh-CN" altLang="en-US" dirty="0"/>
              <a:t>用户密码的基本语法形式如下：</a:t>
            </a:r>
          </a:p>
        </p:txBody>
      </p:sp>
      <p:sp>
        <p:nvSpPr>
          <p:cNvPr id="4" name="矩形 3">
            <a:extLst>
              <a:ext uri="{FF2B5EF4-FFF2-40B4-BE49-F238E27FC236}">
                <a16:creationId xmlns:a16="http://schemas.microsoft.com/office/drawing/2014/main" id="{C73D3B00-D750-D2A4-7588-55132BE7AD02}"/>
              </a:ext>
            </a:extLst>
          </p:cNvPr>
          <p:cNvSpPr/>
          <p:nvPr/>
        </p:nvSpPr>
        <p:spPr>
          <a:xfrm>
            <a:off x="1164691" y="2406334"/>
            <a:ext cx="9506086" cy="463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5E8BED1F-B234-6223-B57E-AFB6BAD4ECFD}"/>
              </a:ext>
            </a:extLst>
          </p:cNvPr>
          <p:cNvSpPr txBox="1">
            <a:spLocks noChangeArrowheads="1"/>
          </p:cNvSpPr>
          <p:nvPr/>
        </p:nvSpPr>
        <p:spPr bwMode="auto">
          <a:xfrm>
            <a:off x="1356847" y="2479741"/>
            <a:ext cx="9439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mysqladmin</a:t>
            </a:r>
            <a:r>
              <a:rPr lang="en-US" altLang="zh-CN" sz="1400" dirty="0">
                <a:solidFill>
                  <a:srgbClr val="FF0000"/>
                </a:solidFill>
              </a:rPr>
              <a:t> -u username -h localhost -p password "</a:t>
            </a:r>
            <a:r>
              <a:rPr lang="en-US" altLang="zh-CN" sz="1400" dirty="0" err="1">
                <a:solidFill>
                  <a:srgbClr val="FF0000"/>
                </a:solidFill>
              </a:rPr>
              <a:t>newpwd</a:t>
            </a:r>
            <a:r>
              <a:rPr lang="en-US" altLang="zh-CN" sz="1400" dirty="0">
                <a:solidFill>
                  <a:srgbClr val="FF0000"/>
                </a:solidFill>
              </a:rPr>
              <a:t>"</a:t>
            </a:r>
          </a:p>
        </p:txBody>
      </p:sp>
      <p:sp>
        <p:nvSpPr>
          <p:cNvPr id="6" name="文本框 3">
            <a:extLst>
              <a:ext uri="{FF2B5EF4-FFF2-40B4-BE49-F238E27FC236}">
                <a16:creationId xmlns:a16="http://schemas.microsoft.com/office/drawing/2014/main" id="{4491DEC9-7B63-636A-A44B-2F2866DDD3CA}"/>
              </a:ext>
            </a:extLst>
          </p:cNvPr>
          <p:cNvSpPr txBox="1">
            <a:spLocks noChangeArrowheads="1"/>
          </p:cNvSpPr>
          <p:nvPr/>
        </p:nvSpPr>
        <p:spPr bwMode="auto">
          <a:xfrm>
            <a:off x="1735628" y="1335332"/>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mysqladmin</a:t>
            </a:r>
            <a:r>
              <a:rPr lang="zh-CN" altLang="en-US"/>
              <a:t>命令修改密码</a:t>
            </a:r>
            <a:endParaRPr lang="zh-CN" altLang="en-US" noProof="1"/>
          </a:p>
        </p:txBody>
      </p:sp>
      <p:grpSp>
        <p:nvGrpSpPr>
          <p:cNvPr id="7" name="组合 6">
            <a:extLst>
              <a:ext uri="{FF2B5EF4-FFF2-40B4-BE49-F238E27FC236}">
                <a16:creationId xmlns:a16="http://schemas.microsoft.com/office/drawing/2014/main" id="{2974A0ED-79D8-34F1-2FB3-561A710EC5FA}"/>
              </a:ext>
            </a:extLst>
          </p:cNvPr>
          <p:cNvGrpSpPr/>
          <p:nvPr/>
        </p:nvGrpSpPr>
        <p:grpSpPr>
          <a:xfrm>
            <a:off x="732328" y="1248020"/>
            <a:ext cx="1003300" cy="722312"/>
            <a:chOff x="877888" y="1586140"/>
            <a:chExt cx="1003300" cy="722312"/>
          </a:xfrm>
        </p:grpSpPr>
        <p:sp>
          <p:nvSpPr>
            <p:cNvPr id="16" name="íṩľíḍè-Freeform: Shape 9">
              <a:extLst>
                <a:ext uri="{FF2B5EF4-FFF2-40B4-BE49-F238E27FC236}">
                  <a16:creationId xmlns:a16="http://schemas.microsoft.com/office/drawing/2014/main" id="{C0005395-49D4-ECE3-6817-3403DBCAA3E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7" name="íṩľíḍè-Oval 10">
              <a:extLst>
                <a:ext uri="{FF2B5EF4-FFF2-40B4-BE49-F238E27FC236}">
                  <a16:creationId xmlns:a16="http://schemas.microsoft.com/office/drawing/2014/main" id="{0A554095-7600-EB32-D042-94C94D6A5F34}"/>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2</a:t>
              </a:r>
            </a:p>
          </p:txBody>
        </p:sp>
      </p:grpSp>
      <p:grpSp>
        <p:nvGrpSpPr>
          <p:cNvPr id="8" name="组合 7">
            <a:extLst>
              <a:ext uri="{FF2B5EF4-FFF2-40B4-BE49-F238E27FC236}">
                <a16:creationId xmlns:a16="http://schemas.microsoft.com/office/drawing/2014/main" id="{FE57F75E-BF21-1EF5-CFD4-941E1468CAF6}"/>
              </a:ext>
            </a:extLst>
          </p:cNvPr>
          <p:cNvGrpSpPr/>
          <p:nvPr/>
        </p:nvGrpSpPr>
        <p:grpSpPr>
          <a:xfrm>
            <a:off x="631991" y="3023992"/>
            <a:ext cx="2183765" cy="600710"/>
            <a:chOff x="1320" y="4641"/>
            <a:chExt cx="3439" cy="946"/>
          </a:xfrm>
          <a:solidFill>
            <a:schemeClr val="accent6"/>
          </a:solidFill>
        </p:grpSpPr>
        <p:sp>
          <p:nvSpPr>
            <p:cNvPr id="14" name="椭圆 13">
              <a:extLst>
                <a:ext uri="{FF2B5EF4-FFF2-40B4-BE49-F238E27FC236}">
                  <a16:creationId xmlns:a16="http://schemas.microsoft.com/office/drawing/2014/main" id="{7C51DC30-3416-6188-8BB7-9FFC1310430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29">
              <a:extLst>
                <a:ext uri="{FF2B5EF4-FFF2-40B4-BE49-F238E27FC236}">
                  <a16:creationId xmlns:a16="http://schemas.microsoft.com/office/drawing/2014/main" id="{40228A11-1552-4592-C306-40CFC14F93D7}"/>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DF5B483E-2111-E456-5594-FD78C8032EBC}"/>
              </a:ext>
            </a:extLst>
          </p:cNvPr>
          <p:cNvSpPr txBox="1">
            <a:spLocks noChangeArrowheads="1"/>
          </p:cNvSpPr>
          <p:nvPr/>
        </p:nvSpPr>
        <p:spPr bwMode="auto">
          <a:xfrm>
            <a:off x="3071978" y="3171891"/>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mysqladmin</a:t>
            </a:r>
            <a:r>
              <a:rPr lang="zh-CN" altLang="en-US" sz="1600"/>
              <a:t>命令将</a:t>
            </a:r>
            <a:r>
              <a:rPr lang="en-US" altLang="zh-CN" sz="1600"/>
              <a:t>root</a:t>
            </a:r>
            <a:r>
              <a:rPr lang="zh-CN" altLang="en-US" sz="1600"/>
              <a:t>用户的密码修改为</a:t>
            </a:r>
            <a:r>
              <a:rPr lang="en-US" altLang="zh-CN" sz="1600"/>
              <a:t>123456</a:t>
            </a:r>
            <a:r>
              <a:rPr lang="zh-CN" altLang="en-US" sz="1600"/>
              <a:t>。</a:t>
            </a:r>
          </a:p>
        </p:txBody>
      </p:sp>
      <p:sp>
        <p:nvSpPr>
          <p:cNvPr id="10" name="文本框 41">
            <a:extLst>
              <a:ext uri="{FF2B5EF4-FFF2-40B4-BE49-F238E27FC236}">
                <a16:creationId xmlns:a16="http://schemas.microsoft.com/office/drawing/2014/main" id="{3D4C36E1-BCD9-22F3-30E8-27B9018D6881}"/>
              </a:ext>
            </a:extLst>
          </p:cNvPr>
          <p:cNvSpPr txBox="1">
            <a:spLocks noChangeArrowheads="1"/>
          </p:cNvSpPr>
          <p:nvPr/>
        </p:nvSpPr>
        <p:spPr bwMode="auto">
          <a:xfrm>
            <a:off x="643915" y="366379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mysqladmin</a:t>
            </a:r>
            <a:r>
              <a:rPr lang="zh-CN" altLang="en-US" sz="1600">
                <a:solidFill>
                  <a:schemeClr val="tx1">
                    <a:lumMod val="65000"/>
                    <a:lumOff val="35000"/>
                  </a:schemeClr>
                </a:solidFill>
              </a:rPr>
              <a:t>命令及其执行结果如下：</a:t>
            </a:r>
          </a:p>
        </p:txBody>
      </p:sp>
      <p:sp>
        <p:nvSpPr>
          <p:cNvPr id="11" name="矩形 10">
            <a:extLst>
              <a:ext uri="{FF2B5EF4-FFF2-40B4-BE49-F238E27FC236}">
                <a16:creationId xmlns:a16="http://schemas.microsoft.com/office/drawing/2014/main" id="{608D39C5-5CA9-DEC1-1883-A42ECA0517B1}"/>
              </a:ext>
            </a:extLst>
          </p:cNvPr>
          <p:cNvSpPr/>
          <p:nvPr/>
        </p:nvSpPr>
        <p:spPr>
          <a:xfrm>
            <a:off x="1223414" y="4109300"/>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EC4FDF20-B79A-CB35-5019-B7B53D28BCCB}"/>
              </a:ext>
            </a:extLst>
          </p:cNvPr>
          <p:cNvSpPr txBox="1">
            <a:spLocks noChangeArrowheads="1"/>
          </p:cNvSpPr>
          <p:nvPr/>
        </p:nvSpPr>
        <p:spPr bwMode="auto">
          <a:xfrm>
            <a:off x="1415571" y="4149152"/>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C:\Users\ccy&gt;mysqladmin -u root -h localhost -p password "123456"</a:t>
            </a:r>
          </a:p>
          <a:p>
            <a:pPr eaLnBrk="1" hangingPunct="1"/>
            <a:r>
              <a:rPr lang="en-US" altLang="zh-CN" sz="1400" dirty="0">
                <a:solidFill>
                  <a:srgbClr val="FF0000"/>
                </a:solidFill>
              </a:rPr>
              <a:t>Enter password: *******</a:t>
            </a:r>
          </a:p>
        </p:txBody>
      </p:sp>
      <p:sp>
        <p:nvSpPr>
          <p:cNvPr id="13" name="文本框 41">
            <a:extLst>
              <a:ext uri="{FF2B5EF4-FFF2-40B4-BE49-F238E27FC236}">
                <a16:creationId xmlns:a16="http://schemas.microsoft.com/office/drawing/2014/main" id="{FFFE929F-A1EB-3454-248C-ACFAE0DFBBBF}"/>
              </a:ext>
            </a:extLst>
          </p:cNvPr>
          <p:cNvSpPr txBox="1">
            <a:spLocks noChangeArrowheads="1"/>
          </p:cNvSpPr>
          <p:nvPr/>
        </p:nvSpPr>
        <p:spPr bwMode="auto">
          <a:xfrm>
            <a:off x="645313" y="4814481"/>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按照要求输入</a:t>
            </a:r>
            <a:r>
              <a:rPr lang="en-US" altLang="zh-CN" sz="1600">
                <a:solidFill>
                  <a:schemeClr val="tx1">
                    <a:lumMod val="65000"/>
                    <a:lumOff val="35000"/>
                  </a:schemeClr>
                </a:solidFill>
              </a:rPr>
              <a:t>root</a:t>
            </a:r>
            <a:r>
              <a:rPr lang="zh-CN" altLang="en-US" sz="1600">
                <a:solidFill>
                  <a:schemeClr val="tx1">
                    <a:lumMod val="65000"/>
                    <a:lumOff val="35000"/>
                  </a:schemeClr>
                </a:solidFill>
              </a:rPr>
              <a:t>用户原来的密码，执行完毕后，新密码即被设定完成。下次登录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就要使用新密码了。</a:t>
            </a:r>
          </a:p>
        </p:txBody>
      </p:sp>
    </p:spTree>
    <p:extLst>
      <p:ext uri="{BB962C8B-B14F-4D97-AF65-F5344CB8AC3E}">
        <p14:creationId xmlns:p14="http://schemas.microsoft.com/office/powerpoint/2010/main" val="46190573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78F8A-5BBA-0E36-1A8E-C7379CFDF1E5}"/>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88868E7-ED57-9A2C-4FC2-7819495E9D27}"/>
              </a:ext>
            </a:extLst>
          </p:cNvPr>
          <p:cNvSpPr txBox="1">
            <a:spLocks noChangeArrowheads="1"/>
          </p:cNvSpPr>
          <p:nvPr/>
        </p:nvSpPr>
        <p:spPr bwMode="auto">
          <a:xfrm>
            <a:off x="743861" y="1814723"/>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SET</a:t>
            </a:r>
            <a:r>
              <a:rPr lang="zh-CN" altLang="en-US"/>
              <a:t>语句可以重新设置自身或其他用户的登录密码。修改自身登录密码的语法结构如下：</a:t>
            </a:r>
          </a:p>
        </p:txBody>
      </p:sp>
      <p:sp>
        <p:nvSpPr>
          <p:cNvPr id="4" name="矩形 3">
            <a:extLst>
              <a:ext uri="{FF2B5EF4-FFF2-40B4-BE49-F238E27FC236}">
                <a16:creationId xmlns:a16="http://schemas.microsoft.com/office/drawing/2014/main" id="{B30DB825-3A0A-3B16-CEE6-0D3CDB333133}"/>
              </a:ext>
            </a:extLst>
          </p:cNvPr>
          <p:cNvSpPr/>
          <p:nvPr/>
        </p:nvSpPr>
        <p:spPr>
          <a:xfrm>
            <a:off x="1164691" y="2262318"/>
            <a:ext cx="9506086" cy="463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DBDA672A-5878-6BB0-2CE9-BA8ADE3FD70B}"/>
              </a:ext>
            </a:extLst>
          </p:cNvPr>
          <p:cNvSpPr txBox="1">
            <a:spLocks noChangeArrowheads="1"/>
          </p:cNvSpPr>
          <p:nvPr/>
        </p:nvSpPr>
        <p:spPr bwMode="auto">
          <a:xfrm>
            <a:off x="1356847" y="2335725"/>
            <a:ext cx="9439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SET PASSWORD=MD5("</a:t>
            </a:r>
            <a:r>
              <a:rPr lang="en-US" altLang="zh-CN" sz="1400" dirty="0" err="1">
                <a:solidFill>
                  <a:srgbClr val="FF0000"/>
                </a:solidFill>
              </a:rPr>
              <a:t>newpwd</a:t>
            </a:r>
            <a:r>
              <a:rPr lang="en-US" altLang="zh-CN" sz="1400" dirty="0">
                <a:solidFill>
                  <a:srgbClr val="FF0000"/>
                </a:solidFill>
              </a:rPr>
              <a:t>");</a:t>
            </a:r>
          </a:p>
        </p:txBody>
      </p:sp>
      <p:sp>
        <p:nvSpPr>
          <p:cNvPr id="6" name="文本框 3">
            <a:extLst>
              <a:ext uri="{FF2B5EF4-FFF2-40B4-BE49-F238E27FC236}">
                <a16:creationId xmlns:a16="http://schemas.microsoft.com/office/drawing/2014/main" id="{43BF3674-F5D3-1785-B39C-749B4A2FABA3}"/>
              </a:ext>
            </a:extLst>
          </p:cNvPr>
          <p:cNvSpPr txBox="1">
            <a:spLocks noChangeArrowheads="1"/>
          </p:cNvSpPr>
          <p:nvPr/>
        </p:nvSpPr>
        <p:spPr bwMode="auto">
          <a:xfrm>
            <a:off x="1735628" y="1191316"/>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SET</a:t>
            </a:r>
            <a:r>
              <a:rPr lang="zh-CN" altLang="en-US"/>
              <a:t>语句修改</a:t>
            </a:r>
            <a:r>
              <a:rPr lang="en-US" altLang="zh-CN"/>
              <a:t>root</a:t>
            </a:r>
            <a:r>
              <a:rPr lang="zh-CN" altLang="en-US"/>
              <a:t>用户密码</a:t>
            </a:r>
            <a:endParaRPr lang="zh-CN" altLang="en-US" noProof="1"/>
          </a:p>
        </p:txBody>
      </p:sp>
      <p:grpSp>
        <p:nvGrpSpPr>
          <p:cNvPr id="7" name="组合 6">
            <a:extLst>
              <a:ext uri="{FF2B5EF4-FFF2-40B4-BE49-F238E27FC236}">
                <a16:creationId xmlns:a16="http://schemas.microsoft.com/office/drawing/2014/main" id="{5A3F84B2-EEC3-A682-9862-62FEBF0785FF}"/>
              </a:ext>
            </a:extLst>
          </p:cNvPr>
          <p:cNvGrpSpPr/>
          <p:nvPr/>
        </p:nvGrpSpPr>
        <p:grpSpPr>
          <a:xfrm>
            <a:off x="732328" y="1104004"/>
            <a:ext cx="1003300" cy="722312"/>
            <a:chOff x="877888" y="1586140"/>
            <a:chExt cx="1003300" cy="722312"/>
          </a:xfrm>
        </p:grpSpPr>
        <p:sp>
          <p:nvSpPr>
            <p:cNvPr id="18" name="íṩľíḍè-Freeform: Shape 9">
              <a:extLst>
                <a:ext uri="{FF2B5EF4-FFF2-40B4-BE49-F238E27FC236}">
                  <a16:creationId xmlns:a16="http://schemas.microsoft.com/office/drawing/2014/main" id="{76CF34C0-895F-7A1D-BB67-A688A17BB1C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9" name="íṩľíḍè-Oval 10">
              <a:extLst>
                <a:ext uri="{FF2B5EF4-FFF2-40B4-BE49-F238E27FC236}">
                  <a16:creationId xmlns:a16="http://schemas.microsoft.com/office/drawing/2014/main" id="{B3CB3056-E6E2-400A-29B1-A38D33B30FD8}"/>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3</a:t>
              </a:r>
            </a:p>
          </p:txBody>
        </p:sp>
      </p:grpSp>
      <p:grpSp>
        <p:nvGrpSpPr>
          <p:cNvPr id="8" name="组合 7">
            <a:extLst>
              <a:ext uri="{FF2B5EF4-FFF2-40B4-BE49-F238E27FC236}">
                <a16:creationId xmlns:a16="http://schemas.microsoft.com/office/drawing/2014/main" id="{B0681FB7-6683-B8AE-7C03-62972CB734ED}"/>
              </a:ext>
            </a:extLst>
          </p:cNvPr>
          <p:cNvGrpSpPr/>
          <p:nvPr/>
        </p:nvGrpSpPr>
        <p:grpSpPr>
          <a:xfrm>
            <a:off x="631991" y="2770919"/>
            <a:ext cx="2183765" cy="600710"/>
            <a:chOff x="1320" y="4641"/>
            <a:chExt cx="3439" cy="946"/>
          </a:xfrm>
          <a:solidFill>
            <a:schemeClr val="accent6"/>
          </a:solidFill>
        </p:grpSpPr>
        <p:sp>
          <p:nvSpPr>
            <p:cNvPr id="16" name="椭圆 15">
              <a:extLst>
                <a:ext uri="{FF2B5EF4-FFF2-40B4-BE49-F238E27FC236}">
                  <a16:creationId xmlns:a16="http://schemas.microsoft.com/office/drawing/2014/main" id="{B607427C-377D-EB0C-80DE-5810BFCD846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7" name="圆角矩形 29">
              <a:extLst>
                <a:ext uri="{FF2B5EF4-FFF2-40B4-BE49-F238E27FC236}">
                  <a16:creationId xmlns:a16="http://schemas.microsoft.com/office/drawing/2014/main" id="{BD7DF251-1E96-7300-8B0A-6F83C56F1D2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30EBBD6A-0AC1-0E3A-DCCE-A77949FE857A}"/>
              </a:ext>
            </a:extLst>
          </p:cNvPr>
          <p:cNvSpPr txBox="1">
            <a:spLocks noChangeArrowheads="1"/>
          </p:cNvSpPr>
          <p:nvPr/>
        </p:nvSpPr>
        <p:spPr bwMode="auto">
          <a:xfrm>
            <a:off x="3071978" y="2918818"/>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SET</a:t>
            </a:r>
            <a:r>
              <a:rPr lang="zh-CN" altLang="en-US" sz="1600"/>
              <a:t>语句将</a:t>
            </a:r>
            <a:r>
              <a:rPr lang="en-US" altLang="zh-CN" sz="1600"/>
              <a:t>root</a:t>
            </a:r>
            <a:r>
              <a:rPr lang="zh-CN" altLang="en-US" sz="1600"/>
              <a:t>用户的密码修改为</a:t>
            </a:r>
            <a:r>
              <a:rPr lang="en-US" altLang="zh-CN" sz="1600"/>
              <a:t>root123</a:t>
            </a:r>
            <a:r>
              <a:rPr lang="zh-CN" altLang="en-US" sz="1600"/>
              <a:t>。</a:t>
            </a:r>
          </a:p>
        </p:txBody>
      </p:sp>
      <p:sp>
        <p:nvSpPr>
          <p:cNvPr id="10" name="文本框 41">
            <a:extLst>
              <a:ext uri="{FF2B5EF4-FFF2-40B4-BE49-F238E27FC236}">
                <a16:creationId xmlns:a16="http://schemas.microsoft.com/office/drawing/2014/main" id="{51EBFF2F-F7F9-EFB3-6A9D-DBC4F381836D}"/>
              </a:ext>
            </a:extLst>
          </p:cNvPr>
          <p:cNvSpPr txBox="1">
            <a:spLocks noChangeArrowheads="1"/>
          </p:cNvSpPr>
          <p:nvPr/>
        </p:nvSpPr>
        <p:spPr bwMode="auto">
          <a:xfrm>
            <a:off x="643915" y="3519774"/>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dirty="0">
                <a:solidFill>
                  <a:schemeClr val="tx1">
                    <a:lumMod val="65000"/>
                    <a:lumOff val="35000"/>
                  </a:schemeClr>
                </a:solidFill>
              </a:rPr>
              <a:t>使用</a:t>
            </a:r>
            <a:r>
              <a:rPr lang="en-US" altLang="zh-CN" sz="1600" dirty="0">
                <a:solidFill>
                  <a:schemeClr val="tx1">
                    <a:lumMod val="65000"/>
                    <a:lumOff val="35000"/>
                  </a:schemeClr>
                </a:solidFill>
              </a:rPr>
              <a:t>root</a:t>
            </a:r>
            <a:r>
              <a:rPr lang="zh-CN" altLang="en-US" sz="1600" dirty="0">
                <a:solidFill>
                  <a:schemeClr val="tx1">
                    <a:lumMod val="65000"/>
                    <a:lumOff val="35000"/>
                  </a:schemeClr>
                </a:solidFill>
              </a:rPr>
              <a:t>用户登录</a:t>
            </a:r>
            <a:r>
              <a:rPr lang="en-US" altLang="zh-CN" sz="1600" dirty="0">
                <a:solidFill>
                  <a:schemeClr val="tx1">
                    <a:lumMod val="65000"/>
                    <a:lumOff val="35000"/>
                  </a:schemeClr>
                </a:solidFill>
              </a:rPr>
              <a:t>MySQL</a:t>
            </a:r>
            <a:r>
              <a:rPr lang="zh-CN" altLang="en-US" sz="1600" dirty="0">
                <a:solidFill>
                  <a:schemeClr val="tx1">
                    <a:lumMod val="65000"/>
                    <a:lumOff val="35000"/>
                  </a:schemeClr>
                </a:solidFill>
              </a:rPr>
              <a:t>服务器后，执行</a:t>
            </a:r>
            <a:r>
              <a:rPr lang="en-US" altLang="zh-CN" sz="1600" dirty="0">
                <a:solidFill>
                  <a:schemeClr val="tx1">
                    <a:lumMod val="65000"/>
                    <a:lumOff val="35000"/>
                  </a:schemeClr>
                </a:solidFill>
              </a:rPr>
              <a:t>SET</a:t>
            </a:r>
            <a:r>
              <a:rPr lang="zh-CN" altLang="en-US" sz="1600" dirty="0">
                <a:solidFill>
                  <a:schemeClr val="tx1">
                    <a:lumMod val="65000"/>
                    <a:lumOff val="35000"/>
                  </a:schemeClr>
                </a:solidFill>
              </a:rPr>
              <a:t>语句，结果如下：</a:t>
            </a:r>
          </a:p>
        </p:txBody>
      </p:sp>
      <p:sp>
        <p:nvSpPr>
          <p:cNvPr id="11" name="矩形 10">
            <a:extLst>
              <a:ext uri="{FF2B5EF4-FFF2-40B4-BE49-F238E27FC236}">
                <a16:creationId xmlns:a16="http://schemas.microsoft.com/office/drawing/2014/main" id="{AA18D1D9-DAE9-9F1D-4728-FD0843E96BA0}"/>
              </a:ext>
            </a:extLst>
          </p:cNvPr>
          <p:cNvSpPr/>
          <p:nvPr/>
        </p:nvSpPr>
        <p:spPr>
          <a:xfrm>
            <a:off x="1223414" y="3965284"/>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C7854458-D966-DA60-0208-A307C8E47D62}"/>
              </a:ext>
            </a:extLst>
          </p:cNvPr>
          <p:cNvSpPr txBox="1">
            <a:spLocks noChangeArrowheads="1"/>
          </p:cNvSpPr>
          <p:nvPr/>
        </p:nvSpPr>
        <p:spPr bwMode="auto">
          <a:xfrm>
            <a:off x="1415571" y="4005136"/>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SET PASSWORD=MD5("root123");</a:t>
            </a:r>
          </a:p>
          <a:p>
            <a:pPr eaLnBrk="1" hangingPunct="1"/>
            <a:r>
              <a:rPr lang="en-US" altLang="zh-CN" sz="1400" dirty="0">
                <a:solidFill>
                  <a:srgbClr val="FF0000"/>
                </a:solidFill>
              </a:rPr>
              <a:t>Query OK, 0 rows affected, 1 warning (0.04 sec)</a:t>
            </a:r>
          </a:p>
        </p:txBody>
      </p:sp>
      <p:sp>
        <p:nvSpPr>
          <p:cNvPr id="13" name="文本框 41">
            <a:extLst>
              <a:ext uri="{FF2B5EF4-FFF2-40B4-BE49-F238E27FC236}">
                <a16:creationId xmlns:a16="http://schemas.microsoft.com/office/drawing/2014/main" id="{A600B213-0113-9C55-AD92-6CF424657782}"/>
              </a:ext>
            </a:extLst>
          </p:cNvPr>
          <p:cNvSpPr txBox="1">
            <a:spLocks noChangeArrowheads="1"/>
          </p:cNvSpPr>
          <p:nvPr/>
        </p:nvSpPr>
        <p:spPr bwMode="auto">
          <a:xfrm>
            <a:off x="645313" y="4670465"/>
            <a:ext cx="10421256" cy="67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SET</a:t>
            </a:r>
            <a:r>
              <a:rPr lang="zh-CN" altLang="en-US" sz="1600">
                <a:solidFill>
                  <a:schemeClr val="tx1">
                    <a:lumMod val="65000"/>
                    <a:lumOff val="35000"/>
                  </a:schemeClr>
                </a:solidFill>
              </a:rPr>
              <a:t>语句执行成功后，为使设置生效，需要重启</a:t>
            </a:r>
            <a:r>
              <a:rPr lang="en-US" altLang="zh-CN" sz="1600">
                <a:solidFill>
                  <a:schemeClr val="tx1">
                    <a:lumMod val="65000"/>
                    <a:lumOff val="35000"/>
                  </a:schemeClr>
                </a:solidFill>
              </a:rPr>
              <a:t>MySQL</a:t>
            </a:r>
            <a:r>
              <a:rPr lang="zh-CN" altLang="en-US" sz="1600">
                <a:solidFill>
                  <a:schemeClr val="tx1">
                    <a:lumMod val="65000"/>
                    <a:lumOff val="35000"/>
                  </a:schemeClr>
                </a:solidFill>
              </a:rPr>
              <a:t>或执行</a:t>
            </a:r>
            <a:r>
              <a:rPr lang="en-US" altLang="zh-CN" sz="1600">
                <a:solidFill>
                  <a:schemeClr val="tx1">
                    <a:lumMod val="65000"/>
                    <a:lumOff val="35000"/>
                  </a:schemeClr>
                </a:solidFill>
              </a:rPr>
              <a:t>FLUSH PRIVILEGES;</a:t>
            </a:r>
            <a:r>
              <a:rPr lang="zh-CN" altLang="en-US" sz="1600">
                <a:solidFill>
                  <a:schemeClr val="tx1">
                    <a:lumMod val="65000"/>
                    <a:lumOff val="35000"/>
                  </a:schemeClr>
                </a:solidFill>
              </a:rPr>
              <a:t>语句刷新权限，重新加载权限表。执行结果如下：</a:t>
            </a:r>
          </a:p>
        </p:txBody>
      </p:sp>
      <p:sp>
        <p:nvSpPr>
          <p:cNvPr id="14" name="矩形 13">
            <a:extLst>
              <a:ext uri="{FF2B5EF4-FFF2-40B4-BE49-F238E27FC236}">
                <a16:creationId xmlns:a16="http://schemas.microsoft.com/office/drawing/2014/main" id="{4CC584F4-7864-C871-4B96-0C7F9B29B1F0}"/>
              </a:ext>
            </a:extLst>
          </p:cNvPr>
          <p:cNvSpPr/>
          <p:nvPr/>
        </p:nvSpPr>
        <p:spPr>
          <a:xfrm>
            <a:off x="1233201" y="5392812"/>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文本框 38">
            <a:extLst>
              <a:ext uri="{FF2B5EF4-FFF2-40B4-BE49-F238E27FC236}">
                <a16:creationId xmlns:a16="http://schemas.microsoft.com/office/drawing/2014/main" id="{A284021E-B8DA-953B-A061-0F6A6137817F}"/>
              </a:ext>
            </a:extLst>
          </p:cNvPr>
          <p:cNvSpPr txBox="1">
            <a:spLocks noChangeArrowheads="1"/>
          </p:cNvSpPr>
          <p:nvPr/>
        </p:nvSpPr>
        <p:spPr bwMode="auto">
          <a:xfrm>
            <a:off x="1425358" y="5432664"/>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FLUSH PRIVILEGES;</a:t>
            </a:r>
          </a:p>
          <a:p>
            <a:pPr eaLnBrk="1" hangingPunct="1"/>
            <a:r>
              <a:rPr lang="en-US" altLang="zh-CN" sz="1400">
                <a:solidFill>
                  <a:srgbClr val="FF0000"/>
                </a:solidFill>
              </a:rPr>
              <a:t>Query OK, 0 rows affected (0.04 sec)</a:t>
            </a:r>
          </a:p>
        </p:txBody>
      </p:sp>
    </p:spTree>
    <p:extLst>
      <p:ext uri="{BB962C8B-B14F-4D97-AF65-F5344CB8AC3E}">
        <p14:creationId xmlns:p14="http://schemas.microsoft.com/office/powerpoint/2010/main" val="362135908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9AF70C8-38C1-59F1-1F83-FE46CDAEEDBE}"/>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5E8E78B8-90F5-5ED5-E4A7-28C7B8058875}"/>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B17DF8DD-899A-2F40-5CFC-609263850163}"/>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E7AF8255-2232-5C13-1D9C-BC5D7397ED43}"/>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31F43B34-4DE9-563F-D9F7-59C28138BA61}"/>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BC66C845-B803-E1EA-5E48-F9AAE8605D29}"/>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53B77A43-B48A-8C7C-2B6F-9BF004696188}"/>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E2212D6E-07CE-D683-0F81-6D552E9AB7F5}"/>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7971E4FF-083C-DA52-EDD8-D6B542494CE1}"/>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EB482C91-A581-DD61-C56F-39050AF5B034}"/>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9004DB9F-83FD-1325-1FB7-473CF85BA42B}"/>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8940EAB5-EED0-43CD-A35E-5639E87B4847}"/>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A359A156-B90E-B101-5907-14B192ECE5A7}"/>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119227F8-0989-16A1-BCB4-ECEAAEBBAEC2}"/>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9427E377-1C48-F3DF-1480-60C22B304169}"/>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04F58FD8-D881-1173-17F6-94A877A21A85}"/>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40295183-0F39-12BA-6695-ED01F2DAA5C0}"/>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BE5FDA05-5FCE-197A-0B3A-CCEDEA1FCB30}"/>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DD16650B-5B54-01E5-C0C7-CDA4D9F41BB8}"/>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C276DAF6-AC53-916B-9FFE-6BA6183CF12C}"/>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D9B59ADE-ADCB-822D-D7ED-9A52D3332755}"/>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7DD86ED4-0440-1CC4-035A-93432A2002BE}"/>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5F1CFAE7-698D-B03A-7239-23C8BDE1B573}"/>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2974984D-6573-5724-EAC4-C045E2372B28}"/>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40A815F4-3019-68A7-F49A-E3DF6C2C4F99}"/>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93674324-3122-F086-1EAE-0E341562E8EC}"/>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B37F766C-070B-3739-2AC4-31BFE58486C5}"/>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C2E559B0-E2EE-6205-9743-1E1078BD2162}"/>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240CAEE9-FF76-DE6F-E440-BA976C95EAAF}"/>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354FC98E-99C8-FE47-CEA4-3E086BFDE1D0}"/>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CC2F1D3D-C0AC-6FBD-3B59-274F2ADC6EB9}"/>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F832DCB1-EFB0-E46E-EFE6-60A2315185C4}"/>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6BEDD555-1AC9-0F66-9A87-14C192ABBE4C}"/>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1057A282-D39A-24BB-8C01-9A8EF1F145F2}"/>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49D86C9F-8F9F-00A7-A3F0-446B9B46CF5D}"/>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C9FCFF40-DE6D-1E5D-C585-BA6DD6978148}"/>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8DB92ECA-5FB6-4804-1BFD-AEDDFF2961A6}"/>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B2F5A0ED-3FD2-DAA7-3491-50EF0FBFD900}"/>
              </a:ext>
            </a:extLst>
          </p:cNvPr>
          <p:cNvCxnSpPr/>
          <p:nvPr/>
        </p:nvCxnSpPr>
        <p:spPr>
          <a:xfrm>
            <a:off x="5910486" y="2879215"/>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F9184116-26C8-A127-7F24-85BFA95BF18E}"/>
              </a:ext>
            </a:extLst>
          </p:cNvPr>
          <p:cNvSpPr txBox="1">
            <a:spLocks noChangeArrowheads="1"/>
          </p:cNvSpPr>
          <p:nvPr/>
        </p:nvSpPr>
        <p:spPr bwMode="auto">
          <a:xfrm>
            <a:off x="4621742" y="3034658"/>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907D36CE-9DDA-A2AB-2049-85554E203099}"/>
              </a:ext>
            </a:extLst>
          </p:cNvPr>
          <p:cNvSpPr txBox="1">
            <a:spLocks noChangeArrowheads="1"/>
          </p:cNvSpPr>
          <p:nvPr/>
        </p:nvSpPr>
        <p:spPr bwMode="auto">
          <a:xfrm>
            <a:off x="5956278" y="3033162"/>
            <a:ext cx="574548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6600" b="1" noProof="1">
                <a:solidFill>
                  <a:schemeClr val="bg1"/>
                </a:solidFill>
                <a:latin typeface="微软雅黑" pitchFamily="34" charset="-122"/>
              </a:rPr>
              <a:t>MySQL</a:t>
            </a:r>
            <a:r>
              <a:rPr lang="zh-CN" altLang="en-US" sz="6600" b="1" noProof="1">
                <a:solidFill>
                  <a:schemeClr val="bg1"/>
                </a:solidFill>
                <a:latin typeface="微软雅黑" pitchFamily="34" charset="-122"/>
              </a:rPr>
              <a:t>权限表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1F28D-4165-D735-D24C-BC8EBADF5957}"/>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A666732-A539-8B25-8675-C402ED3C4B63}"/>
              </a:ext>
            </a:extLst>
          </p:cNvPr>
          <p:cNvSpPr txBox="1">
            <a:spLocks noChangeArrowheads="1"/>
          </p:cNvSpPr>
          <p:nvPr/>
        </p:nvSpPr>
        <p:spPr bwMode="auto">
          <a:xfrm>
            <a:off x="743861" y="2403356"/>
            <a:ext cx="10425020"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solidFill>
                  <a:srgbClr val="FF0000"/>
                </a:solidFill>
              </a:rPr>
              <a:t>SET</a:t>
            </a:r>
            <a:r>
              <a:rPr lang="zh-CN" altLang="en-US">
                <a:solidFill>
                  <a:srgbClr val="FF0000"/>
                </a:solidFill>
              </a:rPr>
              <a:t>语句</a:t>
            </a:r>
            <a:r>
              <a:rPr lang="zh-CN" altLang="en-US"/>
              <a:t>修改普通用户密码的语法格式如下：</a:t>
            </a:r>
          </a:p>
        </p:txBody>
      </p:sp>
      <p:sp>
        <p:nvSpPr>
          <p:cNvPr id="3" name="文本框 41">
            <a:extLst>
              <a:ext uri="{FF2B5EF4-FFF2-40B4-BE49-F238E27FC236}">
                <a16:creationId xmlns:a16="http://schemas.microsoft.com/office/drawing/2014/main" id="{8009CC9E-33AF-DEDC-29A2-4736E3C77C49}"/>
              </a:ext>
            </a:extLst>
          </p:cNvPr>
          <p:cNvSpPr txBox="1">
            <a:spLocks noChangeArrowheads="1"/>
          </p:cNvSpPr>
          <p:nvPr/>
        </p:nvSpPr>
        <p:spPr bwMode="auto">
          <a:xfrm>
            <a:off x="743861" y="1199000"/>
            <a:ext cx="10356981"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使用</a:t>
            </a:r>
            <a:r>
              <a:rPr lang="en-US" altLang="zh-CN"/>
              <a:t>root</a:t>
            </a:r>
            <a:r>
              <a:rPr lang="zh-CN" altLang="en-US"/>
              <a:t>用户不仅可以修改自身密码，还可以修改</a:t>
            </a:r>
            <a:r>
              <a:rPr lang="zh-CN" altLang="en-US">
                <a:solidFill>
                  <a:srgbClr val="FF0000"/>
                </a:solidFill>
              </a:rPr>
              <a:t>普通用户的密码</a:t>
            </a:r>
            <a:r>
              <a:rPr lang="zh-CN" altLang="en-US"/>
              <a:t>。</a:t>
            </a:r>
          </a:p>
        </p:txBody>
      </p:sp>
      <p:sp>
        <p:nvSpPr>
          <p:cNvPr id="5" name="矩形 4">
            <a:extLst>
              <a:ext uri="{FF2B5EF4-FFF2-40B4-BE49-F238E27FC236}">
                <a16:creationId xmlns:a16="http://schemas.microsoft.com/office/drawing/2014/main" id="{5F5434E8-AF69-9D08-D0C6-10D8D712C7F4}"/>
              </a:ext>
            </a:extLst>
          </p:cNvPr>
          <p:cNvSpPr/>
          <p:nvPr/>
        </p:nvSpPr>
        <p:spPr>
          <a:xfrm>
            <a:off x="1164691" y="2859340"/>
            <a:ext cx="9506086" cy="463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45C245E5-8F7B-5BD9-2A63-0C999650EFD3}"/>
              </a:ext>
            </a:extLst>
          </p:cNvPr>
          <p:cNvSpPr txBox="1">
            <a:spLocks noChangeArrowheads="1"/>
          </p:cNvSpPr>
          <p:nvPr/>
        </p:nvSpPr>
        <p:spPr bwMode="auto">
          <a:xfrm>
            <a:off x="1356847" y="2932747"/>
            <a:ext cx="74096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SET PASSWORD FOR 'user'@'host' = PASSWORD('newpwd');</a:t>
            </a:r>
          </a:p>
        </p:txBody>
      </p:sp>
      <p:sp>
        <p:nvSpPr>
          <p:cNvPr id="7" name="文本框 3">
            <a:extLst>
              <a:ext uri="{FF2B5EF4-FFF2-40B4-BE49-F238E27FC236}">
                <a16:creationId xmlns:a16="http://schemas.microsoft.com/office/drawing/2014/main" id="{CACBC6C6-9618-974C-A8B0-B65A40FD8D5E}"/>
              </a:ext>
            </a:extLst>
          </p:cNvPr>
          <p:cNvSpPr txBox="1">
            <a:spLocks noChangeArrowheads="1"/>
          </p:cNvSpPr>
          <p:nvPr/>
        </p:nvSpPr>
        <p:spPr bwMode="auto">
          <a:xfrm>
            <a:off x="1735628" y="1712837"/>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SET</a:t>
            </a:r>
            <a:r>
              <a:rPr lang="zh-CN" altLang="en-US"/>
              <a:t>语句修改普通用户密码</a:t>
            </a:r>
            <a:endParaRPr lang="zh-CN" altLang="en-US" noProof="1"/>
          </a:p>
        </p:txBody>
      </p:sp>
      <p:grpSp>
        <p:nvGrpSpPr>
          <p:cNvPr id="8" name="组合 7">
            <a:extLst>
              <a:ext uri="{FF2B5EF4-FFF2-40B4-BE49-F238E27FC236}">
                <a16:creationId xmlns:a16="http://schemas.microsoft.com/office/drawing/2014/main" id="{A6EEE609-446E-0092-9D2D-D512721878D3}"/>
              </a:ext>
            </a:extLst>
          </p:cNvPr>
          <p:cNvGrpSpPr/>
          <p:nvPr/>
        </p:nvGrpSpPr>
        <p:grpSpPr>
          <a:xfrm>
            <a:off x="732328" y="1625525"/>
            <a:ext cx="1003300" cy="722312"/>
            <a:chOff x="877888" y="1586140"/>
            <a:chExt cx="1003300" cy="722312"/>
          </a:xfrm>
        </p:grpSpPr>
        <p:sp>
          <p:nvSpPr>
            <p:cNvPr id="19" name="íṩľíḍè-Freeform: Shape 9">
              <a:extLst>
                <a:ext uri="{FF2B5EF4-FFF2-40B4-BE49-F238E27FC236}">
                  <a16:creationId xmlns:a16="http://schemas.microsoft.com/office/drawing/2014/main" id="{BE64BEC0-99B8-3F32-E051-F19978AF42A5}"/>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0" name="íṩľíḍè-Oval 10">
              <a:extLst>
                <a:ext uri="{FF2B5EF4-FFF2-40B4-BE49-F238E27FC236}">
                  <a16:creationId xmlns:a16="http://schemas.microsoft.com/office/drawing/2014/main" id="{01E738DA-51F7-8B92-9811-DE930B3BE5A5}"/>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1</a:t>
              </a:r>
            </a:p>
          </p:txBody>
        </p:sp>
      </p:grpSp>
      <p:sp>
        <p:nvSpPr>
          <p:cNvPr id="9" name="文本框 41">
            <a:extLst>
              <a:ext uri="{FF2B5EF4-FFF2-40B4-BE49-F238E27FC236}">
                <a16:creationId xmlns:a16="http://schemas.microsoft.com/office/drawing/2014/main" id="{B24A045E-5628-5ABE-367E-AA850379764B}"/>
              </a:ext>
            </a:extLst>
          </p:cNvPr>
          <p:cNvSpPr txBox="1">
            <a:spLocks noChangeArrowheads="1"/>
          </p:cNvSpPr>
          <p:nvPr/>
        </p:nvSpPr>
        <p:spPr bwMode="auto">
          <a:xfrm>
            <a:off x="745259" y="3347982"/>
            <a:ext cx="10356981" cy="41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如果是普通用户修改自身密码，则可以省略</a:t>
            </a:r>
            <a:r>
              <a:rPr lang="en-US" altLang="zh-CN"/>
              <a:t>FOR</a:t>
            </a:r>
            <a:r>
              <a:rPr lang="zh-CN" altLang="en-US"/>
              <a:t>子句：</a:t>
            </a:r>
          </a:p>
        </p:txBody>
      </p:sp>
      <p:sp>
        <p:nvSpPr>
          <p:cNvPr id="10" name="矩形 9">
            <a:extLst>
              <a:ext uri="{FF2B5EF4-FFF2-40B4-BE49-F238E27FC236}">
                <a16:creationId xmlns:a16="http://schemas.microsoft.com/office/drawing/2014/main" id="{E52785CD-EAA3-B590-501B-86C56D9167DC}"/>
              </a:ext>
            </a:extLst>
          </p:cNvPr>
          <p:cNvSpPr/>
          <p:nvPr/>
        </p:nvSpPr>
        <p:spPr>
          <a:xfrm>
            <a:off x="1166089" y="3833862"/>
            <a:ext cx="9506086" cy="46329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8719553E-DDC4-4A56-D440-CC7785B80746}"/>
              </a:ext>
            </a:extLst>
          </p:cNvPr>
          <p:cNvSpPr txBox="1">
            <a:spLocks noChangeArrowheads="1"/>
          </p:cNvSpPr>
          <p:nvPr/>
        </p:nvSpPr>
        <p:spPr bwMode="auto">
          <a:xfrm>
            <a:off x="1358245" y="3907269"/>
            <a:ext cx="9439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SET PASSWORD = PASSWORD('newpwd');</a:t>
            </a:r>
          </a:p>
        </p:txBody>
      </p:sp>
      <p:grpSp>
        <p:nvGrpSpPr>
          <p:cNvPr id="12" name="组合 11">
            <a:extLst>
              <a:ext uri="{FF2B5EF4-FFF2-40B4-BE49-F238E27FC236}">
                <a16:creationId xmlns:a16="http://schemas.microsoft.com/office/drawing/2014/main" id="{88484A25-AF53-F5A0-21A0-5EC3BBC81DCE}"/>
              </a:ext>
            </a:extLst>
          </p:cNvPr>
          <p:cNvGrpSpPr/>
          <p:nvPr/>
        </p:nvGrpSpPr>
        <p:grpSpPr>
          <a:xfrm>
            <a:off x="631991" y="4366232"/>
            <a:ext cx="2183765" cy="600710"/>
            <a:chOff x="1320" y="4641"/>
            <a:chExt cx="3439" cy="946"/>
          </a:xfrm>
          <a:solidFill>
            <a:schemeClr val="accent6"/>
          </a:solidFill>
        </p:grpSpPr>
        <p:sp>
          <p:nvSpPr>
            <p:cNvPr id="17" name="椭圆 16">
              <a:extLst>
                <a:ext uri="{FF2B5EF4-FFF2-40B4-BE49-F238E27FC236}">
                  <a16:creationId xmlns:a16="http://schemas.microsoft.com/office/drawing/2014/main" id="{B2D002BA-D964-CFB2-6BF2-4C897235F64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8" name="圆角矩形 35">
              <a:extLst>
                <a:ext uri="{FF2B5EF4-FFF2-40B4-BE49-F238E27FC236}">
                  <a16:creationId xmlns:a16="http://schemas.microsoft.com/office/drawing/2014/main" id="{15FB6DB2-417E-8AB2-259D-EB8645873A0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8</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3" name="文本框 36">
            <a:extLst>
              <a:ext uri="{FF2B5EF4-FFF2-40B4-BE49-F238E27FC236}">
                <a16:creationId xmlns:a16="http://schemas.microsoft.com/office/drawing/2014/main" id="{CE3776E4-460A-3FA8-2483-BD9731844055}"/>
              </a:ext>
            </a:extLst>
          </p:cNvPr>
          <p:cNvSpPr txBox="1">
            <a:spLocks noChangeArrowheads="1"/>
          </p:cNvSpPr>
          <p:nvPr/>
        </p:nvSpPr>
        <p:spPr bwMode="auto">
          <a:xfrm>
            <a:off x="3071978" y="4514131"/>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SET</a:t>
            </a:r>
            <a:r>
              <a:rPr lang="zh-CN" altLang="en-US" sz="1600"/>
              <a:t>语句将</a:t>
            </a:r>
            <a:r>
              <a:rPr lang="en-US" altLang="zh-CN" sz="1600"/>
              <a:t>lucy</a:t>
            </a:r>
            <a:r>
              <a:rPr lang="zh-CN" altLang="en-US" sz="1600"/>
              <a:t>用户的密码修改为</a:t>
            </a:r>
            <a:r>
              <a:rPr lang="en-US" altLang="zh-CN" sz="1600"/>
              <a:t>123456</a:t>
            </a:r>
            <a:r>
              <a:rPr lang="zh-CN" altLang="en-US" sz="1600"/>
              <a:t>。</a:t>
            </a:r>
          </a:p>
        </p:txBody>
      </p:sp>
      <p:sp>
        <p:nvSpPr>
          <p:cNvPr id="14" name="文本框 41">
            <a:extLst>
              <a:ext uri="{FF2B5EF4-FFF2-40B4-BE49-F238E27FC236}">
                <a16:creationId xmlns:a16="http://schemas.microsoft.com/office/drawing/2014/main" id="{3C8C66E2-BC7A-3AF3-D6AE-BDDC129C8BED}"/>
              </a:ext>
            </a:extLst>
          </p:cNvPr>
          <p:cNvSpPr txBox="1">
            <a:spLocks noChangeArrowheads="1"/>
          </p:cNvSpPr>
          <p:nvPr/>
        </p:nvSpPr>
        <p:spPr bwMode="auto">
          <a:xfrm>
            <a:off x="643915" y="500603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使用</a:t>
            </a:r>
            <a:r>
              <a:rPr lang="en-US" altLang="zh-CN" sz="1600">
                <a:solidFill>
                  <a:schemeClr val="tx1">
                    <a:lumMod val="65000"/>
                    <a:lumOff val="35000"/>
                  </a:schemeClr>
                </a:solidFill>
              </a:rPr>
              <a:t>root</a:t>
            </a:r>
            <a:r>
              <a:rPr lang="zh-CN" altLang="en-US" sz="1600">
                <a:solidFill>
                  <a:schemeClr val="tx1">
                    <a:lumMod val="65000"/>
                    <a:lumOff val="35000"/>
                  </a:schemeClr>
                </a:solidFill>
              </a:rPr>
              <a:t>用户登录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服务器后，执行</a:t>
            </a:r>
            <a:r>
              <a:rPr lang="en-US" altLang="zh-CN" sz="1600">
                <a:solidFill>
                  <a:schemeClr val="tx1">
                    <a:lumMod val="65000"/>
                    <a:lumOff val="35000"/>
                  </a:schemeClr>
                </a:solidFill>
              </a:rPr>
              <a:t>SET</a:t>
            </a:r>
            <a:r>
              <a:rPr lang="zh-CN" altLang="en-US" sz="1600">
                <a:solidFill>
                  <a:schemeClr val="tx1">
                    <a:lumMod val="65000"/>
                    <a:lumOff val="35000"/>
                  </a:schemeClr>
                </a:solidFill>
              </a:rPr>
              <a:t>语句，结果如下：</a:t>
            </a:r>
          </a:p>
        </p:txBody>
      </p:sp>
      <p:sp>
        <p:nvSpPr>
          <p:cNvPr id="15" name="矩形 14">
            <a:extLst>
              <a:ext uri="{FF2B5EF4-FFF2-40B4-BE49-F238E27FC236}">
                <a16:creationId xmlns:a16="http://schemas.microsoft.com/office/drawing/2014/main" id="{12DE0432-07B4-DC5E-5DF8-87A43C6F2F04}"/>
              </a:ext>
            </a:extLst>
          </p:cNvPr>
          <p:cNvSpPr/>
          <p:nvPr/>
        </p:nvSpPr>
        <p:spPr>
          <a:xfrm>
            <a:off x="1223414" y="5451540"/>
            <a:ext cx="9256529" cy="6050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文本框 38">
            <a:extLst>
              <a:ext uri="{FF2B5EF4-FFF2-40B4-BE49-F238E27FC236}">
                <a16:creationId xmlns:a16="http://schemas.microsoft.com/office/drawing/2014/main" id="{767A2927-A03A-C1FD-313E-DD4F544FD3F1}"/>
              </a:ext>
            </a:extLst>
          </p:cNvPr>
          <p:cNvSpPr txBox="1">
            <a:spLocks noChangeArrowheads="1"/>
          </p:cNvSpPr>
          <p:nvPr/>
        </p:nvSpPr>
        <p:spPr bwMode="auto">
          <a:xfrm>
            <a:off x="1415571" y="5491392"/>
            <a:ext cx="7759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SET PASSWORD FOR 'lucy'@'localhost' = PASSWORD('123456');</a:t>
            </a:r>
          </a:p>
          <a:p>
            <a:pPr eaLnBrk="1" hangingPunct="1"/>
            <a:r>
              <a:rPr lang="en-US" altLang="zh-CN" sz="1400">
                <a:solidFill>
                  <a:srgbClr val="FF0000"/>
                </a:solidFill>
              </a:rPr>
              <a:t>Query OK, 0 rows affected, 1 warning (0.02 sec)</a:t>
            </a:r>
          </a:p>
        </p:txBody>
      </p:sp>
    </p:spTree>
    <p:extLst>
      <p:ext uri="{BB962C8B-B14F-4D97-AF65-F5344CB8AC3E}">
        <p14:creationId xmlns:p14="http://schemas.microsoft.com/office/powerpoint/2010/main" val="197246106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5F0FE-B6DC-314D-3CE4-EC2C3D835899}"/>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A92D7473-ED24-3FA1-D392-C7A955C0E107}"/>
              </a:ext>
            </a:extLst>
          </p:cNvPr>
          <p:cNvSpPr txBox="1">
            <a:spLocks noChangeArrowheads="1"/>
          </p:cNvSpPr>
          <p:nvPr/>
        </p:nvSpPr>
        <p:spPr bwMode="auto">
          <a:xfrm>
            <a:off x="743861" y="1808835"/>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在使用</a:t>
            </a:r>
            <a:r>
              <a:rPr lang="en-US" altLang="zh-CN">
                <a:solidFill>
                  <a:srgbClr val="FF0000"/>
                </a:solidFill>
              </a:rPr>
              <a:t>root</a:t>
            </a:r>
            <a:r>
              <a:rPr lang="zh-CN" altLang="en-US">
                <a:solidFill>
                  <a:srgbClr val="FF0000"/>
                </a:solidFill>
              </a:rPr>
              <a:t>用户</a:t>
            </a:r>
            <a:r>
              <a:rPr lang="zh-CN" altLang="en-US"/>
              <a:t>登录</a:t>
            </a:r>
            <a:r>
              <a:rPr lang="en-US" altLang="zh-CN"/>
              <a:t>MySQL</a:t>
            </a:r>
            <a:r>
              <a:rPr lang="zh-CN" altLang="en-US"/>
              <a:t>服务器后，可以通过执行</a:t>
            </a:r>
            <a:r>
              <a:rPr lang="en-US" altLang="zh-CN">
                <a:solidFill>
                  <a:srgbClr val="FF0000"/>
                </a:solidFill>
              </a:rPr>
              <a:t>UPDATE</a:t>
            </a:r>
            <a:r>
              <a:rPr lang="zh-CN" altLang="en-US">
                <a:solidFill>
                  <a:srgbClr val="FF0000"/>
                </a:solidFill>
              </a:rPr>
              <a:t>语句</a:t>
            </a:r>
            <a:r>
              <a:rPr lang="zh-CN" altLang="en-US"/>
              <a:t>修改</a:t>
            </a:r>
            <a:r>
              <a:rPr lang="en-US" altLang="zh-CN"/>
              <a:t>mysql</a:t>
            </a:r>
            <a:r>
              <a:rPr lang="zh-CN" altLang="en-US"/>
              <a:t>数据库中</a:t>
            </a:r>
            <a:r>
              <a:rPr lang="en-US" altLang="zh-CN">
                <a:solidFill>
                  <a:srgbClr val="FF0000"/>
                </a:solidFill>
              </a:rPr>
              <a:t>user</a:t>
            </a:r>
            <a:r>
              <a:rPr lang="zh-CN" altLang="en-US">
                <a:solidFill>
                  <a:srgbClr val="FF0000"/>
                </a:solidFill>
              </a:rPr>
              <a:t>表的</a:t>
            </a:r>
            <a:r>
              <a:rPr lang="en-US" altLang="zh-CN">
                <a:solidFill>
                  <a:srgbClr val="FF0000"/>
                </a:solidFill>
              </a:rPr>
              <a:t>authentication_string</a:t>
            </a:r>
            <a:r>
              <a:rPr lang="zh-CN" altLang="en-US">
                <a:solidFill>
                  <a:srgbClr val="FF0000"/>
                </a:solidFill>
              </a:rPr>
              <a:t>字段值</a:t>
            </a:r>
            <a:r>
              <a:rPr lang="zh-CN" altLang="en-US"/>
              <a:t>，来修改普通用户的密码。</a:t>
            </a:r>
          </a:p>
        </p:txBody>
      </p:sp>
      <p:sp>
        <p:nvSpPr>
          <p:cNvPr id="4" name="矩形 3">
            <a:extLst>
              <a:ext uri="{FF2B5EF4-FFF2-40B4-BE49-F238E27FC236}">
                <a16:creationId xmlns:a16="http://schemas.microsoft.com/office/drawing/2014/main" id="{1113AE2C-8828-1105-5DEF-45AE6D64A78E}"/>
              </a:ext>
            </a:extLst>
          </p:cNvPr>
          <p:cNvSpPr/>
          <p:nvPr/>
        </p:nvSpPr>
        <p:spPr>
          <a:xfrm>
            <a:off x="1164691" y="2576406"/>
            <a:ext cx="9506086" cy="61309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7CFD5418-87EB-8568-45CE-D839DA1CF92D}"/>
              </a:ext>
            </a:extLst>
          </p:cNvPr>
          <p:cNvSpPr txBox="1">
            <a:spLocks noChangeArrowheads="1"/>
          </p:cNvSpPr>
          <p:nvPr/>
        </p:nvSpPr>
        <p:spPr bwMode="auto">
          <a:xfrm>
            <a:off x="1356847" y="2615063"/>
            <a:ext cx="74096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UPDATE </a:t>
            </a:r>
            <a:r>
              <a:rPr lang="en-US" altLang="zh-CN" sz="1400" dirty="0" err="1">
                <a:solidFill>
                  <a:srgbClr val="FF0000"/>
                </a:solidFill>
              </a:rPr>
              <a:t>mysql.user</a:t>
            </a:r>
            <a:r>
              <a:rPr lang="en-US" altLang="zh-CN" sz="1400" dirty="0">
                <a:solidFill>
                  <a:srgbClr val="FF0000"/>
                </a:solidFill>
              </a:rPr>
              <a:t> SET </a:t>
            </a:r>
            <a:r>
              <a:rPr lang="en-US" altLang="zh-CN" sz="1400" dirty="0" err="1">
                <a:solidFill>
                  <a:srgbClr val="FF0000"/>
                </a:solidFill>
              </a:rPr>
              <a:t>authentication_string</a:t>
            </a:r>
            <a:r>
              <a:rPr lang="en-US" altLang="zh-CN" sz="1400" dirty="0">
                <a:solidFill>
                  <a:srgbClr val="FF0000"/>
                </a:solidFill>
              </a:rPr>
              <a:t>=MD5("</a:t>
            </a:r>
            <a:r>
              <a:rPr lang="en-US" altLang="zh-CN" sz="1400" dirty="0" err="1">
                <a:solidFill>
                  <a:srgbClr val="FF0000"/>
                </a:solidFill>
              </a:rPr>
              <a:t>newpwd</a:t>
            </a:r>
            <a:r>
              <a:rPr lang="en-US" altLang="zh-CN" sz="1400" dirty="0">
                <a:solidFill>
                  <a:srgbClr val="FF0000"/>
                </a:solidFill>
              </a:rPr>
              <a:t>")</a:t>
            </a:r>
          </a:p>
          <a:p>
            <a:pPr eaLnBrk="1" hangingPunct="1"/>
            <a:r>
              <a:rPr lang="en-US" altLang="zh-CN" sz="1400" dirty="0">
                <a:solidFill>
                  <a:srgbClr val="FF0000"/>
                </a:solidFill>
              </a:rPr>
              <a:t>WHERE user="username" AND host="hostname";</a:t>
            </a:r>
          </a:p>
        </p:txBody>
      </p:sp>
      <p:sp>
        <p:nvSpPr>
          <p:cNvPr id="6" name="文本框 3">
            <a:extLst>
              <a:ext uri="{FF2B5EF4-FFF2-40B4-BE49-F238E27FC236}">
                <a16:creationId xmlns:a16="http://schemas.microsoft.com/office/drawing/2014/main" id="{141C7BDF-6F18-234D-CBDC-470C45CEB928}"/>
              </a:ext>
            </a:extLst>
          </p:cNvPr>
          <p:cNvSpPr txBox="1">
            <a:spLocks noChangeArrowheads="1"/>
          </p:cNvSpPr>
          <p:nvPr/>
        </p:nvSpPr>
        <p:spPr bwMode="auto">
          <a:xfrm>
            <a:off x="1735627" y="1126705"/>
            <a:ext cx="481615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UPDATE</a:t>
            </a:r>
            <a:r>
              <a:rPr lang="zh-CN" altLang="en-US"/>
              <a:t>语句修改普通用户密码</a:t>
            </a:r>
            <a:endParaRPr lang="zh-CN" altLang="en-US" noProof="1"/>
          </a:p>
        </p:txBody>
      </p:sp>
      <p:grpSp>
        <p:nvGrpSpPr>
          <p:cNvPr id="7" name="组合 6">
            <a:extLst>
              <a:ext uri="{FF2B5EF4-FFF2-40B4-BE49-F238E27FC236}">
                <a16:creationId xmlns:a16="http://schemas.microsoft.com/office/drawing/2014/main" id="{4539460E-E786-4E84-CC33-864C0709F7C5}"/>
              </a:ext>
            </a:extLst>
          </p:cNvPr>
          <p:cNvGrpSpPr/>
          <p:nvPr/>
        </p:nvGrpSpPr>
        <p:grpSpPr>
          <a:xfrm>
            <a:off x="732328" y="1039393"/>
            <a:ext cx="1003300" cy="722312"/>
            <a:chOff x="877888" y="1586140"/>
            <a:chExt cx="1003300" cy="722312"/>
          </a:xfrm>
        </p:grpSpPr>
        <p:sp>
          <p:nvSpPr>
            <p:cNvPr id="19" name="íṩľíḍè-Freeform: Shape 9">
              <a:extLst>
                <a:ext uri="{FF2B5EF4-FFF2-40B4-BE49-F238E27FC236}">
                  <a16:creationId xmlns:a16="http://schemas.microsoft.com/office/drawing/2014/main" id="{367E99FC-484C-F6BE-0AF1-2605ADA89A1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0" name="íṩľíḍè-Oval 10">
              <a:extLst>
                <a:ext uri="{FF2B5EF4-FFF2-40B4-BE49-F238E27FC236}">
                  <a16:creationId xmlns:a16="http://schemas.microsoft.com/office/drawing/2014/main" id="{CF6979BB-F7BA-AF21-455D-2AE72FF083AC}"/>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2</a:t>
              </a:r>
            </a:p>
          </p:txBody>
        </p:sp>
      </p:grpSp>
      <p:sp>
        <p:nvSpPr>
          <p:cNvPr id="8" name="文本框 41">
            <a:extLst>
              <a:ext uri="{FF2B5EF4-FFF2-40B4-BE49-F238E27FC236}">
                <a16:creationId xmlns:a16="http://schemas.microsoft.com/office/drawing/2014/main" id="{B3E2394F-6C0C-B155-7CEE-FE8C3AFEF562}"/>
              </a:ext>
            </a:extLst>
          </p:cNvPr>
          <p:cNvSpPr txBox="1">
            <a:spLocks noChangeArrowheads="1"/>
          </p:cNvSpPr>
          <p:nvPr/>
        </p:nvSpPr>
        <p:spPr bwMode="auto">
          <a:xfrm>
            <a:off x="745259" y="3206467"/>
            <a:ext cx="10356981" cy="41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dirty="0"/>
              <a:t>执行该语句后，需要执行</a:t>
            </a:r>
            <a:r>
              <a:rPr lang="en-US" altLang="zh-CN" dirty="0"/>
              <a:t>FLUSH PRIVILEGES;</a:t>
            </a:r>
            <a:r>
              <a:rPr lang="zh-CN" altLang="en-US" dirty="0"/>
              <a:t>语句刷新权限，重新加载权限表。</a:t>
            </a:r>
          </a:p>
        </p:txBody>
      </p:sp>
      <p:grpSp>
        <p:nvGrpSpPr>
          <p:cNvPr id="9" name="组合 8">
            <a:extLst>
              <a:ext uri="{FF2B5EF4-FFF2-40B4-BE49-F238E27FC236}">
                <a16:creationId xmlns:a16="http://schemas.microsoft.com/office/drawing/2014/main" id="{DC2A6308-7EA8-2B8F-1A2D-10B0603FA77F}"/>
              </a:ext>
            </a:extLst>
          </p:cNvPr>
          <p:cNvGrpSpPr/>
          <p:nvPr/>
        </p:nvGrpSpPr>
        <p:grpSpPr>
          <a:xfrm>
            <a:off x="631991" y="3587153"/>
            <a:ext cx="2183765" cy="600710"/>
            <a:chOff x="1320" y="4641"/>
            <a:chExt cx="3439" cy="946"/>
          </a:xfrm>
          <a:solidFill>
            <a:schemeClr val="accent6"/>
          </a:solidFill>
        </p:grpSpPr>
        <p:sp>
          <p:nvSpPr>
            <p:cNvPr id="17" name="椭圆 16">
              <a:extLst>
                <a:ext uri="{FF2B5EF4-FFF2-40B4-BE49-F238E27FC236}">
                  <a16:creationId xmlns:a16="http://schemas.microsoft.com/office/drawing/2014/main" id="{3C691692-8510-76C9-F3F7-4F12902C7C40}"/>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8" name="圆角矩形 35">
              <a:extLst>
                <a:ext uri="{FF2B5EF4-FFF2-40B4-BE49-F238E27FC236}">
                  <a16:creationId xmlns:a16="http://schemas.microsoft.com/office/drawing/2014/main" id="{FD7C0E3F-4420-6A17-464F-0AAC6840D21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9</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0" name="文本框 36">
            <a:extLst>
              <a:ext uri="{FF2B5EF4-FFF2-40B4-BE49-F238E27FC236}">
                <a16:creationId xmlns:a16="http://schemas.microsoft.com/office/drawing/2014/main" id="{8A2EAE32-786C-9214-F1E0-6F98FFAF2D82}"/>
              </a:ext>
            </a:extLst>
          </p:cNvPr>
          <p:cNvSpPr txBox="1">
            <a:spLocks noChangeArrowheads="1"/>
          </p:cNvSpPr>
          <p:nvPr/>
        </p:nvSpPr>
        <p:spPr bwMode="auto">
          <a:xfrm>
            <a:off x="3071978" y="3735052"/>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UPDATE</a:t>
            </a:r>
            <a:r>
              <a:rPr lang="zh-CN" altLang="en-US" sz="1600"/>
              <a:t>语句将</a:t>
            </a:r>
            <a:r>
              <a:rPr lang="en-US" altLang="zh-CN" sz="1600"/>
              <a:t>lucy</a:t>
            </a:r>
            <a:r>
              <a:rPr lang="zh-CN" altLang="en-US" sz="1600"/>
              <a:t>用户的密码修改为</a:t>
            </a:r>
            <a:r>
              <a:rPr lang="en-US" altLang="zh-CN" sz="1600"/>
              <a:t>lucy123456</a:t>
            </a:r>
            <a:r>
              <a:rPr lang="zh-CN" altLang="en-US" sz="1600"/>
              <a:t>。</a:t>
            </a:r>
          </a:p>
        </p:txBody>
      </p:sp>
      <p:sp>
        <p:nvSpPr>
          <p:cNvPr id="11" name="文本框 41">
            <a:extLst>
              <a:ext uri="{FF2B5EF4-FFF2-40B4-BE49-F238E27FC236}">
                <a16:creationId xmlns:a16="http://schemas.microsoft.com/office/drawing/2014/main" id="{B009A001-C71E-62C0-F5D2-869B0004DB26}"/>
              </a:ext>
            </a:extLst>
          </p:cNvPr>
          <p:cNvSpPr txBox="1">
            <a:spLocks noChangeArrowheads="1"/>
          </p:cNvSpPr>
          <p:nvPr/>
        </p:nvSpPr>
        <p:spPr bwMode="auto">
          <a:xfrm>
            <a:off x="643915" y="4226951"/>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使用</a:t>
            </a:r>
            <a:r>
              <a:rPr lang="en-US" altLang="zh-CN" sz="1600">
                <a:solidFill>
                  <a:schemeClr val="tx1">
                    <a:lumMod val="65000"/>
                    <a:lumOff val="35000"/>
                  </a:schemeClr>
                </a:solidFill>
              </a:rPr>
              <a:t>root</a:t>
            </a:r>
            <a:r>
              <a:rPr lang="zh-CN" altLang="en-US" sz="1600">
                <a:solidFill>
                  <a:schemeClr val="tx1">
                    <a:lumMod val="65000"/>
                    <a:lumOff val="35000"/>
                  </a:schemeClr>
                </a:solidFill>
              </a:rPr>
              <a:t>用户登录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服务器后，执行</a:t>
            </a:r>
            <a:r>
              <a:rPr lang="en-US" altLang="zh-CN" sz="1600">
                <a:solidFill>
                  <a:schemeClr val="tx1">
                    <a:lumMod val="65000"/>
                    <a:lumOff val="35000"/>
                  </a:schemeClr>
                </a:solidFill>
              </a:rPr>
              <a:t>UPDATE</a:t>
            </a:r>
            <a:r>
              <a:rPr lang="zh-CN" altLang="en-US" sz="1600">
                <a:solidFill>
                  <a:schemeClr val="tx1">
                    <a:lumMod val="65000"/>
                    <a:lumOff val="35000"/>
                  </a:schemeClr>
                </a:solidFill>
              </a:rPr>
              <a:t>语句，结果如下：</a:t>
            </a:r>
          </a:p>
        </p:txBody>
      </p:sp>
      <p:sp>
        <p:nvSpPr>
          <p:cNvPr id="12" name="矩形 11">
            <a:extLst>
              <a:ext uri="{FF2B5EF4-FFF2-40B4-BE49-F238E27FC236}">
                <a16:creationId xmlns:a16="http://schemas.microsoft.com/office/drawing/2014/main" id="{F14AC786-B53D-8A1B-389C-C2231B365A60}"/>
              </a:ext>
            </a:extLst>
          </p:cNvPr>
          <p:cNvSpPr/>
          <p:nvPr/>
        </p:nvSpPr>
        <p:spPr>
          <a:xfrm>
            <a:off x="652962" y="4655683"/>
            <a:ext cx="10454043" cy="77851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ED3D8C38-7724-C729-E434-3D72731AC786}"/>
              </a:ext>
            </a:extLst>
          </p:cNvPr>
          <p:cNvSpPr txBox="1">
            <a:spLocks noChangeArrowheads="1"/>
          </p:cNvSpPr>
          <p:nvPr/>
        </p:nvSpPr>
        <p:spPr bwMode="auto">
          <a:xfrm>
            <a:off x="845118" y="4678757"/>
            <a:ext cx="102618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UPDATE </a:t>
            </a:r>
            <a:r>
              <a:rPr lang="en-US" altLang="zh-CN" sz="1400" dirty="0" err="1">
                <a:solidFill>
                  <a:srgbClr val="FF0000"/>
                </a:solidFill>
              </a:rPr>
              <a:t>mysql.user</a:t>
            </a:r>
            <a:r>
              <a:rPr lang="en-US" altLang="zh-CN" sz="1400" dirty="0">
                <a:solidFill>
                  <a:srgbClr val="FF0000"/>
                </a:solidFill>
              </a:rPr>
              <a:t> SET </a:t>
            </a:r>
            <a:r>
              <a:rPr lang="en-US" altLang="zh-CN" sz="1400" dirty="0" err="1">
                <a:solidFill>
                  <a:srgbClr val="FF0000"/>
                </a:solidFill>
              </a:rPr>
              <a:t>authentication_string</a:t>
            </a:r>
            <a:r>
              <a:rPr lang="en-US" altLang="zh-CN" sz="1400" dirty="0">
                <a:solidFill>
                  <a:srgbClr val="FF0000"/>
                </a:solidFill>
              </a:rPr>
              <a:t>=MD5("lucy123456") WHERE user="lucy" AND host="localhost";</a:t>
            </a:r>
          </a:p>
          <a:p>
            <a:pPr eaLnBrk="1" hangingPunct="1"/>
            <a:r>
              <a:rPr lang="en-US" altLang="zh-CN" sz="1400" dirty="0">
                <a:solidFill>
                  <a:srgbClr val="FF0000"/>
                </a:solidFill>
              </a:rPr>
              <a:t>Query OK, 1 row affected, 1 warning (0.07 sec)</a:t>
            </a:r>
          </a:p>
          <a:p>
            <a:pPr eaLnBrk="1" hangingPunct="1"/>
            <a:r>
              <a:rPr lang="en-US" altLang="zh-CN" sz="1400" dirty="0">
                <a:solidFill>
                  <a:srgbClr val="FF0000"/>
                </a:solidFill>
              </a:rPr>
              <a:t>Rows matched: 1  Changed: 1  Warnings: 1</a:t>
            </a:r>
          </a:p>
        </p:txBody>
      </p:sp>
      <p:sp>
        <p:nvSpPr>
          <p:cNvPr id="14" name="文本框 41">
            <a:extLst>
              <a:ext uri="{FF2B5EF4-FFF2-40B4-BE49-F238E27FC236}">
                <a16:creationId xmlns:a16="http://schemas.microsoft.com/office/drawing/2014/main" id="{CA97142E-8647-79FF-F2D3-DB474AB46BB2}"/>
              </a:ext>
            </a:extLst>
          </p:cNvPr>
          <p:cNvSpPr txBox="1">
            <a:spLocks noChangeArrowheads="1"/>
          </p:cNvSpPr>
          <p:nvPr/>
        </p:nvSpPr>
        <p:spPr bwMode="auto">
          <a:xfrm>
            <a:off x="645313" y="547831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en-US" altLang="zh-CN" sz="1600">
                <a:solidFill>
                  <a:schemeClr val="tx1">
                    <a:lumMod val="65000"/>
                    <a:lumOff val="35000"/>
                  </a:schemeClr>
                </a:solidFill>
              </a:rPr>
              <a:t>UPDATE</a:t>
            </a:r>
            <a:r>
              <a:rPr lang="zh-CN" altLang="en-US" sz="1600">
                <a:solidFill>
                  <a:schemeClr val="tx1">
                    <a:lumMod val="65000"/>
                    <a:lumOff val="35000"/>
                  </a:schemeClr>
                </a:solidFill>
              </a:rPr>
              <a:t>语句执行成功后，需要执行</a:t>
            </a:r>
            <a:r>
              <a:rPr lang="en-US" altLang="zh-CN" sz="1600">
                <a:solidFill>
                  <a:schemeClr val="tx1">
                    <a:lumMod val="65000"/>
                    <a:lumOff val="35000"/>
                  </a:schemeClr>
                </a:solidFill>
              </a:rPr>
              <a:t>FLUSH PRIVILEGES;</a:t>
            </a:r>
            <a:r>
              <a:rPr lang="zh-CN" altLang="en-US" sz="1600">
                <a:solidFill>
                  <a:schemeClr val="tx1">
                    <a:lumMod val="65000"/>
                    <a:lumOff val="35000"/>
                  </a:schemeClr>
                </a:solidFill>
              </a:rPr>
              <a:t>语句刷新权限，重新加载权限表。执行结果如下：</a:t>
            </a:r>
          </a:p>
        </p:txBody>
      </p:sp>
      <p:sp>
        <p:nvSpPr>
          <p:cNvPr id="15" name="矩形 14">
            <a:extLst>
              <a:ext uri="{FF2B5EF4-FFF2-40B4-BE49-F238E27FC236}">
                <a16:creationId xmlns:a16="http://schemas.microsoft.com/office/drawing/2014/main" id="{0D83C021-4E3D-8C9E-AC55-B94A1D75C243}"/>
              </a:ext>
            </a:extLst>
          </p:cNvPr>
          <p:cNvSpPr/>
          <p:nvPr/>
        </p:nvSpPr>
        <p:spPr>
          <a:xfrm>
            <a:off x="981531" y="5907042"/>
            <a:ext cx="9815081" cy="54629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文本框 38">
            <a:extLst>
              <a:ext uri="{FF2B5EF4-FFF2-40B4-BE49-F238E27FC236}">
                <a16:creationId xmlns:a16="http://schemas.microsoft.com/office/drawing/2014/main" id="{003F5F50-34A4-4877-CB4D-801053BACF35}"/>
              </a:ext>
            </a:extLst>
          </p:cNvPr>
          <p:cNvSpPr txBox="1">
            <a:spLocks noChangeArrowheads="1"/>
          </p:cNvSpPr>
          <p:nvPr/>
        </p:nvSpPr>
        <p:spPr bwMode="auto">
          <a:xfrm>
            <a:off x="1173687" y="5930116"/>
            <a:ext cx="10261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FLUSH PRIVILEGES;</a:t>
            </a:r>
          </a:p>
          <a:p>
            <a:pPr eaLnBrk="1" hangingPunct="1"/>
            <a:r>
              <a:rPr lang="en-US" altLang="zh-CN" sz="1400">
                <a:solidFill>
                  <a:srgbClr val="FF0000"/>
                </a:solidFill>
              </a:rPr>
              <a:t>Query OK, 0 rows affected (0.03 sec)</a:t>
            </a:r>
          </a:p>
        </p:txBody>
      </p:sp>
    </p:spTree>
    <p:extLst>
      <p:ext uri="{BB962C8B-B14F-4D97-AF65-F5344CB8AC3E}">
        <p14:creationId xmlns:p14="http://schemas.microsoft.com/office/powerpoint/2010/main" val="46278349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E7884-EAE8-76D4-3219-109184541178}"/>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6A50D68A-BC4F-3884-5E62-F6E86E502AE8}"/>
              </a:ext>
            </a:extLst>
          </p:cNvPr>
          <p:cNvSpPr txBox="1">
            <a:spLocks noChangeArrowheads="1"/>
          </p:cNvSpPr>
          <p:nvPr/>
        </p:nvSpPr>
        <p:spPr bwMode="auto">
          <a:xfrm>
            <a:off x="743861" y="1853175"/>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除前面介绍的两种方法外，还可以使用</a:t>
            </a:r>
            <a:r>
              <a:rPr lang="en-US" altLang="zh-CN">
                <a:solidFill>
                  <a:srgbClr val="FF0000"/>
                </a:solidFill>
              </a:rPr>
              <a:t>GRANT</a:t>
            </a:r>
            <a:r>
              <a:rPr lang="zh-CN" altLang="en-US">
                <a:solidFill>
                  <a:srgbClr val="FF0000"/>
                </a:solidFill>
              </a:rPr>
              <a:t>语句指定某个账号的密码</a:t>
            </a:r>
            <a:r>
              <a:rPr lang="zh-CN" altLang="en-US"/>
              <a:t>，而不影响账号当前权限。只有拥有</a:t>
            </a:r>
            <a:r>
              <a:rPr lang="en-US" altLang="zh-CN"/>
              <a:t>GRANT</a:t>
            </a:r>
            <a:r>
              <a:rPr lang="zh-CN" altLang="en-US"/>
              <a:t>权限，才能使用</a:t>
            </a:r>
            <a:r>
              <a:rPr lang="en-US" altLang="zh-CN"/>
              <a:t>GRANT</a:t>
            </a:r>
            <a:r>
              <a:rPr lang="zh-CN" altLang="en-US"/>
              <a:t>语句修改密码。</a:t>
            </a:r>
          </a:p>
        </p:txBody>
      </p:sp>
      <p:sp>
        <p:nvSpPr>
          <p:cNvPr id="4" name="矩形 3">
            <a:extLst>
              <a:ext uri="{FF2B5EF4-FFF2-40B4-BE49-F238E27FC236}">
                <a16:creationId xmlns:a16="http://schemas.microsoft.com/office/drawing/2014/main" id="{87F9ECE6-144E-840A-BF5C-DB4F1B840528}"/>
              </a:ext>
            </a:extLst>
          </p:cNvPr>
          <p:cNvSpPr/>
          <p:nvPr/>
        </p:nvSpPr>
        <p:spPr>
          <a:xfrm>
            <a:off x="1164691" y="2629135"/>
            <a:ext cx="9506086" cy="41176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C7E2ABAE-DB6D-A70E-71F9-C88949B219AE}"/>
              </a:ext>
            </a:extLst>
          </p:cNvPr>
          <p:cNvSpPr txBox="1">
            <a:spLocks noChangeArrowheads="1"/>
          </p:cNvSpPr>
          <p:nvPr/>
        </p:nvSpPr>
        <p:spPr bwMode="auto">
          <a:xfrm>
            <a:off x="1356847" y="2684570"/>
            <a:ext cx="74096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GRANT USAGE ON *.* TO 'username'@'hostname' IDENTIFIED BY 'newpwd';</a:t>
            </a:r>
          </a:p>
        </p:txBody>
      </p:sp>
      <p:sp>
        <p:nvSpPr>
          <p:cNvPr id="6" name="文本框 3">
            <a:extLst>
              <a:ext uri="{FF2B5EF4-FFF2-40B4-BE49-F238E27FC236}">
                <a16:creationId xmlns:a16="http://schemas.microsoft.com/office/drawing/2014/main" id="{B571A250-D5E4-4A15-FA77-FADEF893338A}"/>
              </a:ext>
            </a:extLst>
          </p:cNvPr>
          <p:cNvSpPr txBox="1">
            <a:spLocks noChangeArrowheads="1"/>
          </p:cNvSpPr>
          <p:nvPr/>
        </p:nvSpPr>
        <p:spPr bwMode="auto">
          <a:xfrm>
            <a:off x="1735627" y="1196212"/>
            <a:ext cx="4816155"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GRANT</a:t>
            </a:r>
            <a:r>
              <a:rPr lang="zh-CN" altLang="en-US"/>
              <a:t>语句修改普通用户密码</a:t>
            </a:r>
            <a:endParaRPr lang="zh-CN" altLang="en-US" noProof="1"/>
          </a:p>
        </p:txBody>
      </p:sp>
      <p:grpSp>
        <p:nvGrpSpPr>
          <p:cNvPr id="7" name="组合 6">
            <a:extLst>
              <a:ext uri="{FF2B5EF4-FFF2-40B4-BE49-F238E27FC236}">
                <a16:creationId xmlns:a16="http://schemas.microsoft.com/office/drawing/2014/main" id="{BD5402A1-FA37-076F-7A84-3E9DCF6CFC6C}"/>
              </a:ext>
            </a:extLst>
          </p:cNvPr>
          <p:cNvGrpSpPr/>
          <p:nvPr/>
        </p:nvGrpSpPr>
        <p:grpSpPr>
          <a:xfrm>
            <a:off x="732328" y="1108900"/>
            <a:ext cx="1003300" cy="722312"/>
            <a:chOff x="877888" y="1586140"/>
            <a:chExt cx="1003300" cy="722312"/>
          </a:xfrm>
        </p:grpSpPr>
        <p:sp>
          <p:nvSpPr>
            <p:cNvPr id="21" name="íṩľíḍè-Freeform: Shape 9">
              <a:extLst>
                <a:ext uri="{FF2B5EF4-FFF2-40B4-BE49-F238E27FC236}">
                  <a16:creationId xmlns:a16="http://schemas.microsoft.com/office/drawing/2014/main" id="{4D3BAFB5-6623-77A6-97CF-33DB70D551F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2" name="íṩľíḍè-Oval 10">
              <a:extLst>
                <a:ext uri="{FF2B5EF4-FFF2-40B4-BE49-F238E27FC236}">
                  <a16:creationId xmlns:a16="http://schemas.microsoft.com/office/drawing/2014/main" id="{A2E9A9D5-EB0A-D77F-AF61-8F3AE534C79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3</a:t>
              </a:r>
            </a:p>
          </p:txBody>
        </p:sp>
      </p:grpSp>
      <p:grpSp>
        <p:nvGrpSpPr>
          <p:cNvPr id="8" name="组合 7">
            <a:extLst>
              <a:ext uri="{FF2B5EF4-FFF2-40B4-BE49-F238E27FC236}">
                <a16:creationId xmlns:a16="http://schemas.microsoft.com/office/drawing/2014/main" id="{B1DE813D-C4AA-3AF3-3378-7B1344AEFD25}"/>
              </a:ext>
            </a:extLst>
          </p:cNvPr>
          <p:cNvGrpSpPr/>
          <p:nvPr/>
        </p:nvGrpSpPr>
        <p:grpSpPr>
          <a:xfrm>
            <a:off x="631991" y="3262377"/>
            <a:ext cx="2183765" cy="600710"/>
            <a:chOff x="1320" y="4641"/>
            <a:chExt cx="3439" cy="946"/>
          </a:xfrm>
          <a:solidFill>
            <a:schemeClr val="accent6"/>
          </a:solidFill>
        </p:grpSpPr>
        <p:sp>
          <p:nvSpPr>
            <p:cNvPr id="19" name="椭圆 18">
              <a:extLst>
                <a:ext uri="{FF2B5EF4-FFF2-40B4-BE49-F238E27FC236}">
                  <a16:creationId xmlns:a16="http://schemas.microsoft.com/office/drawing/2014/main" id="{F7725F1D-D883-1B72-C804-CEC518DD41F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0" name="圆角矩形 35">
              <a:extLst>
                <a:ext uri="{FF2B5EF4-FFF2-40B4-BE49-F238E27FC236}">
                  <a16:creationId xmlns:a16="http://schemas.microsoft.com/office/drawing/2014/main" id="{2E31F2AB-6B29-F2D9-9EE6-3815D559E58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10</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BB0B634F-728A-2ECB-0060-967FC75F54E2}"/>
              </a:ext>
            </a:extLst>
          </p:cNvPr>
          <p:cNvSpPr txBox="1">
            <a:spLocks noChangeArrowheads="1"/>
          </p:cNvSpPr>
          <p:nvPr/>
        </p:nvSpPr>
        <p:spPr bwMode="auto">
          <a:xfrm>
            <a:off x="3071978" y="3410276"/>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GRANT</a:t>
            </a:r>
            <a:r>
              <a:rPr lang="zh-CN" altLang="en-US" sz="1600"/>
              <a:t>语句将</a:t>
            </a:r>
            <a:r>
              <a:rPr lang="en-US" altLang="zh-CN" sz="1600"/>
              <a:t>lucy</a:t>
            </a:r>
            <a:r>
              <a:rPr lang="zh-CN" altLang="en-US" sz="1600"/>
              <a:t>用户的密码修改为</a:t>
            </a:r>
            <a:r>
              <a:rPr lang="en-US" altLang="zh-CN" sz="1600"/>
              <a:t>lucy123</a:t>
            </a:r>
            <a:r>
              <a:rPr lang="zh-CN" altLang="en-US" sz="1600"/>
              <a:t>。</a:t>
            </a:r>
          </a:p>
        </p:txBody>
      </p:sp>
      <p:sp>
        <p:nvSpPr>
          <p:cNvPr id="10" name="文本框 41">
            <a:extLst>
              <a:ext uri="{FF2B5EF4-FFF2-40B4-BE49-F238E27FC236}">
                <a16:creationId xmlns:a16="http://schemas.microsoft.com/office/drawing/2014/main" id="{ABE74DA6-C986-4020-B650-C9C1070AB013}"/>
              </a:ext>
            </a:extLst>
          </p:cNvPr>
          <p:cNvSpPr txBox="1">
            <a:spLocks noChangeArrowheads="1"/>
          </p:cNvSpPr>
          <p:nvPr/>
        </p:nvSpPr>
        <p:spPr bwMode="auto">
          <a:xfrm>
            <a:off x="643915" y="3902175"/>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使用</a:t>
            </a:r>
            <a:r>
              <a:rPr lang="en-US" altLang="zh-CN" sz="1600">
                <a:solidFill>
                  <a:schemeClr val="tx1">
                    <a:lumMod val="65000"/>
                    <a:lumOff val="35000"/>
                  </a:schemeClr>
                </a:solidFill>
              </a:rPr>
              <a:t>root</a:t>
            </a:r>
            <a:r>
              <a:rPr lang="zh-CN" altLang="en-US" sz="1600">
                <a:solidFill>
                  <a:schemeClr val="tx1">
                    <a:lumMod val="65000"/>
                    <a:lumOff val="35000"/>
                  </a:schemeClr>
                </a:solidFill>
              </a:rPr>
              <a:t>用户登录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服务器后，执行</a:t>
            </a:r>
            <a:r>
              <a:rPr lang="en-US" altLang="zh-CN" sz="1600">
                <a:solidFill>
                  <a:schemeClr val="tx1">
                    <a:lumMod val="65000"/>
                    <a:lumOff val="35000"/>
                  </a:schemeClr>
                </a:solidFill>
              </a:rPr>
              <a:t>GRANT</a:t>
            </a:r>
            <a:r>
              <a:rPr lang="zh-CN" altLang="en-US" sz="1600">
                <a:solidFill>
                  <a:schemeClr val="tx1">
                    <a:lumMod val="65000"/>
                    <a:lumOff val="35000"/>
                  </a:schemeClr>
                </a:solidFill>
              </a:rPr>
              <a:t>语句，结果如下：</a:t>
            </a:r>
          </a:p>
        </p:txBody>
      </p:sp>
      <p:sp>
        <p:nvSpPr>
          <p:cNvPr id="11" name="矩形 10">
            <a:extLst>
              <a:ext uri="{FF2B5EF4-FFF2-40B4-BE49-F238E27FC236}">
                <a16:creationId xmlns:a16="http://schemas.microsoft.com/office/drawing/2014/main" id="{5EF22195-4FB8-31BA-71C2-69DAB4BFAA26}"/>
              </a:ext>
            </a:extLst>
          </p:cNvPr>
          <p:cNvSpPr/>
          <p:nvPr/>
        </p:nvSpPr>
        <p:spPr>
          <a:xfrm>
            <a:off x="652962" y="4330907"/>
            <a:ext cx="10454043" cy="63945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5A6104EE-7731-AA04-62B7-E32076B7BED2}"/>
              </a:ext>
            </a:extLst>
          </p:cNvPr>
          <p:cNvSpPr txBox="1">
            <a:spLocks noChangeArrowheads="1"/>
          </p:cNvSpPr>
          <p:nvPr/>
        </p:nvSpPr>
        <p:spPr bwMode="auto">
          <a:xfrm>
            <a:off x="845118" y="4395926"/>
            <a:ext cx="10261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GRANT USAGE ON *.* TO 'lucy'@'localhost' IDENTIFIED BY 'lucy123';</a:t>
            </a:r>
          </a:p>
          <a:p>
            <a:pPr eaLnBrk="1" hangingPunct="1"/>
            <a:r>
              <a:rPr lang="en-US" altLang="zh-CN" sz="1400">
                <a:solidFill>
                  <a:srgbClr val="FF0000"/>
                </a:solidFill>
              </a:rPr>
              <a:t>Query OK, 0 rows affected, 1 warning (0.04 sec)</a:t>
            </a:r>
          </a:p>
        </p:txBody>
      </p:sp>
      <p:grpSp>
        <p:nvGrpSpPr>
          <p:cNvPr id="13" name="组合 12">
            <a:extLst>
              <a:ext uri="{FF2B5EF4-FFF2-40B4-BE49-F238E27FC236}">
                <a16:creationId xmlns:a16="http://schemas.microsoft.com/office/drawing/2014/main" id="{85D9E6D1-78DD-CEF9-B7D9-3A8A1DF9EEB8}"/>
              </a:ext>
            </a:extLst>
          </p:cNvPr>
          <p:cNvGrpSpPr/>
          <p:nvPr/>
        </p:nvGrpSpPr>
        <p:grpSpPr>
          <a:xfrm>
            <a:off x="953979" y="5238811"/>
            <a:ext cx="9926522" cy="679509"/>
            <a:chOff x="812800" y="4424635"/>
            <a:chExt cx="10464661" cy="1800000"/>
          </a:xfrm>
        </p:grpSpPr>
        <p:sp>
          <p:nvSpPr>
            <p:cNvPr id="15" name="圆角矩形 27">
              <a:extLst>
                <a:ext uri="{FF2B5EF4-FFF2-40B4-BE49-F238E27FC236}">
                  <a16:creationId xmlns:a16="http://schemas.microsoft.com/office/drawing/2014/main" id="{2291285F-9609-BF9F-10C7-FB13940DD8D9}"/>
                </a:ext>
              </a:extLst>
            </p:cNvPr>
            <p:cNvSpPr/>
            <p:nvPr/>
          </p:nvSpPr>
          <p:spPr>
            <a:xfrm>
              <a:off x="1506536" y="4433967"/>
              <a:ext cx="9770925" cy="1787526"/>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6" name="组合 15">
              <a:extLst>
                <a:ext uri="{FF2B5EF4-FFF2-40B4-BE49-F238E27FC236}">
                  <a16:creationId xmlns:a16="http://schemas.microsoft.com/office/drawing/2014/main" id="{CCA479C4-18B5-7916-BA34-62C43D75880C}"/>
                </a:ext>
              </a:extLst>
            </p:cNvPr>
            <p:cNvGrpSpPr>
              <a:grpSpLocks/>
            </p:cNvGrpSpPr>
            <p:nvPr/>
          </p:nvGrpSpPr>
          <p:grpSpPr bwMode="auto">
            <a:xfrm>
              <a:off x="812800" y="4424635"/>
              <a:ext cx="1927225" cy="1800000"/>
              <a:chOff x="1350" y="2421"/>
              <a:chExt cx="3035" cy="3606"/>
            </a:xfrm>
          </p:grpSpPr>
          <p:sp>
            <p:nvSpPr>
              <p:cNvPr id="17" name="Flowchart: Off-page Connector 32">
                <a:extLst>
                  <a:ext uri="{FF2B5EF4-FFF2-40B4-BE49-F238E27FC236}">
                    <a16:creationId xmlns:a16="http://schemas.microsoft.com/office/drawing/2014/main" id="{CB325028-3E36-FF11-A378-694784A33A21}"/>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8" name="Round Same Side Corner Rectangle 33">
                <a:extLst>
                  <a:ext uri="{FF2B5EF4-FFF2-40B4-BE49-F238E27FC236}">
                    <a16:creationId xmlns:a16="http://schemas.microsoft.com/office/drawing/2014/main" id="{7A085141-0317-2194-FB03-186C61D65255}"/>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4" name="文本框 41">
            <a:extLst>
              <a:ext uri="{FF2B5EF4-FFF2-40B4-BE49-F238E27FC236}">
                <a16:creationId xmlns:a16="http://schemas.microsoft.com/office/drawing/2014/main" id="{6F6EE923-265A-EAED-6CFC-9E89237B102B}"/>
              </a:ext>
            </a:extLst>
          </p:cNvPr>
          <p:cNvSpPr txBox="1">
            <a:spLocks noChangeArrowheads="1"/>
          </p:cNvSpPr>
          <p:nvPr/>
        </p:nvSpPr>
        <p:spPr bwMode="auto">
          <a:xfrm>
            <a:off x="2692847" y="5263263"/>
            <a:ext cx="813732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在使用</a:t>
            </a:r>
            <a:r>
              <a:rPr lang="en-US" altLang="zh-CN" sz="1600" dirty="0">
                <a:solidFill>
                  <a:schemeClr val="bg1"/>
                </a:solidFill>
              </a:rPr>
              <a:t>GRANT</a:t>
            </a:r>
            <a:r>
              <a:rPr lang="zh-CN" altLang="en-US" sz="1600" dirty="0">
                <a:solidFill>
                  <a:schemeClr val="bg1"/>
                </a:solidFill>
              </a:rPr>
              <a:t>语句或</a:t>
            </a:r>
            <a:r>
              <a:rPr lang="en-US" altLang="zh-CN" sz="1600" dirty="0" err="1">
                <a:solidFill>
                  <a:schemeClr val="bg1"/>
                </a:solidFill>
              </a:rPr>
              <a:t>mysqladmin</a:t>
            </a:r>
            <a:r>
              <a:rPr lang="zh-CN" altLang="en-US" sz="1600" dirty="0">
                <a:solidFill>
                  <a:schemeClr val="bg1"/>
                </a:solidFill>
              </a:rPr>
              <a:t>命令修改用户密码时，密码均会自动加密，不需要使用</a:t>
            </a:r>
            <a:r>
              <a:rPr lang="en-US" altLang="zh-CN" sz="1600" dirty="0">
                <a:solidFill>
                  <a:schemeClr val="bg1"/>
                </a:solidFill>
              </a:rPr>
              <a:t>PASSWORD()</a:t>
            </a:r>
            <a:r>
              <a:rPr lang="zh-CN" altLang="en-US" sz="1600" dirty="0">
                <a:solidFill>
                  <a:schemeClr val="bg1"/>
                </a:solidFill>
              </a:rPr>
              <a:t>函数。</a:t>
            </a:r>
            <a:endParaRPr lang="en-US" altLang="zh-CN" sz="1600" dirty="0">
              <a:solidFill>
                <a:schemeClr val="bg1"/>
              </a:solidFill>
            </a:endParaRPr>
          </a:p>
        </p:txBody>
      </p:sp>
    </p:spTree>
    <p:extLst>
      <p:ext uri="{BB962C8B-B14F-4D97-AF65-F5344CB8AC3E}">
        <p14:creationId xmlns:p14="http://schemas.microsoft.com/office/powerpoint/2010/main" val="22887864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FF28C-0DBA-0E79-DDAC-ADE8C7F17F89}"/>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DE646784-8A0C-DDF7-5CC4-C5C6C8642FA7}"/>
              </a:ext>
            </a:extLst>
          </p:cNvPr>
          <p:cNvSpPr txBox="1">
            <a:spLocks noChangeArrowheads="1"/>
          </p:cNvSpPr>
          <p:nvPr/>
        </p:nvSpPr>
        <p:spPr bwMode="auto">
          <a:xfrm>
            <a:off x="743861" y="1308577"/>
            <a:ext cx="10425020"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普通用户登录</a:t>
            </a:r>
            <a:r>
              <a:rPr lang="en-US" altLang="zh-CN"/>
              <a:t>MySQL</a:t>
            </a:r>
            <a:r>
              <a:rPr lang="zh-CN" altLang="en-US"/>
              <a:t>服务器后，可以使用</a:t>
            </a:r>
            <a:r>
              <a:rPr lang="en-US" altLang="zh-CN">
                <a:solidFill>
                  <a:srgbClr val="FF0000"/>
                </a:solidFill>
              </a:rPr>
              <a:t>SET</a:t>
            </a:r>
            <a:r>
              <a:rPr lang="zh-CN" altLang="en-US">
                <a:solidFill>
                  <a:srgbClr val="FF0000"/>
                </a:solidFill>
              </a:rPr>
              <a:t>语句</a:t>
            </a:r>
            <a:r>
              <a:rPr lang="zh-CN" altLang="en-US"/>
              <a:t>设置自身密码。基本语法格式如下：</a:t>
            </a:r>
          </a:p>
        </p:txBody>
      </p:sp>
      <p:sp>
        <p:nvSpPr>
          <p:cNvPr id="4" name="矩形 3">
            <a:extLst>
              <a:ext uri="{FF2B5EF4-FFF2-40B4-BE49-F238E27FC236}">
                <a16:creationId xmlns:a16="http://schemas.microsoft.com/office/drawing/2014/main" id="{53C413B9-35DE-D11A-21D4-A4AF78293483}"/>
              </a:ext>
            </a:extLst>
          </p:cNvPr>
          <p:cNvSpPr/>
          <p:nvPr/>
        </p:nvSpPr>
        <p:spPr>
          <a:xfrm>
            <a:off x="1160496" y="1774144"/>
            <a:ext cx="9506086" cy="41176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27704BFB-A030-E27B-2121-742A4B118478}"/>
              </a:ext>
            </a:extLst>
          </p:cNvPr>
          <p:cNvSpPr txBox="1">
            <a:spLocks noChangeArrowheads="1"/>
          </p:cNvSpPr>
          <p:nvPr/>
        </p:nvSpPr>
        <p:spPr bwMode="auto">
          <a:xfrm>
            <a:off x="1352652" y="1829579"/>
            <a:ext cx="74096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SET PASSWORD = PASSWORD('newpwd');</a:t>
            </a:r>
          </a:p>
        </p:txBody>
      </p:sp>
      <p:grpSp>
        <p:nvGrpSpPr>
          <p:cNvPr id="6" name="组合 5">
            <a:extLst>
              <a:ext uri="{FF2B5EF4-FFF2-40B4-BE49-F238E27FC236}">
                <a16:creationId xmlns:a16="http://schemas.microsoft.com/office/drawing/2014/main" id="{EA69AC3E-24F5-11FF-5147-B682E98F64E8}"/>
              </a:ext>
            </a:extLst>
          </p:cNvPr>
          <p:cNvGrpSpPr/>
          <p:nvPr/>
        </p:nvGrpSpPr>
        <p:grpSpPr>
          <a:xfrm>
            <a:off x="631991" y="2440942"/>
            <a:ext cx="2183765" cy="600710"/>
            <a:chOff x="1320" y="4641"/>
            <a:chExt cx="3439" cy="946"/>
          </a:xfrm>
          <a:solidFill>
            <a:schemeClr val="accent6"/>
          </a:solidFill>
        </p:grpSpPr>
        <p:sp>
          <p:nvSpPr>
            <p:cNvPr id="14" name="椭圆 13">
              <a:extLst>
                <a:ext uri="{FF2B5EF4-FFF2-40B4-BE49-F238E27FC236}">
                  <a16:creationId xmlns:a16="http://schemas.microsoft.com/office/drawing/2014/main" id="{72582601-4603-B48D-8960-24C848837CEF}"/>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35">
              <a:extLst>
                <a:ext uri="{FF2B5EF4-FFF2-40B4-BE49-F238E27FC236}">
                  <a16:creationId xmlns:a16="http://schemas.microsoft.com/office/drawing/2014/main" id="{4AFD1A1B-3538-5D38-65C0-D151F8D24820}"/>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E90FF965-B91B-B6D7-9024-6FEA27B6494D}"/>
              </a:ext>
            </a:extLst>
          </p:cNvPr>
          <p:cNvSpPr txBox="1">
            <a:spLocks noChangeArrowheads="1"/>
          </p:cNvSpPr>
          <p:nvPr/>
        </p:nvSpPr>
        <p:spPr bwMode="auto">
          <a:xfrm>
            <a:off x="3071978" y="2588841"/>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用户</a:t>
            </a:r>
            <a:r>
              <a:rPr lang="en-US" altLang="zh-CN" sz="1600"/>
              <a:t>lucy</a:t>
            </a:r>
            <a:r>
              <a:rPr lang="zh-CN" altLang="en-US" sz="1600"/>
              <a:t>使用</a:t>
            </a:r>
            <a:r>
              <a:rPr lang="en-US" altLang="zh-CN" sz="1600"/>
              <a:t>SET</a:t>
            </a:r>
            <a:r>
              <a:rPr lang="zh-CN" altLang="en-US" sz="1600"/>
              <a:t>语句将自身密码修改为</a:t>
            </a:r>
            <a:r>
              <a:rPr lang="en-US" altLang="zh-CN" sz="1600"/>
              <a:t>lucy123456</a:t>
            </a:r>
            <a:r>
              <a:rPr lang="zh-CN" altLang="en-US" sz="1600"/>
              <a:t>。</a:t>
            </a:r>
          </a:p>
        </p:txBody>
      </p:sp>
      <p:sp>
        <p:nvSpPr>
          <p:cNvPr id="8" name="文本框 41">
            <a:extLst>
              <a:ext uri="{FF2B5EF4-FFF2-40B4-BE49-F238E27FC236}">
                <a16:creationId xmlns:a16="http://schemas.microsoft.com/office/drawing/2014/main" id="{A48FDF57-07EB-7D74-9A45-7B4618303BB2}"/>
              </a:ext>
            </a:extLst>
          </p:cNvPr>
          <p:cNvSpPr txBox="1">
            <a:spLocks noChangeArrowheads="1"/>
          </p:cNvSpPr>
          <p:nvPr/>
        </p:nvSpPr>
        <p:spPr bwMode="auto">
          <a:xfrm>
            <a:off x="643915" y="308074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语句，使用用户</a:t>
            </a:r>
            <a:r>
              <a:rPr lang="en-US" altLang="zh-CN" sz="1600">
                <a:solidFill>
                  <a:schemeClr val="tx1">
                    <a:lumMod val="65000"/>
                    <a:lumOff val="35000"/>
                  </a:schemeClr>
                </a:solidFill>
              </a:rPr>
              <a:t>lucy</a:t>
            </a:r>
            <a:r>
              <a:rPr lang="zh-CN" altLang="en-US" sz="1600">
                <a:solidFill>
                  <a:schemeClr val="tx1">
                    <a:lumMod val="65000"/>
                    <a:lumOff val="35000"/>
                  </a:schemeClr>
                </a:solidFill>
              </a:rPr>
              <a:t>登录</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a:t>
            </a:r>
          </a:p>
        </p:txBody>
      </p:sp>
      <p:sp>
        <p:nvSpPr>
          <p:cNvPr id="9" name="矩形 8">
            <a:extLst>
              <a:ext uri="{FF2B5EF4-FFF2-40B4-BE49-F238E27FC236}">
                <a16:creationId xmlns:a16="http://schemas.microsoft.com/office/drawing/2014/main" id="{A7AD9653-C52F-0B09-59AF-9A1E0E4AA7B8}"/>
              </a:ext>
            </a:extLst>
          </p:cNvPr>
          <p:cNvSpPr/>
          <p:nvPr/>
        </p:nvSpPr>
        <p:spPr>
          <a:xfrm>
            <a:off x="652962" y="3509472"/>
            <a:ext cx="10454043" cy="63945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7433C74A-BE82-3D72-2A1D-A94CA964C6C9}"/>
              </a:ext>
            </a:extLst>
          </p:cNvPr>
          <p:cNvSpPr txBox="1">
            <a:spLocks noChangeArrowheads="1"/>
          </p:cNvSpPr>
          <p:nvPr/>
        </p:nvSpPr>
        <p:spPr bwMode="auto">
          <a:xfrm>
            <a:off x="845118" y="3574491"/>
            <a:ext cx="10261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C:\Users\ccy&gt;mysql -h localhost -u lucy -p</a:t>
            </a:r>
          </a:p>
          <a:p>
            <a:pPr eaLnBrk="1" hangingPunct="1"/>
            <a:r>
              <a:rPr lang="en-US" altLang="zh-CN" sz="1400">
                <a:solidFill>
                  <a:srgbClr val="FF0000"/>
                </a:solidFill>
              </a:rPr>
              <a:t>Enter password: *******</a:t>
            </a:r>
          </a:p>
        </p:txBody>
      </p:sp>
      <p:sp>
        <p:nvSpPr>
          <p:cNvPr id="11" name="文本框 41">
            <a:extLst>
              <a:ext uri="{FF2B5EF4-FFF2-40B4-BE49-F238E27FC236}">
                <a16:creationId xmlns:a16="http://schemas.microsoft.com/office/drawing/2014/main" id="{0998EEDB-8E05-A479-5AFC-3D80D996C78A}"/>
              </a:ext>
            </a:extLst>
          </p:cNvPr>
          <p:cNvSpPr txBox="1">
            <a:spLocks noChangeArrowheads="1"/>
          </p:cNvSpPr>
          <p:nvPr/>
        </p:nvSpPr>
        <p:spPr bwMode="auto">
          <a:xfrm>
            <a:off x="636924" y="4239820"/>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执行</a:t>
            </a:r>
            <a:r>
              <a:rPr lang="en-US" altLang="zh-CN" sz="1600">
                <a:solidFill>
                  <a:schemeClr val="tx1">
                    <a:lumMod val="65000"/>
                    <a:lumOff val="35000"/>
                  </a:schemeClr>
                </a:solidFill>
              </a:rPr>
              <a:t>SET</a:t>
            </a:r>
            <a:r>
              <a:rPr lang="zh-CN" altLang="en-US" sz="1600">
                <a:solidFill>
                  <a:schemeClr val="tx1">
                    <a:lumMod val="65000"/>
                    <a:lumOff val="35000"/>
                  </a:schemeClr>
                </a:solidFill>
              </a:rPr>
              <a:t>语句，修改</a:t>
            </a:r>
            <a:r>
              <a:rPr lang="en-US" altLang="zh-CN" sz="1600">
                <a:solidFill>
                  <a:schemeClr val="tx1">
                    <a:lumMod val="65000"/>
                    <a:lumOff val="35000"/>
                  </a:schemeClr>
                </a:solidFill>
              </a:rPr>
              <a:t>lucy</a:t>
            </a:r>
            <a:r>
              <a:rPr lang="zh-CN" altLang="en-US" sz="1600">
                <a:solidFill>
                  <a:schemeClr val="tx1">
                    <a:lumMod val="65000"/>
                    <a:lumOff val="35000"/>
                  </a:schemeClr>
                </a:solidFill>
              </a:rPr>
              <a:t>用户自身密码，结果如下：</a:t>
            </a:r>
          </a:p>
        </p:txBody>
      </p:sp>
      <p:sp>
        <p:nvSpPr>
          <p:cNvPr id="12" name="矩形 11">
            <a:extLst>
              <a:ext uri="{FF2B5EF4-FFF2-40B4-BE49-F238E27FC236}">
                <a16:creationId xmlns:a16="http://schemas.microsoft.com/office/drawing/2014/main" id="{3B212D9D-9C5D-DD9C-217A-E6922BAF2874}"/>
              </a:ext>
            </a:extLst>
          </p:cNvPr>
          <p:cNvSpPr/>
          <p:nvPr/>
        </p:nvSpPr>
        <p:spPr>
          <a:xfrm>
            <a:off x="645971" y="4668552"/>
            <a:ext cx="10454043" cy="63945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935E8323-94EC-2362-7AE2-BC12ECE3AFE7}"/>
              </a:ext>
            </a:extLst>
          </p:cNvPr>
          <p:cNvSpPr txBox="1">
            <a:spLocks noChangeArrowheads="1"/>
          </p:cNvSpPr>
          <p:nvPr/>
        </p:nvSpPr>
        <p:spPr bwMode="auto">
          <a:xfrm>
            <a:off x="838127" y="4733571"/>
            <a:ext cx="10261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SET PASSWORD = PASSWORD('lucy123456');</a:t>
            </a:r>
          </a:p>
          <a:p>
            <a:pPr eaLnBrk="1" hangingPunct="1"/>
            <a:r>
              <a:rPr lang="en-US" altLang="zh-CN" sz="1400">
                <a:solidFill>
                  <a:srgbClr val="FF0000"/>
                </a:solidFill>
              </a:rPr>
              <a:t>Query OK, 0 rows affected, 1 warning (0.02 sec)</a:t>
            </a:r>
          </a:p>
        </p:txBody>
      </p:sp>
    </p:spTree>
    <p:extLst>
      <p:ext uri="{BB962C8B-B14F-4D97-AF65-F5344CB8AC3E}">
        <p14:creationId xmlns:p14="http://schemas.microsoft.com/office/powerpoint/2010/main" val="415202892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69142-A871-B8E6-EC32-7B3E2AF508AF}"/>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2956ABB9-79C3-09E8-28C9-2BC71AD4A280}"/>
              </a:ext>
            </a:extLst>
          </p:cNvPr>
          <p:cNvSpPr txBox="1">
            <a:spLocks noChangeArrowheads="1"/>
          </p:cNvSpPr>
          <p:nvPr/>
        </p:nvSpPr>
        <p:spPr bwMode="auto">
          <a:xfrm>
            <a:off x="622221" y="1173666"/>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对于</a:t>
            </a:r>
            <a:r>
              <a:rPr lang="en-US" altLang="zh-CN"/>
              <a:t>root</a:t>
            </a:r>
            <a:r>
              <a:rPr lang="zh-CN" altLang="en-US"/>
              <a:t>用户密码丢失这种问题，可以通过特殊方法登录</a:t>
            </a:r>
            <a:r>
              <a:rPr lang="en-US" altLang="zh-CN"/>
              <a:t>MySQL</a:t>
            </a:r>
            <a:r>
              <a:rPr lang="zh-CN" altLang="en-US"/>
              <a:t>服务器，然后在</a:t>
            </a:r>
            <a:r>
              <a:rPr lang="en-US" altLang="zh-CN">
                <a:solidFill>
                  <a:srgbClr val="FF0000"/>
                </a:solidFill>
              </a:rPr>
              <a:t>root</a:t>
            </a:r>
            <a:r>
              <a:rPr lang="zh-CN" altLang="en-US">
                <a:solidFill>
                  <a:srgbClr val="FF0000"/>
                </a:solidFill>
              </a:rPr>
              <a:t>用户下重新设置登录密码</a:t>
            </a:r>
            <a:r>
              <a:rPr lang="zh-CN" altLang="en-US"/>
              <a:t>。</a:t>
            </a:r>
          </a:p>
        </p:txBody>
      </p:sp>
      <p:grpSp>
        <p:nvGrpSpPr>
          <p:cNvPr id="4" name="组合 3">
            <a:extLst>
              <a:ext uri="{FF2B5EF4-FFF2-40B4-BE49-F238E27FC236}">
                <a16:creationId xmlns:a16="http://schemas.microsoft.com/office/drawing/2014/main" id="{EECB42E7-CEA1-33E9-7274-3A892703498F}"/>
              </a:ext>
            </a:extLst>
          </p:cNvPr>
          <p:cNvGrpSpPr/>
          <p:nvPr/>
        </p:nvGrpSpPr>
        <p:grpSpPr>
          <a:xfrm>
            <a:off x="510351" y="2020805"/>
            <a:ext cx="2183765" cy="600710"/>
            <a:chOff x="1320" y="4641"/>
            <a:chExt cx="3439" cy="946"/>
          </a:xfrm>
          <a:solidFill>
            <a:schemeClr val="accent6"/>
          </a:solidFill>
        </p:grpSpPr>
        <p:sp>
          <p:nvSpPr>
            <p:cNvPr id="22" name="椭圆 21">
              <a:extLst>
                <a:ext uri="{FF2B5EF4-FFF2-40B4-BE49-F238E27FC236}">
                  <a16:creationId xmlns:a16="http://schemas.microsoft.com/office/drawing/2014/main" id="{C2C4F564-A77B-01B4-9597-904E697C10F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3" name="圆角矩形 35">
              <a:extLst>
                <a:ext uri="{FF2B5EF4-FFF2-40B4-BE49-F238E27FC236}">
                  <a16:creationId xmlns:a16="http://schemas.microsoft.com/office/drawing/2014/main" id="{C3E3EAA3-0D74-5AA7-07DB-463C7E075083}"/>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5984AADC-F7DF-F4BF-F741-FC0A3C396880}"/>
              </a:ext>
            </a:extLst>
          </p:cNvPr>
          <p:cNvSpPr txBox="1">
            <a:spLocks noChangeArrowheads="1"/>
          </p:cNvSpPr>
          <p:nvPr/>
        </p:nvSpPr>
        <p:spPr bwMode="auto">
          <a:xfrm>
            <a:off x="2950338" y="2168704"/>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在忘记</a:t>
            </a:r>
            <a:r>
              <a:rPr lang="en-US" altLang="zh-CN" sz="1600"/>
              <a:t>root</a:t>
            </a:r>
            <a:r>
              <a:rPr lang="zh-CN" altLang="en-US" sz="1600"/>
              <a:t>用户密码的情况下，重新设置其密码为</a:t>
            </a:r>
            <a:r>
              <a:rPr lang="en-US" altLang="zh-CN" sz="1600"/>
              <a:t>123456</a:t>
            </a:r>
            <a:r>
              <a:rPr lang="zh-CN" altLang="en-US" sz="1600"/>
              <a:t>。</a:t>
            </a:r>
          </a:p>
        </p:txBody>
      </p:sp>
      <p:sp>
        <p:nvSpPr>
          <p:cNvPr id="6" name="文本框 41">
            <a:extLst>
              <a:ext uri="{FF2B5EF4-FFF2-40B4-BE49-F238E27FC236}">
                <a16:creationId xmlns:a16="http://schemas.microsoft.com/office/drawing/2014/main" id="{B3B7E5D5-60D7-7A8D-B87C-BE2C2BC2A414}"/>
              </a:ext>
            </a:extLst>
          </p:cNvPr>
          <p:cNvSpPr txBox="1">
            <a:spLocks noChangeArrowheads="1"/>
          </p:cNvSpPr>
          <p:nvPr/>
        </p:nvSpPr>
        <p:spPr bwMode="auto">
          <a:xfrm>
            <a:off x="522275" y="2710937"/>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1   </a:t>
            </a:r>
            <a:r>
              <a:rPr lang="zh-CN" altLang="en-US" sz="1600">
                <a:solidFill>
                  <a:schemeClr val="tx1">
                    <a:lumMod val="65000"/>
                    <a:lumOff val="35000"/>
                  </a:schemeClr>
                </a:solidFill>
              </a:rPr>
              <a:t>打开“管理员：命令提示符”窗口，执行</a:t>
            </a:r>
            <a:r>
              <a:rPr lang="en-US" altLang="zh-CN" sz="1600">
                <a:solidFill>
                  <a:schemeClr val="tx1">
                    <a:lumMod val="65000"/>
                    <a:lumOff val="35000"/>
                  </a:schemeClr>
                </a:solidFill>
              </a:rPr>
              <a:t>net stop mysql</a:t>
            </a:r>
            <a:r>
              <a:rPr lang="zh-CN" altLang="en-US" sz="1600">
                <a:solidFill>
                  <a:schemeClr val="tx1">
                    <a:lumMod val="65000"/>
                    <a:lumOff val="35000"/>
                  </a:schemeClr>
                </a:solidFill>
              </a:rPr>
              <a:t>命令，停止</a:t>
            </a:r>
            <a:r>
              <a:rPr lang="en-US" altLang="zh-CN" sz="1600">
                <a:solidFill>
                  <a:schemeClr val="tx1">
                    <a:lumMod val="65000"/>
                    <a:lumOff val="35000"/>
                  </a:schemeClr>
                </a:solidFill>
              </a:rPr>
              <a:t>MySQL</a:t>
            </a:r>
            <a:r>
              <a:rPr lang="zh-CN" altLang="en-US" sz="1600">
                <a:solidFill>
                  <a:schemeClr val="tx1">
                    <a:lumMod val="65000"/>
                    <a:lumOff val="35000"/>
                  </a:schemeClr>
                </a:solidFill>
              </a:rPr>
              <a:t>服务器。</a:t>
            </a:r>
          </a:p>
        </p:txBody>
      </p:sp>
      <p:sp>
        <p:nvSpPr>
          <p:cNvPr id="7" name="矩形 6">
            <a:extLst>
              <a:ext uri="{FF2B5EF4-FFF2-40B4-BE49-F238E27FC236}">
                <a16:creationId xmlns:a16="http://schemas.microsoft.com/office/drawing/2014/main" id="{E1C2552A-CB4D-A51E-6824-8FD5D5BB9186}"/>
              </a:ext>
            </a:extLst>
          </p:cNvPr>
          <p:cNvSpPr/>
          <p:nvPr/>
        </p:nvSpPr>
        <p:spPr>
          <a:xfrm>
            <a:off x="791382" y="3450062"/>
            <a:ext cx="9875202" cy="372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CD70296A-0DB8-B8CD-7347-E0C60E1EE970}"/>
              </a:ext>
            </a:extLst>
          </p:cNvPr>
          <p:cNvSpPr txBox="1">
            <a:spLocks noChangeArrowheads="1"/>
          </p:cNvSpPr>
          <p:nvPr/>
        </p:nvSpPr>
        <p:spPr bwMode="auto">
          <a:xfrm>
            <a:off x="983538" y="3473136"/>
            <a:ext cx="72586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mysqld --defaults-file="F:\mysql-5.7.18-winx64\my.ini" --skip-grant-tables</a:t>
            </a:r>
          </a:p>
        </p:txBody>
      </p:sp>
      <p:sp>
        <p:nvSpPr>
          <p:cNvPr id="9" name="矩形 8">
            <a:extLst>
              <a:ext uri="{FF2B5EF4-FFF2-40B4-BE49-F238E27FC236}">
                <a16:creationId xmlns:a16="http://schemas.microsoft.com/office/drawing/2014/main" id="{BA5F1022-C327-2EDB-D69C-EFA85D617957}"/>
              </a:ext>
            </a:extLst>
          </p:cNvPr>
          <p:cNvSpPr/>
          <p:nvPr/>
        </p:nvSpPr>
        <p:spPr>
          <a:xfrm>
            <a:off x="792779" y="5129260"/>
            <a:ext cx="9873805" cy="372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557FDBB5-FC35-D629-0CC7-602668E483F3}"/>
              </a:ext>
            </a:extLst>
          </p:cNvPr>
          <p:cNvSpPr txBox="1">
            <a:spLocks noChangeArrowheads="1"/>
          </p:cNvSpPr>
          <p:nvPr/>
        </p:nvSpPr>
        <p:spPr bwMode="auto">
          <a:xfrm>
            <a:off x="1186271" y="5152334"/>
            <a:ext cx="80122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 -u root -p</a:t>
            </a:r>
          </a:p>
        </p:txBody>
      </p:sp>
      <p:sp>
        <p:nvSpPr>
          <p:cNvPr id="11" name="文本框 41">
            <a:extLst>
              <a:ext uri="{FF2B5EF4-FFF2-40B4-BE49-F238E27FC236}">
                <a16:creationId xmlns:a16="http://schemas.microsoft.com/office/drawing/2014/main" id="{E824F967-28A0-1161-C030-E1C60693701F}"/>
              </a:ext>
            </a:extLst>
          </p:cNvPr>
          <p:cNvSpPr txBox="1">
            <a:spLocks noChangeArrowheads="1"/>
          </p:cNvSpPr>
          <p:nvPr/>
        </p:nvSpPr>
        <p:spPr bwMode="auto">
          <a:xfrm>
            <a:off x="523673" y="3031117"/>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2   </a:t>
            </a:r>
            <a:r>
              <a:rPr lang="zh-CN" altLang="en-US" sz="1600">
                <a:solidFill>
                  <a:schemeClr val="tx1">
                    <a:lumMod val="65000"/>
                    <a:lumOff val="35000"/>
                  </a:schemeClr>
                </a:solidFill>
              </a:rPr>
              <a:t>接着在命令窗口中执行</a:t>
            </a:r>
            <a:r>
              <a:rPr lang="en-US" altLang="zh-CN" sz="1600">
                <a:solidFill>
                  <a:schemeClr val="tx1">
                    <a:lumMod val="65000"/>
                    <a:lumOff val="35000"/>
                  </a:schemeClr>
                </a:solidFill>
              </a:rPr>
              <a:t>mysqld --skip-grant-tables</a:t>
            </a:r>
            <a:r>
              <a:rPr lang="zh-CN" altLang="en-US" sz="1600">
                <a:solidFill>
                  <a:schemeClr val="tx1">
                    <a:lumMod val="65000"/>
                    <a:lumOff val="35000"/>
                  </a:schemeClr>
                </a:solidFill>
              </a:rPr>
              <a:t>命令启动</a:t>
            </a:r>
            <a:r>
              <a:rPr lang="en-US" altLang="zh-CN" sz="1600">
                <a:solidFill>
                  <a:schemeClr val="tx1">
                    <a:lumMod val="65000"/>
                    <a:lumOff val="35000"/>
                  </a:schemeClr>
                </a:solidFill>
              </a:rPr>
              <a:t>MySQL</a:t>
            </a:r>
            <a:r>
              <a:rPr lang="zh-CN" altLang="en-US" sz="1600">
                <a:solidFill>
                  <a:schemeClr val="tx1">
                    <a:lumMod val="65000"/>
                    <a:lumOff val="35000"/>
                  </a:schemeClr>
                </a:solidFill>
              </a:rPr>
              <a:t>服务：</a:t>
            </a:r>
          </a:p>
        </p:txBody>
      </p:sp>
      <p:grpSp>
        <p:nvGrpSpPr>
          <p:cNvPr id="12" name="组合 11">
            <a:extLst>
              <a:ext uri="{FF2B5EF4-FFF2-40B4-BE49-F238E27FC236}">
                <a16:creationId xmlns:a16="http://schemas.microsoft.com/office/drawing/2014/main" id="{9D90E091-7534-3112-9671-6CDF032D4ADF}"/>
              </a:ext>
            </a:extLst>
          </p:cNvPr>
          <p:cNvGrpSpPr/>
          <p:nvPr/>
        </p:nvGrpSpPr>
        <p:grpSpPr>
          <a:xfrm>
            <a:off x="798783" y="3904960"/>
            <a:ext cx="9926522" cy="679509"/>
            <a:chOff x="812800" y="4424635"/>
            <a:chExt cx="10464661" cy="1800000"/>
          </a:xfrm>
        </p:grpSpPr>
        <p:sp>
          <p:nvSpPr>
            <p:cNvPr id="18" name="圆角矩形 17">
              <a:extLst>
                <a:ext uri="{FF2B5EF4-FFF2-40B4-BE49-F238E27FC236}">
                  <a16:creationId xmlns:a16="http://schemas.microsoft.com/office/drawing/2014/main" id="{D5D19AE9-480F-7BF1-5092-93A9C2CE1A66}"/>
                </a:ext>
              </a:extLst>
            </p:cNvPr>
            <p:cNvSpPr/>
            <p:nvPr/>
          </p:nvSpPr>
          <p:spPr>
            <a:xfrm>
              <a:off x="1506536" y="4433967"/>
              <a:ext cx="9770925" cy="1787526"/>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9" name="组合 18">
              <a:extLst>
                <a:ext uri="{FF2B5EF4-FFF2-40B4-BE49-F238E27FC236}">
                  <a16:creationId xmlns:a16="http://schemas.microsoft.com/office/drawing/2014/main" id="{C4351EA1-D4A6-E08F-4C06-EF27AB74CB67}"/>
                </a:ext>
              </a:extLst>
            </p:cNvPr>
            <p:cNvGrpSpPr>
              <a:grpSpLocks/>
            </p:cNvGrpSpPr>
            <p:nvPr/>
          </p:nvGrpSpPr>
          <p:grpSpPr bwMode="auto">
            <a:xfrm>
              <a:off x="812800" y="4424635"/>
              <a:ext cx="1927225" cy="1800000"/>
              <a:chOff x="1350" y="2421"/>
              <a:chExt cx="3035" cy="3606"/>
            </a:xfrm>
          </p:grpSpPr>
          <p:sp>
            <p:nvSpPr>
              <p:cNvPr id="20" name="Flowchart: Off-page Connector 32">
                <a:extLst>
                  <a:ext uri="{FF2B5EF4-FFF2-40B4-BE49-F238E27FC236}">
                    <a16:creationId xmlns:a16="http://schemas.microsoft.com/office/drawing/2014/main" id="{450D8974-A97F-365B-DA70-A86784494784}"/>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21" name="Round Same Side Corner Rectangle 33">
                <a:extLst>
                  <a:ext uri="{FF2B5EF4-FFF2-40B4-BE49-F238E27FC236}">
                    <a16:creationId xmlns:a16="http://schemas.microsoft.com/office/drawing/2014/main" id="{841802E1-6AFA-A2A7-8053-427CD84ADDE0}"/>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3" name="文本框 41">
            <a:extLst>
              <a:ext uri="{FF2B5EF4-FFF2-40B4-BE49-F238E27FC236}">
                <a16:creationId xmlns:a16="http://schemas.microsoft.com/office/drawing/2014/main" id="{EA5F969A-02BF-DFED-8EF8-60F391DC8C7B}"/>
              </a:ext>
            </a:extLst>
          </p:cNvPr>
          <p:cNvSpPr txBox="1">
            <a:spLocks noChangeArrowheads="1"/>
          </p:cNvSpPr>
          <p:nvPr/>
        </p:nvSpPr>
        <p:spPr bwMode="auto">
          <a:xfrm>
            <a:off x="2537651" y="3921023"/>
            <a:ext cx="813732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此处的路径</a:t>
            </a:r>
            <a:r>
              <a:rPr lang="en-US" altLang="zh-CN" sz="1600" dirty="0">
                <a:solidFill>
                  <a:schemeClr val="bg1"/>
                </a:solidFill>
              </a:rPr>
              <a:t>F:\mysql-5.7.18-winx64\my.ini</a:t>
            </a:r>
            <a:r>
              <a:rPr lang="zh-CN" altLang="en-US" sz="1600" dirty="0">
                <a:solidFill>
                  <a:schemeClr val="bg1"/>
                </a:solidFill>
              </a:rPr>
              <a:t>为</a:t>
            </a:r>
            <a:r>
              <a:rPr lang="en-US" altLang="zh-CN" sz="1600" dirty="0">
                <a:solidFill>
                  <a:schemeClr val="bg1"/>
                </a:solidFill>
              </a:rPr>
              <a:t>MySQL</a:t>
            </a:r>
            <a:r>
              <a:rPr lang="zh-CN" altLang="en-US" sz="1600" dirty="0">
                <a:solidFill>
                  <a:schemeClr val="bg1"/>
                </a:solidFill>
              </a:rPr>
              <a:t>实际安装路径，读者可根据实际情况修改。</a:t>
            </a:r>
            <a:endParaRPr lang="en-US" altLang="zh-CN" sz="1600" dirty="0">
              <a:solidFill>
                <a:schemeClr val="bg1"/>
              </a:solidFill>
            </a:endParaRPr>
          </a:p>
        </p:txBody>
      </p:sp>
      <p:sp>
        <p:nvSpPr>
          <p:cNvPr id="14" name="文本框 41">
            <a:extLst>
              <a:ext uri="{FF2B5EF4-FFF2-40B4-BE49-F238E27FC236}">
                <a16:creationId xmlns:a16="http://schemas.microsoft.com/office/drawing/2014/main" id="{6E311DE2-67E1-D4F7-DA39-05264E001A85}"/>
              </a:ext>
            </a:extLst>
          </p:cNvPr>
          <p:cNvSpPr txBox="1">
            <a:spLocks noChangeArrowheads="1"/>
          </p:cNvSpPr>
          <p:nvPr/>
        </p:nvSpPr>
        <p:spPr bwMode="auto">
          <a:xfrm>
            <a:off x="525071" y="4643203"/>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3   </a:t>
            </a:r>
            <a:r>
              <a:rPr lang="zh-CN" altLang="en-US" sz="1600">
                <a:solidFill>
                  <a:schemeClr val="tx1">
                    <a:lumMod val="65000"/>
                    <a:lumOff val="35000"/>
                  </a:schemeClr>
                </a:solidFill>
              </a:rPr>
              <a:t>打开“命令提示符”窗口，执行</a:t>
            </a:r>
            <a:r>
              <a:rPr lang="en-US" altLang="zh-CN" sz="1600">
                <a:solidFill>
                  <a:schemeClr val="tx1">
                    <a:lumMod val="65000"/>
                    <a:lumOff val="35000"/>
                  </a:schemeClr>
                </a:solidFill>
              </a:rPr>
              <a:t>mysql -u root -p</a:t>
            </a:r>
            <a:r>
              <a:rPr lang="zh-CN" altLang="en-US" sz="1600">
                <a:solidFill>
                  <a:schemeClr val="tx1">
                    <a:lumMod val="65000"/>
                    <a:lumOff val="35000"/>
                  </a:schemeClr>
                </a:solidFill>
              </a:rPr>
              <a:t>命令，在提示输入密码时直接回车，不用输入密码。</a:t>
            </a:r>
          </a:p>
        </p:txBody>
      </p:sp>
      <p:sp>
        <p:nvSpPr>
          <p:cNvPr id="15" name="矩形 14">
            <a:extLst>
              <a:ext uri="{FF2B5EF4-FFF2-40B4-BE49-F238E27FC236}">
                <a16:creationId xmlns:a16="http://schemas.microsoft.com/office/drawing/2014/main" id="{FCAD3BFC-E284-9FC6-4D27-B157A8FE92C2}"/>
              </a:ext>
            </a:extLst>
          </p:cNvPr>
          <p:cNvSpPr/>
          <p:nvPr/>
        </p:nvSpPr>
        <p:spPr>
          <a:xfrm>
            <a:off x="802566" y="6036670"/>
            <a:ext cx="9873805" cy="372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文本框 38">
            <a:extLst>
              <a:ext uri="{FF2B5EF4-FFF2-40B4-BE49-F238E27FC236}">
                <a16:creationId xmlns:a16="http://schemas.microsoft.com/office/drawing/2014/main" id="{8191B79B-179E-DE24-C8C5-1678EEAF2AD2}"/>
              </a:ext>
            </a:extLst>
          </p:cNvPr>
          <p:cNvSpPr txBox="1">
            <a:spLocks noChangeArrowheads="1"/>
          </p:cNvSpPr>
          <p:nvPr/>
        </p:nvSpPr>
        <p:spPr bwMode="auto">
          <a:xfrm>
            <a:off x="1196058" y="6059744"/>
            <a:ext cx="80122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USE mysql;</a:t>
            </a:r>
          </a:p>
        </p:txBody>
      </p:sp>
      <p:sp>
        <p:nvSpPr>
          <p:cNvPr id="17" name="文本框 41">
            <a:extLst>
              <a:ext uri="{FF2B5EF4-FFF2-40B4-BE49-F238E27FC236}">
                <a16:creationId xmlns:a16="http://schemas.microsoft.com/office/drawing/2014/main" id="{04B87C85-22E6-46C1-F88F-368F73FA5D97}"/>
              </a:ext>
            </a:extLst>
          </p:cNvPr>
          <p:cNvSpPr txBox="1">
            <a:spLocks noChangeArrowheads="1"/>
          </p:cNvSpPr>
          <p:nvPr/>
        </p:nvSpPr>
        <p:spPr bwMode="auto">
          <a:xfrm>
            <a:off x="534858" y="5550613"/>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4   </a:t>
            </a:r>
            <a:r>
              <a:rPr lang="zh-CN" altLang="en-US" sz="1600">
                <a:solidFill>
                  <a:schemeClr val="tx1">
                    <a:lumMod val="65000"/>
                    <a:lumOff val="35000"/>
                  </a:schemeClr>
                </a:solidFill>
              </a:rPr>
              <a:t>成功登录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后，执行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语句选择数据库</a:t>
            </a:r>
            <a:r>
              <a:rPr lang="en-US" altLang="zh-CN" sz="1600">
                <a:solidFill>
                  <a:schemeClr val="tx1">
                    <a:lumMod val="65000"/>
                    <a:lumOff val="35000"/>
                  </a:schemeClr>
                </a:solidFill>
              </a:rPr>
              <a:t>mysql</a:t>
            </a:r>
            <a:r>
              <a:rPr lang="zh-CN" altLang="en-US" sz="1600">
                <a:solidFill>
                  <a:schemeClr val="tx1">
                    <a:lumMod val="65000"/>
                    <a:lumOff val="35000"/>
                  </a:schemeClr>
                </a:solidFill>
              </a:rPr>
              <a:t>。</a:t>
            </a:r>
          </a:p>
        </p:txBody>
      </p:sp>
    </p:spTree>
    <p:extLst>
      <p:ext uri="{BB962C8B-B14F-4D97-AF65-F5344CB8AC3E}">
        <p14:creationId xmlns:p14="http://schemas.microsoft.com/office/powerpoint/2010/main" val="9944363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945B1-4E91-2CBE-EFBE-7603729C563F}"/>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40112404-9539-E288-72A8-0DF71C2A7149}"/>
              </a:ext>
            </a:extLst>
          </p:cNvPr>
          <p:cNvSpPr/>
          <p:nvPr/>
        </p:nvSpPr>
        <p:spPr>
          <a:xfrm>
            <a:off x="784721" y="1541931"/>
            <a:ext cx="9875202" cy="372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6A1DABF-67A1-C0E4-3FD3-24658FE6FF3D}"/>
              </a:ext>
            </a:extLst>
          </p:cNvPr>
          <p:cNvSpPr txBox="1">
            <a:spLocks noChangeArrowheads="1"/>
          </p:cNvSpPr>
          <p:nvPr/>
        </p:nvSpPr>
        <p:spPr bwMode="auto">
          <a:xfrm>
            <a:off x="976876" y="1565005"/>
            <a:ext cx="87350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UPDATE user SET authentication_string=PASSWORD('123456') WHERE user='root' and host='localhost';</a:t>
            </a:r>
          </a:p>
        </p:txBody>
      </p:sp>
      <p:sp>
        <p:nvSpPr>
          <p:cNvPr id="5" name="矩形 4">
            <a:extLst>
              <a:ext uri="{FF2B5EF4-FFF2-40B4-BE49-F238E27FC236}">
                <a16:creationId xmlns:a16="http://schemas.microsoft.com/office/drawing/2014/main" id="{FDAAA833-471C-3CC2-6BAE-D1A552EF6BDA}"/>
              </a:ext>
            </a:extLst>
          </p:cNvPr>
          <p:cNvSpPr/>
          <p:nvPr/>
        </p:nvSpPr>
        <p:spPr>
          <a:xfrm>
            <a:off x="786118" y="2415785"/>
            <a:ext cx="9873805" cy="372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D457BB3C-5CE6-DE38-EF57-EC38E1305C40}"/>
              </a:ext>
            </a:extLst>
          </p:cNvPr>
          <p:cNvSpPr txBox="1">
            <a:spLocks noChangeArrowheads="1"/>
          </p:cNvSpPr>
          <p:nvPr/>
        </p:nvSpPr>
        <p:spPr bwMode="auto">
          <a:xfrm>
            <a:off x="1179610" y="2438859"/>
            <a:ext cx="80122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FLUSH PRIVILEGES;</a:t>
            </a:r>
          </a:p>
        </p:txBody>
      </p:sp>
      <p:sp>
        <p:nvSpPr>
          <p:cNvPr id="7" name="文本框 41">
            <a:extLst>
              <a:ext uri="{FF2B5EF4-FFF2-40B4-BE49-F238E27FC236}">
                <a16:creationId xmlns:a16="http://schemas.microsoft.com/office/drawing/2014/main" id="{B97DBD82-82FC-4F4F-0A2B-4779158F1509}"/>
              </a:ext>
            </a:extLst>
          </p:cNvPr>
          <p:cNvSpPr txBox="1">
            <a:spLocks noChangeArrowheads="1"/>
          </p:cNvSpPr>
          <p:nvPr/>
        </p:nvSpPr>
        <p:spPr bwMode="auto">
          <a:xfrm>
            <a:off x="517012" y="1122986"/>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5   </a:t>
            </a:r>
            <a:r>
              <a:rPr lang="zh-CN" altLang="en-US" sz="1600">
                <a:solidFill>
                  <a:schemeClr val="tx1">
                    <a:lumMod val="65000"/>
                    <a:lumOff val="35000"/>
                  </a:schemeClr>
                </a:solidFill>
              </a:rPr>
              <a:t>执行</a:t>
            </a:r>
            <a:r>
              <a:rPr lang="en-US" altLang="zh-CN" sz="1600">
                <a:solidFill>
                  <a:schemeClr val="tx1">
                    <a:lumMod val="65000"/>
                    <a:lumOff val="35000"/>
                  </a:schemeClr>
                </a:solidFill>
              </a:rPr>
              <a:t>UPDATE</a:t>
            </a:r>
            <a:r>
              <a:rPr lang="zh-CN" altLang="en-US" sz="1600">
                <a:solidFill>
                  <a:schemeClr val="tx1">
                    <a:lumMod val="65000"/>
                    <a:lumOff val="35000"/>
                  </a:schemeClr>
                </a:solidFill>
              </a:rPr>
              <a:t>语句，修改</a:t>
            </a:r>
            <a:r>
              <a:rPr lang="en-US" altLang="zh-CN" sz="1600">
                <a:solidFill>
                  <a:schemeClr val="tx1">
                    <a:lumMod val="65000"/>
                    <a:lumOff val="35000"/>
                  </a:schemeClr>
                </a:solidFill>
              </a:rPr>
              <a:t>user</a:t>
            </a:r>
            <a:r>
              <a:rPr lang="zh-CN" altLang="en-US" sz="1600">
                <a:solidFill>
                  <a:schemeClr val="tx1">
                    <a:lumMod val="65000"/>
                    <a:lumOff val="35000"/>
                  </a:schemeClr>
                </a:solidFill>
              </a:rPr>
              <a:t>表中</a:t>
            </a:r>
            <a:r>
              <a:rPr lang="en-US" altLang="zh-CN" sz="1600">
                <a:solidFill>
                  <a:schemeClr val="tx1">
                    <a:lumMod val="65000"/>
                    <a:lumOff val="35000"/>
                  </a:schemeClr>
                </a:solidFill>
              </a:rPr>
              <a:t>root</a:t>
            </a:r>
            <a:r>
              <a:rPr lang="zh-CN" altLang="en-US" sz="1600">
                <a:solidFill>
                  <a:schemeClr val="tx1">
                    <a:lumMod val="65000"/>
                    <a:lumOff val="35000"/>
                  </a:schemeClr>
                </a:solidFill>
              </a:rPr>
              <a:t>用户对应的</a:t>
            </a:r>
            <a:r>
              <a:rPr lang="en-US" altLang="zh-CN" sz="1600">
                <a:solidFill>
                  <a:schemeClr val="tx1">
                    <a:lumMod val="65000"/>
                    <a:lumOff val="35000"/>
                  </a:schemeClr>
                </a:solidFill>
              </a:rPr>
              <a:t>authentication_string</a:t>
            </a:r>
            <a:r>
              <a:rPr lang="zh-CN" altLang="en-US" sz="1600">
                <a:solidFill>
                  <a:schemeClr val="tx1">
                    <a:lumMod val="65000"/>
                    <a:lumOff val="35000"/>
                  </a:schemeClr>
                </a:solidFill>
              </a:rPr>
              <a:t>字段值。</a:t>
            </a:r>
          </a:p>
        </p:txBody>
      </p:sp>
      <p:sp>
        <p:nvSpPr>
          <p:cNvPr id="8" name="文本框 41">
            <a:extLst>
              <a:ext uri="{FF2B5EF4-FFF2-40B4-BE49-F238E27FC236}">
                <a16:creationId xmlns:a16="http://schemas.microsoft.com/office/drawing/2014/main" id="{26541663-6B58-5DC6-7CEA-A8E038978A6E}"/>
              </a:ext>
            </a:extLst>
          </p:cNvPr>
          <p:cNvSpPr txBox="1">
            <a:spLocks noChangeArrowheads="1"/>
          </p:cNvSpPr>
          <p:nvPr/>
        </p:nvSpPr>
        <p:spPr bwMode="auto">
          <a:xfrm>
            <a:off x="518410" y="1980062"/>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6   </a:t>
            </a:r>
            <a:r>
              <a:rPr lang="zh-CN" altLang="en-US" sz="1600">
                <a:solidFill>
                  <a:schemeClr val="tx1">
                    <a:lumMod val="65000"/>
                    <a:lumOff val="35000"/>
                  </a:schemeClr>
                </a:solidFill>
              </a:rPr>
              <a:t>执行</a:t>
            </a:r>
            <a:r>
              <a:rPr lang="en-US" altLang="zh-CN" sz="1600">
                <a:solidFill>
                  <a:schemeClr val="tx1">
                    <a:lumMod val="65000"/>
                    <a:lumOff val="35000"/>
                  </a:schemeClr>
                </a:solidFill>
              </a:rPr>
              <a:t>FLUSH PRIVILEGES;</a:t>
            </a:r>
            <a:r>
              <a:rPr lang="zh-CN" altLang="en-US" sz="1600">
                <a:solidFill>
                  <a:schemeClr val="tx1">
                    <a:lumMod val="65000"/>
                    <a:lumOff val="35000"/>
                  </a:schemeClr>
                </a:solidFill>
              </a:rPr>
              <a:t>语句，刷新权限表。</a:t>
            </a:r>
          </a:p>
        </p:txBody>
      </p:sp>
      <p:sp>
        <p:nvSpPr>
          <p:cNvPr id="9" name="文本框 41">
            <a:extLst>
              <a:ext uri="{FF2B5EF4-FFF2-40B4-BE49-F238E27FC236}">
                <a16:creationId xmlns:a16="http://schemas.microsoft.com/office/drawing/2014/main" id="{CCE94618-E7B9-486E-483D-84FF087968C2}"/>
              </a:ext>
            </a:extLst>
          </p:cNvPr>
          <p:cNvSpPr txBox="1">
            <a:spLocks noChangeArrowheads="1"/>
          </p:cNvSpPr>
          <p:nvPr/>
        </p:nvSpPr>
        <p:spPr bwMode="auto">
          <a:xfrm>
            <a:off x="528197" y="2862305"/>
            <a:ext cx="10421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rgbClr val="FF0000"/>
                </a:solidFill>
              </a:rPr>
              <a:t>步骤</a:t>
            </a:r>
            <a:r>
              <a:rPr lang="en-US" altLang="zh-CN" sz="1600">
                <a:solidFill>
                  <a:srgbClr val="FF0000"/>
                </a:solidFill>
              </a:rPr>
              <a:t>7   </a:t>
            </a:r>
            <a:r>
              <a:rPr lang="zh-CN" altLang="en-US" sz="1600">
                <a:solidFill>
                  <a:schemeClr val="tx1">
                    <a:lumMod val="65000"/>
                    <a:lumOff val="35000"/>
                  </a:schemeClr>
                </a:solidFill>
              </a:rPr>
              <a:t>退出</a:t>
            </a:r>
            <a:r>
              <a:rPr lang="en-US" altLang="zh-CN" sz="1600">
                <a:solidFill>
                  <a:schemeClr val="tx1">
                    <a:lumMod val="65000"/>
                    <a:lumOff val="35000"/>
                  </a:schemeClr>
                </a:solidFill>
              </a:rPr>
              <a:t>MySQL</a:t>
            </a:r>
            <a:r>
              <a:rPr lang="zh-CN" altLang="en-US" sz="1600">
                <a:solidFill>
                  <a:schemeClr val="tx1">
                    <a:lumMod val="65000"/>
                    <a:lumOff val="35000"/>
                  </a:schemeClr>
                </a:solidFill>
              </a:rPr>
              <a:t>后，使用新密码重新登录。</a:t>
            </a:r>
          </a:p>
        </p:txBody>
      </p:sp>
      <p:grpSp>
        <p:nvGrpSpPr>
          <p:cNvPr id="10" name="组合 9">
            <a:extLst>
              <a:ext uri="{FF2B5EF4-FFF2-40B4-BE49-F238E27FC236}">
                <a16:creationId xmlns:a16="http://schemas.microsoft.com/office/drawing/2014/main" id="{A853E4D6-F1FD-763A-84F7-86E1D7FAEB6A}"/>
              </a:ext>
            </a:extLst>
          </p:cNvPr>
          <p:cNvGrpSpPr/>
          <p:nvPr/>
        </p:nvGrpSpPr>
        <p:grpSpPr>
          <a:xfrm flipH="1">
            <a:off x="8126446" y="2293718"/>
            <a:ext cx="3263558" cy="4454971"/>
            <a:chOff x="1133465" y="1394673"/>
            <a:chExt cx="3150360" cy="4702535"/>
          </a:xfrm>
        </p:grpSpPr>
        <p:sp>
          <p:nvSpPr>
            <p:cNvPr id="11" name="Freeform 5">
              <a:extLst>
                <a:ext uri="{FF2B5EF4-FFF2-40B4-BE49-F238E27FC236}">
                  <a16:creationId xmlns:a16="http://schemas.microsoft.com/office/drawing/2014/main" id="{D69266CA-71EF-3F88-1127-855BA06BB480}"/>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2" name="Freeform 37">
              <a:extLst>
                <a:ext uri="{FF2B5EF4-FFF2-40B4-BE49-F238E27FC236}">
                  <a16:creationId xmlns:a16="http://schemas.microsoft.com/office/drawing/2014/main" id="{ADD0D898-BDB5-E1A1-62C8-8A5CA5CE6C06}"/>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3" name="Freeform 38">
              <a:extLst>
                <a:ext uri="{FF2B5EF4-FFF2-40B4-BE49-F238E27FC236}">
                  <a16:creationId xmlns:a16="http://schemas.microsoft.com/office/drawing/2014/main" id="{C7C2A7A5-F160-0F2E-5FDB-DA4F2ED9A9E0}"/>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4" name="组合 13">
              <a:extLst>
                <a:ext uri="{FF2B5EF4-FFF2-40B4-BE49-F238E27FC236}">
                  <a16:creationId xmlns:a16="http://schemas.microsoft.com/office/drawing/2014/main" id="{970C1B3D-7732-C544-E65D-529AEDEDF79B}"/>
                </a:ext>
              </a:extLst>
            </p:cNvPr>
            <p:cNvGrpSpPr/>
            <p:nvPr/>
          </p:nvGrpSpPr>
          <p:grpSpPr>
            <a:xfrm>
              <a:off x="1864305" y="4689096"/>
              <a:ext cx="985838" cy="1408112"/>
              <a:chOff x="8928912" y="5105375"/>
              <a:chExt cx="985838" cy="1408112"/>
            </a:xfrm>
            <a:solidFill>
              <a:srgbClr val="546E7A"/>
            </a:solidFill>
          </p:grpSpPr>
          <p:sp>
            <p:nvSpPr>
              <p:cNvPr id="24" name="Oval 8">
                <a:extLst>
                  <a:ext uri="{FF2B5EF4-FFF2-40B4-BE49-F238E27FC236}">
                    <a16:creationId xmlns:a16="http://schemas.microsoft.com/office/drawing/2014/main" id="{4DA4A8B5-BC03-60C6-9B6D-B03269A3772F}"/>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5" name="Freeform 35">
                <a:extLst>
                  <a:ext uri="{FF2B5EF4-FFF2-40B4-BE49-F238E27FC236}">
                    <a16:creationId xmlns:a16="http://schemas.microsoft.com/office/drawing/2014/main" id="{F08DD1CD-B1BE-A85A-B0CB-D87846CAE7A4}"/>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5" name="Freeform 5">
              <a:extLst>
                <a:ext uri="{FF2B5EF4-FFF2-40B4-BE49-F238E27FC236}">
                  <a16:creationId xmlns:a16="http://schemas.microsoft.com/office/drawing/2014/main" id="{2ADA4832-D1DF-83A2-064D-5900E9E0133D}"/>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6" name="直接连接符 15">
              <a:extLst>
                <a:ext uri="{FF2B5EF4-FFF2-40B4-BE49-F238E27FC236}">
                  <a16:creationId xmlns:a16="http://schemas.microsoft.com/office/drawing/2014/main" id="{877010BD-A3AB-4955-D803-690753F710A4}"/>
                </a:ext>
              </a:extLst>
            </p:cNvPr>
            <p:cNvCxnSpPr>
              <a:stCxn id="11" idx="4"/>
              <a:endCxn id="25"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C8014F0E-599D-D403-FD8A-2E6E7577EC26}"/>
                </a:ext>
              </a:extLst>
            </p:cNvPr>
            <p:cNvCxnSpPr>
              <a:stCxn id="13" idx="4"/>
              <a:endCxn id="25"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接连接符 17">
              <a:extLst>
                <a:ext uri="{FF2B5EF4-FFF2-40B4-BE49-F238E27FC236}">
                  <a16:creationId xmlns:a16="http://schemas.microsoft.com/office/drawing/2014/main" id="{6900E3D9-0EB1-B666-596D-C5C387B92DFB}"/>
                </a:ext>
              </a:extLst>
            </p:cNvPr>
            <p:cNvCxnSpPr>
              <a:stCxn id="15" idx="4"/>
              <a:endCxn id="25"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接连接符 18">
              <a:extLst>
                <a:ext uri="{FF2B5EF4-FFF2-40B4-BE49-F238E27FC236}">
                  <a16:creationId xmlns:a16="http://schemas.microsoft.com/office/drawing/2014/main" id="{D48CFC98-DF3C-B6C4-A9B6-1CE8B1F48E8F}"/>
                </a:ext>
              </a:extLst>
            </p:cNvPr>
            <p:cNvCxnSpPr>
              <a:stCxn id="12" idx="4"/>
              <a:endCxn id="25"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20" name="Freeform 24">
              <a:extLst>
                <a:ext uri="{FF2B5EF4-FFF2-40B4-BE49-F238E27FC236}">
                  <a16:creationId xmlns:a16="http://schemas.microsoft.com/office/drawing/2014/main" id="{1CA10C30-2ED5-7B7B-B84B-7BF00CEC4202}"/>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1">
              <a:extLst>
                <a:ext uri="{FF2B5EF4-FFF2-40B4-BE49-F238E27FC236}">
                  <a16:creationId xmlns:a16="http://schemas.microsoft.com/office/drawing/2014/main" id="{E501A3F2-D715-596B-3DB1-7EBFADBFD3D7}"/>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2" name="Freeform 22">
              <a:extLst>
                <a:ext uri="{FF2B5EF4-FFF2-40B4-BE49-F238E27FC236}">
                  <a16:creationId xmlns:a16="http://schemas.microsoft.com/office/drawing/2014/main" id="{EABB9B80-3D64-3AA9-2657-D14E9116771F}"/>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3" name="Freeform 23">
              <a:extLst>
                <a:ext uri="{FF2B5EF4-FFF2-40B4-BE49-F238E27FC236}">
                  <a16:creationId xmlns:a16="http://schemas.microsoft.com/office/drawing/2014/main" id="{43E91B57-B718-E7BD-380A-E5CD701F3A8B}"/>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319777833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95395-EC4B-0304-9855-15D960AEC12E}"/>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1C9D0AC8-8246-558C-6554-7EF2FAE66702}"/>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5603DF55-BE0C-1E3D-07EE-EB7F96CF12F1}"/>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AEBF61DF-4D36-2B83-FFA5-20AB12BD3937}"/>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30FB26E1-98BC-BB24-CD8F-663190D78D69}"/>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5F0E0A05-A0E0-F430-8669-CFE33E6823E1}"/>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61B5489D-47E3-9D7D-2B8B-84158C884296}"/>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F44E6949-5BCB-0257-297F-A44B711086DB}"/>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88F87B37-EA6B-2B33-5296-A980E48D0820}"/>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7AD003E2-8F1B-3392-D04E-B2A9D7D53387}"/>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8304B568-F363-BAF7-F213-3E83E800E3E9}"/>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44EB3BFC-D8C7-02F0-2E23-E23EC32A368B}"/>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D2E7D614-C8B7-AA3A-64A8-F817D301CC76}"/>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4C7E6A45-221B-8FB4-EDE7-8B69C95177C3}"/>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732AED75-0F37-5922-D21F-F0A855F84BB7}"/>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4DCFED8B-FC55-79B4-210C-ED6ACE7B3FE8}"/>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F7031E3E-4C24-65C3-066D-81B905B91C9A}"/>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4295C21D-027A-9BE8-9510-37D5392BA713}"/>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75EE58F6-A7A4-ABF1-2555-F6DC263FF3E8}"/>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97E6DBDD-85CF-8B45-8085-AEAD065130EC}"/>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BC1317A7-4FEF-D0F5-B53B-22025F4E07E1}"/>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0CEFD373-BFF9-8082-BD22-C2861F0B76B5}"/>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E1042A3F-9373-6BBC-562E-292FCCB70FBD}"/>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141B2928-B081-9A65-A4A1-A975791188FE}"/>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F014066D-C6EF-ED78-44CB-2813D96CB747}"/>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B823213F-6692-A899-F8AA-E2238ECDD361}"/>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DC54F9B2-E4D4-8544-4A1C-96E2539FE804}"/>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95C3C5D1-3D56-ED01-A83F-BE35F2971B98}"/>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04F75C91-EA7B-BBF8-06EB-5ADE48CE3AB4}"/>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A85B9B52-228B-8A75-7215-710C7C68D51B}"/>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8E78786A-39A4-D3BF-BFAA-75964E6ACE10}"/>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E6B0D917-C521-DEA7-4A16-45F2363DAB53}"/>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F68570F7-7593-21CC-05D8-2DB49A5C7FC1}"/>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E3C717C0-8693-4506-5FAC-DD0731073297}"/>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260E7702-7D80-0C2E-57EC-4E1C10EB886F}"/>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71D10561-1D68-3BB6-D024-8996F74C2B1C}"/>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6706463A-EEB1-98D1-67BE-6BA6C3284B22}"/>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BED96F18-6BF3-5945-D6E3-C711BD4B4D2C}"/>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BB638598-488D-605C-F85D-A77C822A4E24}"/>
              </a:ext>
            </a:extLst>
          </p:cNvPr>
          <p:cNvCxnSpPr/>
          <p:nvPr/>
        </p:nvCxnSpPr>
        <p:spPr>
          <a:xfrm>
            <a:off x="6046868" y="2777438"/>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FBFD572E-6A01-9EB4-8251-2138D11244C6}"/>
              </a:ext>
            </a:extLst>
          </p:cNvPr>
          <p:cNvSpPr txBox="1">
            <a:spLocks noChangeArrowheads="1"/>
          </p:cNvSpPr>
          <p:nvPr/>
        </p:nvSpPr>
        <p:spPr bwMode="auto">
          <a:xfrm>
            <a:off x="4663259" y="2939793"/>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3</a:t>
            </a:r>
          </a:p>
        </p:txBody>
      </p:sp>
      <p:sp>
        <p:nvSpPr>
          <p:cNvPr id="41" name="文本框 52">
            <a:extLst>
              <a:ext uri="{FF2B5EF4-FFF2-40B4-BE49-F238E27FC236}">
                <a16:creationId xmlns:a16="http://schemas.microsoft.com/office/drawing/2014/main" id="{91B30CA3-BB80-529E-68EF-FBF179018944}"/>
              </a:ext>
            </a:extLst>
          </p:cNvPr>
          <p:cNvSpPr txBox="1">
            <a:spLocks noChangeArrowheads="1"/>
          </p:cNvSpPr>
          <p:nvPr/>
        </p:nvSpPr>
        <p:spPr bwMode="auto">
          <a:xfrm>
            <a:off x="6137760" y="2984952"/>
            <a:ext cx="60115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6000" b="1" noProof="1">
                <a:solidFill>
                  <a:schemeClr val="bg1"/>
                </a:solidFill>
                <a:latin typeface="微软雅黑" pitchFamily="34" charset="-122"/>
              </a:rPr>
              <a:t>MySQL</a:t>
            </a:r>
            <a:r>
              <a:rPr lang="zh-CN" altLang="en-US" sz="6000" b="1" noProof="1">
                <a:solidFill>
                  <a:schemeClr val="bg1"/>
                </a:solidFill>
                <a:latin typeface="微软雅黑" pitchFamily="34" charset="-122"/>
              </a:rPr>
              <a:t>权限管理</a:t>
            </a:r>
          </a:p>
        </p:txBody>
      </p:sp>
    </p:spTree>
    <p:extLst>
      <p:ext uri="{BB962C8B-B14F-4D97-AF65-F5344CB8AC3E}">
        <p14:creationId xmlns:p14="http://schemas.microsoft.com/office/powerpoint/2010/main" val="9741110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969F0-E90D-085F-3441-A1C49ED8D737}"/>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BC209642-E484-FF81-2967-8B45425A2730}"/>
              </a:ext>
            </a:extLst>
          </p:cNvPr>
          <p:cNvSpPr txBox="1">
            <a:spLocks noChangeArrowheads="1"/>
          </p:cNvSpPr>
          <p:nvPr/>
        </p:nvSpPr>
        <p:spPr bwMode="auto">
          <a:xfrm>
            <a:off x="758890" y="1124744"/>
            <a:ext cx="103569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dirty="0"/>
              <a:t>MySQL</a:t>
            </a:r>
            <a:r>
              <a:rPr lang="zh-CN" altLang="en-US" dirty="0"/>
              <a:t>账号的权限信息存储在</a:t>
            </a:r>
            <a:r>
              <a:rPr lang="en-US" altLang="zh-CN" dirty="0">
                <a:solidFill>
                  <a:srgbClr val="FF0000"/>
                </a:solidFill>
              </a:rPr>
              <a:t>4</a:t>
            </a:r>
            <a:r>
              <a:rPr lang="zh-CN" altLang="en-US" dirty="0">
                <a:solidFill>
                  <a:srgbClr val="FF0000"/>
                </a:solidFill>
              </a:rPr>
              <a:t>个控制权限的权限表</a:t>
            </a:r>
            <a:r>
              <a:rPr lang="zh-CN" altLang="en-US" dirty="0"/>
              <a:t>中。在</a:t>
            </a:r>
            <a:r>
              <a:rPr lang="en-US" altLang="zh-CN" dirty="0"/>
              <a:t>MySQL</a:t>
            </a:r>
            <a:r>
              <a:rPr lang="zh-CN" altLang="en-US" dirty="0"/>
              <a:t>启动时，服务器将这些信息读入内存。</a:t>
            </a:r>
            <a:r>
              <a:rPr lang="en-US" altLang="zh-CN" dirty="0"/>
              <a:t>MySQL</a:t>
            </a:r>
            <a:r>
              <a:rPr lang="zh-CN" altLang="en-US" dirty="0"/>
              <a:t>支持的权限如表</a:t>
            </a:r>
            <a:r>
              <a:rPr lang="en-US" altLang="zh-CN" dirty="0"/>
              <a:t>2</a:t>
            </a:r>
            <a:r>
              <a:rPr lang="zh-CN" altLang="en-US" dirty="0"/>
              <a:t>所示。</a:t>
            </a:r>
          </a:p>
        </p:txBody>
      </p:sp>
      <p:sp>
        <p:nvSpPr>
          <p:cNvPr id="4" name="矩形 3">
            <a:extLst>
              <a:ext uri="{FF2B5EF4-FFF2-40B4-BE49-F238E27FC236}">
                <a16:creationId xmlns:a16="http://schemas.microsoft.com/office/drawing/2014/main" id="{2BF524D5-0454-6C64-7A04-A4D3368A270A}"/>
              </a:ext>
            </a:extLst>
          </p:cNvPr>
          <p:cNvSpPr/>
          <p:nvPr/>
        </p:nvSpPr>
        <p:spPr>
          <a:xfrm>
            <a:off x="4464487" y="1943611"/>
            <a:ext cx="2329484"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dirty="0"/>
              <a:t>表</a:t>
            </a:r>
            <a:r>
              <a:rPr lang="en-US" altLang="zh-CN" sz="1600" dirty="0"/>
              <a:t>2  MySQL</a:t>
            </a:r>
            <a:r>
              <a:rPr lang="zh-CN" altLang="zh-CN" sz="1600" dirty="0"/>
              <a:t>支持的权限</a:t>
            </a:r>
            <a:endParaRPr lang="zh-CN" altLang="en-US" sz="1600" dirty="0"/>
          </a:p>
        </p:txBody>
      </p:sp>
      <p:pic>
        <p:nvPicPr>
          <p:cNvPr id="5" name="table">
            <a:extLst>
              <a:ext uri="{FF2B5EF4-FFF2-40B4-BE49-F238E27FC236}">
                <a16:creationId xmlns:a16="http://schemas.microsoft.com/office/drawing/2014/main" id="{C75C33B8-0AF9-12A8-FF3F-3ABAD4E35E69}"/>
              </a:ext>
            </a:extLst>
          </p:cNvPr>
          <p:cNvPicPr>
            <a:picLocks noChangeAspect="1"/>
          </p:cNvPicPr>
          <p:nvPr/>
        </p:nvPicPr>
        <p:blipFill>
          <a:blip r:embed="rId2"/>
          <a:stretch>
            <a:fillRect/>
          </a:stretch>
        </p:blipFill>
        <p:spPr>
          <a:xfrm>
            <a:off x="1005483" y="2315721"/>
            <a:ext cx="9680324" cy="4032000"/>
          </a:xfrm>
          <a:prstGeom prst="rect">
            <a:avLst/>
          </a:prstGeom>
        </p:spPr>
      </p:pic>
    </p:spTree>
    <p:extLst>
      <p:ext uri="{BB962C8B-B14F-4D97-AF65-F5344CB8AC3E}">
        <p14:creationId xmlns:p14="http://schemas.microsoft.com/office/powerpoint/2010/main" val="373048384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5C76A-7F21-D739-9493-400192652E60}"/>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67EC11C-971A-9A9C-EE25-859C40C38C22}"/>
              </a:ext>
            </a:extLst>
          </p:cNvPr>
          <p:cNvSpPr/>
          <p:nvPr/>
        </p:nvSpPr>
        <p:spPr>
          <a:xfrm>
            <a:off x="5121915" y="1124744"/>
            <a:ext cx="1119217"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表</a:t>
            </a:r>
            <a:r>
              <a:rPr lang="en-US" altLang="zh-CN" sz="1600" dirty="0"/>
              <a:t>2</a:t>
            </a:r>
            <a:r>
              <a:rPr lang="zh-CN" altLang="en-US" sz="1600" dirty="0"/>
              <a:t>（续）</a:t>
            </a:r>
          </a:p>
        </p:txBody>
      </p:sp>
      <p:pic>
        <p:nvPicPr>
          <p:cNvPr id="4" name="table">
            <a:extLst>
              <a:ext uri="{FF2B5EF4-FFF2-40B4-BE49-F238E27FC236}">
                <a16:creationId xmlns:a16="http://schemas.microsoft.com/office/drawing/2014/main" id="{15F030DE-050F-82F1-C669-D8840B97A4ED}"/>
              </a:ext>
            </a:extLst>
          </p:cNvPr>
          <p:cNvPicPr>
            <a:picLocks noChangeAspect="1"/>
          </p:cNvPicPr>
          <p:nvPr/>
        </p:nvPicPr>
        <p:blipFill>
          <a:blip r:embed="rId2"/>
          <a:stretch>
            <a:fillRect/>
          </a:stretch>
        </p:blipFill>
        <p:spPr>
          <a:xfrm>
            <a:off x="881900" y="1517390"/>
            <a:ext cx="9764786" cy="4536000"/>
          </a:xfrm>
          <a:prstGeom prst="rect">
            <a:avLst/>
          </a:prstGeom>
        </p:spPr>
      </p:pic>
    </p:spTree>
    <p:extLst>
      <p:ext uri="{BB962C8B-B14F-4D97-AF65-F5344CB8AC3E}">
        <p14:creationId xmlns:p14="http://schemas.microsoft.com/office/powerpoint/2010/main" val="404285211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906C2-5248-DA65-455A-70BDBD1FF580}"/>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5492985F-1518-EF58-8652-DD86F6569450}"/>
              </a:ext>
            </a:extLst>
          </p:cNvPr>
          <p:cNvSpPr txBox="1">
            <a:spLocks noChangeArrowheads="1"/>
          </p:cNvSpPr>
          <p:nvPr/>
        </p:nvSpPr>
        <p:spPr bwMode="auto">
          <a:xfrm>
            <a:off x="829498" y="1393183"/>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en-US"/>
              <a:t>中的权限，根据其操作对象的不同，可以分为</a:t>
            </a:r>
            <a:r>
              <a:rPr lang="en-US" altLang="zh-CN"/>
              <a:t>4</a:t>
            </a:r>
            <a:r>
              <a:rPr lang="zh-CN" altLang="en-US"/>
              <a:t>个级别。</a:t>
            </a:r>
          </a:p>
        </p:txBody>
      </p:sp>
      <p:sp>
        <p:nvSpPr>
          <p:cNvPr id="4" name="文本框 41">
            <a:extLst>
              <a:ext uri="{FF2B5EF4-FFF2-40B4-BE49-F238E27FC236}">
                <a16:creationId xmlns:a16="http://schemas.microsoft.com/office/drawing/2014/main" id="{8D136F08-B15A-DF97-F467-ACC3F50EA80C}"/>
              </a:ext>
            </a:extLst>
          </p:cNvPr>
          <p:cNvSpPr txBox="1">
            <a:spLocks noChangeArrowheads="1"/>
          </p:cNvSpPr>
          <p:nvPr/>
        </p:nvSpPr>
        <p:spPr bwMode="auto">
          <a:xfrm>
            <a:off x="688282" y="1881143"/>
            <a:ext cx="10495969"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800"/>
              </a:lnSpc>
              <a:buFont typeface="Wingdings" panose="05000000000000000000" pitchFamily="2" charset="2"/>
              <a:buChar char="Ø"/>
            </a:pPr>
            <a:r>
              <a:rPr lang="zh-CN" altLang="en-US">
                <a:solidFill>
                  <a:srgbClr val="FF0000"/>
                </a:solidFill>
              </a:rPr>
              <a:t>全局性管理权限：</a:t>
            </a:r>
            <a:r>
              <a:rPr lang="zh-CN" altLang="en-US"/>
              <a:t>该类权限主要是对服务器进行管理，作用于整个给定服务器中的</a:t>
            </a:r>
            <a:r>
              <a:rPr lang="zh-CN" altLang="en-US">
                <a:solidFill>
                  <a:srgbClr val="FF0000"/>
                </a:solidFill>
              </a:rPr>
              <a:t>所有数据库</a:t>
            </a:r>
            <a:r>
              <a:rPr lang="zh-CN" altLang="en-US"/>
              <a:t>，前面</a:t>
            </a:r>
            <a:r>
              <a:rPr lang="en-US" altLang="zh-CN"/>
              <a:t>GRANT</a:t>
            </a:r>
            <a:r>
              <a:rPr lang="zh-CN" altLang="en-US"/>
              <a:t>语句中的*</a:t>
            </a:r>
            <a:r>
              <a:rPr lang="en-US" altLang="zh-CN"/>
              <a:t>.*</a:t>
            </a:r>
            <a:r>
              <a:rPr lang="zh-CN" altLang="en-US"/>
              <a:t>就代表所有数据库的权限。这些权限存储在</a:t>
            </a:r>
            <a:r>
              <a:rPr lang="en-US" altLang="zh-CN">
                <a:solidFill>
                  <a:srgbClr val="FF0000"/>
                </a:solidFill>
              </a:rPr>
              <a:t>mysql.user</a:t>
            </a:r>
            <a:r>
              <a:rPr lang="zh-CN" altLang="en-US">
                <a:solidFill>
                  <a:srgbClr val="FF0000"/>
                </a:solidFill>
              </a:rPr>
              <a:t>表</a:t>
            </a:r>
            <a:r>
              <a:rPr lang="zh-CN" altLang="en-US"/>
              <a:t>中，决定了来自哪些主机的哪些用户可以访问数据库，如果有全局权限则意味着对所有数据库都有此权限。</a:t>
            </a:r>
          </a:p>
          <a:p>
            <a:pPr marL="285750" indent="-285750" algn="just" eaLnBrk="1" hangingPunct="1">
              <a:lnSpc>
                <a:spcPts val="2800"/>
              </a:lnSpc>
              <a:buFont typeface="Wingdings" panose="05000000000000000000" pitchFamily="2" charset="2"/>
              <a:buChar char="Ø"/>
            </a:pPr>
            <a:r>
              <a:rPr lang="zh-CN" altLang="en-US">
                <a:solidFill>
                  <a:srgbClr val="FF0000"/>
                </a:solidFill>
              </a:rPr>
              <a:t>数据库级别权限：</a:t>
            </a:r>
            <a:r>
              <a:rPr lang="zh-CN" altLang="en-US"/>
              <a:t>该类权限适用于一个给定数据库中的所有目标，主要用于控制</a:t>
            </a:r>
            <a:r>
              <a:rPr lang="zh-CN" altLang="en-US">
                <a:solidFill>
                  <a:srgbClr val="FF0000"/>
                </a:solidFill>
              </a:rPr>
              <a:t>对指定数据库进行的操作</a:t>
            </a:r>
            <a:r>
              <a:rPr lang="zh-CN" altLang="en-US"/>
              <a:t>。这些权限存储在</a:t>
            </a:r>
            <a:r>
              <a:rPr lang="en-US" altLang="zh-CN">
                <a:solidFill>
                  <a:srgbClr val="FF0000"/>
                </a:solidFill>
              </a:rPr>
              <a:t>mysql.db</a:t>
            </a:r>
            <a:r>
              <a:rPr lang="zh-CN" altLang="en-US">
                <a:solidFill>
                  <a:srgbClr val="FF0000"/>
                </a:solidFill>
              </a:rPr>
              <a:t>表</a:t>
            </a:r>
            <a:r>
              <a:rPr lang="zh-CN" altLang="en-US"/>
              <a:t>中，决定了来自哪些主机的哪些用户可以访问此数据库。</a:t>
            </a:r>
          </a:p>
          <a:p>
            <a:pPr marL="285750" indent="-285750" algn="just" eaLnBrk="1" hangingPunct="1">
              <a:lnSpc>
                <a:spcPts val="2800"/>
              </a:lnSpc>
              <a:buFont typeface="Wingdings" panose="05000000000000000000" pitchFamily="2" charset="2"/>
              <a:buChar char="Ø"/>
            </a:pPr>
            <a:r>
              <a:rPr lang="zh-CN" altLang="en-US">
                <a:solidFill>
                  <a:srgbClr val="FF0000"/>
                </a:solidFill>
              </a:rPr>
              <a:t>数据库对象级别权限：</a:t>
            </a:r>
            <a:r>
              <a:rPr lang="zh-CN" altLang="en-US"/>
              <a:t>该类权限作用于指定的</a:t>
            </a:r>
            <a:r>
              <a:rPr lang="zh-CN" altLang="en-US">
                <a:solidFill>
                  <a:srgbClr val="FF0000"/>
                </a:solidFill>
              </a:rPr>
              <a:t>数据库对象（如表、视图等）或所有数据库对象</a:t>
            </a:r>
            <a:r>
              <a:rPr lang="zh-CN" altLang="en-US"/>
              <a:t>上。这些权限存储在</a:t>
            </a:r>
            <a:r>
              <a:rPr lang="en-US" altLang="zh-CN"/>
              <a:t>mysql.tables_priv</a:t>
            </a:r>
            <a:r>
              <a:rPr lang="zh-CN" altLang="en-US"/>
              <a:t>表中，决定了来自哪些主机的哪些用户可以访问此数据库的这个表。</a:t>
            </a:r>
          </a:p>
          <a:p>
            <a:pPr marL="285750" indent="-285750" algn="just" eaLnBrk="1" hangingPunct="1">
              <a:lnSpc>
                <a:spcPts val="2800"/>
              </a:lnSpc>
              <a:buFont typeface="Wingdings" panose="05000000000000000000" pitchFamily="2" charset="2"/>
              <a:buChar char="Ø"/>
            </a:pPr>
            <a:r>
              <a:rPr lang="zh-CN" altLang="en-US">
                <a:solidFill>
                  <a:srgbClr val="FF0000"/>
                </a:solidFill>
              </a:rPr>
              <a:t>列级别权限：</a:t>
            </a:r>
            <a:r>
              <a:rPr lang="zh-CN" altLang="en-US"/>
              <a:t>该类权限作用于</a:t>
            </a:r>
            <a:r>
              <a:rPr lang="zh-CN" altLang="en-US">
                <a:solidFill>
                  <a:srgbClr val="FF0000"/>
                </a:solidFill>
              </a:rPr>
              <a:t>一个给定表中的单一列</a:t>
            </a:r>
            <a:r>
              <a:rPr lang="zh-CN" altLang="en-US"/>
              <a:t>，这些权限存储在</a:t>
            </a:r>
            <a:r>
              <a:rPr lang="en-US" altLang="zh-CN">
                <a:solidFill>
                  <a:srgbClr val="FF0000"/>
                </a:solidFill>
              </a:rPr>
              <a:t>mysql.Columns_priv</a:t>
            </a:r>
            <a:r>
              <a:rPr lang="zh-CN" altLang="en-US">
                <a:solidFill>
                  <a:srgbClr val="FF0000"/>
                </a:solidFill>
              </a:rPr>
              <a:t>表</a:t>
            </a:r>
            <a:r>
              <a:rPr lang="zh-CN" altLang="en-US"/>
              <a:t>中，决定了来自哪些主机的哪些用户可以访问此数据库中这个表的这个字段。</a:t>
            </a:r>
          </a:p>
        </p:txBody>
      </p:sp>
    </p:spTree>
    <p:extLst>
      <p:ext uri="{BB962C8B-B14F-4D97-AF65-F5344CB8AC3E}">
        <p14:creationId xmlns:p14="http://schemas.microsoft.com/office/powerpoint/2010/main" val="173400462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7B2AE-E5E6-C1D0-0E95-4BD1E97C1494}"/>
            </a:ext>
          </a:extLst>
        </p:cNvPr>
        <p:cNvGrpSpPr/>
        <p:nvPr/>
      </p:nvGrpSpPr>
      <p:grpSpPr>
        <a:xfrm>
          <a:off x="0" y="0"/>
          <a:ext cx="0" cy="0"/>
          <a:chOff x="0" y="0"/>
          <a:chExt cx="0" cy="0"/>
        </a:xfrm>
      </p:grpSpPr>
      <p:sp>
        <p:nvSpPr>
          <p:cNvPr id="10" name="文本框 41">
            <a:extLst>
              <a:ext uri="{FF2B5EF4-FFF2-40B4-BE49-F238E27FC236}">
                <a16:creationId xmlns:a16="http://schemas.microsoft.com/office/drawing/2014/main" id="{12CEFDDF-A0E6-2913-606A-B46B2A6E6FBB}"/>
              </a:ext>
            </a:extLst>
          </p:cNvPr>
          <p:cNvSpPr txBox="1">
            <a:spLocks noChangeArrowheads="1"/>
          </p:cNvSpPr>
          <p:nvPr/>
        </p:nvSpPr>
        <p:spPr bwMode="auto">
          <a:xfrm>
            <a:off x="676741" y="1223300"/>
            <a:ext cx="10356981"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dirty="0"/>
              <a:t>MySQL</a:t>
            </a:r>
            <a:r>
              <a:rPr lang="zh-CN" altLang="en-US" dirty="0"/>
              <a:t>的存取控制过程是：</a:t>
            </a:r>
            <a:r>
              <a:rPr lang="zh-CN" altLang="en-US" dirty="0">
                <a:solidFill>
                  <a:srgbClr val="FF0000"/>
                </a:solidFill>
              </a:rPr>
              <a:t>首先服务器检查用户是否允许连接，假定用户能连接，服务器检查用户发出的每个请求，看其是否有足够的权限实施它。</a:t>
            </a:r>
            <a:r>
              <a:rPr lang="zh-CN" altLang="en-US" dirty="0"/>
              <a:t>例如，如果用户从数据库中的一个表查找某行或从数据库中删除一个表，服务器会确定用户对表有</a:t>
            </a:r>
            <a:r>
              <a:rPr lang="en-US" altLang="zh-CN" dirty="0">
                <a:solidFill>
                  <a:srgbClr val="FF0000"/>
                </a:solidFill>
              </a:rPr>
              <a:t>SELECT</a:t>
            </a:r>
            <a:r>
              <a:rPr lang="zh-CN" altLang="en-US" dirty="0">
                <a:solidFill>
                  <a:srgbClr val="FF0000"/>
                </a:solidFill>
              </a:rPr>
              <a:t>权限</a:t>
            </a:r>
            <a:r>
              <a:rPr lang="zh-CN" altLang="en-US" dirty="0"/>
              <a:t>或对数据库有</a:t>
            </a:r>
            <a:r>
              <a:rPr lang="en-US" altLang="zh-CN" dirty="0">
                <a:solidFill>
                  <a:srgbClr val="FF0000"/>
                </a:solidFill>
              </a:rPr>
              <a:t>DROP</a:t>
            </a:r>
            <a:r>
              <a:rPr lang="zh-CN" altLang="en-US" dirty="0">
                <a:solidFill>
                  <a:srgbClr val="FF0000"/>
                </a:solidFill>
              </a:rPr>
              <a:t>权限</a:t>
            </a:r>
            <a:r>
              <a:rPr lang="zh-CN" altLang="en-US" dirty="0"/>
              <a:t>。</a:t>
            </a:r>
          </a:p>
        </p:txBody>
      </p:sp>
      <p:sp>
        <p:nvSpPr>
          <p:cNvPr id="12" name="文本框 41">
            <a:extLst>
              <a:ext uri="{FF2B5EF4-FFF2-40B4-BE49-F238E27FC236}">
                <a16:creationId xmlns:a16="http://schemas.microsoft.com/office/drawing/2014/main" id="{04F01625-D11F-874C-32D0-E13B2D6F95D2}"/>
              </a:ext>
            </a:extLst>
          </p:cNvPr>
          <p:cNvSpPr txBox="1">
            <a:spLocks noChangeArrowheads="1"/>
          </p:cNvSpPr>
          <p:nvPr/>
        </p:nvSpPr>
        <p:spPr bwMode="auto">
          <a:xfrm>
            <a:off x="678139" y="2222989"/>
            <a:ext cx="10356981"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dirty="0"/>
              <a:t>服务器在存取控制过程中使用</a:t>
            </a:r>
            <a:r>
              <a:rPr lang="en-US" altLang="zh-CN" dirty="0">
                <a:solidFill>
                  <a:srgbClr val="FF0000"/>
                </a:solidFill>
              </a:rPr>
              <a:t>MySQL</a:t>
            </a:r>
            <a:r>
              <a:rPr lang="zh-CN" altLang="en-US" dirty="0">
                <a:solidFill>
                  <a:srgbClr val="FF0000"/>
                </a:solidFill>
              </a:rPr>
              <a:t>数据库中的权限表</a:t>
            </a:r>
            <a:r>
              <a:rPr lang="zh-CN" altLang="en-US" dirty="0"/>
              <a:t>进行权限判断。</a:t>
            </a:r>
            <a:r>
              <a:rPr lang="en-US" altLang="zh-CN" dirty="0"/>
              <a:t>MySQL 5.7</a:t>
            </a:r>
            <a:r>
              <a:rPr lang="zh-CN" altLang="en-US" dirty="0"/>
              <a:t>中存在</a:t>
            </a:r>
            <a:r>
              <a:rPr lang="en-US" altLang="zh-CN" dirty="0"/>
              <a:t>4</a:t>
            </a:r>
            <a:r>
              <a:rPr lang="zh-CN" altLang="en-US" dirty="0"/>
              <a:t>个控制权限的表，分别为</a:t>
            </a:r>
            <a:r>
              <a:rPr lang="en-US" altLang="zh-CN" dirty="0">
                <a:solidFill>
                  <a:srgbClr val="FF0000"/>
                </a:solidFill>
              </a:rPr>
              <a:t>user</a:t>
            </a:r>
            <a:r>
              <a:rPr lang="zh-CN" altLang="en-US" dirty="0">
                <a:solidFill>
                  <a:srgbClr val="FF0000"/>
                </a:solidFill>
              </a:rPr>
              <a:t>表，</a:t>
            </a:r>
            <a:r>
              <a:rPr lang="en-US" altLang="zh-CN" dirty="0" err="1">
                <a:solidFill>
                  <a:srgbClr val="FF0000"/>
                </a:solidFill>
              </a:rPr>
              <a:t>db</a:t>
            </a:r>
            <a:r>
              <a:rPr lang="zh-CN" altLang="en-US" dirty="0">
                <a:solidFill>
                  <a:srgbClr val="FF0000"/>
                </a:solidFill>
              </a:rPr>
              <a:t>表，</a:t>
            </a:r>
            <a:r>
              <a:rPr lang="en-US" altLang="zh-CN" dirty="0" err="1">
                <a:solidFill>
                  <a:srgbClr val="FF0000"/>
                </a:solidFill>
              </a:rPr>
              <a:t>tables_priv</a:t>
            </a:r>
            <a:r>
              <a:rPr lang="zh-CN" altLang="en-US" dirty="0">
                <a:solidFill>
                  <a:srgbClr val="FF0000"/>
                </a:solidFill>
              </a:rPr>
              <a:t>表和</a:t>
            </a:r>
            <a:r>
              <a:rPr lang="en-US" altLang="zh-CN" dirty="0" err="1">
                <a:solidFill>
                  <a:srgbClr val="FF0000"/>
                </a:solidFill>
              </a:rPr>
              <a:t>columns_priv</a:t>
            </a:r>
            <a:r>
              <a:rPr lang="zh-CN" altLang="en-US" dirty="0">
                <a:solidFill>
                  <a:srgbClr val="FF0000"/>
                </a:solidFill>
              </a:rPr>
              <a:t>表</a:t>
            </a:r>
            <a:r>
              <a:rPr lang="zh-CN" altLang="en-US" dirty="0"/>
              <a:t>。这些表位于</a:t>
            </a:r>
            <a:r>
              <a:rPr lang="zh-CN" altLang="en-US" dirty="0">
                <a:solidFill>
                  <a:srgbClr val="FF0000"/>
                </a:solidFill>
              </a:rPr>
              <a:t>系统数据库</a:t>
            </a:r>
            <a:r>
              <a:rPr lang="en-US" altLang="zh-CN" dirty="0" err="1">
                <a:solidFill>
                  <a:srgbClr val="FF0000"/>
                </a:solidFill>
              </a:rPr>
              <a:t>mysql</a:t>
            </a:r>
            <a:r>
              <a:rPr lang="zh-CN" altLang="en-US" dirty="0"/>
              <a:t>中。</a:t>
            </a:r>
          </a:p>
        </p:txBody>
      </p:sp>
      <p:sp>
        <p:nvSpPr>
          <p:cNvPr id="13" name="文本框 41">
            <a:extLst>
              <a:ext uri="{FF2B5EF4-FFF2-40B4-BE49-F238E27FC236}">
                <a16:creationId xmlns:a16="http://schemas.microsoft.com/office/drawing/2014/main" id="{4AA42792-FE57-34A4-D07B-9B23AEB465B4}"/>
              </a:ext>
            </a:extLst>
          </p:cNvPr>
          <p:cNvSpPr txBox="1">
            <a:spLocks noChangeArrowheads="1"/>
          </p:cNvSpPr>
          <p:nvPr/>
        </p:nvSpPr>
        <p:spPr bwMode="auto">
          <a:xfrm>
            <a:off x="679537" y="2920674"/>
            <a:ext cx="10356981"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MySQL</a:t>
            </a:r>
            <a:r>
              <a:rPr lang="zh-CN" altLang="en-US"/>
              <a:t>权限表的验证过程为：</a:t>
            </a:r>
          </a:p>
        </p:txBody>
      </p:sp>
      <p:sp>
        <p:nvSpPr>
          <p:cNvPr id="14" name="文本框 41">
            <a:extLst>
              <a:ext uri="{FF2B5EF4-FFF2-40B4-BE49-F238E27FC236}">
                <a16:creationId xmlns:a16="http://schemas.microsoft.com/office/drawing/2014/main" id="{7603230F-F9C5-6069-9708-AB9C34F4F499}"/>
              </a:ext>
            </a:extLst>
          </p:cNvPr>
          <p:cNvSpPr txBox="1">
            <a:spLocks noChangeArrowheads="1"/>
          </p:cNvSpPr>
          <p:nvPr/>
        </p:nvSpPr>
        <p:spPr bwMode="auto">
          <a:xfrm>
            <a:off x="680935" y="3299577"/>
            <a:ext cx="10356981" cy="169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dirty="0"/>
              <a:t>1</a:t>
            </a:r>
            <a:r>
              <a:rPr lang="zh-CN" altLang="en-US" dirty="0"/>
              <a:t>）先通过</a:t>
            </a:r>
            <a:r>
              <a:rPr lang="en-US" altLang="zh-CN" dirty="0">
                <a:solidFill>
                  <a:srgbClr val="FF0000"/>
                </a:solidFill>
              </a:rPr>
              <a:t>user</a:t>
            </a:r>
            <a:r>
              <a:rPr lang="zh-CN" altLang="en-US" dirty="0">
                <a:solidFill>
                  <a:srgbClr val="FF0000"/>
                </a:solidFill>
              </a:rPr>
              <a:t>表</a:t>
            </a:r>
            <a:r>
              <a:rPr lang="zh-CN" altLang="en-US" dirty="0"/>
              <a:t>中的</a:t>
            </a:r>
            <a:r>
              <a:rPr lang="en-US" altLang="zh-CN" dirty="0">
                <a:solidFill>
                  <a:srgbClr val="FF0000"/>
                </a:solidFill>
              </a:rPr>
              <a:t>host</a:t>
            </a:r>
            <a:r>
              <a:rPr lang="zh-CN" altLang="en-US" dirty="0">
                <a:solidFill>
                  <a:srgbClr val="FF0000"/>
                </a:solidFill>
              </a:rPr>
              <a:t>和</a:t>
            </a:r>
            <a:r>
              <a:rPr lang="en-US" altLang="zh-CN" dirty="0">
                <a:solidFill>
                  <a:srgbClr val="FF0000"/>
                </a:solidFill>
              </a:rPr>
              <a:t>user</a:t>
            </a:r>
            <a:r>
              <a:rPr lang="zh-CN" altLang="en-US" dirty="0"/>
              <a:t>两个字段判断连接的</a:t>
            </a:r>
            <a:r>
              <a:rPr lang="en-US" altLang="zh-CN" dirty="0"/>
              <a:t>IP</a:t>
            </a:r>
            <a:r>
              <a:rPr lang="zh-CN" altLang="en-US" dirty="0"/>
              <a:t>和用户名是否存在，存在则通过验证。对于</a:t>
            </a:r>
            <a:r>
              <a:rPr lang="zh-CN" altLang="en-US" dirty="0">
                <a:solidFill>
                  <a:srgbClr val="FF0000"/>
                </a:solidFill>
              </a:rPr>
              <a:t>身份认证</a:t>
            </a:r>
            <a:r>
              <a:rPr lang="zh-CN" altLang="en-US" dirty="0"/>
              <a:t>，</a:t>
            </a:r>
            <a:r>
              <a:rPr lang="en-US" altLang="zh-CN" dirty="0"/>
              <a:t>MySQL</a:t>
            </a:r>
            <a:r>
              <a:rPr lang="zh-CN" altLang="en-US" dirty="0"/>
              <a:t>是通过</a:t>
            </a:r>
            <a:r>
              <a:rPr lang="en-US" altLang="zh-CN" dirty="0">
                <a:solidFill>
                  <a:srgbClr val="FF0000"/>
                </a:solidFill>
              </a:rPr>
              <a:t>IP</a:t>
            </a:r>
            <a:r>
              <a:rPr lang="zh-CN" altLang="en-US" dirty="0">
                <a:solidFill>
                  <a:srgbClr val="FF0000"/>
                </a:solidFill>
              </a:rPr>
              <a:t>地址和用户名联合</a:t>
            </a:r>
            <a:r>
              <a:rPr lang="zh-CN" altLang="en-US" dirty="0"/>
              <a:t>进行确认。例如，</a:t>
            </a:r>
            <a:r>
              <a:rPr lang="en-US" altLang="zh-CN" dirty="0"/>
              <a:t>MySQL</a:t>
            </a:r>
            <a:r>
              <a:rPr lang="zh-CN" altLang="en-US" dirty="0"/>
              <a:t>安装后默认创建的用户</a:t>
            </a:r>
            <a:r>
              <a:rPr lang="en-US" altLang="zh-CN" dirty="0" err="1"/>
              <a:t>root@localhost</a:t>
            </a:r>
            <a:r>
              <a:rPr lang="zh-CN" altLang="en-US" dirty="0"/>
              <a:t>表示用户</a:t>
            </a:r>
            <a:r>
              <a:rPr lang="en-US" altLang="zh-CN" dirty="0"/>
              <a:t>root</a:t>
            </a:r>
            <a:r>
              <a:rPr lang="zh-CN" altLang="en-US" dirty="0"/>
              <a:t>只能从本地（</a:t>
            </a:r>
            <a:r>
              <a:rPr lang="en-US" altLang="zh-CN" dirty="0"/>
              <a:t>localhost</a:t>
            </a:r>
            <a:r>
              <a:rPr lang="zh-CN" altLang="en-US" dirty="0"/>
              <a:t>）进行连接才可以通过认证，从其他任何主机对数据库进行的连接都将被拒绝。就是说，同一个用户，如果来自不同的</a:t>
            </a:r>
            <a:r>
              <a:rPr lang="en-US" altLang="zh-CN" dirty="0"/>
              <a:t>IP</a:t>
            </a:r>
            <a:r>
              <a:rPr lang="zh-CN" altLang="en-US" dirty="0"/>
              <a:t>地址，则</a:t>
            </a:r>
            <a:r>
              <a:rPr lang="en-US" altLang="zh-CN" dirty="0"/>
              <a:t>MySQL</a:t>
            </a:r>
            <a:r>
              <a:rPr lang="zh-CN" altLang="en-US" dirty="0"/>
              <a:t>将其视为不同的用户。</a:t>
            </a:r>
          </a:p>
        </p:txBody>
      </p:sp>
      <p:sp>
        <p:nvSpPr>
          <p:cNvPr id="15" name="文本框 41">
            <a:extLst>
              <a:ext uri="{FF2B5EF4-FFF2-40B4-BE49-F238E27FC236}">
                <a16:creationId xmlns:a16="http://schemas.microsoft.com/office/drawing/2014/main" id="{E4D9E9CC-5598-6313-FE0A-4EE7B5EFD21F}"/>
              </a:ext>
            </a:extLst>
          </p:cNvPr>
          <p:cNvSpPr txBox="1">
            <a:spLocks noChangeArrowheads="1"/>
          </p:cNvSpPr>
          <p:nvPr/>
        </p:nvSpPr>
        <p:spPr bwMode="auto">
          <a:xfrm>
            <a:off x="673944" y="4920052"/>
            <a:ext cx="10356981" cy="166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dirty="0">
                <a:solidFill>
                  <a:srgbClr val="FF0000"/>
                </a:solidFill>
              </a:rPr>
              <a:t>2</a:t>
            </a:r>
            <a:r>
              <a:rPr lang="zh-CN" altLang="en-US" dirty="0">
                <a:solidFill>
                  <a:srgbClr val="FF0000"/>
                </a:solidFill>
              </a:rPr>
              <a:t>）通过身份认证后，进行权限分配，按照</a:t>
            </a:r>
            <a:r>
              <a:rPr lang="en-US" altLang="zh-CN" dirty="0">
                <a:solidFill>
                  <a:srgbClr val="FF0000"/>
                </a:solidFill>
              </a:rPr>
              <a:t>user</a:t>
            </a:r>
            <a:r>
              <a:rPr lang="zh-CN" altLang="en-US" dirty="0">
                <a:solidFill>
                  <a:srgbClr val="FF0000"/>
                </a:solidFill>
              </a:rPr>
              <a:t>，</a:t>
            </a:r>
            <a:r>
              <a:rPr lang="en-US" altLang="zh-CN" dirty="0" err="1">
                <a:solidFill>
                  <a:srgbClr val="FF0000"/>
                </a:solidFill>
              </a:rPr>
              <a:t>db</a:t>
            </a:r>
            <a:r>
              <a:rPr lang="zh-CN" altLang="en-US" dirty="0">
                <a:solidFill>
                  <a:srgbClr val="FF0000"/>
                </a:solidFill>
              </a:rPr>
              <a:t>，</a:t>
            </a:r>
            <a:r>
              <a:rPr lang="en-US" altLang="zh-CN" dirty="0" err="1">
                <a:solidFill>
                  <a:srgbClr val="FF0000"/>
                </a:solidFill>
              </a:rPr>
              <a:t>tables_priv</a:t>
            </a:r>
            <a:r>
              <a:rPr lang="zh-CN" altLang="en-US" dirty="0">
                <a:solidFill>
                  <a:srgbClr val="FF0000"/>
                </a:solidFill>
              </a:rPr>
              <a:t>，</a:t>
            </a:r>
            <a:r>
              <a:rPr lang="en-US" altLang="zh-CN" dirty="0" err="1">
                <a:solidFill>
                  <a:srgbClr val="FF0000"/>
                </a:solidFill>
              </a:rPr>
              <a:t>columns_priv</a:t>
            </a:r>
            <a:r>
              <a:rPr lang="zh-CN" altLang="en-US" dirty="0">
                <a:solidFill>
                  <a:srgbClr val="FF0000"/>
                </a:solidFill>
              </a:rPr>
              <a:t>的顺序进行验证。</a:t>
            </a:r>
            <a:r>
              <a:rPr lang="zh-CN" altLang="en-US" dirty="0"/>
              <a:t>即先检查全局权限表</a:t>
            </a:r>
            <a:r>
              <a:rPr lang="en-US" altLang="zh-CN" dirty="0"/>
              <a:t>user</a:t>
            </a:r>
            <a:r>
              <a:rPr lang="zh-CN" altLang="en-US" dirty="0"/>
              <a:t>，如果</a:t>
            </a:r>
            <a:r>
              <a:rPr lang="en-US" altLang="zh-CN" dirty="0"/>
              <a:t>user</a:t>
            </a:r>
            <a:r>
              <a:rPr lang="zh-CN" altLang="en-US" dirty="0"/>
              <a:t>中对应的权限为</a:t>
            </a:r>
            <a:r>
              <a:rPr lang="en-US" altLang="zh-CN" dirty="0"/>
              <a:t>Y</a:t>
            </a:r>
            <a:r>
              <a:rPr lang="zh-CN" altLang="en-US" dirty="0"/>
              <a:t>，则此用户对所有数据库的权限都为</a:t>
            </a:r>
            <a:r>
              <a:rPr lang="en-US" altLang="zh-CN" dirty="0"/>
              <a:t>Y</a:t>
            </a:r>
            <a:r>
              <a:rPr lang="zh-CN" altLang="en-US" dirty="0"/>
              <a:t>，将不再检查</a:t>
            </a:r>
            <a:r>
              <a:rPr lang="en-US" altLang="zh-CN" dirty="0" err="1"/>
              <a:t>db</a:t>
            </a:r>
            <a:r>
              <a:rPr lang="zh-CN" altLang="en-US" dirty="0"/>
              <a:t>，</a:t>
            </a:r>
            <a:r>
              <a:rPr lang="en-US" altLang="zh-CN" dirty="0" err="1"/>
              <a:t>tables_priv</a:t>
            </a:r>
            <a:r>
              <a:rPr lang="zh-CN" altLang="en-US" dirty="0"/>
              <a:t>和</a:t>
            </a:r>
            <a:r>
              <a:rPr lang="en-US" altLang="zh-CN" dirty="0" err="1"/>
              <a:t>columns_priv</a:t>
            </a:r>
            <a:r>
              <a:rPr lang="zh-CN" altLang="en-US" dirty="0"/>
              <a:t>；如果为</a:t>
            </a:r>
            <a:r>
              <a:rPr lang="en-US" altLang="zh-CN" dirty="0"/>
              <a:t>N</a:t>
            </a:r>
            <a:r>
              <a:rPr lang="zh-CN" altLang="en-US" dirty="0"/>
              <a:t>，则到</a:t>
            </a:r>
            <a:r>
              <a:rPr lang="en-US" altLang="zh-CN" dirty="0" err="1"/>
              <a:t>db</a:t>
            </a:r>
            <a:r>
              <a:rPr lang="zh-CN" altLang="en-US" dirty="0"/>
              <a:t>表中检查此用户对应的具体数据库，并得到</a:t>
            </a:r>
            <a:r>
              <a:rPr lang="en-US" altLang="zh-CN" dirty="0" err="1"/>
              <a:t>db</a:t>
            </a:r>
            <a:r>
              <a:rPr lang="zh-CN" altLang="en-US" dirty="0"/>
              <a:t>中为</a:t>
            </a:r>
            <a:r>
              <a:rPr lang="en-US" altLang="zh-CN" dirty="0"/>
              <a:t>Y</a:t>
            </a:r>
            <a:r>
              <a:rPr lang="zh-CN" altLang="en-US" dirty="0"/>
              <a:t>的权限；如果</a:t>
            </a:r>
            <a:r>
              <a:rPr lang="en-US" altLang="zh-CN" dirty="0" err="1"/>
              <a:t>db</a:t>
            </a:r>
            <a:r>
              <a:rPr lang="zh-CN" altLang="en-US" dirty="0"/>
              <a:t>中为</a:t>
            </a:r>
            <a:r>
              <a:rPr lang="en-US" altLang="zh-CN" dirty="0"/>
              <a:t>N</a:t>
            </a:r>
            <a:r>
              <a:rPr lang="zh-CN" altLang="en-US" dirty="0"/>
              <a:t>，则检查</a:t>
            </a:r>
            <a:r>
              <a:rPr lang="en-US" altLang="zh-CN" dirty="0" err="1"/>
              <a:t>tables_priv</a:t>
            </a:r>
            <a:r>
              <a:rPr lang="zh-CN" altLang="en-US" dirty="0"/>
              <a:t>中此数据库对应的具体表，取得表中为</a:t>
            </a:r>
            <a:r>
              <a:rPr lang="en-US" altLang="zh-CN" dirty="0"/>
              <a:t>Y</a:t>
            </a:r>
            <a:r>
              <a:rPr lang="zh-CN" altLang="en-US" dirty="0"/>
              <a:t>的权限，依此类推。</a:t>
            </a:r>
          </a:p>
        </p:txBody>
      </p:sp>
    </p:spTree>
    <p:extLst>
      <p:ext uri="{BB962C8B-B14F-4D97-AF65-F5344CB8AC3E}">
        <p14:creationId xmlns:p14="http://schemas.microsoft.com/office/powerpoint/2010/main" val="143927566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8D363-FA91-B3CE-D2D4-AE7EE25F20E5}"/>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079220B0-13CA-2796-D6AC-8E772860C6F3}"/>
              </a:ext>
            </a:extLst>
          </p:cNvPr>
          <p:cNvSpPr txBox="1">
            <a:spLocks noChangeArrowheads="1"/>
          </p:cNvSpPr>
          <p:nvPr/>
        </p:nvSpPr>
        <p:spPr bwMode="auto">
          <a:xfrm>
            <a:off x="824981" y="1048991"/>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创建好账号后，可以使用</a:t>
            </a:r>
            <a:r>
              <a:rPr lang="en-US" altLang="zh-CN">
                <a:solidFill>
                  <a:srgbClr val="FF0000"/>
                </a:solidFill>
              </a:rPr>
              <a:t>SHOW GRANTS</a:t>
            </a:r>
            <a:r>
              <a:rPr lang="zh-CN" altLang="en-US">
                <a:solidFill>
                  <a:srgbClr val="FF0000"/>
                </a:solidFill>
              </a:rPr>
              <a:t>语句</a:t>
            </a:r>
            <a:r>
              <a:rPr lang="zh-CN" altLang="en-US"/>
              <a:t>查看账号的权限信息，其基本语法格式如下：</a:t>
            </a:r>
          </a:p>
        </p:txBody>
      </p:sp>
      <p:sp>
        <p:nvSpPr>
          <p:cNvPr id="4" name="矩形 3">
            <a:extLst>
              <a:ext uri="{FF2B5EF4-FFF2-40B4-BE49-F238E27FC236}">
                <a16:creationId xmlns:a16="http://schemas.microsoft.com/office/drawing/2014/main" id="{729CFEBE-F7C6-D1AF-D9D8-FFAF338D7E79}"/>
              </a:ext>
            </a:extLst>
          </p:cNvPr>
          <p:cNvSpPr/>
          <p:nvPr/>
        </p:nvSpPr>
        <p:spPr>
          <a:xfrm>
            <a:off x="1386858" y="1511889"/>
            <a:ext cx="9256529" cy="49090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283C110C-6EF1-AB37-360E-72AA9F07A8FE}"/>
              </a:ext>
            </a:extLst>
          </p:cNvPr>
          <p:cNvSpPr txBox="1">
            <a:spLocks noChangeArrowheads="1"/>
          </p:cNvSpPr>
          <p:nvPr/>
        </p:nvSpPr>
        <p:spPr bwMode="auto">
          <a:xfrm>
            <a:off x="1579014" y="1605755"/>
            <a:ext cx="82406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SHOW GRANTS FOR '</a:t>
            </a:r>
            <a:r>
              <a:rPr lang="en-US" altLang="zh-CN" sz="1400" dirty="0" err="1">
                <a:solidFill>
                  <a:srgbClr val="FF0000"/>
                </a:solidFill>
              </a:rPr>
              <a:t>user'@'host</a:t>
            </a:r>
            <a:r>
              <a:rPr lang="en-US" altLang="zh-CN" sz="1400" dirty="0">
                <a:solidFill>
                  <a:srgbClr val="FF0000"/>
                </a:solidFill>
              </a:rPr>
              <a:t>';</a:t>
            </a:r>
          </a:p>
        </p:txBody>
      </p:sp>
      <p:grpSp>
        <p:nvGrpSpPr>
          <p:cNvPr id="6" name="组合 5">
            <a:extLst>
              <a:ext uri="{FF2B5EF4-FFF2-40B4-BE49-F238E27FC236}">
                <a16:creationId xmlns:a16="http://schemas.microsoft.com/office/drawing/2014/main" id="{0BADE495-DA64-92D4-8E29-EDA18ECB409C}"/>
              </a:ext>
            </a:extLst>
          </p:cNvPr>
          <p:cNvGrpSpPr/>
          <p:nvPr/>
        </p:nvGrpSpPr>
        <p:grpSpPr>
          <a:xfrm>
            <a:off x="692798" y="2010722"/>
            <a:ext cx="2183765" cy="600710"/>
            <a:chOff x="1320" y="4641"/>
            <a:chExt cx="3439" cy="946"/>
          </a:xfrm>
          <a:solidFill>
            <a:schemeClr val="accent6"/>
          </a:solidFill>
        </p:grpSpPr>
        <p:sp>
          <p:nvSpPr>
            <p:cNvPr id="15" name="椭圆 14">
              <a:extLst>
                <a:ext uri="{FF2B5EF4-FFF2-40B4-BE49-F238E27FC236}">
                  <a16:creationId xmlns:a16="http://schemas.microsoft.com/office/drawing/2014/main" id="{01040F19-7FF0-331D-6FCE-AFC82A3B7BF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圆角矩形 10">
              <a:extLst>
                <a:ext uri="{FF2B5EF4-FFF2-40B4-BE49-F238E27FC236}">
                  <a16:creationId xmlns:a16="http://schemas.microsoft.com/office/drawing/2014/main" id="{AFD3B6A5-CD3A-B441-3041-846357963793}"/>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例13 】</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315621EF-7528-FCD9-855E-7D0FF258B3F3}"/>
              </a:ext>
            </a:extLst>
          </p:cNvPr>
          <p:cNvSpPr txBox="1">
            <a:spLocks noChangeArrowheads="1"/>
          </p:cNvSpPr>
          <p:nvPr/>
        </p:nvSpPr>
        <p:spPr bwMode="auto">
          <a:xfrm>
            <a:off x="3090840" y="2150934"/>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SHOW GRANTS</a:t>
            </a:r>
            <a:r>
              <a:rPr lang="zh-CN" altLang="en-US" sz="1600"/>
              <a:t>语句查看用户</a:t>
            </a:r>
            <a:r>
              <a:rPr lang="en-US" altLang="zh-CN" sz="1600"/>
              <a:t>lucy</a:t>
            </a:r>
            <a:r>
              <a:rPr lang="zh-CN" altLang="en-US" sz="1600"/>
              <a:t>的权限信息。</a:t>
            </a:r>
          </a:p>
        </p:txBody>
      </p:sp>
      <p:sp>
        <p:nvSpPr>
          <p:cNvPr id="8" name="矩形 7">
            <a:extLst>
              <a:ext uri="{FF2B5EF4-FFF2-40B4-BE49-F238E27FC236}">
                <a16:creationId xmlns:a16="http://schemas.microsoft.com/office/drawing/2014/main" id="{AFACD4FE-FD9A-C33C-94BD-EBCC6CEEC552}"/>
              </a:ext>
            </a:extLst>
          </p:cNvPr>
          <p:cNvSpPr/>
          <p:nvPr/>
        </p:nvSpPr>
        <p:spPr>
          <a:xfrm>
            <a:off x="1301791" y="3105126"/>
            <a:ext cx="9266316" cy="151867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81385E99-58B8-71C4-2C77-388FE5DFEA05}"/>
              </a:ext>
            </a:extLst>
          </p:cNvPr>
          <p:cNvSpPr txBox="1">
            <a:spLocks noChangeArrowheads="1"/>
          </p:cNvSpPr>
          <p:nvPr/>
        </p:nvSpPr>
        <p:spPr bwMode="auto">
          <a:xfrm>
            <a:off x="1493946" y="3131081"/>
            <a:ext cx="8897223"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dirty="0" err="1">
                <a:solidFill>
                  <a:srgbClr val="FF0000"/>
                </a:solidFill>
              </a:rPr>
              <a:t>mysql</a:t>
            </a:r>
            <a:r>
              <a:rPr lang="en-US" altLang="zh-CN" sz="1300" dirty="0">
                <a:solidFill>
                  <a:srgbClr val="FF0000"/>
                </a:solidFill>
              </a:rPr>
              <a:t>&gt; SHOW GRANTS FOR '</a:t>
            </a:r>
            <a:r>
              <a:rPr lang="en-US" altLang="zh-CN" sz="1300" dirty="0" err="1">
                <a:solidFill>
                  <a:srgbClr val="FF0000"/>
                </a:solidFill>
              </a:rPr>
              <a:t>lucy'@'localhost</a:t>
            </a:r>
            <a:r>
              <a:rPr lang="en-US" altLang="zh-CN" sz="1300" dirty="0">
                <a:solidFill>
                  <a:srgbClr val="FF0000"/>
                </a:solidFill>
              </a:rPr>
              <a:t>';</a:t>
            </a:r>
          </a:p>
          <a:p>
            <a:pPr eaLnBrk="1" hangingPunct="1"/>
            <a:r>
              <a:rPr lang="en-US" altLang="zh-CN" sz="1300" dirty="0">
                <a:solidFill>
                  <a:srgbClr val="FF0000"/>
                </a:solidFill>
              </a:rPr>
              <a:t>+-------------------------------------------------------------------------------+</a:t>
            </a:r>
          </a:p>
          <a:p>
            <a:pPr eaLnBrk="1" hangingPunct="1"/>
            <a:r>
              <a:rPr lang="en-US" altLang="zh-CN" sz="1300" dirty="0">
                <a:solidFill>
                  <a:srgbClr val="FF0000"/>
                </a:solidFill>
              </a:rPr>
              <a:t>| Grants for </a:t>
            </a:r>
            <a:r>
              <a:rPr lang="en-US" altLang="zh-CN" sz="1300" dirty="0" err="1">
                <a:solidFill>
                  <a:srgbClr val="FF0000"/>
                </a:solidFill>
              </a:rPr>
              <a:t>lucy@localhost</a:t>
            </a:r>
            <a:r>
              <a:rPr lang="en-US" altLang="zh-CN" sz="1300" dirty="0">
                <a:solidFill>
                  <a:srgbClr val="FF0000"/>
                </a:solidFill>
              </a:rPr>
              <a:t>                         		|</a:t>
            </a:r>
          </a:p>
          <a:p>
            <a:pPr eaLnBrk="1" hangingPunct="1"/>
            <a:r>
              <a:rPr lang="en-US" altLang="zh-CN" sz="1300" dirty="0">
                <a:solidFill>
                  <a:srgbClr val="FF0000"/>
                </a:solidFill>
              </a:rPr>
              <a:t>+-------------------------------------------------------------------------------+</a:t>
            </a:r>
          </a:p>
          <a:p>
            <a:pPr eaLnBrk="1" hangingPunct="1"/>
            <a:r>
              <a:rPr lang="en-US" altLang="zh-CN" sz="1300" dirty="0">
                <a:solidFill>
                  <a:srgbClr val="FF0000"/>
                </a:solidFill>
              </a:rPr>
              <a:t>| GRANT SELECT, UPDATE ON *.* TO '</a:t>
            </a:r>
            <a:r>
              <a:rPr lang="en-US" altLang="zh-CN" sz="1300" dirty="0" err="1">
                <a:solidFill>
                  <a:srgbClr val="FF0000"/>
                </a:solidFill>
              </a:rPr>
              <a:t>lucy'@'localhost</a:t>
            </a:r>
            <a:r>
              <a:rPr lang="en-US" altLang="zh-CN" sz="1300" dirty="0">
                <a:solidFill>
                  <a:srgbClr val="FF0000"/>
                </a:solidFill>
              </a:rPr>
              <a:t>'	|</a:t>
            </a:r>
          </a:p>
          <a:p>
            <a:pPr eaLnBrk="1" hangingPunct="1"/>
            <a:r>
              <a:rPr lang="en-US" altLang="zh-CN" sz="1300" dirty="0">
                <a:solidFill>
                  <a:srgbClr val="FF0000"/>
                </a:solidFill>
              </a:rPr>
              <a:t>+-------------------------------------------------------------------------------+</a:t>
            </a:r>
          </a:p>
          <a:p>
            <a:pPr eaLnBrk="1" hangingPunct="1"/>
            <a:r>
              <a:rPr lang="en-US" altLang="zh-CN" sz="1300" dirty="0">
                <a:solidFill>
                  <a:srgbClr val="FF0000"/>
                </a:solidFill>
              </a:rPr>
              <a:t>1 row in set (0.01 sec)</a:t>
            </a:r>
          </a:p>
        </p:txBody>
      </p:sp>
      <p:sp>
        <p:nvSpPr>
          <p:cNvPr id="10" name="文本框 41">
            <a:extLst>
              <a:ext uri="{FF2B5EF4-FFF2-40B4-BE49-F238E27FC236}">
                <a16:creationId xmlns:a16="http://schemas.microsoft.com/office/drawing/2014/main" id="{1ED37E51-F0E4-25B0-B70C-1FA4F961D115}"/>
              </a:ext>
            </a:extLst>
          </p:cNvPr>
          <p:cNvSpPr txBox="1">
            <a:spLocks noChangeArrowheads="1"/>
          </p:cNvSpPr>
          <p:nvPr/>
        </p:nvSpPr>
        <p:spPr bwMode="auto">
          <a:xfrm>
            <a:off x="733313" y="2637994"/>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SHOW GRANTS</a:t>
            </a:r>
            <a:r>
              <a:rPr lang="zh-CN" altLang="en-US" sz="1600">
                <a:solidFill>
                  <a:schemeClr val="tx1">
                    <a:lumMod val="65000"/>
                    <a:lumOff val="35000"/>
                  </a:schemeClr>
                </a:solidFill>
              </a:rPr>
              <a:t>语句。语句及其执行结果如下：</a:t>
            </a:r>
          </a:p>
        </p:txBody>
      </p:sp>
      <p:sp>
        <p:nvSpPr>
          <p:cNvPr id="11" name="文本框 41">
            <a:extLst>
              <a:ext uri="{FF2B5EF4-FFF2-40B4-BE49-F238E27FC236}">
                <a16:creationId xmlns:a16="http://schemas.microsoft.com/office/drawing/2014/main" id="{AE4A893F-7E45-01CD-5E94-60B5A79FEE6C}"/>
              </a:ext>
            </a:extLst>
          </p:cNvPr>
          <p:cNvSpPr txBox="1">
            <a:spLocks noChangeArrowheads="1"/>
          </p:cNvSpPr>
          <p:nvPr/>
        </p:nvSpPr>
        <p:spPr bwMode="auto">
          <a:xfrm>
            <a:off x="826379" y="4682826"/>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除上述方法外，也可以使用</a:t>
            </a:r>
            <a:r>
              <a:rPr lang="en-US" altLang="zh-CN"/>
              <a:t>SELECT</a:t>
            </a:r>
            <a:r>
              <a:rPr lang="zh-CN" altLang="en-US"/>
              <a:t>语句查看权限表中</a:t>
            </a:r>
            <a:r>
              <a:rPr lang="zh-CN" altLang="en-US">
                <a:solidFill>
                  <a:srgbClr val="FF0000"/>
                </a:solidFill>
              </a:rPr>
              <a:t>各权限字段值</a:t>
            </a:r>
            <a:r>
              <a:rPr lang="zh-CN" altLang="en-US"/>
              <a:t>来确定用户的权限信息，其基本语法格式如下：</a:t>
            </a:r>
          </a:p>
        </p:txBody>
      </p:sp>
      <p:sp>
        <p:nvSpPr>
          <p:cNvPr id="12" name="矩形 11">
            <a:extLst>
              <a:ext uri="{FF2B5EF4-FFF2-40B4-BE49-F238E27FC236}">
                <a16:creationId xmlns:a16="http://schemas.microsoft.com/office/drawing/2014/main" id="{5E8D520D-3F91-2510-2B79-35A512E65887}"/>
              </a:ext>
            </a:extLst>
          </p:cNvPr>
          <p:cNvSpPr/>
          <p:nvPr/>
        </p:nvSpPr>
        <p:spPr>
          <a:xfrm>
            <a:off x="1388256" y="5430950"/>
            <a:ext cx="9256529" cy="49090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52C4C84D-A2E2-BCE3-2E59-B623838B14A6}"/>
              </a:ext>
            </a:extLst>
          </p:cNvPr>
          <p:cNvSpPr txBox="1">
            <a:spLocks noChangeArrowheads="1"/>
          </p:cNvSpPr>
          <p:nvPr/>
        </p:nvSpPr>
        <p:spPr bwMode="auto">
          <a:xfrm>
            <a:off x="1580412" y="5524816"/>
            <a:ext cx="82406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SELECT privileges_list FROM mysql.user WHERE user='username' AND host='hostname';</a:t>
            </a:r>
          </a:p>
        </p:txBody>
      </p:sp>
      <p:sp>
        <p:nvSpPr>
          <p:cNvPr id="14" name="文本框 41">
            <a:extLst>
              <a:ext uri="{FF2B5EF4-FFF2-40B4-BE49-F238E27FC236}">
                <a16:creationId xmlns:a16="http://schemas.microsoft.com/office/drawing/2014/main" id="{F7689B7C-2588-12FE-9ED6-6BAEF2040836}"/>
              </a:ext>
            </a:extLst>
          </p:cNvPr>
          <p:cNvSpPr txBox="1">
            <a:spLocks noChangeArrowheads="1"/>
          </p:cNvSpPr>
          <p:nvPr/>
        </p:nvSpPr>
        <p:spPr bwMode="auto">
          <a:xfrm>
            <a:off x="827777" y="5917407"/>
            <a:ext cx="9817008"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其中的</a:t>
            </a:r>
            <a:r>
              <a:rPr lang="en-US" altLang="zh-CN"/>
              <a:t>privileges_list</a:t>
            </a:r>
            <a:r>
              <a:rPr lang="zh-CN" altLang="en-US"/>
              <a:t>为想要查看的权限字段，可以为</a:t>
            </a:r>
            <a:r>
              <a:rPr lang="en-US" altLang="zh-CN"/>
              <a:t>select_priv</a:t>
            </a:r>
            <a:r>
              <a:rPr lang="zh-CN" altLang="en-US"/>
              <a:t>，</a:t>
            </a:r>
            <a:r>
              <a:rPr lang="en-US" altLang="zh-CN"/>
              <a:t>insert_priv</a:t>
            </a:r>
            <a:r>
              <a:rPr lang="zh-CN" altLang="en-US"/>
              <a:t>等，各字段之间使用逗号隔开。</a:t>
            </a:r>
          </a:p>
        </p:txBody>
      </p:sp>
    </p:spTree>
    <p:extLst>
      <p:ext uri="{BB962C8B-B14F-4D97-AF65-F5344CB8AC3E}">
        <p14:creationId xmlns:p14="http://schemas.microsoft.com/office/powerpoint/2010/main" val="330435422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31F37-3A29-29AE-44CF-ED2FC2BE1986}"/>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A916D874-4C5F-DF7F-2150-7E89D48B0CD9}"/>
              </a:ext>
            </a:extLst>
          </p:cNvPr>
          <p:cNvSpPr txBox="1">
            <a:spLocks noChangeArrowheads="1"/>
          </p:cNvSpPr>
          <p:nvPr/>
        </p:nvSpPr>
        <p:spPr bwMode="auto">
          <a:xfrm>
            <a:off x="758890" y="1346342"/>
            <a:ext cx="10425020"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给账号授权就是将某个权限授予某个用户。合理的授权可以保证数据库的安全。在</a:t>
            </a:r>
            <a:r>
              <a:rPr lang="en-US" altLang="zh-CN"/>
              <a:t>MySQL</a:t>
            </a:r>
            <a:r>
              <a:rPr lang="zh-CN" altLang="en-US"/>
              <a:t>中使用</a:t>
            </a:r>
            <a:r>
              <a:rPr lang="en-US" altLang="zh-CN"/>
              <a:t>GRANT</a:t>
            </a:r>
            <a:r>
              <a:rPr lang="zh-CN" altLang="en-US"/>
              <a:t>语句为账号授权，其基本语法格式如下：</a:t>
            </a:r>
          </a:p>
        </p:txBody>
      </p:sp>
      <p:sp>
        <p:nvSpPr>
          <p:cNvPr id="4" name="矩形 3">
            <a:extLst>
              <a:ext uri="{FF2B5EF4-FFF2-40B4-BE49-F238E27FC236}">
                <a16:creationId xmlns:a16="http://schemas.microsoft.com/office/drawing/2014/main" id="{FE2D3587-FDF9-8B12-BC87-410081FA5470}"/>
              </a:ext>
            </a:extLst>
          </p:cNvPr>
          <p:cNvSpPr/>
          <p:nvPr/>
        </p:nvSpPr>
        <p:spPr>
          <a:xfrm>
            <a:off x="1295599" y="2178356"/>
            <a:ext cx="9256529" cy="40164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70A95991-DDA4-4424-5254-5C94DE062EAD}"/>
              </a:ext>
            </a:extLst>
          </p:cNvPr>
          <p:cNvSpPr txBox="1">
            <a:spLocks noChangeArrowheads="1"/>
          </p:cNvSpPr>
          <p:nvPr/>
        </p:nvSpPr>
        <p:spPr bwMode="auto">
          <a:xfrm>
            <a:off x="1487755" y="2213499"/>
            <a:ext cx="81662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a:solidFill>
                  <a:srgbClr val="FF0000"/>
                </a:solidFill>
              </a:rPr>
              <a:t>GRANT </a:t>
            </a:r>
            <a:r>
              <a:rPr lang="en-US" altLang="zh-CN" sz="1400" dirty="0" err="1">
                <a:solidFill>
                  <a:srgbClr val="FF0000"/>
                </a:solidFill>
              </a:rPr>
              <a:t>priv_type</a:t>
            </a:r>
            <a:r>
              <a:rPr lang="en-US" altLang="zh-CN" sz="1400" dirty="0">
                <a:solidFill>
                  <a:srgbClr val="FF0000"/>
                </a:solidFill>
              </a:rPr>
              <a:t> [,</a:t>
            </a:r>
            <a:r>
              <a:rPr lang="en-US" altLang="zh-CN" sz="1400" dirty="0" err="1">
                <a:solidFill>
                  <a:srgbClr val="FF0000"/>
                </a:solidFill>
              </a:rPr>
              <a:t>priv_type</a:t>
            </a:r>
            <a:r>
              <a:rPr lang="en-US" altLang="zh-CN" sz="1400" dirty="0">
                <a:solidFill>
                  <a:srgbClr val="FF0000"/>
                </a:solidFill>
              </a:rPr>
              <a:t>...] ON </a:t>
            </a:r>
            <a:r>
              <a:rPr lang="en-US" altLang="zh-CN" sz="1400" dirty="0" err="1">
                <a:solidFill>
                  <a:srgbClr val="FF0000"/>
                </a:solidFill>
              </a:rPr>
              <a:t>db.table</a:t>
            </a:r>
            <a:r>
              <a:rPr lang="en-US" altLang="zh-CN" sz="1400" dirty="0">
                <a:solidFill>
                  <a:srgbClr val="FF0000"/>
                </a:solidFill>
              </a:rPr>
              <a:t> TO </a:t>
            </a:r>
            <a:r>
              <a:rPr lang="en-US" altLang="zh-CN" sz="1400" dirty="0" err="1">
                <a:solidFill>
                  <a:srgbClr val="FF0000"/>
                </a:solidFill>
              </a:rPr>
              <a:t>user@host</a:t>
            </a:r>
            <a:r>
              <a:rPr lang="en-US" altLang="zh-CN" sz="1400" dirty="0">
                <a:solidFill>
                  <a:srgbClr val="FF0000"/>
                </a:solidFill>
              </a:rPr>
              <a:t>  [WITH </a:t>
            </a:r>
            <a:r>
              <a:rPr lang="en-US" altLang="zh-CN" sz="1400" dirty="0" err="1">
                <a:solidFill>
                  <a:srgbClr val="FF0000"/>
                </a:solidFill>
              </a:rPr>
              <a:t>with_option</a:t>
            </a:r>
            <a:r>
              <a:rPr lang="en-US" altLang="zh-CN" sz="1400" dirty="0">
                <a:solidFill>
                  <a:srgbClr val="FF0000"/>
                </a:solidFill>
              </a:rPr>
              <a:t> [</a:t>
            </a:r>
            <a:r>
              <a:rPr lang="en-US" altLang="zh-CN" sz="1400" dirty="0" err="1">
                <a:solidFill>
                  <a:srgbClr val="FF0000"/>
                </a:solidFill>
              </a:rPr>
              <a:t>with_option</a:t>
            </a:r>
            <a:r>
              <a:rPr lang="en-US" altLang="zh-CN" sz="1400" dirty="0">
                <a:solidFill>
                  <a:srgbClr val="FF0000"/>
                </a:solidFill>
              </a:rPr>
              <a:t>]...];</a:t>
            </a:r>
          </a:p>
        </p:txBody>
      </p:sp>
      <p:sp>
        <p:nvSpPr>
          <p:cNvPr id="6" name="文本框 41">
            <a:extLst>
              <a:ext uri="{FF2B5EF4-FFF2-40B4-BE49-F238E27FC236}">
                <a16:creationId xmlns:a16="http://schemas.microsoft.com/office/drawing/2014/main" id="{A8C58695-05C2-D3F9-D2C1-AA83B85D6DDA}"/>
              </a:ext>
            </a:extLst>
          </p:cNvPr>
          <p:cNvSpPr txBox="1">
            <a:spLocks noChangeArrowheads="1"/>
          </p:cNvSpPr>
          <p:nvPr/>
        </p:nvSpPr>
        <p:spPr bwMode="auto">
          <a:xfrm>
            <a:off x="760288" y="2639646"/>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[WITH with_option [with_option]...]</a:t>
            </a:r>
            <a:r>
              <a:rPr lang="zh-CN" altLang="en-US"/>
              <a:t>为可选参数，除了可以对新创建的用户赋予</a:t>
            </a:r>
            <a:r>
              <a:rPr lang="en-US" altLang="zh-CN"/>
              <a:t>GRANT</a:t>
            </a:r>
            <a:r>
              <a:rPr lang="zh-CN" altLang="en-US"/>
              <a:t>权限外，其可取值还有</a:t>
            </a:r>
            <a:r>
              <a:rPr lang="en-US" altLang="zh-CN"/>
              <a:t>4</a:t>
            </a:r>
            <a:r>
              <a:rPr lang="zh-CN" altLang="en-US"/>
              <a:t>个，用于</a:t>
            </a:r>
            <a:r>
              <a:rPr lang="zh-CN" altLang="en-US">
                <a:solidFill>
                  <a:srgbClr val="FF0000"/>
                </a:solidFill>
              </a:rPr>
              <a:t>账号资源限制</a:t>
            </a:r>
            <a:r>
              <a:rPr lang="zh-CN" altLang="en-US"/>
              <a:t>，各值及其意义分别如下：</a:t>
            </a:r>
          </a:p>
        </p:txBody>
      </p:sp>
      <p:sp>
        <p:nvSpPr>
          <p:cNvPr id="7" name="文本框 41">
            <a:extLst>
              <a:ext uri="{FF2B5EF4-FFF2-40B4-BE49-F238E27FC236}">
                <a16:creationId xmlns:a16="http://schemas.microsoft.com/office/drawing/2014/main" id="{CBE9D1B6-E4B8-CC47-94C0-64CB9E9A7E31}"/>
              </a:ext>
            </a:extLst>
          </p:cNvPr>
          <p:cNvSpPr txBox="1">
            <a:spLocks noChangeArrowheads="1"/>
          </p:cNvSpPr>
          <p:nvPr/>
        </p:nvSpPr>
        <p:spPr bwMode="auto">
          <a:xfrm>
            <a:off x="761686" y="3421221"/>
            <a:ext cx="10425020" cy="1426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600"/>
              </a:lnSpc>
              <a:buFont typeface="Wingdings" panose="05000000000000000000" pitchFamily="2" charset="2"/>
              <a:buChar char="u"/>
            </a:pPr>
            <a:r>
              <a:rPr lang="en-US" altLang="zh-CN">
                <a:solidFill>
                  <a:srgbClr val="FF0000"/>
                </a:solidFill>
              </a:rPr>
              <a:t>MAX_QUERIES_PER_HOUR count</a:t>
            </a:r>
            <a:r>
              <a:rPr lang="zh-CN" altLang="en-US">
                <a:solidFill>
                  <a:srgbClr val="FF0000"/>
                </a:solidFill>
              </a:rPr>
              <a:t>：</a:t>
            </a:r>
            <a:r>
              <a:rPr lang="zh-CN" altLang="en-US"/>
              <a:t>设置每小时可以执行</a:t>
            </a:r>
            <a:r>
              <a:rPr lang="en-US" altLang="zh-CN"/>
              <a:t>count</a:t>
            </a:r>
            <a:r>
              <a:rPr lang="zh-CN" altLang="en-US"/>
              <a:t>次查询。</a:t>
            </a:r>
          </a:p>
          <a:p>
            <a:pPr marL="285750" indent="-285750" algn="just" eaLnBrk="1" hangingPunct="1">
              <a:lnSpc>
                <a:spcPts val="2600"/>
              </a:lnSpc>
              <a:buFont typeface="Wingdings" panose="05000000000000000000" pitchFamily="2" charset="2"/>
              <a:buChar char="u"/>
            </a:pPr>
            <a:r>
              <a:rPr lang="en-US" altLang="zh-CN">
                <a:solidFill>
                  <a:srgbClr val="FF0000"/>
                </a:solidFill>
              </a:rPr>
              <a:t>MAX_UPDATES_PER_HOUR count</a:t>
            </a:r>
            <a:r>
              <a:rPr lang="zh-CN" altLang="en-US">
                <a:solidFill>
                  <a:srgbClr val="FF0000"/>
                </a:solidFill>
              </a:rPr>
              <a:t>：</a:t>
            </a:r>
            <a:r>
              <a:rPr lang="zh-CN" altLang="en-US"/>
              <a:t>设置每小时可以执行</a:t>
            </a:r>
            <a:r>
              <a:rPr lang="en-US" altLang="zh-CN"/>
              <a:t>count</a:t>
            </a:r>
            <a:r>
              <a:rPr lang="zh-CN" altLang="en-US"/>
              <a:t>次更新。</a:t>
            </a:r>
          </a:p>
          <a:p>
            <a:pPr marL="285750" indent="-285750" algn="just" eaLnBrk="1" hangingPunct="1">
              <a:lnSpc>
                <a:spcPts val="2600"/>
              </a:lnSpc>
              <a:buFont typeface="Wingdings" panose="05000000000000000000" pitchFamily="2" charset="2"/>
              <a:buChar char="u"/>
            </a:pPr>
            <a:r>
              <a:rPr lang="en-US" altLang="zh-CN">
                <a:solidFill>
                  <a:srgbClr val="FF0000"/>
                </a:solidFill>
              </a:rPr>
              <a:t>MAX_CONNECTIONS_PER_HOUR count</a:t>
            </a:r>
            <a:r>
              <a:rPr lang="zh-CN" altLang="en-US">
                <a:solidFill>
                  <a:srgbClr val="FF0000"/>
                </a:solidFill>
              </a:rPr>
              <a:t>：</a:t>
            </a:r>
            <a:r>
              <a:rPr lang="zh-CN" altLang="en-US"/>
              <a:t>设置每小时可以建立</a:t>
            </a:r>
            <a:r>
              <a:rPr lang="en-US" altLang="zh-CN"/>
              <a:t>count</a:t>
            </a:r>
            <a:r>
              <a:rPr lang="zh-CN" altLang="en-US"/>
              <a:t>个连接。</a:t>
            </a:r>
          </a:p>
          <a:p>
            <a:pPr marL="285750" indent="-285750" algn="just" eaLnBrk="1" hangingPunct="1">
              <a:lnSpc>
                <a:spcPts val="2600"/>
              </a:lnSpc>
              <a:buFont typeface="Wingdings" panose="05000000000000000000" pitchFamily="2" charset="2"/>
              <a:buChar char="u"/>
            </a:pPr>
            <a:r>
              <a:rPr lang="en-US" altLang="zh-CN">
                <a:solidFill>
                  <a:srgbClr val="FF0000"/>
                </a:solidFill>
              </a:rPr>
              <a:t>MAX_USER_CONNECTIONS count</a:t>
            </a:r>
            <a:r>
              <a:rPr lang="zh-CN" altLang="en-US">
                <a:solidFill>
                  <a:srgbClr val="FF0000"/>
                </a:solidFill>
              </a:rPr>
              <a:t>：</a:t>
            </a:r>
            <a:r>
              <a:rPr lang="zh-CN" altLang="en-US"/>
              <a:t>设置单个用户可以同时建立</a:t>
            </a:r>
            <a:r>
              <a:rPr lang="en-US" altLang="zh-CN"/>
              <a:t>count</a:t>
            </a:r>
            <a:r>
              <a:rPr lang="zh-CN" altLang="en-US"/>
              <a:t>个连接。</a:t>
            </a:r>
          </a:p>
        </p:txBody>
      </p:sp>
    </p:spTree>
    <p:extLst>
      <p:ext uri="{BB962C8B-B14F-4D97-AF65-F5344CB8AC3E}">
        <p14:creationId xmlns:p14="http://schemas.microsoft.com/office/powerpoint/2010/main" val="247913422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FD1E4-5869-CC70-4086-537CE31437D9}"/>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E3058EAE-3EDF-6ECC-6785-94ABDCC8430D}"/>
              </a:ext>
            </a:extLst>
          </p:cNvPr>
          <p:cNvGrpSpPr/>
          <p:nvPr/>
        </p:nvGrpSpPr>
        <p:grpSpPr>
          <a:xfrm>
            <a:off x="692798" y="1484784"/>
            <a:ext cx="2183765" cy="600710"/>
            <a:chOff x="1320" y="4641"/>
            <a:chExt cx="3439" cy="946"/>
          </a:xfrm>
          <a:solidFill>
            <a:schemeClr val="accent6"/>
          </a:solidFill>
        </p:grpSpPr>
        <p:sp>
          <p:nvSpPr>
            <p:cNvPr id="11" name="椭圆 10">
              <a:extLst>
                <a:ext uri="{FF2B5EF4-FFF2-40B4-BE49-F238E27FC236}">
                  <a16:creationId xmlns:a16="http://schemas.microsoft.com/office/drawing/2014/main" id="{FB707B76-572A-DB1E-EF26-563EB72F3C67}"/>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9">
              <a:extLst>
                <a:ext uri="{FF2B5EF4-FFF2-40B4-BE49-F238E27FC236}">
                  <a16:creationId xmlns:a16="http://schemas.microsoft.com/office/drawing/2014/main" id="{1D4BEEF6-8AD0-63E0-6709-F9188724ABB5}"/>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例14 】</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A5985F2E-ACB2-E9EA-6D08-037B4A8D1134}"/>
              </a:ext>
            </a:extLst>
          </p:cNvPr>
          <p:cNvSpPr txBox="1">
            <a:spLocks noChangeArrowheads="1"/>
          </p:cNvSpPr>
          <p:nvPr/>
        </p:nvSpPr>
        <p:spPr bwMode="auto">
          <a:xfrm>
            <a:off x="3090840" y="1624996"/>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GRANT</a:t>
            </a:r>
            <a:r>
              <a:rPr lang="zh-CN" altLang="en-US" sz="1600"/>
              <a:t>语句为用户</a:t>
            </a:r>
            <a:r>
              <a:rPr lang="en-US" altLang="zh-CN" sz="1600"/>
              <a:t>lucy</a:t>
            </a:r>
            <a:r>
              <a:rPr lang="zh-CN" altLang="en-US" sz="1600"/>
              <a:t>授予对所有数据库的</a:t>
            </a:r>
            <a:r>
              <a:rPr lang="en-US" altLang="zh-CN" sz="1600"/>
              <a:t>INSERT</a:t>
            </a:r>
            <a:r>
              <a:rPr lang="zh-CN" altLang="en-US" sz="1600"/>
              <a:t>权限。</a:t>
            </a:r>
          </a:p>
        </p:txBody>
      </p:sp>
      <p:sp>
        <p:nvSpPr>
          <p:cNvPr id="5" name="矩形 4">
            <a:extLst>
              <a:ext uri="{FF2B5EF4-FFF2-40B4-BE49-F238E27FC236}">
                <a16:creationId xmlns:a16="http://schemas.microsoft.com/office/drawing/2014/main" id="{088C2B87-6124-044A-7058-3C6160496C8E}"/>
              </a:ext>
            </a:extLst>
          </p:cNvPr>
          <p:cNvSpPr/>
          <p:nvPr/>
        </p:nvSpPr>
        <p:spPr>
          <a:xfrm>
            <a:off x="1301791" y="2554022"/>
            <a:ext cx="9266316" cy="5912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421F88EA-43E1-890D-E4B0-3C30FCF1758D}"/>
              </a:ext>
            </a:extLst>
          </p:cNvPr>
          <p:cNvSpPr txBox="1">
            <a:spLocks noChangeArrowheads="1"/>
          </p:cNvSpPr>
          <p:nvPr/>
        </p:nvSpPr>
        <p:spPr bwMode="auto">
          <a:xfrm>
            <a:off x="1493946" y="2605143"/>
            <a:ext cx="88972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dirty="0" err="1">
                <a:solidFill>
                  <a:srgbClr val="FF0000"/>
                </a:solidFill>
              </a:rPr>
              <a:t>mysql</a:t>
            </a:r>
            <a:r>
              <a:rPr lang="en-US" altLang="zh-CN" sz="1300" dirty="0">
                <a:solidFill>
                  <a:srgbClr val="FF0000"/>
                </a:solidFill>
              </a:rPr>
              <a:t>&gt; GRANT INSERT ON *.* TO '</a:t>
            </a:r>
            <a:r>
              <a:rPr lang="en-US" altLang="zh-CN" sz="1300" dirty="0" err="1">
                <a:solidFill>
                  <a:srgbClr val="FF0000"/>
                </a:solidFill>
              </a:rPr>
              <a:t>lucy'@'localhost</a:t>
            </a:r>
            <a:r>
              <a:rPr lang="en-US" altLang="zh-CN" sz="1300" dirty="0">
                <a:solidFill>
                  <a:srgbClr val="FF0000"/>
                </a:solidFill>
              </a:rPr>
              <a:t>';</a:t>
            </a:r>
          </a:p>
          <a:p>
            <a:pPr eaLnBrk="1" hangingPunct="1"/>
            <a:r>
              <a:rPr lang="en-US" altLang="zh-CN" sz="1300" dirty="0">
                <a:solidFill>
                  <a:srgbClr val="FF0000"/>
                </a:solidFill>
              </a:rPr>
              <a:t>Query OK, 0 rows affected (0.23 sec)</a:t>
            </a:r>
          </a:p>
        </p:txBody>
      </p:sp>
      <p:sp>
        <p:nvSpPr>
          <p:cNvPr id="7" name="文本框 41">
            <a:extLst>
              <a:ext uri="{FF2B5EF4-FFF2-40B4-BE49-F238E27FC236}">
                <a16:creationId xmlns:a16="http://schemas.microsoft.com/office/drawing/2014/main" id="{2BA7C5C6-1A75-85A8-0C3C-5EE9363F0923}"/>
              </a:ext>
            </a:extLst>
          </p:cNvPr>
          <p:cNvSpPr txBox="1">
            <a:spLocks noChangeArrowheads="1"/>
          </p:cNvSpPr>
          <p:nvPr/>
        </p:nvSpPr>
        <p:spPr bwMode="auto">
          <a:xfrm>
            <a:off x="733313" y="2112056"/>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GRANT</a:t>
            </a:r>
            <a:r>
              <a:rPr lang="zh-CN" altLang="en-US" sz="1600">
                <a:solidFill>
                  <a:schemeClr val="tx1">
                    <a:lumMod val="65000"/>
                    <a:lumOff val="35000"/>
                  </a:schemeClr>
                </a:solidFill>
              </a:rPr>
              <a:t>语句。语句及其执行结果如下：</a:t>
            </a:r>
          </a:p>
        </p:txBody>
      </p:sp>
      <p:sp>
        <p:nvSpPr>
          <p:cNvPr id="8" name="矩形 7">
            <a:extLst>
              <a:ext uri="{FF2B5EF4-FFF2-40B4-BE49-F238E27FC236}">
                <a16:creationId xmlns:a16="http://schemas.microsoft.com/office/drawing/2014/main" id="{557741AD-FC2A-EF69-93A8-52C9E8DF7DDC}"/>
              </a:ext>
            </a:extLst>
          </p:cNvPr>
          <p:cNvSpPr/>
          <p:nvPr/>
        </p:nvSpPr>
        <p:spPr>
          <a:xfrm>
            <a:off x="1303189" y="3662768"/>
            <a:ext cx="9266316" cy="154383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780D10B8-ADFB-D1CB-F06A-4E15A25C79F1}"/>
              </a:ext>
            </a:extLst>
          </p:cNvPr>
          <p:cNvSpPr txBox="1">
            <a:spLocks noChangeArrowheads="1"/>
          </p:cNvSpPr>
          <p:nvPr/>
        </p:nvSpPr>
        <p:spPr bwMode="auto">
          <a:xfrm>
            <a:off x="1495344" y="3697111"/>
            <a:ext cx="8897223"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dirty="0" err="1">
                <a:solidFill>
                  <a:srgbClr val="FF0000"/>
                </a:solidFill>
              </a:rPr>
              <a:t>mysql</a:t>
            </a:r>
            <a:r>
              <a:rPr lang="en-US" altLang="zh-CN" sz="1300" dirty="0">
                <a:solidFill>
                  <a:srgbClr val="FF0000"/>
                </a:solidFill>
              </a:rPr>
              <a:t>&gt;SELECT </a:t>
            </a:r>
            <a:r>
              <a:rPr lang="en-US" altLang="zh-CN" sz="1300" dirty="0" err="1">
                <a:solidFill>
                  <a:srgbClr val="FF0000"/>
                </a:solidFill>
              </a:rPr>
              <a:t>host,user,insert_priv,select_priv,update_priv</a:t>
            </a:r>
            <a:r>
              <a:rPr lang="en-US" altLang="zh-CN" sz="1300" dirty="0">
                <a:solidFill>
                  <a:srgbClr val="FF0000"/>
                </a:solidFill>
              </a:rPr>
              <a:t> FROM </a:t>
            </a:r>
            <a:r>
              <a:rPr lang="en-US" altLang="zh-CN" sz="1300" dirty="0" err="1">
                <a:solidFill>
                  <a:srgbClr val="FF0000"/>
                </a:solidFill>
              </a:rPr>
              <a:t>mysql.user</a:t>
            </a:r>
            <a:r>
              <a:rPr lang="en-US" altLang="zh-CN" sz="1300" dirty="0">
                <a:solidFill>
                  <a:srgbClr val="FF0000"/>
                </a:solidFill>
              </a:rPr>
              <a:t> WHERE user='lucy';</a:t>
            </a:r>
          </a:p>
          <a:p>
            <a:pPr eaLnBrk="1" hangingPunct="1"/>
            <a:r>
              <a:rPr lang="en-US" altLang="zh-CN" sz="1300" dirty="0">
                <a:solidFill>
                  <a:srgbClr val="FF0000"/>
                </a:solidFill>
              </a:rPr>
              <a:t>+----------------+-------------+-----------------+----------------+---------------------------+</a:t>
            </a:r>
          </a:p>
          <a:p>
            <a:pPr eaLnBrk="1" hangingPunct="1"/>
            <a:r>
              <a:rPr lang="en-US" altLang="zh-CN" sz="1300" dirty="0">
                <a:solidFill>
                  <a:srgbClr val="FF0000"/>
                </a:solidFill>
              </a:rPr>
              <a:t>| host  	   | user	| </a:t>
            </a:r>
            <a:r>
              <a:rPr lang="en-US" altLang="zh-CN" sz="1300" dirty="0" err="1">
                <a:solidFill>
                  <a:srgbClr val="FF0000"/>
                </a:solidFill>
              </a:rPr>
              <a:t>insert_priv</a:t>
            </a:r>
            <a:r>
              <a:rPr lang="en-US" altLang="zh-CN" sz="1300" dirty="0">
                <a:solidFill>
                  <a:srgbClr val="FF0000"/>
                </a:solidFill>
              </a:rPr>
              <a:t>	   | </a:t>
            </a:r>
            <a:r>
              <a:rPr lang="en-US" altLang="zh-CN" sz="1300" dirty="0" err="1">
                <a:solidFill>
                  <a:srgbClr val="FF0000"/>
                </a:solidFill>
              </a:rPr>
              <a:t>select_priv</a:t>
            </a:r>
            <a:r>
              <a:rPr lang="en-US" altLang="zh-CN" sz="1300" dirty="0">
                <a:solidFill>
                  <a:srgbClr val="FF0000"/>
                </a:solidFill>
              </a:rPr>
              <a:t>   | </a:t>
            </a:r>
            <a:r>
              <a:rPr lang="en-US" altLang="zh-CN" sz="1300" dirty="0" err="1">
                <a:solidFill>
                  <a:srgbClr val="FF0000"/>
                </a:solidFill>
              </a:rPr>
              <a:t>update_priv</a:t>
            </a:r>
            <a:r>
              <a:rPr lang="en-US" altLang="zh-CN" sz="1300" dirty="0">
                <a:solidFill>
                  <a:srgbClr val="FF0000"/>
                </a:solidFill>
              </a:rPr>
              <a:t> 	|</a:t>
            </a:r>
          </a:p>
          <a:p>
            <a:pPr eaLnBrk="1" hangingPunct="1"/>
            <a:r>
              <a:rPr lang="en-US" altLang="zh-CN" sz="1300" dirty="0">
                <a:solidFill>
                  <a:srgbClr val="FF0000"/>
                </a:solidFill>
              </a:rPr>
              <a:t>+----------------+-------------+-----------------+----------------+---------------------------+</a:t>
            </a:r>
          </a:p>
          <a:p>
            <a:pPr eaLnBrk="1" hangingPunct="1"/>
            <a:r>
              <a:rPr lang="en-US" altLang="zh-CN" sz="1300" dirty="0">
                <a:solidFill>
                  <a:srgbClr val="FF0000"/>
                </a:solidFill>
              </a:rPr>
              <a:t>| localhost	   | lucy	| Y  	   | Y     	      | Y        		|</a:t>
            </a:r>
          </a:p>
          <a:p>
            <a:pPr eaLnBrk="1" hangingPunct="1"/>
            <a:r>
              <a:rPr lang="en-US" altLang="zh-CN" sz="1300" dirty="0">
                <a:solidFill>
                  <a:srgbClr val="FF0000"/>
                </a:solidFill>
              </a:rPr>
              <a:t>+----------------+-------------+-----------------+----------------+---------------------------+</a:t>
            </a:r>
          </a:p>
          <a:p>
            <a:pPr eaLnBrk="1" hangingPunct="1"/>
            <a:r>
              <a:rPr lang="en-US" altLang="zh-CN" sz="1300" dirty="0">
                <a:solidFill>
                  <a:srgbClr val="FF0000"/>
                </a:solidFill>
              </a:rPr>
              <a:t>1 row in set (0.00 sec)</a:t>
            </a:r>
          </a:p>
        </p:txBody>
      </p:sp>
      <p:sp>
        <p:nvSpPr>
          <p:cNvPr id="10" name="文本框 41">
            <a:extLst>
              <a:ext uri="{FF2B5EF4-FFF2-40B4-BE49-F238E27FC236}">
                <a16:creationId xmlns:a16="http://schemas.microsoft.com/office/drawing/2014/main" id="{2873667A-1DA7-5BDB-AE1D-DA7345E4A5CC}"/>
              </a:ext>
            </a:extLst>
          </p:cNvPr>
          <p:cNvSpPr txBox="1">
            <a:spLocks noChangeArrowheads="1"/>
          </p:cNvSpPr>
          <p:nvPr/>
        </p:nvSpPr>
        <p:spPr bwMode="auto">
          <a:xfrm>
            <a:off x="734711" y="3212413"/>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结果显示执行成功，使用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语句查询用户</a:t>
            </a:r>
            <a:r>
              <a:rPr lang="en-US" altLang="zh-CN" sz="1600">
                <a:solidFill>
                  <a:schemeClr val="tx1">
                    <a:lumMod val="65000"/>
                    <a:lumOff val="35000"/>
                  </a:schemeClr>
                </a:solidFill>
              </a:rPr>
              <a:t>lucy</a:t>
            </a:r>
            <a:r>
              <a:rPr lang="zh-CN" altLang="en-US" sz="1600">
                <a:solidFill>
                  <a:schemeClr val="tx1">
                    <a:lumMod val="65000"/>
                    <a:lumOff val="35000"/>
                  </a:schemeClr>
                </a:solidFill>
              </a:rPr>
              <a:t>的权限：</a:t>
            </a:r>
          </a:p>
        </p:txBody>
      </p:sp>
    </p:spTree>
    <p:extLst>
      <p:ext uri="{BB962C8B-B14F-4D97-AF65-F5344CB8AC3E}">
        <p14:creationId xmlns:p14="http://schemas.microsoft.com/office/powerpoint/2010/main" val="315493416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522D6-334F-C3C6-F8CF-8C4718DACA22}"/>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AA2E3E2A-9E59-49C2-EAC3-C40AF452EB5D}"/>
              </a:ext>
            </a:extLst>
          </p:cNvPr>
          <p:cNvSpPr txBox="1">
            <a:spLocks noChangeArrowheads="1"/>
          </p:cNvSpPr>
          <p:nvPr/>
        </p:nvSpPr>
        <p:spPr bwMode="auto">
          <a:xfrm>
            <a:off x="758890" y="1277827"/>
            <a:ext cx="10425020" cy="139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收回权限就是</a:t>
            </a:r>
            <a:r>
              <a:rPr lang="zh-CN" altLang="en-US">
                <a:solidFill>
                  <a:srgbClr val="FF0000"/>
                </a:solidFill>
              </a:rPr>
              <a:t>取消用户已有的某些权限</a:t>
            </a:r>
            <a:r>
              <a:rPr lang="zh-CN" altLang="en-US"/>
              <a:t>。收回用户</a:t>
            </a:r>
            <a:r>
              <a:rPr lang="zh-CN" altLang="en-US">
                <a:solidFill>
                  <a:srgbClr val="FF0000"/>
                </a:solidFill>
              </a:rPr>
              <a:t>不必要的权限</a:t>
            </a:r>
            <a:r>
              <a:rPr lang="zh-CN" altLang="en-US"/>
              <a:t>可以在一定程度上保证系统的安全。</a:t>
            </a:r>
            <a:r>
              <a:rPr lang="en-US" altLang="zh-CN"/>
              <a:t>MySQL</a:t>
            </a:r>
            <a:r>
              <a:rPr lang="zh-CN" altLang="en-US"/>
              <a:t>中使用</a:t>
            </a:r>
            <a:r>
              <a:rPr lang="en-US" altLang="zh-CN">
                <a:solidFill>
                  <a:srgbClr val="FF0000"/>
                </a:solidFill>
              </a:rPr>
              <a:t>REVOKE</a:t>
            </a:r>
            <a:r>
              <a:rPr lang="zh-CN" altLang="en-US">
                <a:solidFill>
                  <a:srgbClr val="FF0000"/>
                </a:solidFill>
              </a:rPr>
              <a:t>语句</a:t>
            </a:r>
            <a:r>
              <a:rPr lang="zh-CN" altLang="en-US"/>
              <a:t>取消用户权限。取消用户权限后，用户帐号的记录将从</a:t>
            </a:r>
            <a:r>
              <a:rPr lang="en-US" altLang="zh-CN">
                <a:solidFill>
                  <a:srgbClr val="FF0000"/>
                </a:solidFill>
              </a:rPr>
              <a:t>db</a:t>
            </a:r>
            <a:r>
              <a:rPr lang="zh-CN" altLang="en-US">
                <a:solidFill>
                  <a:srgbClr val="FF0000"/>
                </a:solidFill>
              </a:rPr>
              <a:t>，</a:t>
            </a:r>
            <a:r>
              <a:rPr lang="en-US" altLang="zh-CN">
                <a:solidFill>
                  <a:srgbClr val="FF0000"/>
                </a:solidFill>
              </a:rPr>
              <a:t>tables_priv</a:t>
            </a:r>
            <a:r>
              <a:rPr lang="zh-CN" altLang="en-US">
                <a:solidFill>
                  <a:srgbClr val="FF0000"/>
                </a:solidFill>
              </a:rPr>
              <a:t>和</a:t>
            </a:r>
            <a:r>
              <a:rPr lang="en-US" altLang="zh-CN">
                <a:solidFill>
                  <a:srgbClr val="FF0000"/>
                </a:solidFill>
              </a:rPr>
              <a:t>columns_priv</a:t>
            </a:r>
            <a:r>
              <a:rPr lang="zh-CN" altLang="en-US">
                <a:solidFill>
                  <a:srgbClr val="FF0000"/>
                </a:solidFill>
              </a:rPr>
              <a:t>表</a:t>
            </a:r>
            <a:r>
              <a:rPr lang="zh-CN" altLang="en-US"/>
              <a:t>中删除，但是用户帐号记录</a:t>
            </a:r>
            <a:r>
              <a:rPr lang="zh-CN" altLang="en-US">
                <a:solidFill>
                  <a:srgbClr val="FF0000"/>
                </a:solidFill>
              </a:rPr>
              <a:t>依然保存在</a:t>
            </a:r>
            <a:r>
              <a:rPr lang="en-US" altLang="zh-CN">
                <a:solidFill>
                  <a:srgbClr val="FF0000"/>
                </a:solidFill>
              </a:rPr>
              <a:t>user</a:t>
            </a:r>
            <a:r>
              <a:rPr lang="zh-CN" altLang="en-US">
                <a:solidFill>
                  <a:srgbClr val="FF0000"/>
                </a:solidFill>
              </a:rPr>
              <a:t>表</a:t>
            </a:r>
            <a:r>
              <a:rPr lang="zh-CN" altLang="en-US"/>
              <a:t>中（可以使用</a:t>
            </a:r>
            <a:r>
              <a:rPr lang="en-US" altLang="zh-CN"/>
              <a:t>DROP USER</a:t>
            </a:r>
            <a:r>
              <a:rPr lang="zh-CN" altLang="en-US"/>
              <a:t>语句删除</a:t>
            </a:r>
            <a:r>
              <a:rPr lang="en-US" altLang="zh-CN"/>
              <a:t>user</a:t>
            </a:r>
            <a:r>
              <a:rPr lang="zh-CN" altLang="en-US"/>
              <a:t>表中的账号记录）。</a:t>
            </a:r>
          </a:p>
        </p:txBody>
      </p:sp>
      <p:sp>
        <p:nvSpPr>
          <p:cNvPr id="4" name="矩形 3">
            <a:extLst>
              <a:ext uri="{FF2B5EF4-FFF2-40B4-BE49-F238E27FC236}">
                <a16:creationId xmlns:a16="http://schemas.microsoft.com/office/drawing/2014/main" id="{BCF3E9D1-A443-EEF8-DE10-C90B92445B97}"/>
              </a:ext>
            </a:extLst>
          </p:cNvPr>
          <p:cNvSpPr/>
          <p:nvPr/>
        </p:nvSpPr>
        <p:spPr>
          <a:xfrm>
            <a:off x="1295599" y="2750775"/>
            <a:ext cx="9256529" cy="6892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C7B4EEE8-ED6D-D965-E4BF-C6A848D85858}"/>
              </a:ext>
            </a:extLst>
          </p:cNvPr>
          <p:cNvSpPr txBox="1">
            <a:spLocks noChangeArrowheads="1"/>
          </p:cNvSpPr>
          <p:nvPr/>
        </p:nvSpPr>
        <p:spPr bwMode="auto">
          <a:xfrm>
            <a:off x="1487755" y="2799326"/>
            <a:ext cx="81662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REVOKE priv_type [, priv_type] ...ON db.table</a:t>
            </a:r>
          </a:p>
          <a:p>
            <a:pPr eaLnBrk="1" hangingPunct="1"/>
            <a:r>
              <a:rPr lang="en-US" altLang="zh-CN" sz="1600">
                <a:solidFill>
                  <a:srgbClr val="FF0000"/>
                </a:solidFill>
              </a:rPr>
              <a:t> FROM 'user'@'host' [,'user'@'host'...]</a:t>
            </a:r>
          </a:p>
        </p:txBody>
      </p:sp>
      <p:sp>
        <p:nvSpPr>
          <p:cNvPr id="6" name="文本框 41">
            <a:extLst>
              <a:ext uri="{FF2B5EF4-FFF2-40B4-BE49-F238E27FC236}">
                <a16:creationId xmlns:a16="http://schemas.microsoft.com/office/drawing/2014/main" id="{02F9CFB3-E78D-3412-6A38-FDEE075E9A11}"/>
              </a:ext>
            </a:extLst>
          </p:cNvPr>
          <p:cNvSpPr txBox="1">
            <a:spLocks noChangeArrowheads="1"/>
          </p:cNvSpPr>
          <p:nvPr/>
        </p:nvSpPr>
        <p:spPr bwMode="auto">
          <a:xfrm>
            <a:off x="760288" y="3510699"/>
            <a:ext cx="10425020"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一般在将用户从</a:t>
            </a:r>
            <a:r>
              <a:rPr lang="en-US" altLang="zh-CN"/>
              <a:t>user</a:t>
            </a:r>
            <a:r>
              <a:rPr lang="zh-CN" altLang="en-US"/>
              <a:t>表中彻底删除之前，应该收回其所有权限，包括</a:t>
            </a:r>
            <a:r>
              <a:rPr lang="zh-CN" altLang="en-US">
                <a:solidFill>
                  <a:srgbClr val="FF0000"/>
                </a:solidFill>
              </a:rPr>
              <a:t>全局层级、数据库层级、表层级和列层级</a:t>
            </a:r>
            <a:r>
              <a:rPr lang="zh-CN" altLang="en-US"/>
              <a:t>的权限。使用</a:t>
            </a:r>
            <a:r>
              <a:rPr lang="en-US" altLang="zh-CN"/>
              <a:t>REVOKE</a:t>
            </a:r>
            <a:r>
              <a:rPr lang="zh-CN" altLang="en-US"/>
              <a:t>语句收回用户所有权限的基本语法格式如下：</a:t>
            </a:r>
          </a:p>
        </p:txBody>
      </p:sp>
      <p:sp>
        <p:nvSpPr>
          <p:cNvPr id="7" name="矩形 6">
            <a:extLst>
              <a:ext uri="{FF2B5EF4-FFF2-40B4-BE49-F238E27FC236}">
                <a16:creationId xmlns:a16="http://schemas.microsoft.com/office/drawing/2014/main" id="{5B1F1D64-0E0F-08D5-8BDE-C155BB9110A5}"/>
              </a:ext>
            </a:extLst>
          </p:cNvPr>
          <p:cNvSpPr/>
          <p:nvPr/>
        </p:nvSpPr>
        <p:spPr>
          <a:xfrm>
            <a:off x="1288608" y="4295749"/>
            <a:ext cx="9256529" cy="6892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7537E5BE-0FA7-8AF3-B2B2-A1232D081C84}"/>
              </a:ext>
            </a:extLst>
          </p:cNvPr>
          <p:cNvSpPr txBox="1">
            <a:spLocks noChangeArrowheads="1"/>
          </p:cNvSpPr>
          <p:nvPr/>
        </p:nvSpPr>
        <p:spPr bwMode="auto">
          <a:xfrm>
            <a:off x="1480764" y="4335911"/>
            <a:ext cx="81662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REVOKE ALL PRIVILEGES, GRANT OPTION </a:t>
            </a:r>
          </a:p>
          <a:p>
            <a:pPr eaLnBrk="1" hangingPunct="1"/>
            <a:r>
              <a:rPr lang="en-US" altLang="zh-CN" sz="1600">
                <a:solidFill>
                  <a:srgbClr val="FF0000"/>
                </a:solidFill>
              </a:rPr>
              <a:t>FROM 'user'@'host' [,'user'@'host'...]</a:t>
            </a:r>
          </a:p>
        </p:txBody>
      </p:sp>
      <p:sp>
        <p:nvSpPr>
          <p:cNvPr id="9" name="文本框 41">
            <a:extLst>
              <a:ext uri="{FF2B5EF4-FFF2-40B4-BE49-F238E27FC236}">
                <a16:creationId xmlns:a16="http://schemas.microsoft.com/office/drawing/2014/main" id="{489A7CCE-A256-96EE-5EA0-0432AA2BDB0D}"/>
              </a:ext>
            </a:extLst>
          </p:cNvPr>
          <p:cNvSpPr txBox="1">
            <a:spLocks noChangeArrowheads="1"/>
          </p:cNvSpPr>
          <p:nvPr/>
        </p:nvSpPr>
        <p:spPr bwMode="auto">
          <a:xfrm>
            <a:off x="761686" y="5072451"/>
            <a:ext cx="10425020"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REVOKE</a:t>
            </a:r>
            <a:r>
              <a:rPr lang="zh-CN" altLang="en-US"/>
              <a:t>语句，必须拥有</a:t>
            </a:r>
            <a:r>
              <a:rPr lang="en-US" altLang="zh-CN"/>
              <a:t>MySQL</a:t>
            </a:r>
            <a:r>
              <a:rPr lang="zh-CN" altLang="en-US"/>
              <a:t>数据库的</a:t>
            </a:r>
            <a:r>
              <a:rPr lang="zh-CN" altLang="en-US">
                <a:solidFill>
                  <a:srgbClr val="FF0000"/>
                </a:solidFill>
              </a:rPr>
              <a:t>全局</a:t>
            </a:r>
            <a:r>
              <a:rPr lang="en-US" altLang="zh-CN">
                <a:solidFill>
                  <a:srgbClr val="FF0000"/>
                </a:solidFill>
              </a:rPr>
              <a:t>CREATE</a:t>
            </a:r>
            <a:r>
              <a:rPr lang="zh-CN" altLang="en-US">
                <a:solidFill>
                  <a:srgbClr val="FF0000"/>
                </a:solidFill>
              </a:rPr>
              <a:t>权限或</a:t>
            </a:r>
            <a:r>
              <a:rPr lang="en-US" altLang="zh-CN">
                <a:solidFill>
                  <a:srgbClr val="FF0000"/>
                </a:solidFill>
              </a:rPr>
              <a:t>UPDATE</a:t>
            </a:r>
            <a:r>
              <a:rPr lang="zh-CN" altLang="en-US">
                <a:solidFill>
                  <a:srgbClr val="FF0000"/>
                </a:solidFill>
              </a:rPr>
              <a:t>权限</a:t>
            </a:r>
            <a:r>
              <a:rPr lang="zh-CN" altLang="en-US"/>
              <a:t>。</a:t>
            </a:r>
          </a:p>
        </p:txBody>
      </p:sp>
    </p:spTree>
    <p:extLst>
      <p:ext uri="{BB962C8B-B14F-4D97-AF65-F5344CB8AC3E}">
        <p14:creationId xmlns:p14="http://schemas.microsoft.com/office/powerpoint/2010/main" val="195338127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012E3-8F8A-D72A-85DC-8FF28C206F41}"/>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96E32767-2EC4-F2D6-2E65-F2937D4E1525}"/>
              </a:ext>
            </a:extLst>
          </p:cNvPr>
          <p:cNvGrpSpPr/>
          <p:nvPr/>
        </p:nvGrpSpPr>
        <p:grpSpPr>
          <a:xfrm>
            <a:off x="692798" y="1220996"/>
            <a:ext cx="2183765" cy="600710"/>
            <a:chOff x="1320" y="4641"/>
            <a:chExt cx="3439" cy="946"/>
          </a:xfrm>
          <a:solidFill>
            <a:schemeClr val="accent6"/>
          </a:solidFill>
        </p:grpSpPr>
        <p:sp>
          <p:nvSpPr>
            <p:cNvPr id="11" name="椭圆 10">
              <a:extLst>
                <a:ext uri="{FF2B5EF4-FFF2-40B4-BE49-F238E27FC236}">
                  <a16:creationId xmlns:a16="http://schemas.microsoft.com/office/drawing/2014/main" id="{6BBD80FB-9D26-4902-192B-4F7C540587C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2">
              <a:extLst>
                <a:ext uri="{FF2B5EF4-FFF2-40B4-BE49-F238E27FC236}">
                  <a16:creationId xmlns:a16="http://schemas.microsoft.com/office/drawing/2014/main" id="{6A26A35E-9E6D-9604-FC8A-7E8452A3CFE8}"/>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例15】</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D9BAB889-3496-C8EA-C944-012AB6FCD3C4}"/>
              </a:ext>
            </a:extLst>
          </p:cNvPr>
          <p:cNvSpPr txBox="1">
            <a:spLocks noChangeArrowheads="1"/>
          </p:cNvSpPr>
          <p:nvPr/>
        </p:nvSpPr>
        <p:spPr bwMode="auto">
          <a:xfrm>
            <a:off x="3082451" y="1361208"/>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使用</a:t>
            </a:r>
            <a:r>
              <a:rPr lang="en-US" altLang="zh-CN" sz="1600"/>
              <a:t>REVOKE</a:t>
            </a:r>
            <a:r>
              <a:rPr lang="zh-CN" altLang="en-US" sz="1600"/>
              <a:t>语句取消用户</a:t>
            </a:r>
            <a:r>
              <a:rPr lang="en-US" altLang="zh-CN" sz="1600"/>
              <a:t>lucy</a:t>
            </a:r>
            <a:r>
              <a:rPr lang="zh-CN" altLang="en-US" sz="1600"/>
              <a:t>的</a:t>
            </a:r>
            <a:r>
              <a:rPr lang="en-US" altLang="zh-CN" sz="1600"/>
              <a:t>UPDATE</a:t>
            </a:r>
            <a:r>
              <a:rPr lang="zh-CN" altLang="en-US" sz="1600"/>
              <a:t>权限。</a:t>
            </a:r>
          </a:p>
        </p:txBody>
      </p:sp>
      <p:sp>
        <p:nvSpPr>
          <p:cNvPr id="5" name="矩形 4">
            <a:extLst>
              <a:ext uri="{FF2B5EF4-FFF2-40B4-BE49-F238E27FC236}">
                <a16:creationId xmlns:a16="http://schemas.microsoft.com/office/drawing/2014/main" id="{9EECAA55-4F1D-1697-6ABF-DCA5D8F93C62}"/>
              </a:ext>
            </a:extLst>
          </p:cNvPr>
          <p:cNvSpPr/>
          <p:nvPr/>
        </p:nvSpPr>
        <p:spPr>
          <a:xfrm>
            <a:off x="1301791" y="2290234"/>
            <a:ext cx="9266316" cy="5912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15D2E28A-1A3B-A862-7481-5B4C0C0CF258}"/>
              </a:ext>
            </a:extLst>
          </p:cNvPr>
          <p:cNvSpPr txBox="1">
            <a:spLocks noChangeArrowheads="1"/>
          </p:cNvSpPr>
          <p:nvPr/>
        </p:nvSpPr>
        <p:spPr bwMode="auto">
          <a:xfrm>
            <a:off x="1493946" y="2341355"/>
            <a:ext cx="88972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dirty="0" err="1">
                <a:solidFill>
                  <a:srgbClr val="FF0000"/>
                </a:solidFill>
              </a:rPr>
              <a:t>mysql</a:t>
            </a:r>
            <a:r>
              <a:rPr lang="en-US" altLang="zh-CN" sz="1300" dirty="0">
                <a:solidFill>
                  <a:srgbClr val="FF0000"/>
                </a:solidFill>
              </a:rPr>
              <a:t>&gt; REVOKE UPDATE ON *.* FROM '</a:t>
            </a:r>
            <a:r>
              <a:rPr lang="en-US" altLang="zh-CN" sz="1300" dirty="0" err="1">
                <a:solidFill>
                  <a:srgbClr val="FF0000"/>
                </a:solidFill>
              </a:rPr>
              <a:t>lucy'@'localhost</a:t>
            </a:r>
            <a:r>
              <a:rPr lang="en-US" altLang="zh-CN" sz="1300" dirty="0">
                <a:solidFill>
                  <a:srgbClr val="FF0000"/>
                </a:solidFill>
              </a:rPr>
              <a:t>';</a:t>
            </a:r>
          </a:p>
          <a:p>
            <a:pPr eaLnBrk="1" hangingPunct="1"/>
            <a:r>
              <a:rPr lang="en-US" altLang="zh-CN" sz="1300" dirty="0">
                <a:solidFill>
                  <a:srgbClr val="FF0000"/>
                </a:solidFill>
              </a:rPr>
              <a:t>Query OK, 0 rows affected (0.06 sec)</a:t>
            </a:r>
          </a:p>
        </p:txBody>
      </p:sp>
      <p:sp>
        <p:nvSpPr>
          <p:cNvPr id="7" name="文本框 41">
            <a:extLst>
              <a:ext uri="{FF2B5EF4-FFF2-40B4-BE49-F238E27FC236}">
                <a16:creationId xmlns:a16="http://schemas.microsoft.com/office/drawing/2014/main" id="{83FB5061-87C6-294D-CA41-642A54ABD975}"/>
              </a:ext>
            </a:extLst>
          </p:cNvPr>
          <p:cNvSpPr txBox="1">
            <a:spLocks noChangeArrowheads="1"/>
          </p:cNvSpPr>
          <p:nvPr/>
        </p:nvSpPr>
        <p:spPr bwMode="auto">
          <a:xfrm>
            <a:off x="733313" y="1848268"/>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并执行</a:t>
            </a:r>
            <a:r>
              <a:rPr lang="en-US" altLang="zh-CN" sz="1600">
                <a:solidFill>
                  <a:schemeClr val="tx1">
                    <a:lumMod val="65000"/>
                    <a:lumOff val="35000"/>
                  </a:schemeClr>
                </a:solidFill>
              </a:rPr>
              <a:t>REVOKE</a:t>
            </a:r>
            <a:r>
              <a:rPr lang="zh-CN" altLang="en-US" sz="1600">
                <a:solidFill>
                  <a:schemeClr val="tx1">
                    <a:lumMod val="65000"/>
                    <a:lumOff val="35000"/>
                  </a:schemeClr>
                </a:solidFill>
              </a:rPr>
              <a:t>语句。语句及其执行结果如下：</a:t>
            </a:r>
          </a:p>
        </p:txBody>
      </p:sp>
      <p:sp>
        <p:nvSpPr>
          <p:cNvPr id="8" name="矩形 7">
            <a:extLst>
              <a:ext uri="{FF2B5EF4-FFF2-40B4-BE49-F238E27FC236}">
                <a16:creationId xmlns:a16="http://schemas.microsoft.com/office/drawing/2014/main" id="{F7865887-4345-885A-AAD6-66C2F4AA03BD}"/>
              </a:ext>
            </a:extLst>
          </p:cNvPr>
          <p:cNvSpPr/>
          <p:nvPr/>
        </p:nvSpPr>
        <p:spPr>
          <a:xfrm>
            <a:off x="1303189" y="3398980"/>
            <a:ext cx="9266316" cy="154383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47890E3F-693D-5074-040F-F3FB1DE5245D}"/>
              </a:ext>
            </a:extLst>
          </p:cNvPr>
          <p:cNvSpPr txBox="1">
            <a:spLocks noChangeArrowheads="1"/>
          </p:cNvSpPr>
          <p:nvPr/>
        </p:nvSpPr>
        <p:spPr bwMode="auto">
          <a:xfrm>
            <a:off x="1495344" y="3433323"/>
            <a:ext cx="8897223"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300">
                <a:solidFill>
                  <a:srgbClr val="FF0000"/>
                </a:solidFill>
              </a:rPr>
              <a:t>mysql&gt; SELECT host,user,insert_priv,select_priv,update_priv FROM mysql.user WHERE user='lucy';</a:t>
            </a:r>
          </a:p>
          <a:p>
            <a:pPr eaLnBrk="1" hangingPunct="1"/>
            <a:r>
              <a:rPr lang="en-US" altLang="zh-CN" sz="1300">
                <a:solidFill>
                  <a:srgbClr val="FF0000"/>
                </a:solidFill>
              </a:rPr>
              <a:t>+----------------+-------------+--------------+----------------+-----------------+</a:t>
            </a:r>
          </a:p>
          <a:p>
            <a:pPr eaLnBrk="1" hangingPunct="1"/>
            <a:r>
              <a:rPr lang="en-US" altLang="zh-CN" sz="1300">
                <a:solidFill>
                  <a:srgbClr val="FF0000"/>
                </a:solidFill>
              </a:rPr>
              <a:t>| host  	   | user	| insert_priv	| select_priv	 | update_priv   |</a:t>
            </a:r>
          </a:p>
          <a:p>
            <a:pPr eaLnBrk="1" hangingPunct="1"/>
            <a:r>
              <a:rPr lang="en-US" altLang="zh-CN" sz="1300">
                <a:solidFill>
                  <a:srgbClr val="FF0000"/>
                </a:solidFill>
              </a:rPr>
              <a:t>+----------------+-------------+--------------+----------------+-----------------+</a:t>
            </a:r>
          </a:p>
          <a:p>
            <a:pPr eaLnBrk="1" hangingPunct="1"/>
            <a:r>
              <a:rPr lang="en-US" altLang="zh-CN" sz="1300">
                <a:solidFill>
                  <a:srgbClr val="FF0000"/>
                </a:solidFill>
              </a:rPr>
              <a:t>| localhost	   | lucy	| Y     	| Y    	 | N     	     |</a:t>
            </a:r>
          </a:p>
          <a:p>
            <a:pPr eaLnBrk="1" hangingPunct="1"/>
            <a:r>
              <a:rPr lang="en-US" altLang="zh-CN" sz="1300">
                <a:solidFill>
                  <a:srgbClr val="FF0000"/>
                </a:solidFill>
              </a:rPr>
              <a:t>+----------------+-------------+--------------+----------------+-----------------+</a:t>
            </a:r>
          </a:p>
          <a:p>
            <a:pPr eaLnBrk="1" hangingPunct="1"/>
            <a:r>
              <a:rPr lang="en-US" altLang="zh-CN" sz="1300">
                <a:solidFill>
                  <a:srgbClr val="FF0000"/>
                </a:solidFill>
              </a:rPr>
              <a:t>1 row in set (0.00 sec)</a:t>
            </a:r>
          </a:p>
        </p:txBody>
      </p:sp>
      <p:sp>
        <p:nvSpPr>
          <p:cNvPr id="10" name="文本框 41">
            <a:extLst>
              <a:ext uri="{FF2B5EF4-FFF2-40B4-BE49-F238E27FC236}">
                <a16:creationId xmlns:a16="http://schemas.microsoft.com/office/drawing/2014/main" id="{8D561735-8240-ED90-2999-9B5E6FE6C0D8}"/>
              </a:ext>
            </a:extLst>
          </p:cNvPr>
          <p:cNvSpPr txBox="1">
            <a:spLocks noChangeArrowheads="1"/>
          </p:cNvSpPr>
          <p:nvPr/>
        </p:nvSpPr>
        <p:spPr bwMode="auto">
          <a:xfrm>
            <a:off x="734711" y="2948625"/>
            <a:ext cx="1042125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结果显示执行成功，使用</a:t>
            </a:r>
            <a:r>
              <a:rPr lang="en-US" altLang="zh-CN" sz="1600">
                <a:solidFill>
                  <a:schemeClr val="tx1">
                    <a:lumMod val="65000"/>
                    <a:lumOff val="35000"/>
                  </a:schemeClr>
                </a:solidFill>
              </a:rPr>
              <a:t>SELECT</a:t>
            </a:r>
            <a:r>
              <a:rPr lang="zh-CN" altLang="en-US" sz="1600">
                <a:solidFill>
                  <a:schemeClr val="tx1">
                    <a:lumMod val="65000"/>
                    <a:lumOff val="35000"/>
                  </a:schemeClr>
                </a:solidFill>
              </a:rPr>
              <a:t>语句查询用户</a:t>
            </a:r>
            <a:r>
              <a:rPr lang="en-US" altLang="zh-CN" sz="1600">
                <a:solidFill>
                  <a:schemeClr val="tx1">
                    <a:lumMod val="65000"/>
                    <a:lumOff val="35000"/>
                  </a:schemeClr>
                </a:solidFill>
              </a:rPr>
              <a:t>lucy</a:t>
            </a:r>
            <a:r>
              <a:rPr lang="zh-CN" altLang="en-US" sz="1600">
                <a:solidFill>
                  <a:schemeClr val="tx1">
                    <a:lumMod val="65000"/>
                    <a:lumOff val="35000"/>
                  </a:schemeClr>
                </a:solidFill>
              </a:rPr>
              <a:t>的权限：</a:t>
            </a:r>
          </a:p>
        </p:txBody>
      </p:sp>
    </p:spTree>
    <p:extLst>
      <p:ext uri="{BB962C8B-B14F-4D97-AF65-F5344CB8AC3E}">
        <p14:creationId xmlns:p14="http://schemas.microsoft.com/office/powerpoint/2010/main" val="183479950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DB0EF-5B71-CF71-B745-701FA00B1D2F}"/>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4EBDE317-528D-03E6-B941-FFE0AE92F3A7}"/>
              </a:ext>
            </a:extLst>
          </p:cNvPr>
          <p:cNvGrpSpPr/>
          <p:nvPr/>
        </p:nvGrpSpPr>
        <p:grpSpPr>
          <a:xfrm>
            <a:off x="627796" y="1073214"/>
            <a:ext cx="2183765" cy="600710"/>
            <a:chOff x="1320" y="4641"/>
            <a:chExt cx="3439" cy="946"/>
          </a:xfrm>
          <a:solidFill>
            <a:schemeClr val="accent6"/>
          </a:solidFill>
        </p:grpSpPr>
        <p:sp>
          <p:nvSpPr>
            <p:cNvPr id="24" name="椭圆 23">
              <a:extLst>
                <a:ext uri="{FF2B5EF4-FFF2-40B4-BE49-F238E27FC236}">
                  <a16:creationId xmlns:a16="http://schemas.microsoft.com/office/drawing/2014/main" id="{0919304D-EE6A-6A12-0067-6E3C6F19A1C6}"/>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5" name="圆角矩形 9">
              <a:extLst>
                <a:ext uri="{FF2B5EF4-FFF2-40B4-BE49-F238E27FC236}">
                  <a16:creationId xmlns:a16="http://schemas.microsoft.com/office/drawing/2014/main" id="{E68E8686-F0C1-451B-9AC0-F770B260C8B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93484DBB-CFF3-FDDE-5E9D-458D841D5411}"/>
              </a:ext>
            </a:extLst>
          </p:cNvPr>
          <p:cNvSpPr txBox="1">
            <a:spLocks noChangeArrowheads="1"/>
          </p:cNvSpPr>
          <p:nvPr/>
        </p:nvSpPr>
        <p:spPr bwMode="auto">
          <a:xfrm>
            <a:off x="3067783" y="1212724"/>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语句，查看</a:t>
            </a:r>
            <a:r>
              <a:rPr lang="en-US" altLang="zh-CN" sz="1600"/>
              <a:t>user</a:t>
            </a:r>
            <a:r>
              <a:rPr lang="zh-CN" altLang="en-US" sz="1600"/>
              <a:t>表中的用户信息。</a:t>
            </a:r>
          </a:p>
        </p:txBody>
      </p:sp>
      <p:sp>
        <p:nvSpPr>
          <p:cNvPr id="5" name="文本框 41">
            <a:extLst>
              <a:ext uri="{FF2B5EF4-FFF2-40B4-BE49-F238E27FC236}">
                <a16:creationId xmlns:a16="http://schemas.microsoft.com/office/drawing/2014/main" id="{DFEDACAA-F40C-2625-71C4-10309DFED761}"/>
              </a:ext>
            </a:extLst>
          </p:cNvPr>
          <p:cNvSpPr txBox="1">
            <a:spLocks noChangeArrowheads="1"/>
          </p:cNvSpPr>
          <p:nvPr/>
        </p:nvSpPr>
        <p:spPr bwMode="auto">
          <a:xfrm>
            <a:off x="639720" y="1746568"/>
            <a:ext cx="104212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400"/>
              </a:lnSpc>
            </a:pPr>
            <a:r>
              <a:rPr lang="zh-CN" altLang="en-US" sz="1600">
                <a:solidFill>
                  <a:schemeClr val="tx1">
                    <a:lumMod val="65000"/>
                    <a:lumOff val="35000"/>
                  </a:schemeClr>
                </a:solidFill>
              </a:rPr>
              <a:t>打开命令窗口，登录</a:t>
            </a:r>
            <a:r>
              <a:rPr lang="en-US" altLang="zh-CN" sz="1600">
                <a:solidFill>
                  <a:schemeClr val="tx1">
                    <a:lumMod val="65000"/>
                    <a:lumOff val="35000"/>
                  </a:schemeClr>
                </a:solidFill>
              </a:rPr>
              <a:t>MySQL</a:t>
            </a:r>
            <a:r>
              <a:rPr lang="zh-CN" altLang="en-US" sz="1600">
                <a:solidFill>
                  <a:schemeClr val="tx1">
                    <a:lumMod val="65000"/>
                    <a:lumOff val="35000"/>
                  </a:schemeClr>
                </a:solidFill>
              </a:rPr>
              <a:t>并选择数据库</a:t>
            </a:r>
            <a:r>
              <a:rPr lang="en-US" altLang="zh-CN" sz="1600">
                <a:solidFill>
                  <a:schemeClr val="tx1">
                    <a:lumMod val="65000"/>
                    <a:lumOff val="35000"/>
                  </a:schemeClr>
                </a:solidFill>
              </a:rPr>
              <a:t>mysql</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语句查看</a:t>
            </a:r>
            <a:r>
              <a:rPr lang="en-US" altLang="zh-CN" sz="1600">
                <a:solidFill>
                  <a:schemeClr val="tx1">
                    <a:lumMod val="65000"/>
                    <a:lumOff val="35000"/>
                  </a:schemeClr>
                </a:solidFill>
              </a:rPr>
              <a:t>user</a:t>
            </a:r>
            <a:r>
              <a:rPr lang="zh-CN" altLang="en-US" sz="1600">
                <a:solidFill>
                  <a:schemeClr val="tx1">
                    <a:lumMod val="65000"/>
                    <a:lumOff val="35000"/>
                  </a:schemeClr>
                </a:solidFill>
              </a:rPr>
              <a:t>表中的用户信息。</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6" name="矩形 5">
            <a:extLst>
              <a:ext uri="{FF2B5EF4-FFF2-40B4-BE49-F238E27FC236}">
                <a16:creationId xmlns:a16="http://schemas.microsoft.com/office/drawing/2014/main" id="{9D480C2C-1818-D497-34E9-0125746A4AD7}"/>
              </a:ext>
            </a:extLst>
          </p:cNvPr>
          <p:cNvSpPr/>
          <p:nvPr/>
        </p:nvSpPr>
        <p:spPr>
          <a:xfrm>
            <a:off x="1219219" y="2536027"/>
            <a:ext cx="9256529" cy="244309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A78740BB-7976-D73B-E2C2-878471D8A1A0}"/>
              </a:ext>
            </a:extLst>
          </p:cNvPr>
          <p:cNvSpPr txBox="1">
            <a:spLocks noChangeArrowheads="1"/>
          </p:cNvSpPr>
          <p:nvPr/>
        </p:nvSpPr>
        <p:spPr bwMode="auto">
          <a:xfrm>
            <a:off x="1411376" y="2617824"/>
            <a:ext cx="775962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USE mysql;</a:t>
            </a:r>
          </a:p>
          <a:p>
            <a:pPr eaLnBrk="1" hangingPunct="1"/>
            <a:r>
              <a:rPr lang="en-US" altLang="zh-CN" sz="1400">
                <a:solidFill>
                  <a:srgbClr val="FF0000"/>
                </a:solidFill>
              </a:rPr>
              <a:t>Database changed</a:t>
            </a:r>
          </a:p>
          <a:p>
            <a:pPr eaLnBrk="1" hangingPunct="1"/>
            <a:r>
              <a:rPr lang="en-US" altLang="zh-CN" sz="1400">
                <a:solidFill>
                  <a:srgbClr val="FF0000"/>
                </a:solidFill>
              </a:rPr>
              <a:t>mysql&gt; SELECT user,host FROM user\G</a:t>
            </a:r>
          </a:p>
          <a:p>
            <a:pPr eaLnBrk="1" hangingPunct="1"/>
            <a:r>
              <a:rPr lang="en-US" altLang="zh-CN" sz="1400">
                <a:solidFill>
                  <a:srgbClr val="FF0000"/>
                </a:solidFill>
              </a:rPr>
              <a:t>*************************** 1. row ***************************</a:t>
            </a:r>
          </a:p>
          <a:p>
            <a:pPr eaLnBrk="1" hangingPunct="1"/>
            <a:r>
              <a:rPr lang="en-US" altLang="zh-CN" sz="1400">
                <a:solidFill>
                  <a:srgbClr val="FF0000"/>
                </a:solidFill>
              </a:rPr>
              <a:t>user: mysql.sys</a:t>
            </a:r>
          </a:p>
          <a:p>
            <a:pPr eaLnBrk="1" hangingPunct="1"/>
            <a:r>
              <a:rPr lang="en-US" altLang="zh-CN" sz="1400">
                <a:solidFill>
                  <a:srgbClr val="FF0000"/>
                </a:solidFill>
              </a:rPr>
              <a:t>host: localhost</a:t>
            </a:r>
          </a:p>
          <a:p>
            <a:pPr eaLnBrk="1" hangingPunct="1"/>
            <a:r>
              <a:rPr lang="en-US" altLang="zh-CN" sz="1400">
                <a:solidFill>
                  <a:srgbClr val="FF0000"/>
                </a:solidFill>
              </a:rPr>
              <a:t>*************************** 2. row ***************************</a:t>
            </a:r>
          </a:p>
          <a:p>
            <a:pPr eaLnBrk="1" hangingPunct="1"/>
            <a:r>
              <a:rPr lang="en-US" altLang="zh-CN" sz="1400">
                <a:solidFill>
                  <a:srgbClr val="FF0000"/>
                </a:solidFill>
              </a:rPr>
              <a:t>user: root</a:t>
            </a:r>
          </a:p>
          <a:p>
            <a:pPr eaLnBrk="1" hangingPunct="1"/>
            <a:r>
              <a:rPr lang="en-US" altLang="zh-CN" sz="1400">
                <a:solidFill>
                  <a:srgbClr val="FF0000"/>
                </a:solidFill>
              </a:rPr>
              <a:t>host: localhost</a:t>
            </a:r>
          </a:p>
          <a:p>
            <a:pPr eaLnBrk="1" hangingPunct="1"/>
            <a:r>
              <a:rPr lang="en-US" altLang="zh-CN" sz="1400">
                <a:solidFill>
                  <a:srgbClr val="FF0000"/>
                </a:solidFill>
              </a:rPr>
              <a:t>2 rows in set (0.00 sec)</a:t>
            </a:r>
          </a:p>
        </p:txBody>
      </p:sp>
      <p:grpSp>
        <p:nvGrpSpPr>
          <p:cNvPr id="8" name="组合 7">
            <a:extLst>
              <a:ext uri="{FF2B5EF4-FFF2-40B4-BE49-F238E27FC236}">
                <a16:creationId xmlns:a16="http://schemas.microsoft.com/office/drawing/2014/main" id="{CF6EF557-5431-91F4-33FC-0E2B3CA02366}"/>
              </a:ext>
            </a:extLst>
          </p:cNvPr>
          <p:cNvGrpSpPr/>
          <p:nvPr/>
        </p:nvGrpSpPr>
        <p:grpSpPr>
          <a:xfrm flipH="1">
            <a:off x="8250552" y="2289523"/>
            <a:ext cx="3263558" cy="4454971"/>
            <a:chOff x="1133465" y="1394673"/>
            <a:chExt cx="3150360" cy="4702535"/>
          </a:xfrm>
        </p:grpSpPr>
        <p:sp>
          <p:nvSpPr>
            <p:cNvPr id="9" name="Freeform 5">
              <a:extLst>
                <a:ext uri="{FF2B5EF4-FFF2-40B4-BE49-F238E27FC236}">
                  <a16:creationId xmlns:a16="http://schemas.microsoft.com/office/drawing/2014/main" id="{E7DC9458-E5EC-D090-BDB5-5BBD3966E6AA}"/>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0" name="Freeform 37">
              <a:extLst>
                <a:ext uri="{FF2B5EF4-FFF2-40B4-BE49-F238E27FC236}">
                  <a16:creationId xmlns:a16="http://schemas.microsoft.com/office/drawing/2014/main" id="{7386845B-C100-B532-D68F-114B288D20CE}"/>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1" name="Freeform 38">
              <a:extLst>
                <a:ext uri="{FF2B5EF4-FFF2-40B4-BE49-F238E27FC236}">
                  <a16:creationId xmlns:a16="http://schemas.microsoft.com/office/drawing/2014/main" id="{B5656371-308A-92FE-E5A5-EA414BBA71D2}"/>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2" name="组合 11">
              <a:extLst>
                <a:ext uri="{FF2B5EF4-FFF2-40B4-BE49-F238E27FC236}">
                  <a16:creationId xmlns:a16="http://schemas.microsoft.com/office/drawing/2014/main" id="{89FFD859-C0CF-B1B6-883F-6030C1F62E47}"/>
                </a:ext>
              </a:extLst>
            </p:cNvPr>
            <p:cNvGrpSpPr/>
            <p:nvPr/>
          </p:nvGrpSpPr>
          <p:grpSpPr>
            <a:xfrm>
              <a:off x="1864305" y="4689096"/>
              <a:ext cx="985838" cy="1408112"/>
              <a:chOff x="8928912" y="5105375"/>
              <a:chExt cx="985838" cy="1408112"/>
            </a:xfrm>
            <a:solidFill>
              <a:srgbClr val="546E7A"/>
            </a:solidFill>
          </p:grpSpPr>
          <p:sp>
            <p:nvSpPr>
              <p:cNvPr id="22" name="Oval 8">
                <a:extLst>
                  <a:ext uri="{FF2B5EF4-FFF2-40B4-BE49-F238E27FC236}">
                    <a16:creationId xmlns:a16="http://schemas.microsoft.com/office/drawing/2014/main" id="{A911C3A6-21FD-86BF-C975-D0140B96E4C9}"/>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3" name="Freeform 35">
                <a:extLst>
                  <a:ext uri="{FF2B5EF4-FFF2-40B4-BE49-F238E27FC236}">
                    <a16:creationId xmlns:a16="http://schemas.microsoft.com/office/drawing/2014/main" id="{EEF96923-24B3-57A3-E11E-2C36CBC45690}"/>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3" name="Freeform 5">
              <a:extLst>
                <a:ext uri="{FF2B5EF4-FFF2-40B4-BE49-F238E27FC236}">
                  <a16:creationId xmlns:a16="http://schemas.microsoft.com/office/drawing/2014/main" id="{3F406996-FB38-0594-0CF5-6C519E5C2D40}"/>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4" name="直接连接符 13">
              <a:extLst>
                <a:ext uri="{FF2B5EF4-FFF2-40B4-BE49-F238E27FC236}">
                  <a16:creationId xmlns:a16="http://schemas.microsoft.com/office/drawing/2014/main" id="{B4F0BC73-642A-6AFD-C2E7-314F0A5F10A5}"/>
                </a:ext>
              </a:extLst>
            </p:cNvPr>
            <p:cNvCxnSpPr>
              <a:stCxn id="9" idx="4"/>
              <a:endCxn id="23"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4CC3BC03-7F59-810F-9783-041D2A3F6C01}"/>
                </a:ext>
              </a:extLst>
            </p:cNvPr>
            <p:cNvCxnSpPr>
              <a:stCxn id="11" idx="4"/>
              <a:endCxn id="23"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2CC9A67B-5136-37E5-704F-24359FE5BA75}"/>
                </a:ext>
              </a:extLst>
            </p:cNvPr>
            <p:cNvCxnSpPr>
              <a:stCxn id="13" idx="4"/>
              <a:endCxn id="23"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AAEDF50F-C73E-0044-2D58-3A3AF0FA4FE9}"/>
                </a:ext>
              </a:extLst>
            </p:cNvPr>
            <p:cNvCxnSpPr>
              <a:stCxn id="10" idx="4"/>
              <a:endCxn id="23"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8" name="Freeform 24">
              <a:extLst>
                <a:ext uri="{FF2B5EF4-FFF2-40B4-BE49-F238E27FC236}">
                  <a16:creationId xmlns:a16="http://schemas.microsoft.com/office/drawing/2014/main" id="{437EEA0C-57E5-D7C0-F685-1C323D9A409A}"/>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1">
              <a:extLst>
                <a:ext uri="{FF2B5EF4-FFF2-40B4-BE49-F238E27FC236}">
                  <a16:creationId xmlns:a16="http://schemas.microsoft.com/office/drawing/2014/main" id="{4780DACB-1761-081D-D0BD-857A539762B0}"/>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2">
              <a:extLst>
                <a:ext uri="{FF2B5EF4-FFF2-40B4-BE49-F238E27FC236}">
                  <a16:creationId xmlns:a16="http://schemas.microsoft.com/office/drawing/2014/main" id="{EB0FC74B-21B1-B408-60AD-23AB6F703840}"/>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3">
              <a:extLst>
                <a:ext uri="{FF2B5EF4-FFF2-40B4-BE49-F238E27FC236}">
                  <a16:creationId xmlns:a16="http://schemas.microsoft.com/office/drawing/2014/main" id="{5FCB3BFD-3CE1-270B-7B7D-F5DF8A39C4C1}"/>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22856414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F8F0E-D0BD-64EE-F7E1-1E89B0434FCD}"/>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15C030AB-E985-703D-A099-BD1C7C1D9899}"/>
              </a:ext>
            </a:extLst>
          </p:cNvPr>
          <p:cNvSpPr txBox="1">
            <a:spLocks noChangeArrowheads="1"/>
          </p:cNvSpPr>
          <p:nvPr/>
        </p:nvSpPr>
        <p:spPr bwMode="auto">
          <a:xfrm>
            <a:off x="675342" y="1101682"/>
            <a:ext cx="103569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在权限存取的过程中，系统最常用到的是</a:t>
            </a:r>
            <a:r>
              <a:rPr lang="zh-CN" altLang="en-US">
                <a:solidFill>
                  <a:srgbClr val="FF0000"/>
                </a:solidFill>
              </a:rPr>
              <a:t>系统数据库</a:t>
            </a:r>
            <a:r>
              <a:rPr lang="en-US" altLang="zh-CN">
                <a:solidFill>
                  <a:srgbClr val="FF0000"/>
                </a:solidFill>
              </a:rPr>
              <a:t>mysql</a:t>
            </a:r>
            <a:r>
              <a:rPr lang="zh-CN" altLang="en-US">
                <a:solidFill>
                  <a:srgbClr val="FF0000"/>
                </a:solidFill>
              </a:rPr>
              <a:t>中的</a:t>
            </a:r>
            <a:r>
              <a:rPr lang="en-US" altLang="zh-CN">
                <a:solidFill>
                  <a:srgbClr val="FF0000"/>
                </a:solidFill>
              </a:rPr>
              <a:t>user</a:t>
            </a:r>
            <a:r>
              <a:rPr lang="zh-CN" altLang="en-US">
                <a:solidFill>
                  <a:srgbClr val="FF0000"/>
                </a:solidFill>
              </a:rPr>
              <a:t>表和</a:t>
            </a:r>
            <a:r>
              <a:rPr lang="en-US" altLang="zh-CN">
                <a:solidFill>
                  <a:srgbClr val="FF0000"/>
                </a:solidFill>
              </a:rPr>
              <a:t>db</a:t>
            </a:r>
            <a:r>
              <a:rPr lang="zh-CN" altLang="en-US">
                <a:solidFill>
                  <a:srgbClr val="FF0000"/>
                </a:solidFill>
              </a:rPr>
              <a:t>表</a:t>
            </a:r>
            <a:r>
              <a:rPr lang="zh-CN" altLang="en-US"/>
              <a:t>，</a:t>
            </a:r>
            <a:r>
              <a:rPr lang="en-US" altLang="zh-CN">
                <a:solidFill>
                  <a:srgbClr val="FF0000"/>
                </a:solidFill>
              </a:rPr>
              <a:t>user</a:t>
            </a:r>
            <a:r>
              <a:rPr lang="zh-CN" altLang="en-US">
                <a:solidFill>
                  <a:srgbClr val="FF0000"/>
                </a:solidFill>
              </a:rPr>
              <a:t>表用于存放用户账号信息以及全局级别（所有数据库）权限</a:t>
            </a:r>
            <a:r>
              <a:rPr lang="zh-CN" altLang="en-US"/>
              <a:t>。</a:t>
            </a:r>
            <a:r>
              <a:rPr lang="en-US" altLang="zh-CN">
                <a:solidFill>
                  <a:srgbClr val="FF0000"/>
                </a:solidFill>
              </a:rPr>
              <a:t>db</a:t>
            </a:r>
            <a:r>
              <a:rPr lang="zh-CN" altLang="en-US">
                <a:solidFill>
                  <a:srgbClr val="FF0000"/>
                </a:solidFill>
              </a:rPr>
              <a:t>表用于存放数据库级别的权限</a:t>
            </a:r>
            <a:r>
              <a:rPr lang="zh-CN" altLang="en-US"/>
              <a:t>。</a:t>
            </a:r>
          </a:p>
        </p:txBody>
      </p:sp>
      <p:sp>
        <p:nvSpPr>
          <p:cNvPr id="4" name="矩形 3">
            <a:extLst>
              <a:ext uri="{FF2B5EF4-FFF2-40B4-BE49-F238E27FC236}">
                <a16:creationId xmlns:a16="http://schemas.microsoft.com/office/drawing/2014/main" id="{5D4A0E2F-D200-AF38-E634-0719D179E027}"/>
              </a:ext>
            </a:extLst>
          </p:cNvPr>
          <p:cNvSpPr/>
          <p:nvPr/>
        </p:nvSpPr>
        <p:spPr>
          <a:xfrm>
            <a:off x="4202764" y="1839011"/>
            <a:ext cx="2575513"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dirty="0"/>
              <a:t>表</a:t>
            </a:r>
            <a:r>
              <a:rPr lang="en-US" altLang="zh-CN" sz="1600" dirty="0"/>
              <a:t>1  user</a:t>
            </a:r>
            <a:r>
              <a:rPr lang="zh-CN" altLang="zh-CN" sz="1600" dirty="0"/>
              <a:t>表和</a:t>
            </a:r>
            <a:r>
              <a:rPr lang="en-US" altLang="zh-CN" sz="1600" dirty="0" err="1"/>
              <a:t>db</a:t>
            </a:r>
            <a:r>
              <a:rPr lang="zh-CN" altLang="zh-CN" sz="1600" dirty="0"/>
              <a:t>表的定义</a:t>
            </a:r>
            <a:endParaRPr lang="zh-CN" altLang="en-US" sz="1600" dirty="0"/>
          </a:p>
        </p:txBody>
      </p:sp>
      <p:pic>
        <p:nvPicPr>
          <p:cNvPr id="5" name="table">
            <a:extLst>
              <a:ext uri="{FF2B5EF4-FFF2-40B4-BE49-F238E27FC236}">
                <a16:creationId xmlns:a16="http://schemas.microsoft.com/office/drawing/2014/main" id="{73427793-2E1B-A769-C878-96AB7283D417}"/>
              </a:ext>
            </a:extLst>
          </p:cNvPr>
          <p:cNvPicPr>
            <a:picLocks noChangeAspect="1"/>
          </p:cNvPicPr>
          <p:nvPr/>
        </p:nvPicPr>
        <p:blipFill>
          <a:blip r:embed="rId2"/>
          <a:stretch>
            <a:fillRect/>
          </a:stretch>
        </p:blipFill>
        <p:spPr>
          <a:xfrm>
            <a:off x="929751" y="2175359"/>
            <a:ext cx="9664119" cy="4536000"/>
          </a:xfrm>
          <a:prstGeom prst="rect">
            <a:avLst/>
          </a:prstGeom>
        </p:spPr>
      </p:pic>
    </p:spTree>
    <p:extLst>
      <p:ext uri="{BB962C8B-B14F-4D97-AF65-F5344CB8AC3E}">
        <p14:creationId xmlns:p14="http://schemas.microsoft.com/office/powerpoint/2010/main" val="40773473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3AD9E-49AF-43E7-8491-A69A8B2C98BA}"/>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AA84B2EA-06D5-6DAC-302F-C6550001FDE3}"/>
              </a:ext>
            </a:extLst>
          </p:cNvPr>
          <p:cNvSpPr/>
          <p:nvPr/>
        </p:nvSpPr>
        <p:spPr>
          <a:xfrm>
            <a:off x="5006738" y="1318937"/>
            <a:ext cx="1119217"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dirty="0"/>
              <a:t>表</a:t>
            </a:r>
            <a:r>
              <a:rPr lang="en-US" altLang="zh-CN" sz="1600" dirty="0"/>
              <a:t>1</a:t>
            </a:r>
            <a:r>
              <a:rPr lang="zh-CN" altLang="zh-CN" sz="1600" dirty="0"/>
              <a:t>（续）</a:t>
            </a:r>
            <a:endParaRPr lang="zh-CN" altLang="en-US" sz="1600" dirty="0"/>
          </a:p>
        </p:txBody>
      </p:sp>
      <p:pic>
        <p:nvPicPr>
          <p:cNvPr id="4" name="table">
            <a:extLst>
              <a:ext uri="{FF2B5EF4-FFF2-40B4-BE49-F238E27FC236}">
                <a16:creationId xmlns:a16="http://schemas.microsoft.com/office/drawing/2014/main" id="{D6D1B686-A807-0A94-7031-4550C6436C21}"/>
              </a:ext>
            </a:extLst>
          </p:cNvPr>
          <p:cNvPicPr>
            <a:picLocks noChangeAspect="1"/>
          </p:cNvPicPr>
          <p:nvPr/>
        </p:nvPicPr>
        <p:blipFill>
          <a:blip r:embed="rId2"/>
          <a:stretch>
            <a:fillRect/>
          </a:stretch>
        </p:blipFill>
        <p:spPr>
          <a:xfrm>
            <a:off x="785769" y="1688422"/>
            <a:ext cx="9773175" cy="4788000"/>
          </a:xfrm>
          <a:prstGeom prst="rect">
            <a:avLst/>
          </a:prstGeom>
        </p:spPr>
      </p:pic>
    </p:spTree>
    <p:extLst>
      <p:ext uri="{BB962C8B-B14F-4D97-AF65-F5344CB8AC3E}">
        <p14:creationId xmlns:p14="http://schemas.microsoft.com/office/powerpoint/2010/main" val="272246221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C49EA-4087-9A6F-6731-0C1B3302682A}"/>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8792A418-D0C8-3C06-15EE-53AA549D86A3}"/>
              </a:ext>
            </a:extLst>
          </p:cNvPr>
          <p:cNvSpPr/>
          <p:nvPr/>
        </p:nvSpPr>
        <p:spPr>
          <a:xfrm>
            <a:off x="4974356" y="1265120"/>
            <a:ext cx="1119217"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dirty="0"/>
              <a:t>表</a:t>
            </a:r>
            <a:r>
              <a:rPr lang="en-US" altLang="zh-CN" sz="1600" dirty="0"/>
              <a:t>1</a:t>
            </a:r>
            <a:r>
              <a:rPr lang="zh-CN" altLang="zh-CN" sz="1600" dirty="0"/>
              <a:t>（续）</a:t>
            </a:r>
            <a:endParaRPr lang="zh-CN" altLang="en-US" sz="1600" dirty="0"/>
          </a:p>
        </p:txBody>
      </p:sp>
      <p:pic>
        <p:nvPicPr>
          <p:cNvPr id="4" name="table">
            <a:extLst>
              <a:ext uri="{FF2B5EF4-FFF2-40B4-BE49-F238E27FC236}">
                <a16:creationId xmlns:a16="http://schemas.microsoft.com/office/drawing/2014/main" id="{73921BCE-7C69-15AD-6C1E-1FCA78EF8E72}"/>
              </a:ext>
            </a:extLst>
          </p:cNvPr>
          <p:cNvPicPr>
            <a:picLocks noChangeAspect="1"/>
          </p:cNvPicPr>
          <p:nvPr/>
        </p:nvPicPr>
        <p:blipFill>
          <a:blip r:embed="rId2"/>
          <a:stretch>
            <a:fillRect/>
          </a:stretch>
        </p:blipFill>
        <p:spPr>
          <a:xfrm>
            <a:off x="1072169" y="1653223"/>
            <a:ext cx="9135611" cy="3456000"/>
          </a:xfrm>
          <a:prstGeom prst="rect">
            <a:avLst/>
          </a:prstGeom>
        </p:spPr>
      </p:pic>
      <p:grpSp>
        <p:nvGrpSpPr>
          <p:cNvPr id="5" name="组合 4">
            <a:extLst>
              <a:ext uri="{FF2B5EF4-FFF2-40B4-BE49-F238E27FC236}">
                <a16:creationId xmlns:a16="http://schemas.microsoft.com/office/drawing/2014/main" id="{C6168377-D322-786C-A6BA-8AE809CB2E2D}"/>
              </a:ext>
            </a:extLst>
          </p:cNvPr>
          <p:cNvGrpSpPr/>
          <p:nvPr/>
        </p:nvGrpSpPr>
        <p:grpSpPr>
          <a:xfrm>
            <a:off x="818152" y="5302864"/>
            <a:ext cx="9632908" cy="862228"/>
            <a:chOff x="812800" y="4424635"/>
            <a:chExt cx="10155130" cy="1800000"/>
          </a:xfrm>
        </p:grpSpPr>
        <p:sp>
          <p:nvSpPr>
            <p:cNvPr id="7" name="圆角矩形 6">
              <a:extLst>
                <a:ext uri="{FF2B5EF4-FFF2-40B4-BE49-F238E27FC236}">
                  <a16:creationId xmlns:a16="http://schemas.microsoft.com/office/drawing/2014/main" id="{A2398765-F0C7-E7CD-0AAA-4C23647DF3DB}"/>
                </a:ext>
              </a:extLst>
            </p:cNvPr>
            <p:cNvSpPr/>
            <p:nvPr/>
          </p:nvSpPr>
          <p:spPr>
            <a:xfrm>
              <a:off x="1506537" y="4433967"/>
              <a:ext cx="9461393"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8" name="组合 7">
              <a:extLst>
                <a:ext uri="{FF2B5EF4-FFF2-40B4-BE49-F238E27FC236}">
                  <a16:creationId xmlns:a16="http://schemas.microsoft.com/office/drawing/2014/main" id="{1B8DC516-B686-0617-8B73-36F90725345F}"/>
                </a:ext>
              </a:extLst>
            </p:cNvPr>
            <p:cNvGrpSpPr>
              <a:grpSpLocks/>
            </p:cNvGrpSpPr>
            <p:nvPr/>
          </p:nvGrpSpPr>
          <p:grpSpPr bwMode="auto">
            <a:xfrm>
              <a:off x="812800" y="4424635"/>
              <a:ext cx="1927225" cy="1800000"/>
              <a:chOff x="1350" y="2421"/>
              <a:chExt cx="3035" cy="3606"/>
            </a:xfrm>
          </p:grpSpPr>
          <p:sp>
            <p:nvSpPr>
              <p:cNvPr id="9" name="Flowchart: Off-page Connector 32">
                <a:extLst>
                  <a:ext uri="{FF2B5EF4-FFF2-40B4-BE49-F238E27FC236}">
                    <a16:creationId xmlns:a16="http://schemas.microsoft.com/office/drawing/2014/main" id="{A4E47E89-E6CE-3953-21CB-1D67B74A7276}"/>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0" name="Round Same Side Corner Rectangle 33">
                <a:extLst>
                  <a:ext uri="{FF2B5EF4-FFF2-40B4-BE49-F238E27FC236}">
                    <a16:creationId xmlns:a16="http://schemas.microsoft.com/office/drawing/2014/main" id="{912A26A6-9374-FCAF-CA68-8509E11B7AC2}"/>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知识库</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6" name="文本框 41">
            <a:extLst>
              <a:ext uri="{FF2B5EF4-FFF2-40B4-BE49-F238E27FC236}">
                <a16:creationId xmlns:a16="http://schemas.microsoft.com/office/drawing/2014/main" id="{CE7238BC-4AFB-A71A-DC3C-71CFBCCAD279}"/>
              </a:ext>
            </a:extLst>
          </p:cNvPr>
          <p:cNvSpPr txBox="1">
            <a:spLocks noChangeArrowheads="1"/>
          </p:cNvSpPr>
          <p:nvPr/>
        </p:nvSpPr>
        <p:spPr bwMode="auto">
          <a:xfrm>
            <a:off x="2481519" y="5435939"/>
            <a:ext cx="7852095"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如要查看</a:t>
            </a:r>
            <a:r>
              <a:rPr lang="en-US" altLang="zh-CN" sz="1600" dirty="0">
                <a:solidFill>
                  <a:schemeClr val="bg1"/>
                </a:solidFill>
              </a:rPr>
              <a:t>user</a:t>
            </a:r>
            <a:r>
              <a:rPr lang="zh-CN" altLang="en-US" sz="1600" dirty="0">
                <a:solidFill>
                  <a:schemeClr val="bg1"/>
                </a:solidFill>
              </a:rPr>
              <a:t>表中的字段，可以像查看普通表那样使用</a:t>
            </a:r>
            <a:r>
              <a:rPr lang="en-US" altLang="zh-CN" sz="1600" dirty="0">
                <a:solidFill>
                  <a:schemeClr val="bg1"/>
                </a:solidFill>
              </a:rPr>
              <a:t>SELECT</a:t>
            </a:r>
            <a:r>
              <a:rPr lang="zh-CN" altLang="en-US" sz="1600" dirty="0">
                <a:solidFill>
                  <a:schemeClr val="bg1"/>
                </a:solidFill>
              </a:rPr>
              <a:t>语句：</a:t>
            </a:r>
          </a:p>
          <a:p>
            <a:pPr algn="just" eaLnBrk="1" hangingPunct="1">
              <a:lnSpc>
                <a:spcPts val="2200"/>
              </a:lnSpc>
            </a:pPr>
            <a:r>
              <a:rPr lang="en-US" altLang="zh-CN" sz="1600" dirty="0">
                <a:solidFill>
                  <a:schemeClr val="bg1"/>
                </a:solidFill>
              </a:rPr>
              <a:t>SELECT * FROM </a:t>
            </a:r>
            <a:r>
              <a:rPr lang="en-US" altLang="zh-CN" sz="1600" dirty="0" err="1">
                <a:solidFill>
                  <a:schemeClr val="bg1"/>
                </a:solidFill>
              </a:rPr>
              <a:t>mysql.user</a:t>
            </a:r>
            <a:r>
              <a:rPr lang="en-US" altLang="zh-CN" sz="1600" dirty="0">
                <a:solidFill>
                  <a:schemeClr val="bg1"/>
                </a:solidFill>
              </a:rPr>
              <a:t> WHERE user='root' AND host='localhost' \G;</a:t>
            </a:r>
          </a:p>
        </p:txBody>
      </p:sp>
    </p:spTree>
    <p:extLst>
      <p:ext uri="{BB962C8B-B14F-4D97-AF65-F5344CB8AC3E}">
        <p14:creationId xmlns:p14="http://schemas.microsoft.com/office/powerpoint/2010/main" val="207782343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CC8D8-1F49-E4A3-DA91-FC3969D97834}"/>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4F2C0A37-4FD9-7886-BDE4-391A8B446E8A}"/>
              </a:ext>
            </a:extLst>
          </p:cNvPr>
          <p:cNvSpPr txBox="1">
            <a:spLocks noChangeArrowheads="1"/>
          </p:cNvSpPr>
          <p:nvPr/>
        </p:nvSpPr>
        <p:spPr bwMode="auto">
          <a:xfrm>
            <a:off x="675342" y="1073666"/>
            <a:ext cx="10356981" cy="102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solidFill>
                  <a:srgbClr val="FF0000"/>
                </a:solidFill>
              </a:rPr>
              <a:t>user</a:t>
            </a:r>
            <a:r>
              <a:rPr lang="zh-CN" altLang="en-US">
                <a:solidFill>
                  <a:srgbClr val="FF0000"/>
                </a:solidFill>
              </a:rPr>
              <a:t>表</a:t>
            </a:r>
            <a:r>
              <a:rPr lang="zh-CN" altLang="en-US"/>
              <a:t>是</a:t>
            </a:r>
            <a:r>
              <a:rPr lang="en-US" altLang="zh-CN"/>
              <a:t>MySQL</a:t>
            </a:r>
            <a:r>
              <a:rPr lang="zh-CN" altLang="en-US"/>
              <a:t>中最重要的权限表，用于记录</a:t>
            </a:r>
            <a:r>
              <a:rPr lang="zh-CN" altLang="en-US">
                <a:solidFill>
                  <a:srgbClr val="FF0000"/>
                </a:solidFill>
              </a:rPr>
              <a:t>允许连接到服务器的账号信息</a:t>
            </a:r>
            <a:r>
              <a:rPr lang="zh-CN" altLang="en-US"/>
              <a:t>。其中的权限是</a:t>
            </a:r>
            <a:r>
              <a:rPr lang="zh-CN" altLang="en-US">
                <a:solidFill>
                  <a:srgbClr val="FF0000"/>
                </a:solidFill>
              </a:rPr>
              <a:t>全局级的</a:t>
            </a:r>
            <a:r>
              <a:rPr lang="zh-CN" altLang="en-US"/>
              <a:t>，如果用户在该表中被授予了</a:t>
            </a:r>
            <a:r>
              <a:rPr lang="en-US" altLang="zh-CN"/>
              <a:t>DELETE</a:t>
            </a:r>
            <a:r>
              <a:rPr lang="zh-CN" altLang="en-US"/>
              <a:t>权限，则该用户可以删除</a:t>
            </a:r>
            <a:r>
              <a:rPr lang="en-US" altLang="zh-CN"/>
              <a:t>MySQL</a:t>
            </a:r>
            <a:r>
              <a:rPr lang="zh-CN" altLang="en-US"/>
              <a:t>服务器上所有数据库中的任何记录。</a:t>
            </a:r>
          </a:p>
        </p:txBody>
      </p:sp>
      <p:sp>
        <p:nvSpPr>
          <p:cNvPr id="4" name="文本框 41">
            <a:extLst>
              <a:ext uri="{FF2B5EF4-FFF2-40B4-BE49-F238E27FC236}">
                <a16:creationId xmlns:a16="http://schemas.microsoft.com/office/drawing/2014/main" id="{41ED8A22-6E88-5F07-6841-FB7CB0389885}"/>
              </a:ext>
            </a:extLst>
          </p:cNvPr>
          <p:cNvSpPr txBox="1">
            <a:spLocks noChangeArrowheads="1"/>
          </p:cNvSpPr>
          <p:nvPr/>
        </p:nvSpPr>
        <p:spPr bwMode="auto">
          <a:xfrm>
            <a:off x="676740" y="1964298"/>
            <a:ext cx="103569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en-US" altLang="zh-CN"/>
              <a:t>user</a:t>
            </a:r>
            <a:r>
              <a:rPr lang="zh-CN" altLang="en-US"/>
              <a:t>表中的列可以分为</a:t>
            </a:r>
            <a:r>
              <a:rPr lang="en-US" altLang="zh-CN"/>
              <a:t>4</a:t>
            </a:r>
            <a:r>
              <a:rPr lang="zh-CN" altLang="en-US"/>
              <a:t>部分：</a:t>
            </a:r>
            <a:r>
              <a:rPr lang="zh-CN" altLang="en-US">
                <a:solidFill>
                  <a:srgbClr val="FF0000"/>
                </a:solidFill>
              </a:rPr>
              <a:t>用户列、权限列、安全列和资源控制列</a:t>
            </a:r>
            <a:r>
              <a:rPr lang="zh-CN" altLang="en-US"/>
              <a:t>，通常使用最多的是用户列和权限列。</a:t>
            </a:r>
          </a:p>
        </p:txBody>
      </p:sp>
      <p:sp>
        <p:nvSpPr>
          <p:cNvPr id="5" name="文本框 3">
            <a:extLst>
              <a:ext uri="{FF2B5EF4-FFF2-40B4-BE49-F238E27FC236}">
                <a16:creationId xmlns:a16="http://schemas.microsoft.com/office/drawing/2014/main" id="{F93801C9-D8B6-1609-E233-F0503FA11923}"/>
              </a:ext>
            </a:extLst>
          </p:cNvPr>
          <p:cNvSpPr txBox="1">
            <a:spLocks noChangeArrowheads="1"/>
          </p:cNvSpPr>
          <p:nvPr/>
        </p:nvSpPr>
        <p:spPr bwMode="auto">
          <a:xfrm>
            <a:off x="1683887" y="2787219"/>
            <a:ext cx="350747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用户列</a:t>
            </a:r>
            <a:endParaRPr lang="zh-CN" altLang="en-US" noProof="1"/>
          </a:p>
        </p:txBody>
      </p:sp>
      <p:grpSp>
        <p:nvGrpSpPr>
          <p:cNvPr id="6" name="组合 5">
            <a:extLst>
              <a:ext uri="{FF2B5EF4-FFF2-40B4-BE49-F238E27FC236}">
                <a16:creationId xmlns:a16="http://schemas.microsoft.com/office/drawing/2014/main" id="{084E9D7C-369D-E73F-DC04-38F6AF58FBAF}"/>
              </a:ext>
            </a:extLst>
          </p:cNvPr>
          <p:cNvGrpSpPr/>
          <p:nvPr/>
        </p:nvGrpSpPr>
        <p:grpSpPr>
          <a:xfrm>
            <a:off x="680587" y="2699907"/>
            <a:ext cx="1003300" cy="722312"/>
            <a:chOff x="877888" y="1586140"/>
            <a:chExt cx="1003300" cy="722312"/>
          </a:xfrm>
        </p:grpSpPr>
        <p:sp>
          <p:nvSpPr>
            <p:cNvPr id="13" name="íṩľíḍè-Freeform: Shape 9">
              <a:extLst>
                <a:ext uri="{FF2B5EF4-FFF2-40B4-BE49-F238E27FC236}">
                  <a16:creationId xmlns:a16="http://schemas.microsoft.com/office/drawing/2014/main" id="{5A82A580-4BBA-6331-B21A-FC9C1C91D3C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4" name="íṩľíḍè-Oval 10">
              <a:extLst>
                <a:ext uri="{FF2B5EF4-FFF2-40B4-BE49-F238E27FC236}">
                  <a16:creationId xmlns:a16="http://schemas.microsoft.com/office/drawing/2014/main" id="{E326ACFC-2A57-6522-90D9-C2144AB95F8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1</a:t>
              </a:r>
            </a:p>
          </p:txBody>
        </p:sp>
      </p:grpSp>
      <p:sp>
        <p:nvSpPr>
          <p:cNvPr id="7" name="文本框 41">
            <a:extLst>
              <a:ext uri="{FF2B5EF4-FFF2-40B4-BE49-F238E27FC236}">
                <a16:creationId xmlns:a16="http://schemas.microsoft.com/office/drawing/2014/main" id="{105DC26B-93C7-AE6C-E76D-E9D62A75C5D0}"/>
              </a:ext>
            </a:extLst>
          </p:cNvPr>
          <p:cNvSpPr txBox="1">
            <a:spLocks noChangeArrowheads="1"/>
          </p:cNvSpPr>
          <p:nvPr/>
        </p:nvSpPr>
        <p:spPr bwMode="auto">
          <a:xfrm>
            <a:off x="678138" y="3408604"/>
            <a:ext cx="10356981"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用户列包括</a:t>
            </a:r>
            <a:r>
              <a:rPr lang="en-US" altLang="zh-CN">
                <a:solidFill>
                  <a:srgbClr val="FF0000"/>
                </a:solidFill>
              </a:rPr>
              <a:t>host</a:t>
            </a:r>
            <a:r>
              <a:rPr lang="zh-CN" altLang="en-US">
                <a:solidFill>
                  <a:srgbClr val="FF0000"/>
                </a:solidFill>
              </a:rPr>
              <a:t>和</a:t>
            </a:r>
            <a:r>
              <a:rPr lang="en-US" altLang="zh-CN">
                <a:solidFill>
                  <a:srgbClr val="FF0000"/>
                </a:solidFill>
              </a:rPr>
              <a:t>user</a:t>
            </a:r>
            <a:r>
              <a:rPr lang="zh-CN" altLang="en-US"/>
              <a:t>，表示</a:t>
            </a:r>
            <a:r>
              <a:rPr lang="zh-CN" altLang="en-US">
                <a:solidFill>
                  <a:srgbClr val="FF0000"/>
                </a:solidFill>
              </a:rPr>
              <a:t>主机名和用户名</a:t>
            </a:r>
            <a:r>
              <a:rPr lang="zh-CN" altLang="en-US"/>
              <a:t>，并且这两个字段是表的联合主键。在用户与服务器建立连接时，输入的主机名和用户名必须匹配</a:t>
            </a:r>
            <a:r>
              <a:rPr lang="en-US" altLang="zh-CN"/>
              <a:t>user</a:t>
            </a:r>
            <a:r>
              <a:rPr lang="zh-CN" altLang="en-US"/>
              <a:t>表中对应的字段，只有</a:t>
            </a:r>
            <a:r>
              <a:rPr lang="en-US" altLang="zh-CN"/>
              <a:t>2</a:t>
            </a:r>
            <a:r>
              <a:rPr lang="zh-CN" altLang="en-US"/>
              <a:t>个值都匹配才允许建立连接。</a:t>
            </a:r>
          </a:p>
        </p:txBody>
      </p:sp>
      <p:sp>
        <p:nvSpPr>
          <p:cNvPr id="8" name="文本框 3">
            <a:extLst>
              <a:ext uri="{FF2B5EF4-FFF2-40B4-BE49-F238E27FC236}">
                <a16:creationId xmlns:a16="http://schemas.microsoft.com/office/drawing/2014/main" id="{5956651E-EE02-7AEB-3B58-82A90022C6FC}"/>
              </a:ext>
            </a:extLst>
          </p:cNvPr>
          <p:cNvSpPr txBox="1">
            <a:spLocks noChangeArrowheads="1"/>
          </p:cNvSpPr>
          <p:nvPr/>
        </p:nvSpPr>
        <p:spPr bwMode="auto">
          <a:xfrm>
            <a:off x="1685285" y="4466417"/>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权限列</a:t>
            </a:r>
            <a:endParaRPr lang="zh-CN" altLang="en-US" noProof="1"/>
          </a:p>
        </p:txBody>
      </p:sp>
      <p:grpSp>
        <p:nvGrpSpPr>
          <p:cNvPr id="9" name="组合 8">
            <a:extLst>
              <a:ext uri="{FF2B5EF4-FFF2-40B4-BE49-F238E27FC236}">
                <a16:creationId xmlns:a16="http://schemas.microsoft.com/office/drawing/2014/main" id="{3CCB6219-DA83-D864-4A12-CC8BB2F5820B}"/>
              </a:ext>
            </a:extLst>
          </p:cNvPr>
          <p:cNvGrpSpPr/>
          <p:nvPr/>
        </p:nvGrpSpPr>
        <p:grpSpPr>
          <a:xfrm>
            <a:off x="681985" y="4379105"/>
            <a:ext cx="1003300" cy="722312"/>
            <a:chOff x="877888" y="1586140"/>
            <a:chExt cx="1003300" cy="722312"/>
          </a:xfrm>
        </p:grpSpPr>
        <p:sp>
          <p:nvSpPr>
            <p:cNvPr id="11" name="íṩľíḍè-Freeform: Shape 9">
              <a:extLst>
                <a:ext uri="{FF2B5EF4-FFF2-40B4-BE49-F238E27FC236}">
                  <a16:creationId xmlns:a16="http://schemas.microsoft.com/office/drawing/2014/main" id="{667CA7CA-D98E-595E-F8B8-CAE084D545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966ED4C8-B189-5A0F-88C1-23933F63AE7B}"/>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2</a:t>
              </a:r>
            </a:p>
          </p:txBody>
        </p:sp>
      </p:grpSp>
      <p:sp>
        <p:nvSpPr>
          <p:cNvPr id="10" name="文本框 41">
            <a:extLst>
              <a:ext uri="{FF2B5EF4-FFF2-40B4-BE49-F238E27FC236}">
                <a16:creationId xmlns:a16="http://schemas.microsoft.com/office/drawing/2014/main" id="{C3ED7B53-41F0-2257-DF8E-FE1280E1A9AB}"/>
              </a:ext>
            </a:extLst>
          </p:cNvPr>
          <p:cNvSpPr txBox="1">
            <a:spLocks noChangeArrowheads="1"/>
          </p:cNvSpPr>
          <p:nvPr/>
        </p:nvSpPr>
        <p:spPr bwMode="auto">
          <a:xfrm>
            <a:off x="679536" y="5138136"/>
            <a:ext cx="10356981"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权限列的字段决定了用户的</a:t>
            </a:r>
            <a:r>
              <a:rPr lang="zh-CN" altLang="en-US">
                <a:solidFill>
                  <a:srgbClr val="FF0000"/>
                </a:solidFill>
              </a:rPr>
              <a:t>权限</a:t>
            </a:r>
            <a:r>
              <a:rPr lang="zh-CN" altLang="en-US"/>
              <a:t>，描述了</a:t>
            </a:r>
            <a:r>
              <a:rPr lang="zh-CN" altLang="en-US">
                <a:solidFill>
                  <a:srgbClr val="FF0000"/>
                </a:solidFill>
              </a:rPr>
              <a:t>在全局范围内允许对数据库进行的操作</a:t>
            </a:r>
            <a:r>
              <a:rPr lang="zh-CN" altLang="en-US"/>
              <a:t>。包括</a:t>
            </a:r>
            <a:r>
              <a:rPr lang="zh-CN" altLang="en-US">
                <a:solidFill>
                  <a:srgbClr val="FF0000"/>
                </a:solidFill>
              </a:rPr>
              <a:t>查询和修改</a:t>
            </a:r>
            <a:r>
              <a:rPr lang="zh-CN" altLang="en-US"/>
              <a:t>等</a:t>
            </a:r>
            <a:r>
              <a:rPr lang="zh-CN" altLang="en-US">
                <a:solidFill>
                  <a:srgbClr val="FF0000"/>
                </a:solidFill>
              </a:rPr>
              <a:t>用于数据库操作的普通权限</a:t>
            </a:r>
            <a:r>
              <a:rPr lang="zh-CN" altLang="en-US"/>
              <a:t>，也包括</a:t>
            </a:r>
            <a:r>
              <a:rPr lang="zh-CN" altLang="en-US">
                <a:solidFill>
                  <a:srgbClr val="FF0000"/>
                </a:solidFill>
              </a:rPr>
              <a:t>关闭服务器和加载用户</a:t>
            </a:r>
            <a:r>
              <a:rPr lang="zh-CN" altLang="en-US"/>
              <a:t>等管理权限。这些字段值的类型为</a:t>
            </a:r>
            <a:r>
              <a:rPr lang="en-US" altLang="zh-CN"/>
              <a:t>ENUM</a:t>
            </a:r>
            <a:r>
              <a:rPr lang="zh-CN" altLang="en-US"/>
              <a:t>，可取值为</a:t>
            </a:r>
            <a:r>
              <a:rPr lang="en-US" altLang="zh-CN"/>
              <a:t>Y</a:t>
            </a:r>
            <a:r>
              <a:rPr lang="zh-CN" altLang="en-US"/>
              <a:t>和</a:t>
            </a:r>
            <a:r>
              <a:rPr lang="en-US" altLang="zh-CN"/>
              <a:t>N</a:t>
            </a:r>
            <a:r>
              <a:rPr lang="zh-CN" altLang="en-US"/>
              <a:t>，</a:t>
            </a:r>
            <a:r>
              <a:rPr lang="en-US" altLang="zh-CN"/>
              <a:t>Y</a:t>
            </a:r>
            <a:r>
              <a:rPr lang="zh-CN" altLang="en-US"/>
              <a:t>表示用户有对应的权限；</a:t>
            </a:r>
            <a:r>
              <a:rPr lang="en-US" altLang="zh-CN"/>
              <a:t>N</a:t>
            </a:r>
            <a:r>
              <a:rPr lang="zh-CN" altLang="en-US"/>
              <a:t>表示用户没有对应的权限。权限列中所有字段的值默认都为</a:t>
            </a:r>
            <a:r>
              <a:rPr lang="en-US" altLang="zh-CN"/>
              <a:t>N</a:t>
            </a:r>
            <a:r>
              <a:rPr lang="zh-CN" altLang="en-US"/>
              <a:t>，如果要修改权限，可以使用</a:t>
            </a:r>
            <a:r>
              <a:rPr lang="en-US" altLang="zh-CN"/>
              <a:t>GRANT</a:t>
            </a:r>
            <a:r>
              <a:rPr lang="zh-CN" altLang="en-US"/>
              <a:t>语句或</a:t>
            </a:r>
            <a:r>
              <a:rPr lang="en-US" altLang="zh-CN"/>
              <a:t>UPDATE</a:t>
            </a:r>
            <a:r>
              <a:rPr lang="zh-CN" altLang="en-US"/>
              <a:t>语句修改</a:t>
            </a:r>
            <a:r>
              <a:rPr lang="en-US" altLang="zh-CN"/>
              <a:t>user</a:t>
            </a:r>
            <a:r>
              <a:rPr lang="zh-CN" altLang="en-US"/>
              <a:t>表中相应字段的值。</a:t>
            </a:r>
          </a:p>
        </p:txBody>
      </p:sp>
    </p:spTree>
    <p:extLst>
      <p:ext uri="{BB962C8B-B14F-4D97-AF65-F5344CB8AC3E}">
        <p14:creationId xmlns:p14="http://schemas.microsoft.com/office/powerpoint/2010/main" val="29667808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94BB0-B2A0-E90B-2C96-B86E8A7E2F93}"/>
            </a:ext>
          </a:extLst>
        </p:cNvPr>
        <p:cNvGrpSpPr/>
        <p:nvPr/>
      </p:nvGrpSpPr>
      <p:grpSpPr>
        <a:xfrm>
          <a:off x="0" y="0"/>
          <a:ext cx="0" cy="0"/>
          <a:chOff x="0" y="0"/>
          <a:chExt cx="0" cy="0"/>
        </a:xfrm>
      </p:grpSpPr>
      <p:sp>
        <p:nvSpPr>
          <p:cNvPr id="3" name="文本框 3">
            <a:extLst>
              <a:ext uri="{FF2B5EF4-FFF2-40B4-BE49-F238E27FC236}">
                <a16:creationId xmlns:a16="http://schemas.microsoft.com/office/drawing/2014/main" id="{012098C4-A3D7-112D-8FCD-AB4C4020D041}"/>
              </a:ext>
            </a:extLst>
          </p:cNvPr>
          <p:cNvSpPr txBox="1">
            <a:spLocks noChangeArrowheads="1"/>
          </p:cNvSpPr>
          <p:nvPr/>
        </p:nvSpPr>
        <p:spPr bwMode="auto">
          <a:xfrm>
            <a:off x="1682489" y="1284064"/>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安全列</a:t>
            </a:r>
            <a:endParaRPr lang="zh-CN" altLang="en-US" noProof="1"/>
          </a:p>
        </p:txBody>
      </p:sp>
      <p:grpSp>
        <p:nvGrpSpPr>
          <p:cNvPr id="4" name="组合 3">
            <a:extLst>
              <a:ext uri="{FF2B5EF4-FFF2-40B4-BE49-F238E27FC236}">
                <a16:creationId xmlns:a16="http://schemas.microsoft.com/office/drawing/2014/main" id="{70935438-8954-7F7D-B195-F2028B56DF1A}"/>
              </a:ext>
            </a:extLst>
          </p:cNvPr>
          <p:cNvGrpSpPr/>
          <p:nvPr/>
        </p:nvGrpSpPr>
        <p:grpSpPr>
          <a:xfrm>
            <a:off x="679189" y="1196752"/>
            <a:ext cx="1003300" cy="722312"/>
            <a:chOff x="877888" y="1586140"/>
            <a:chExt cx="1003300" cy="722312"/>
          </a:xfrm>
        </p:grpSpPr>
        <p:sp>
          <p:nvSpPr>
            <p:cNvPr id="17" name="íṩľíḍè-Freeform: Shape 9">
              <a:extLst>
                <a:ext uri="{FF2B5EF4-FFF2-40B4-BE49-F238E27FC236}">
                  <a16:creationId xmlns:a16="http://schemas.microsoft.com/office/drawing/2014/main" id="{A9412E19-8FF2-9D4A-FDE9-29269BAFDBF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8" name="íṩľíḍè-Oval 10">
              <a:extLst>
                <a:ext uri="{FF2B5EF4-FFF2-40B4-BE49-F238E27FC236}">
                  <a16:creationId xmlns:a16="http://schemas.microsoft.com/office/drawing/2014/main" id="{43C9845A-8340-CE7A-C4C4-A9C6B1459F91}"/>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3</a:t>
              </a:r>
            </a:p>
          </p:txBody>
        </p:sp>
      </p:grpSp>
      <p:sp>
        <p:nvSpPr>
          <p:cNvPr id="5" name="文本框 41">
            <a:extLst>
              <a:ext uri="{FF2B5EF4-FFF2-40B4-BE49-F238E27FC236}">
                <a16:creationId xmlns:a16="http://schemas.microsoft.com/office/drawing/2014/main" id="{A4B91F59-C058-961B-F04E-73A17B32A4B2}"/>
              </a:ext>
            </a:extLst>
          </p:cNvPr>
          <p:cNvSpPr txBox="1">
            <a:spLocks noChangeArrowheads="1"/>
          </p:cNvSpPr>
          <p:nvPr/>
        </p:nvSpPr>
        <p:spPr bwMode="auto">
          <a:xfrm>
            <a:off x="676740" y="2022895"/>
            <a:ext cx="10356981"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安全列有</a:t>
            </a:r>
            <a:r>
              <a:rPr lang="en-US" altLang="zh-CN"/>
              <a:t>6</a:t>
            </a:r>
            <a:r>
              <a:rPr lang="zh-CN" altLang="en-US"/>
              <a:t>个字段，其中两个是</a:t>
            </a:r>
            <a:r>
              <a:rPr lang="en-US" altLang="zh-CN">
                <a:solidFill>
                  <a:srgbClr val="FF0000"/>
                </a:solidFill>
              </a:rPr>
              <a:t>ssl</a:t>
            </a:r>
            <a:r>
              <a:rPr lang="zh-CN" altLang="en-US">
                <a:solidFill>
                  <a:srgbClr val="FF0000"/>
                </a:solidFill>
              </a:rPr>
              <a:t>相关</a:t>
            </a:r>
            <a:r>
              <a:rPr lang="zh-CN" altLang="en-US"/>
              <a:t>的，两个是</a:t>
            </a:r>
            <a:r>
              <a:rPr lang="en-US" altLang="zh-CN">
                <a:solidFill>
                  <a:srgbClr val="FF0000"/>
                </a:solidFill>
              </a:rPr>
              <a:t>x509</a:t>
            </a:r>
            <a:r>
              <a:rPr lang="zh-CN" altLang="en-US">
                <a:solidFill>
                  <a:srgbClr val="FF0000"/>
                </a:solidFill>
              </a:rPr>
              <a:t>相关</a:t>
            </a:r>
            <a:r>
              <a:rPr lang="zh-CN" altLang="en-US"/>
              <a:t>的。</a:t>
            </a:r>
            <a:r>
              <a:rPr lang="en-US" altLang="zh-CN">
                <a:solidFill>
                  <a:srgbClr val="FF0000"/>
                </a:solidFill>
              </a:rPr>
              <a:t>ssl</a:t>
            </a:r>
            <a:r>
              <a:rPr lang="zh-CN" altLang="en-US">
                <a:solidFill>
                  <a:srgbClr val="FF0000"/>
                </a:solidFill>
              </a:rPr>
              <a:t>用于加密，</a:t>
            </a:r>
            <a:r>
              <a:rPr lang="en-US" altLang="zh-CN">
                <a:solidFill>
                  <a:srgbClr val="FF0000"/>
                </a:solidFill>
              </a:rPr>
              <a:t>x509</a:t>
            </a:r>
            <a:r>
              <a:rPr lang="zh-CN" altLang="en-US">
                <a:solidFill>
                  <a:srgbClr val="FF0000"/>
                </a:solidFill>
              </a:rPr>
              <a:t>标准用于标注用户，</a:t>
            </a:r>
            <a:r>
              <a:rPr lang="en-US" altLang="zh-CN">
                <a:solidFill>
                  <a:srgbClr val="FF0000"/>
                </a:solidFill>
              </a:rPr>
              <a:t>plugin</a:t>
            </a:r>
            <a:r>
              <a:rPr lang="zh-CN" altLang="en-US">
                <a:solidFill>
                  <a:srgbClr val="FF0000"/>
                </a:solidFill>
              </a:rPr>
              <a:t>字段标识用于验证用户身份</a:t>
            </a:r>
            <a:r>
              <a:rPr lang="zh-CN" altLang="en-US"/>
              <a:t>。如果该字段为空，服务器使用内建授权验证机制验证用户身份。</a:t>
            </a:r>
            <a:r>
              <a:rPr lang="en-US" altLang="zh-CN"/>
              <a:t>authentication_string</a:t>
            </a:r>
            <a:r>
              <a:rPr lang="zh-CN" altLang="en-US"/>
              <a:t>字段为</a:t>
            </a:r>
            <a:r>
              <a:rPr lang="en-US" altLang="zh-CN"/>
              <a:t>5.7</a:t>
            </a:r>
            <a:r>
              <a:rPr lang="zh-CN" altLang="en-US"/>
              <a:t>版本中新增的用于代替</a:t>
            </a:r>
            <a:r>
              <a:rPr lang="en-US" altLang="zh-CN"/>
              <a:t>password</a:t>
            </a:r>
            <a:r>
              <a:rPr lang="zh-CN" altLang="en-US"/>
              <a:t>，表示密码的字段。</a:t>
            </a:r>
          </a:p>
        </p:txBody>
      </p:sp>
      <p:sp>
        <p:nvSpPr>
          <p:cNvPr id="6" name="文本框 3">
            <a:extLst>
              <a:ext uri="{FF2B5EF4-FFF2-40B4-BE49-F238E27FC236}">
                <a16:creationId xmlns:a16="http://schemas.microsoft.com/office/drawing/2014/main" id="{449498DF-97A9-33E0-1EED-D22A324DFECC}"/>
              </a:ext>
            </a:extLst>
          </p:cNvPr>
          <p:cNvSpPr txBox="1">
            <a:spLocks noChangeArrowheads="1"/>
          </p:cNvSpPr>
          <p:nvPr/>
        </p:nvSpPr>
        <p:spPr bwMode="auto">
          <a:xfrm>
            <a:off x="1683887" y="3282044"/>
            <a:ext cx="3507472"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资源控制列</a:t>
            </a:r>
            <a:endParaRPr lang="zh-CN" altLang="en-US" noProof="1"/>
          </a:p>
        </p:txBody>
      </p:sp>
      <p:grpSp>
        <p:nvGrpSpPr>
          <p:cNvPr id="7" name="组合 6">
            <a:extLst>
              <a:ext uri="{FF2B5EF4-FFF2-40B4-BE49-F238E27FC236}">
                <a16:creationId xmlns:a16="http://schemas.microsoft.com/office/drawing/2014/main" id="{8B1C84AD-ACB5-8782-CEC8-061CA32F920B}"/>
              </a:ext>
            </a:extLst>
          </p:cNvPr>
          <p:cNvGrpSpPr/>
          <p:nvPr/>
        </p:nvGrpSpPr>
        <p:grpSpPr>
          <a:xfrm>
            <a:off x="680587" y="3194732"/>
            <a:ext cx="1003300" cy="722312"/>
            <a:chOff x="877888" y="1586140"/>
            <a:chExt cx="1003300" cy="722312"/>
          </a:xfrm>
        </p:grpSpPr>
        <p:sp>
          <p:nvSpPr>
            <p:cNvPr id="15" name="íṩľíḍè-Freeform: Shape 9">
              <a:extLst>
                <a:ext uri="{FF2B5EF4-FFF2-40B4-BE49-F238E27FC236}">
                  <a16:creationId xmlns:a16="http://schemas.microsoft.com/office/drawing/2014/main" id="{8F55853D-78D0-DC0D-90DE-91810701AE6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6" name="íṩľíḍè-Oval 10">
              <a:extLst>
                <a:ext uri="{FF2B5EF4-FFF2-40B4-BE49-F238E27FC236}">
                  <a16:creationId xmlns:a16="http://schemas.microsoft.com/office/drawing/2014/main" id="{B3441F02-1FF4-A616-28B6-5DA14EA80246}"/>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chemeClr val="tx1"/>
                  </a:solidFill>
                </a:rPr>
                <a:t>4</a:t>
              </a:r>
            </a:p>
          </p:txBody>
        </p:sp>
      </p:grpSp>
      <p:sp>
        <p:nvSpPr>
          <p:cNvPr id="8" name="文本框 41">
            <a:extLst>
              <a:ext uri="{FF2B5EF4-FFF2-40B4-BE49-F238E27FC236}">
                <a16:creationId xmlns:a16="http://schemas.microsoft.com/office/drawing/2014/main" id="{07E06203-A0AD-936F-7CA2-AF2A6DD16E9B}"/>
              </a:ext>
            </a:extLst>
          </p:cNvPr>
          <p:cNvSpPr txBox="1">
            <a:spLocks noChangeArrowheads="1"/>
          </p:cNvSpPr>
          <p:nvPr/>
        </p:nvSpPr>
        <p:spPr bwMode="auto">
          <a:xfrm>
            <a:off x="678138" y="3953763"/>
            <a:ext cx="10356981"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a:t>资源控制列的字段</a:t>
            </a:r>
            <a:r>
              <a:rPr lang="zh-CN" altLang="en-US">
                <a:solidFill>
                  <a:srgbClr val="FF0000"/>
                </a:solidFill>
              </a:rPr>
              <a:t>用于限制用户使用的资源</a:t>
            </a:r>
            <a:r>
              <a:rPr lang="zh-CN" altLang="en-US"/>
              <a:t>，包括以</a:t>
            </a:r>
            <a:r>
              <a:rPr lang="en-US" altLang="zh-CN"/>
              <a:t>max</a:t>
            </a:r>
            <a:r>
              <a:rPr lang="zh-CN" altLang="en-US"/>
              <a:t>开头的</a:t>
            </a:r>
            <a:r>
              <a:rPr lang="en-US" altLang="zh-CN"/>
              <a:t>4</a:t>
            </a:r>
            <a:r>
              <a:rPr lang="zh-CN" altLang="en-US"/>
              <a:t>个字段。如果</a:t>
            </a:r>
            <a:r>
              <a:rPr lang="en-US" altLang="zh-CN"/>
              <a:t>1</a:t>
            </a:r>
            <a:r>
              <a:rPr lang="zh-CN" altLang="en-US"/>
              <a:t>小时内用户查询或连接数量超过资源控制限制，该用户将被锁定，直到</a:t>
            </a:r>
            <a:r>
              <a:rPr lang="en-US" altLang="zh-CN"/>
              <a:t>1</a:t>
            </a:r>
            <a:r>
              <a:rPr lang="zh-CN" altLang="en-US"/>
              <a:t>小时后才可以再次执行相应操作。</a:t>
            </a:r>
          </a:p>
        </p:txBody>
      </p:sp>
      <p:grpSp>
        <p:nvGrpSpPr>
          <p:cNvPr id="9" name="组合 8">
            <a:extLst>
              <a:ext uri="{FF2B5EF4-FFF2-40B4-BE49-F238E27FC236}">
                <a16:creationId xmlns:a16="http://schemas.microsoft.com/office/drawing/2014/main" id="{C97A6B78-AD54-87B2-1277-9993D97C7771}"/>
              </a:ext>
            </a:extLst>
          </p:cNvPr>
          <p:cNvGrpSpPr/>
          <p:nvPr/>
        </p:nvGrpSpPr>
        <p:grpSpPr>
          <a:xfrm>
            <a:off x="959563" y="4974759"/>
            <a:ext cx="9632908" cy="862228"/>
            <a:chOff x="812800" y="4424635"/>
            <a:chExt cx="10155130" cy="1800000"/>
          </a:xfrm>
        </p:grpSpPr>
        <p:sp>
          <p:nvSpPr>
            <p:cNvPr id="11" name="圆角矩形 18">
              <a:extLst>
                <a:ext uri="{FF2B5EF4-FFF2-40B4-BE49-F238E27FC236}">
                  <a16:creationId xmlns:a16="http://schemas.microsoft.com/office/drawing/2014/main" id="{327271A7-6961-5278-39EA-F85B17C2A5AA}"/>
                </a:ext>
              </a:extLst>
            </p:cNvPr>
            <p:cNvSpPr/>
            <p:nvPr/>
          </p:nvSpPr>
          <p:spPr>
            <a:xfrm>
              <a:off x="1506537" y="4433967"/>
              <a:ext cx="9461393" cy="1787527"/>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2" name="组合 11">
              <a:extLst>
                <a:ext uri="{FF2B5EF4-FFF2-40B4-BE49-F238E27FC236}">
                  <a16:creationId xmlns:a16="http://schemas.microsoft.com/office/drawing/2014/main" id="{D6A71A6E-828E-0626-EE00-7427DC383B29}"/>
                </a:ext>
              </a:extLst>
            </p:cNvPr>
            <p:cNvGrpSpPr>
              <a:grpSpLocks/>
            </p:cNvGrpSpPr>
            <p:nvPr/>
          </p:nvGrpSpPr>
          <p:grpSpPr bwMode="auto">
            <a:xfrm>
              <a:off x="812800" y="4424635"/>
              <a:ext cx="1927225" cy="1800000"/>
              <a:chOff x="1350" y="2421"/>
              <a:chExt cx="3035" cy="3606"/>
            </a:xfrm>
          </p:grpSpPr>
          <p:sp>
            <p:nvSpPr>
              <p:cNvPr id="13" name="Flowchart: Off-page Connector 32">
                <a:extLst>
                  <a:ext uri="{FF2B5EF4-FFF2-40B4-BE49-F238E27FC236}">
                    <a16:creationId xmlns:a16="http://schemas.microsoft.com/office/drawing/2014/main" id="{8CF97844-4DCA-B6B8-BEE0-7C94F8690676}"/>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4" name="Round Same Side Corner Rectangle 33">
                <a:extLst>
                  <a:ext uri="{FF2B5EF4-FFF2-40B4-BE49-F238E27FC236}">
                    <a16:creationId xmlns:a16="http://schemas.microsoft.com/office/drawing/2014/main" id="{22BB46EA-FF76-6AD0-99A6-23593498F9DB}"/>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知识库</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0" name="文本框 41">
            <a:extLst>
              <a:ext uri="{FF2B5EF4-FFF2-40B4-BE49-F238E27FC236}">
                <a16:creationId xmlns:a16="http://schemas.microsoft.com/office/drawing/2014/main" id="{EF61317B-974A-1977-B6CD-0217B9F979C7}"/>
              </a:ext>
            </a:extLst>
          </p:cNvPr>
          <p:cNvSpPr txBox="1">
            <a:spLocks noChangeArrowheads="1"/>
          </p:cNvSpPr>
          <p:nvPr/>
        </p:nvSpPr>
        <p:spPr bwMode="auto">
          <a:xfrm>
            <a:off x="2664875" y="5091056"/>
            <a:ext cx="7852095"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除上述</a:t>
            </a:r>
            <a:r>
              <a:rPr lang="en-US" altLang="zh-CN" sz="1600" dirty="0">
                <a:solidFill>
                  <a:schemeClr val="bg1"/>
                </a:solidFill>
              </a:rPr>
              <a:t>4</a:t>
            </a:r>
            <a:r>
              <a:rPr lang="zh-CN" altLang="en-US" sz="1600" dirty="0">
                <a:solidFill>
                  <a:schemeClr val="bg1"/>
                </a:solidFill>
              </a:rPr>
              <a:t>种类型的字段外，</a:t>
            </a:r>
            <a:r>
              <a:rPr lang="en-US" altLang="zh-CN" sz="1600" dirty="0">
                <a:solidFill>
                  <a:schemeClr val="bg1"/>
                </a:solidFill>
              </a:rPr>
              <a:t>MySQL 5.7</a:t>
            </a:r>
            <a:r>
              <a:rPr lang="zh-CN" altLang="en-US" sz="1600" dirty="0">
                <a:solidFill>
                  <a:schemeClr val="bg1"/>
                </a:solidFill>
              </a:rPr>
              <a:t>还新增了</a:t>
            </a:r>
            <a:r>
              <a:rPr lang="en-US" altLang="zh-CN" sz="1600" dirty="0">
                <a:solidFill>
                  <a:schemeClr val="bg1"/>
                </a:solidFill>
              </a:rPr>
              <a:t>4</a:t>
            </a:r>
            <a:r>
              <a:rPr lang="zh-CN" altLang="en-US" sz="1600" dirty="0">
                <a:solidFill>
                  <a:schemeClr val="bg1"/>
                </a:solidFill>
              </a:rPr>
              <a:t>个字段，分别用于控制密码失效、最后一次修改时间、失效时间，及账号锁定。</a:t>
            </a:r>
            <a:endParaRPr lang="en-US" altLang="zh-CN" sz="1600" dirty="0">
              <a:solidFill>
                <a:schemeClr val="bg1"/>
              </a:solidFill>
            </a:endParaRPr>
          </a:p>
        </p:txBody>
      </p:sp>
    </p:spTree>
    <p:extLst>
      <p:ext uri="{BB962C8B-B14F-4D97-AF65-F5344CB8AC3E}">
        <p14:creationId xmlns:p14="http://schemas.microsoft.com/office/powerpoint/2010/main" val="367178914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73</TotalTime>
  <Words>4284</Words>
  <Application>Microsoft Office PowerPoint</Application>
  <PresentationFormat>宽屏</PresentationFormat>
  <Paragraphs>288</Paragraphs>
  <Slides>35</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35</vt:i4>
      </vt:variant>
    </vt:vector>
  </HeadingPairs>
  <TitlesOfParts>
    <vt:vector size="43" baseType="lpstr">
      <vt:lpstr>微软雅黑</vt:lpstr>
      <vt:lpstr>Arial</vt:lpstr>
      <vt:lpstr>Calibri</vt:lpstr>
      <vt:lpstr>Impact</vt:lpstr>
      <vt:lpstr>Roboto Light</vt:lpstr>
      <vt:lpstr>Wingdings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191</cp:revision>
  <dcterms:created xsi:type="dcterms:W3CDTF">2014-01-13T14:27:00Z</dcterms:created>
  <dcterms:modified xsi:type="dcterms:W3CDTF">2024-12-31T06:46:06Z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