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3"/>
  </p:notesMasterIdLst>
  <p:handoutMasterIdLst>
    <p:handoutMasterId r:id="rId34"/>
  </p:handoutMasterIdLst>
  <p:sldIdLst>
    <p:sldId id="466" r:id="rId3"/>
    <p:sldId id="469" r:id="rId4"/>
    <p:sldId id="470" r:id="rId5"/>
    <p:sldId id="543" r:id="rId6"/>
    <p:sldId id="544" r:id="rId7"/>
    <p:sldId id="545" r:id="rId8"/>
    <p:sldId id="546" r:id="rId9"/>
    <p:sldId id="547" r:id="rId10"/>
    <p:sldId id="548" r:id="rId11"/>
    <p:sldId id="549" r:id="rId12"/>
    <p:sldId id="550" r:id="rId13"/>
    <p:sldId id="551" r:id="rId14"/>
    <p:sldId id="552" r:id="rId15"/>
    <p:sldId id="553" r:id="rId16"/>
    <p:sldId id="554" r:id="rId17"/>
    <p:sldId id="555" r:id="rId18"/>
    <p:sldId id="556" r:id="rId19"/>
    <p:sldId id="557" r:id="rId20"/>
    <p:sldId id="558" r:id="rId21"/>
    <p:sldId id="559" r:id="rId22"/>
    <p:sldId id="560" r:id="rId23"/>
    <p:sldId id="561" r:id="rId24"/>
    <p:sldId id="562" r:id="rId25"/>
    <p:sldId id="563" r:id="rId26"/>
    <p:sldId id="564" r:id="rId27"/>
    <p:sldId id="565" r:id="rId28"/>
    <p:sldId id="566" r:id="rId29"/>
    <p:sldId id="567" r:id="rId30"/>
    <p:sldId id="568" r:id="rId31"/>
    <p:sldId id="468" r:id="rId32"/>
  </p:sldIdLst>
  <p:sldSz cx="12192000" cy="6858000"/>
  <p:notesSz cx="6858000" cy="9144000"/>
  <p:custDataLst>
    <p:tags r:id="rId35"/>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6"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874CB"/>
    <a:srgbClr val="1B5A9D"/>
    <a:srgbClr val="389B39"/>
    <a:srgbClr val="2492BC"/>
    <a:srgbClr val="339AC1"/>
    <a:srgbClr val="2691BD"/>
    <a:srgbClr val="78C7ED"/>
    <a:srgbClr val="E97915"/>
    <a:srgbClr val="379B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p:restoredTop sz="94619"/>
  </p:normalViewPr>
  <p:slideViewPr>
    <p:cSldViewPr showGuides="1">
      <p:cViewPr varScale="1">
        <p:scale>
          <a:sx n="74" d="100"/>
          <a:sy n="74" d="100"/>
        </p:scale>
        <p:origin x="106" y="725"/>
      </p:cViewPr>
      <p:guideLst>
        <p:guide orient="horz" pos="2156"/>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2024/11/25</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2024/11/25</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4"/>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3"/>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3">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2173" y="1755666"/>
            <a:ext cx="5419983" cy="2123658"/>
          </a:xfrm>
          <a:prstGeom prst="rect">
            <a:avLst/>
          </a:prstGeom>
        </p:spPr>
        <p:txBody>
          <a:bodyPr wrap="square">
            <a:spAutoFit/>
            <a:extLst>
              <a:ext uri="{4A0BC546-FE56-4ADE-93B0-CB8AF2F6F144}">
                <wpsdc:textFrameExt xmlns="" xmlns:wpsdc="http://www.wps.cn/officeDocument/2022/drawingmlCustomData" type="title"/>
              </a:ext>
            </a:extLst>
          </a:bodyPr>
          <a:lstStyle/>
          <a:p>
            <a:pPr algn="ctr"/>
            <a:r>
              <a:rPr lang="en-US" altLang="zh-CN" sz="4400" b="1" spc="400" dirty="0">
                <a:solidFill>
                  <a:srgbClr val="0070C0"/>
                </a:solidFill>
                <a:latin typeface="Arial" panose="020B0604020202020204" pitchFamily="34" charset="0"/>
                <a:ea typeface="微软雅黑" panose="020B0503020204020204" charset="-122"/>
              </a:rPr>
              <a:t>MySQL</a:t>
            </a:r>
            <a:r>
              <a:rPr lang="zh-CN" altLang="en-US" sz="4400" b="1" spc="400" dirty="0">
                <a:solidFill>
                  <a:srgbClr val="0070C0"/>
                </a:solidFill>
                <a:latin typeface="Arial" panose="020B0604020202020204" pitchFamily="34" charset="0"/>
                <a:ea typeface="微软雅黑" panose="020B0503020204020204" charset="-122"/>
              </a:rPr>
              <a:t>数据库项目驱动教程</a:t>
            </a:r>
          </a:p>
          <a:p>
            <a:pPr algn="ctr"/>
            <a:endParaRPr lang="zh-CN" altLang="en-US" sz="4400" b="1" spc="400" dirty="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47328" y="3274675"/>
            <a:ext cx="7488832"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模块八</a:t>
            </a:r>
            <a:r>
              <a:rPr lang="en-US" altLang="zh-CN" sz="36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维护数据库安全性</a:t>
            </a:r>
          </a:p>
        </p:txBody>
      </p:sp>
      <p:sp>
        <p:nvSpPr>
          <p:cNvPr id="7" name="文本框 6"/>
          <p:cNvSpPr txBox="1"/>
          <p:nvPr/>
        </p:nvSpPr>
        <p:spPr>
          <a:xfrm>
            <a:off x="459992" y="4174470"/>
            <a:ext cx="6644120"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sz="2800" b="1" spc="200" dirty="0">
                <a:solidFill>
                  <a:srgbClr val="0070C0"/>
                </a:solidFill>
                <a:latin typeface="微软雅黑" panose="020B0503020204020204" charset="-122"/>
                <a:ea typeface="微软雅黑" panose="020B0503020204020204" charset="-122"/>
                <a:cs typeface="微软雅黑" panose="020B0503020204020204" charset="-122"/>
              </a:rPr>
              <a:t>任务</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二  备份与恢复</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MySQL</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数据</a:t>
            </a: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 xmlns:wpsdc="http://www.wps.cn/officeDocument/2022/drawingmlCustomData" type="text"/>
              </a:ext>
            </a:extLst>
          </a:bodyPr>
          <a:lstStyle/>
          <a:p>
            <a:pPr algn="ctr"/>
            <a:r>
              <a:rPr lang="zh-CN" altLang="en-US" sz="2400" b="1" dirty="0">
                <a:latin typeface="Arial" panose="020B0604020202020204" pitchFamily="34" charset="0"/>
                <a:ea typeface="微软雅黑" panose="020B0503020204020204" charset="-122"/>
              </a:rPr>
              <a:t>授课讲师：</a:t>
            </a:r>
            <a:r>
              <a:rPr lang="zh-CN" altLang="en-US" sz="2400" b="1" dirty="0">
                <a:ea typeface="微软雅黑" panose="020B0503020204020204" charset="-122"/>
              </a:rPr>
              <a:t>徐昌港</a:t>
            </a:r>
            <a:endParaRPr lang="zh-CN" altLang="en-US" sz="2400" b="1" dirty="0">
              <a:latin typeface="Arial" panose="020B0604020202020204" pitchFamily="34" charset="0"/>
              <a:ea typeface="微软雅黑" panose="020B0503020204020204" charset="-122"/>
            </a:endParaRPr>
          </a:p>
        </p:txBody>
      </p:sp>
      <p:pic>
        <p:nvPicPr>
          <p:cNvPr id="2" name="图片 1">
            <a:extLst>
              <a:ext uri="{FF2B5EF4-FFF2-40B4-BE49-F238E27FC236}">
                <a16:creationId xmlns:a16="http://schemas.microsoft.com/office/drawing/2014/main" id="{EC00545C-60F0-B812-166B-CD28DE743C2E}"/>
              </a:ext>
            </a:extLst>
          </p:cNvPr>
          <p:cNvPicPr>
            <a:picLocks noChangeAspect="1"/>
          </p:cNvPicPr>
          <p:nvPr/>
        </p:nvPicPr>
        <p:blipFill>
          <a:blip r:embed="rId2" cstate="print">
            <a:extLst>
              <a:ext uri="{28A0092B-C50C-407E-A947-70E740481C1C}">
                <a14:useLocalDpi xmlns:a14="http://schemas.microsoft.com/office/drawing/2010/main" val="0"/>
              </a:ext>
            </a:extLst>
          </a:blip>
          <a:srcRect t="7723" b="20965"/>
          <a:stretch/>
        </p:blipFill>
        <p:spPr>
          <a:xfrm>
            <a:off x="7464152" y="1628775"/>
            <a:ext cx="3312795" cy="39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F92EF-FC66-F186-0471-D465EA907F2A}"/>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D4F75979-CCFB-CE43-B51A-4CBAAFCE79DB}"/>
              </a:ext>
            </a:extLst>
          </p:cNvPr>
          <p:cNvSpPr txBox="1">
            <a:spLocks noChangeArrowheads="1"/>
          </p:cNvSpPr>
          <p:nvPr/>
        </p:nvSpPr>
        <p:spPr bwMode="auto">
          <a:xfrm>
            <a:off x="812939" y="2685658"/>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MySQL</a:t>
            </a:r>
            <a:r>
              <a:rPr lang="zh-CN" altLang="en-US"/>
              <a:t>命令恢复数据非常简单，基本语法形式如下：</a:t>
            </a:r>
          </a:p>
        </p:txBody>
      </p:sp>
      <p:grpSp>
        <p:nvGrpSpPr>
          <p:cNvPr id="4" name="组合 3">
            <a:extLst>
              <a:ext uri="{FF2B5EF4-FFF2-40B4-BE49-F238E27FC236}">
                <a16:creationId xmlns:a16="http://schemas.microsoft.com/office/drawing/2014/main" id="{F7A70368-CABF-7358-B7B7-79E7FAC859E2}"/>
              </a:ext>
            </a:extLst>
          </p:cNvPr>
          <p:cNvGrpSpPr/>
          <p:nvPr/>
        </p:nvGrpSpPr>
        <p:grpSpPr>
          <a:xfrm>
            <a:off x="640934" y="1593078"/>
            <a:ext cx="10850465" cy="970945"/>
            <a:chOff x="812799" y="1508963"/>
            <a:chExt cx="10850465" cy="1658273"/>
          </a:xfrm>
        </p:grpSpPr>
        <p:sp>
          <p:nvSpPr>
            <p:cNvPr id="18" name="íṩľíḍè-圆角矩形 61">
              <a:extLst>
                <a:ext uri="{FF2B5EF4-FFF2-40B4-BE49-F238E27FC236}">
                  <a16:creationId xmlns:a16="http://schemas.microsoft.com/office/drawing/2014/main" id="{22E4AA0D-DDD0-6959-2396-BE3A481C7007}"/>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íṩľíḍè-圆角矩形 61">
              <a:extLst>
                <a:ext uri="{FF2B5EF4-FFF2-40B4-BE49-F238E27FC236}">
                  <a16:creationId xmlns:a16="http://schemas.microsoft.com/office/drawing/2014/main" id="{7FDFCDF3-8CA5-D77E-1B2E-A5549A71A6E4}"/>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5" name="文本框 41">
            <a:extLst>
              <a:ext uri="{FF2B5EF4-FFF2-40B4-BE49-F238E27FC236}">
                <a16:creationId xmlns:a16="http://schemas.microsoft.com/office/drawing/2014/main" id="{AEAC1D88-FA84-0C54-E4DD-7FE5E033862A}"/>
              </a:ext>
            </a:extLst>
          </p:cNvPr>
          <p:cNvSpPr txBox="1">
            <a:spLocks noChangeArrowheads="1"/>
          </p:cNvSpPr>
          <p:nvPr/>
        </p:nvSpPr>
        <p:spPr bwMode="auto">
          <a:xfrm>
            <a:off x="876845" y="1665454"/>
            <a:ext cx="10356981" cy="7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solidFill>
                  <a:srgbClr val="FF0000"/>
                </a:solidFill>
              </a:rPr>
              <a:t>数据库管理员操作失误、计算机故障</a:t>
            </a:r>
            <a:r>
              <a:rPr lang="zh-CN" altLang="en-US"/>
              <a:t>以及其他意外情况，都有可能导致数据丢失或破坏。当数据丢失或遭到意外破坏时，可以使用</a:t>
            </a:r>
            <a:r>
              <a:rPr lang="zh-CN" altLang="en-US">
                <a:solidFill>
                  <a:srgbClr val="FF0000"/>
                </a:solidFill>
              </a:rPr>
              <a:t>数据备份</a:t>
            </a:r>
            <a:r>
              <a:rPr lang="zh-CN" altLang="en-US"/>
              <a:t>恢复数据以减少损失。</a:t>
            </a:r>
          </a:p>
        </p:txBody>
      </p:sp>
      <p:sp>
        <p:nvSpPr>
          <p:cNvPr id="6" name="矩形 5">
            <a:extLst>
              <a:ext uri="{FF2B5EF4-FFF2-40B4-BE49-F238E27FC236}">
                <a16:creationId xmlns:a16="http://schemas.microsoft.com/office/drawing/2014/main" id="{27D0BA7A-86E5-1490-431F-D1A4C956B033}"/>
              </a:ext>
            </a:extLst>
          </p:cNvPr>
          <p:cNvSpPr/>
          <p:nvPr/>
        </p:nvSpPr>
        <p:spPr>
          <a:xfrm>
            <a:off x="1109333" y="3159101"/>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B529B232-D8A6-84C6-7F12-52562C0B5950}"/>
              </a:ext>
            </a:extLst>
          </p:cNvPr>
          <p:cNvSpPr txBox="1">
            <a:spLocks noChangeArrowheads="1"/>
          </p:cNvSpPr>
          <p:nvPr/>
        </p:nvSpPr>
        <p:spPr bwMode="auto">
          <a:xfrm>
            <a:off x="2137228" y="3234305"/>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 -u user -p password db_name &lt; [path/]db_name.sql</a:t>
            </a:r>
          </a:p>
        </p:txBody>
      </p:sp>
      <p:grpSp>
        <p:nvGrpSpPr>
          <p:cNvPr id="8" name="组合 7">
            <a:extLst>
              <a:ext uri="{FF2B5EF4-FFF2-40B4-BE49-F238E27FC236}">
                <a16:creationId xmlns:a16="http://schemas.microsoft.com/office/drawing/2014/main" id="{4AB6C73E-18B1-B60E-6162-326FEB753E34}"/>
              </a:ext>
            </a:extLst>
          </p:cNvPr>
          <p:cNvGrpSpPr/>
          <p:nvPr/>
        </p:nvGrpSpPr>
        <p:grpSpPr>
          <a:xfrm>
            <a:off x="744662" y="3747428"/>
            <a:ext cx="2183765" cy="600710"/>
            <a:chOff x="1320" y="4641"/>
            <a:chExt cx="3439" cy="946"/>
          </a:xfrm>
          <a:solidFill>
            <a:schemeClr val="accent6"/>
          </a:solidFill>
        </p:grpSpPr>
        <p:sp>
          <p:nvSpPr>
            <p:cNvPr id="16" name="椭圆 15">
              <a:extLst>
                <a:ext uri="{FF2B5EF4-FFF2-40B4-BE49-F238E27FC236}">
                  <a16:creationId xmlns:a16="http://schemas.microsoft.com/office/drawing/2014/main" id="{11A42689-8DC8-0854-AA55-5B251B7AE65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7" name="圆角矩形 24">
              <a:extLst>
                <a:ext uri="{FF2B5EF4-FFF2-40B4-BE49-F238E27FC236}">
                  <a16:creationId xmlns:a16="http://schemas.microsoft.com/office/drawing/2014/main" id="{0C7F2018-5BBE-DBF9-AC66-B29464DF3074}"/>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例3】</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07AB3806-30AD-7341-185C-79E28F4471B3}"/>
              </a:ext>
            </a:extLst>
          </p:cNvPr>
          <p:cNvSpPr txBox="1">
            <a:spLocks noChangeArrowheads="1"/>
          </p:cNvSpPr>
          <p:nvPr/>
        </p:nvSpPr>
        <p:spPr bwMode="auto">
          <a:xfrm>
            <a:off x="3184649" y="3879251"/>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a:t>
            </a:r>
            <a:r>
              <a:rPr lang="zh-CN" altLang="en-US" sz="1600"/>
              <a:t>命令恢复数据。</a:t>
            </a:r>
          </a:p>
        </p:txBody>
      </p:sp>
      <p:sp>
        <p:nvSpPr>
          <p:cNvPr id="10" name="文本框 41">
            <a:extLst>
              <a:ext uri="{FF2B5EF4-FFF2-40B4-BE49-F238E27FC236}">
                <a16:creationId xmlns:a16="http://schemas.microsoft.com/office/drawing/2014/main" id="{0B0901A8-2C87-3D13-6124-407C0E81A973}"/>
              </a:ext>
            </a:extLst>
          </p:cNvPr>
          <p:cNvSpPr txBox="1">
            <a:spLocks noChangeArrowheads="1"/>
          </p:cNvSpPr>
          <p:nvPr/>
        </p:nvSpPr>
        <p:spPr bwMode="auto">
          <a:xfrm>
            <a:off x="756586" y="4300890"/>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，并执行以下语句，删除实例</a:t>
            </a:r>
            <a:r>
              <a:rPr lang="en-US" altLang="zh-CN" sz="1600">
                <a:solidFill>
                  <a:schemeClr val="tx1">
                    <a:lumMod val="65000"/>
                    <a:lumOff val="35000"/>
                  </a:schemeClr>
                </a:solidFill>
              </a:rPr>
              <a:t>16-1</a:t>
            </a:r>
            <a:r>
              <a:rPr lang="zh-CN" altLang="en-US" sz="1600">
                <a:solidFill>
                  <a:schemeClr val="tx1">
                    <a:lumMod val="65000"/>
                    <a:lumOff val="35000"/>
                  </a:schemeClr>
                </a:solidFill>
              </a:rPr>
              <a:t>备份过的</a:t>
            </a:r>
            <a:r>
              <a:rPr lang="en-US" altLang="zh-CN" sz="1600">
                <a:solidFill>
                  <a:schemeClr val="tx1">
                    <a:lumMod val="65000"/>
                    <a:lumOff val="35000"/>
                  </a:schemeClr>
                </a:solidFill>
              </a:rPr>
              <a:t>staff</a:t>
            </a:r>
            <a:r>
              <a:rPr lang="zh-CN" altLang="en-US" sz="1600">
                <a:solidFill>
                  <a:schemeClr val="tx1">
                    <a:lumMod val="65000"/>
                    <a:lumOff val="35000"/>
                  </a:schemeClr>
                </a:solidFill>
              </a:rPr>
              <a:t>数据库。</a:t>
            </a:r>
          </a:p>
        </p:txBody>
      </p:sp>
      <p:sp>
        <p:nvSpPr>
          <p:cNvPr id="11" name="矩形 10">
            <a:extLst>
              <a:ext uri="{FF2B5EF4-FFF2-40B4-BE49-F238E27FC236}">
                <a16:creationId xmlns:a16="http://schemas.microsoft.com/office/drawing/2014/main" id="{C67FE545-209E-09B3-59E5-CD9E3C8139D4}"/>
              </a:ext>
            </a:extLst>
          </p:cNvPr>
          <p:cNvSpPr/>
          <p:nvPr/>
        </p:nvSpPr>
        <p:spPr>
          <a:xfrm>
            <a:off x="1336085" y="4783635"/>
            <a:ext cx="9256529" cy="5409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DA79B9D2-364A-3765-99BA-F8433C119361}"/>
              </a:ext>
            </a:extLst>
          </p:cNvPr>
          <p:cNvSpPr txBox="1">
            <a:spLocks noChangeArrowheads="1"/>
          </p:cNvSpPr>
          <p:nvPr/>
        </p:nvSpPr>
        <p:spPr bwMode="auto">
          <a:xfrm>
            <a:off x="1528241" y="4913971"/>
            <a:ext cx="82406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DROP DATABASE staff;</a:t>
            </a:r>
          </a:p>
        </p:txBody>
      </p:sp>
      <p:sp>
        <p:nvSpPr>
          <p:cNvPr id="13" name="文本框 41">
            <a:extLst>
              <a:ext uri="{FF2B5EF4-FFF2-40B4-BE49-F238E27FC236}">
                <a16:creationId xmlns:a16="http://schemas.microsoft.com/office/drawing/2014/main" id="{8FF4D06E-08F0-C045-C8EC-FBC5BFB56A92}"/>
              </a:ext>
            </a:extLst>
          </p:cNvPr>
          <p:cNvSpPr txBox="1">
            <a:spLocks noChangeArrowheads="1"/>
          </p:cNvSpPr>
          <p:nvPr/>
        </p:nvSpPr>
        <p:spPr bwMode="auto">
          <a:xfrm>
            <a:off x="759690" y="5423714"/>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恢复数据库之前，首先执行以下语句创建空数据库</a:t>
            </a:r>
            <a:r>
              <a:rPr lang="en-US" altLang="zh-CN" sz="1600">
                <a:solidFill>
                  <a:schemeClr val="tx1">
                    <a:lumMod val="65000"/>
                    <a:lumOff val="35000"/>
                  </a:schemeClr>
                </a:solidFill>
              </a:rPr>
              <a:t>staff</a:t>
            </a:r>
            <a:r>
              <a:rPr lang="zh-CN" altLang="en-US" sz="1600">
                <a:solidFill>
                  <a:schemeClr val="tx1">
                    <a:lumMod val="65000"/>
                    <a:lumOff val="35000"/>
                  </a:schemeClr>
                </a:solidFill>
              </a:rPr>
              <a:t>，然后退出</a:t>
            </a:r>
            <a:r>
              <a:rPr lang="en-US" altLang="zh-CN" sz="1600">
                <a:solidFill>
                  <a:schemeClr val="tx1">
                    <a:lumMod val="65000"/>
                    <a:lumOff val="35000"/>
                  </a:schemeClr>
                </a:solidFill>
              </a:rPr>
              <a:t>MySQL</a:t>
            </a:r>
            <a:r>
              <a:rPr lang="zh-CN" altLang="en-US" sz="1600">
                <a:solidFill>
                  <a:schemeClr val="tx1">
                    <a:lumMod val="65000"/>
                    <a:lumOff val="35000"/>
                  </a:schemeClr>
                </a:solidFill>
              </a:rPr>
              <a:t>。</a:t>
            </a:r>
          </a:p>
        </p:txBody>
      </p:sp>
      <p:sp>
        <p:nvSpPr>
          <p:cNvPr id="14" name="矩形 13">
            <a:extLst>
              <a:ext uri="{FF2B5EF4-FFF2-40B4-BE49-F238E27FC236}">
                <a16:creationId xmlns:a16="http://schemas.microsoft.com/office/drawing/2014/main" id="{9553702C-C0ED-A800-0C23-A17D4831D418}"/>
              </a:ext>
            </a:extLst>
          </p:cNvPr>
          <p:cNvSpPr/>
          <p:nvPr/>
        </p:nvSpPr>
        <p:spPr>
          <a:xfrm>
            <a:off x="1339189" y="5906459"/>
            <a:ext cx="9256529" cy="5409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文本框 38">
            <a:extLst>
              <a:ext uri="{FF2B5EF4-FFF2-40B4-BE49-F238E27FC236}">
                <a16:creationId xmlns:a16="http://schemas.microsoft.com/office/drawing/2014/main" id="{86572FDE-3C59-B163-60C1-28A331B6D92F}"/>
              </a:ext>
            </a:extLst>
          </p:cNvPr>
          <p:cNvSpPr txBox="1">
            <a:spLocks noChangeArrowheads="1"/>
          </p:cNvSpPr>
          <p:nvPr/>
        </p:nvSpPr>
        <p:spPr bwMode="auto">
          <a:xfrm>
            <a:off x="1531345" y="6036795"/>
            <a:ext cx="82406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CREATE DATABASE staff;</a:t>
            </a:r>
          </a:p>
        </p:txBody>
      </p:sp>
    </p:spTree>
    <p:extLst>
      <p:ext uri="{BB962C8B-B14F-4D97-AF65-F5344CB8AC3E}">
        <p14:creationId xmlns:p14="http://schemas.microsoft.com/office/powerpoint/2010/main" val="100201954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8931D-D34E-1F3B-C1CA-8110DB74D731}"/>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CB2ED1E6-C919-FCD9-3342-F281FEB6692B}"/>
              </a:ext>
            </a:extLst>
          </p:cNvPr>
          <p:cNvSpPr txBox="1">
            <a:spLocks noChangeArrowheads="1"/>
          </p:cNvSpPr>
          <p:nvPr/>
        </p:nvSpPr>
        <p:spPr bwMode="auto">
          <a:xfrm>
            <a:off x="750079" y="1155856"/>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语句，使用</a:t>
            </a:r>
            <a:r>
              <a:rPr lang="en-US" altLang="zh-CN" sz="1600">
                <a:solidFill>
                  <a:schemeClr val="tx1">
                    <a:lumMod val="65000"/>
                    <a:lumOff val="35000"/>
                  </a:schemeClr>
                </a:solidFill>
              </a:rPr>
              <a:t>MySQL</a:t>
            </a:r>
            <a:r>
              <a:rPr lang="zh-CN" altLang="en-US" sz="1600">
                <a:solidFill>
                  <a:schemeClr val="tx1">
                    <a:lumMod val="65000"/>
                    <a:lumOff val="35000"/>
                  </a:schemeClr>
                </a:solidFill>
              </a:rPr>
              <a:t>命令恢复数据库。</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4" name="矩形 3">
            <a:extLst>
              <a:ext uri="{FF2B5EF4-FFF2-40B4-BE49-F238E27FC236}">
                <a16:creationId xmlns:a16="http://schemas.microsoft.com/office/drawing/2014/main" id="{677E2D27-1FD2-9178-DE23-6B1A544C4871}"/>
              </a:ext>
            </a:extLst>
          </p:cNvPr>
          <p:cNvSpPr/>
          <p:nvPr/>
        </p:nvSpPr>
        <p:spPr>
          <a:xfrm>
            <a:off x="1329578" y="1601276"/>
            <a:ext cx="9256529" cy="98180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BD40E21E-E74C-A266-FBF8-7FAD2DB98BB6}"/>
              </a:ext>
            </a:extLst>
          </p:cNvPr>
          <p:cNvSpPr txBox="1">
            <a:spLocks noChangeArrowheads="1"/>
          </p:cNvSpPr>
          <p:nvPr/>
        </p:nvSpPr>
        <p:spPr bwMode="auto">
          <a:xfrm>
            <a:off x="1521734" y="1619641"/>
            <a:ext cx="824067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C:\Users\ccy&gt;mysql -u root -p staff &lt; D:\backupdata\staff.sql</a:t>
            </a:r>
          </a:p>
          <a:p>
            <a:pPr eaLnBrk="1" hangingPunct="1"/>
            <a:r>
              <a:rPr lang="en-US" altLang="zh-CN" sz="1400">
                <a:solidFill>
                  <a:srgbClr val="FF0000"/>
                </a:solidFill>
              </a:rPr>
              <a:t>Enter password:</a:t>
            </a:r>
          </a:p>
          <a:p>
            <a:pPr eaLnBrk="1" hangingPunct="1"/>
            <a:endParaRPr lang="en-US" altLang="zh-CN" sz="1400">
              <a:solidFill>
                <a:srgbClr val="FF0000"/>
              </a:solidFill>
            </a:endParaRPr>
          </a:p>
          <a:p>
            <a:pPr eaLnBrk="1" hangingPunct="1"/>
            <a:r>
              <a:rPr lang="en-US" altLang="zh-CN" sz="1400">
                <a:solidFill>
                  <a:srgbClr val="FF0000"/>
                </a:solidFill>
              </a:rPr>
              <a:t>C:\Users\ccy&gt;</a:t>
            </a:r>
          </a:p>
        </p:txBody>
      </p:sp>
      <p:sp>
        <p:nvSpPr>
          <p:cNvPr id="6" name="文本框 41">
            <a:extLst>
              <a:ext uri="{FF2B5EF4-FFF2-40B4-BE49-F238E27FC236}">
                <a16:creationId xmlns:a16="http://schemas.microsoft.com/office/drawing/2014/main" id="{AE176A95-51FD-D707-2C9C-6FF6ECD59B58}"/>
              </a:ext>
            </a:extLst>
          </p:cNvPr>
          <p:cNvSpPr txBox="1">
            <a:spLocks noChangeArrowheads="1"/>
          </p:cNvSpPr>
          <p:nvPr/>
        </p:nvSpPr>
        <p:spPr bwMode="auto">
          <a:xfrm>
            <a:off x="781172" y="2614578"/>
            <a:ext cx="473581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4</a:t>
            </a:r>
            <a:r>
              <a:rPr lang="en-US" altLang="zh-CN" sz="1600">
                <a:solidFill>
                  <a:schemeClr val="tx1">
                    <a:lumMod val="65000"/>
                    <a:lumOff val="35000"/>
                  </a:schemeClr>
                </a:solidFill>
              </a:rPr>
              <a:t> </a:t>
            </a: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，选择数据库，并查看表中数据是否恢复，结果如下。</a:t>
            </a:r>
          </a:p>
        </p:txBody>
      </p:sp>
      <p:sp>
        <p:nvSpPr>
          <p:cNvPr id="7" name="矩形 6">
            <a:extLst>
              <a:ext uri="{FF2B5EF4-FFF2-40B4-BE49-F238E27FC236}">
                <a16:creationId xmlns:a16="http://schemas.microsoft.com/office/drawing/2014/main" id="{CDA7AD9D-E76E-FE89-E48D-177C2E82FD8E}"/>
              </a:ext>
            </a:extLst>
          </p:cNvPr>
          <p:cNvSpPr/>
          <p:nvPr/>
        </p:nvSpPr>
        <p:spPr>
          <a:xfrm>
            <a:off x="1006093" y="3367922"/>
            <a:ext cx="4436245" cy="33786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6F670DB8-8F34-BA9F-B12C-F99447499314}"/>
              </a:ext>
            </a:extLst>
          </p:cNvPr>
          <p:cNvSpPr txBox="1">
            <a:spLocks noChangeArrowheads="1"/>
          </p:cNvSpPr>
          <p:nvPr/>
        </p:nvSpPr>
        <p:spPr bwMode="auto">
          <a:xfrm>
            <a:off x="1422194" y="3404948"/>
            <a:ext cx="371223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USE staff;</a:t>
            </a:r>
          </a:p>
          <a:p>
            <a:pPr eaLnBrk="1" hangingPunct="1"/>
            <a:r>
              <a:rPr lang="en-US" altLang="zh-CN" sz="1400">
                <a:solidFill>
                  <a:srgbClr val="FF0000"/>
                </a:solidFill>
              </a:rPr>
              <a:t>Database changed</a:t>
            </a:r>
          </a:p>
          <a:p>
            <a:pPr eaLnBrk="1" hangingPunct="1"/>
            <a:r>
              <a:rPr lang="en-US" altLang="zh-CN" sz="1400">
                <a:solidFill>
                  <a:srgbClr val="FF0000"/>
                </a:solidFill>
              </a:rPr>
              <a:t>mysql&gt;  SELECT * FROM section;</a:t>
            </a:r>
          </a:p>
          <a:p>
            <a:pPr eaLnBrk="1" hangingPunct="1"/>
            <a:r>
              <a:rPr lang="en-US" altLang="zh-CN" sz="1400">
                <a:solidFill>
                  <a:srgbClr val="FF0000"/>
                </a:solidFill>
              </a:rPr>
              <a:t>+----------------+----------------------------+</a:t>
            </a:r>
          </a:p>
          <a:p>
            <a:pPr eaLnBrk="1" hangingPunct="1"/>
            <a:r>
              <a:rPr lang="en-US" altLang="zh-CN" sz="1400">
                <a:solidFill>
                  <a:srgbClr val="FF0000"/>
                </a:solidFill>
              </a:rPr>
              <a:t>| section_id	  | section_title	|</a:t>
            </a:r>
          </a:p>
          <a:p>
            <a:pPr eaLnBrk="1" hangingPunct="1"/>
            <a:r>
              <a:rPr lang="en-US" altLang="zh-CN" sz="1400">
                <a:solidFill>
                  <a:srgbClr val="FF0000"/>
                </a:solidFill>
              </a:rPr>
              <a:t>+----------------+----------------------------+</a:t>
            </a:r>
          </a:p>
          <a:p>
            <a:pPr eaLnBrk="1" hangingPunct="1"/>
            <a:r>
              <a:rPr lang="en-US" altLang="zh-CN" sz="1400">
                <a:solidFill>
                  <a:srgbClr val="FF0000"/>
                </a:solidFill>
              </a:rPr>
              <a:t>|          1	  | </a:t>
            </a:r>
            <a:r>
              <a:rPr lang="zh-CN" altLang="en-US" sz="1400">
                <a:solidFill>
                  <a:srgbClr val="FF0000"/>
                </a:solidFill>
              </a:rPr>
              <a:t>总经办		</a:t>
            </a:r>
            <a:r>
              <a:rPr lang="en-US" altLang="zh-CN" sz="1400">
                <a:solidFill>
                  <a:srgbClr val="FF0000"/>
                </a:solidFill>
              </a:rPr>
              <a:t>|</a:t>
            </a:r>
          </a:p>
          <a:p>
            <a:pPr eaLnBrk="1" hangingPunct="1"/>
            <a:r>
              <a:rPr lang="en-US" altLang="zh-CN" sz="1400">
                <a:solidFill>
                  <a:srgbClr val="FF0000"/>
                </a:solidFill>
              </a:rPr>
              <a:t>|          2	  | </a:t>
            </a:r>
            <a:r>
              <a:rPr lang="zh-CN" altLang="en-US" sz="1400">
                <a:solidFill>
                  <a:srgbClr val="FF0000"/>
                </a:solidFill>
              </a:rPr>
              <a:t>财务部		</a:t>
            </a:r>
            <a:r>
              <a:rPr lang="en-US" altLang="zh-CN" sz="1400">
                <a:solidFill>
                  <a:srgbClr val="FF0000"/>
                </a:solidFill>
              </a:rPr>
              <a:t>|</a:t>
            </a:r>
          </a:p>
          <a:p>
            <a:pPr eaLnBrk="1" hangingPunct="1"/>
            <a:r>
              <a:rPr lang="en-US" altLang="zh-CN" sz="1400">
                <a:solidFill>
                  <a:srgbClr val="FF0000"/>
                </a:solidFill>
              </a:rPr>
              <a:t>|          3	  | </a:t>
            </a:r>
            <a:r>
              <a:rPr lang="zh-CN" altLang="en-US" sz="1400">
                <a:solidFill>
                  <a:srgbClr val="FF0000"/>
                </a:solidFill>
              </a:rPr>
              <a:t>销售部		</a:t>
            </a:r>
            <a:r>
              <a:rPr lang="en-US" altLang="zh-CN" sz="1400">
                <a:solidFill>
                  <a:srgbClr val="FF0000"/>
                </a:solidFill>
              </a:rPr>
              <a:t>|</a:t>
            </a:r>
          </a:p>
          <a:p>
            <a:pPr eaLnBrk="1" hangingPunct="1"/>
            <a:r>
              <a:rPr lang="en-US" altLang="zh-CN" sz="1400">
                <a:solidFill>
                  <a:srgbClr val="FF0000"/>
                </a:solidFill>
              </a:rPr>
              <a:t>|          4	  | </a:t>
            </a:r>
            <a:r>
              <a:rPr lang="zh-CN" altLang="en-US" sz="1400">
                <a:solidFill>
                  <a:srgbClr val="FF0000"/>
                </a:solidFill>
              </a:rPr>
              <a:t>研发部		</a:t>
            </a:r>
            <a:r>
              <a:rPr lang="en-US" altLang="zh-CN" sz="1400">
                <a:solidFill>
                  <a:srgbClr val="FF0000"/>
                </a:solidFill>
              </a:rPr>
              <a:t>|</a:t>
            </a:r>
          </a:p>
          <a:p>
            <a:pPr eaLnBrk="1" hangingPunct="1"/>
            <a:r>
              <a:rPr lang="en-US" altLang="zh-CN" sz="1400">
                <a:solidFill>
                  <a:srgbClr val="FF0000"/>
                </a:solidFill>
              </a:rPr>
              <a:t>|          5	  | </a:t>
            </a:r>
            <a:r>
              <a:rPr lang="zh-CN" altLang="en-US" sz="1400">
                <a:solidFill>
                  <a:srgbClr val="FF0000"/>
                </a:solidFill>
              </a:rPr>
              <a:t>运营部		</a:t>
            </a:r>
            <a:r>
              <a:rPr lang="en-US" altLang="zh-CN" sz="1400">
                <a:solidFill>
                  <a:srgbClr val="FF0000"/>
                </a:solidFill>
              </a:rPr>
              <a:t>|</a:t>
            </a:r>
          </a:p>
          <a:p>
            <a:pPr eaLnBrk="1" hangingPunct="1"/>
            <a:r>
              <a:rPr lang="en-US" altLang="zh-CN" sz="1400">
                <a:solidFill>
                  <a:srgbClr val="FF0000"/>
                </a:solidFill>
              </a:rPr>
              <a:t>|          6	  | </a:t>
            </a:r>
            <a:r>
              <a:rPr lang="zh-CN" altLang="en-US" sz="1400">
                <a:solidFill>
                  <a:srgbClr val="FF0000"/>
                </a:solidFill>
              </a:rPr>
              <a:t>人力资源部	</a:t>
            </a:r>
            <a:r>
              <a:rPr lang="en-US" altLang="zh-CN" sz="1400">
                <a:solidFill>
                  <a:srgbClr val="FF0000"/>
                </a:solidFill>
              </a:rPr>
              <a:t>|</a:t>
            </a:r>
          </a:p>
          <a:p>
            <a:pPr eaLnBrk="1" hangingPunct="1"/>
            <a:r>
              <a:rPr lang="en-US" altLang="zh-CN" sz="1400">
                <a:solidFill>
                  <a:srgbClr val="FF0000"/>
                </a:solidFill>
              </a:rPr>
              <a:t>|          7	  | </a:t>
            </a:r>
            <a:r>
              <a:rPr lang="zh-CN" altLang="en-US" sz="1400">
                <a:solidFill>
                  <a:srgbClr val="FF0000"/>
                </a:solidFill>
              </a:rPr>
              <a:t>售后服务部	</a:t>
            </a:r>
            <a:r>
              <a:rPr lang="en-US" altLang="zh-CN" sz="1400">
                <a:solidFill>
                  <a:srgbClr val="FF0000"/>
                </a:solidFill>
              </a:rPr>
              <a:t>|</a:t>
            </a:r>
          </a:p>
          <a:p>
            <a:pPr eaLnBrk="1" hangingPunct="1"/>
            <a:r>
              <a:rPr lang="en-US" altLang="zh-CN" sz="1400">
                <a:solidFill>
                  <a:srgbClr val="FF0000"/>
                </a:solidFill>
              </a:rPr>
              <a:t>+----------------+----------------------------+</a:t>
            </a:r>
          </a:p>
          <a:p>
            <a:pPr eaLnBrk="1" hangingPunct="1"/>
            <a:r>
              <a:rPr lang="en-US" altLang="zh-CN" sz="1400">
                <a:solidFill>
                  <a:srgbClr val="FF0000"/>
                </a:solidFill>
              </a:rPr>
              <a:t>7 rows in set (0.00 sec)</a:t>
            </a:r>
          </a:p>
        </p:txBody>
      </p:sp>
      <p:sp>
        <p:nvSpPr>
          <p:cNvPr id="9" name="文本框 41">
            <a:extLst>
              <a:ext uri="{FF2B5EF4-FFF2-40B4-BE49-F238E27FC236}">
                <a16:creationId xmlns:a16="http://schemas.microsoft.com/office/drawing/2014/main" id="{C47F780A-5C9B-D3EC-BC95-471C428F807C}"/>
              </a:ext>
            </a:extLst>
          </p:cNvPr>
          <p:cNvSpPr txBox="1">
            <a:spLocks noChangeArrowheads="1"/>
          </p:cNvSpPr>
          <p:nvPr/>
        </p:nvSpPr>
        <p:spPr bwMode="auto">
          <a:xfrm>
            <a:off x="5759579" y="2936977"/>
            <a:ext cx="541175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sz="1600"/>
              <a:t>如果要恢复</a:t>
            </a:r>
            <a:r>
              <a:rPr lang="en-US" altLang="zh-CN" sz="1600"/>
              <a:t>16.2.2</a:t>
            </a:r>
            <a:r>
              <a:rPr lang="zh-CN" altLang="en-US" sz="1600"/>
              <a:t>节中备份的两个表中的数据，可以先删除这两个表：</a:t>
            </a:r>
            <a:r>
              <a:rPr lang="en-US" altLang="zh-CN" sz="1600"/>
              <a:t>tb_worker</a:t>
            </a:r>
            <a:r>
              <a:rPr lang="zh-CN" altLang="en-US" sz="1600"/>
              <a:t>表和</a:t>
            </a:r>
            <a:r>
              <a:rPr lang="en-US" altLang="zh-CN" sz="1600"/>
              <a:t>tb_department</a:t>
            </a:r>
            <a:r>
              <a:rPr lang="zh-CN" altLang="en-US" sz="1600"/>
              <a:t>表，然后退出</a:t>
            </a:r>
            <a:r>
              <a:rPr lang="en-US" altLang="zh-CN" sz="1600"/>
              <a:t>MySQL</a:t>
            </a:r>
            <a:r>
              <a:rPr lang="zh-CN" altLang="en-US" sz="1600"/>
              <a:t>，并执行以下命令恢复数据表。</a:t>
            </a:r>
          </a:p>
        </p:txBody>
      </p:sp>
      <p:sp>
        <p:nvSpPr>
          <p:cNvPr id="10" name="矩形 9">
            <a:extLst>
              <a:ext uri="{FF2B5EF4-FFF2-40B4-BE49-F238E27FC236}">
                <a16:creationId xmlns:a16="http://schemas.microsoft.com/office/drawing/2014/main" id="{E143B624-A163-AB9C-7926-54C8EFEC1416}"/>
              </a:ext>
            </a:extLst>
          </p:cNvPr>
          <p:cNvSpPr/>
          <p:nvPr/>
        </p:nvSpPr>
        <p:spPr>
          <a:xfrm>
            <a:off x="5642072" y="4126396"/>
            <a:ext cx="552926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F8870CC3-57E1-1B1C-FEE8-6016FA06ADF5}"/>
              </a:ext>
            </a:extLst>
          </p:cNvPr>
          <p:cNvSpPr txBox="1">
            <a:spLocks noChangeArrowheads="1"/>
          </p:cNvSpPr>
          <p:nvPr/>
        </p:nvSpPr>
        <p:spPr bwMode="auto">
          <a:xfrm>
            <a:off x="6042568" y="4201600"/>
            <a:ext cx="50004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 -u root -p company &lt; D:\backupdata\w_d.sql</a:t>
            </a:r>
          </a:p>
        </p:txBody>
      </p:sp>
    </p:spTree>
    <p:extLst>
      <p:ext uri="{BB962C8B-B14F-4D97-AF65-F5344CB8AC3E}">
        <p14:creationId xmlns:p14="http://schemas.microsoft.com/office/powerpoint/2010/main" val="178682819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CB90D-891B-069A-BD8C-045AF9FC82FB}"/>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74B8D729-DD09-FFAE-90FE-316A43576B57}"/>
              </a:ext>
            </a:extLst>
          </p:cNvPr>
          <p:cNvSpPr txBox="1">
            <a:spLocks noChangeArrowheads="1"/>
          </p:cNvSpPr>
          <p:nvPr/>
        </p:nvSpPr>
        <p:spPr bwMode="auto">
          <a:xfrm>
            <a:off x="592479" y="1078276"/>
            <a:ext cx="10947633" cy="67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t>15.2</a:t>
            </a:r>
            <a:r>
              <a:rPr lang="zh-CN" altLang="en-US" sz="1600"/>
              <a:t>节介绍了二进制日志的相关操作，本节介绍其在实际操作中的应用。我们知道，开启二进制日志后，系统会</a:t>
            </a:r>
            <a:r>
              <a:rPr lang="zh-CN" altLang="en-US" sz="1600">
                <a:solidFill>
                  <a:srgbClr val="FF0000"/>
                </a:solidFill>
              </a:rPr>
              <a:t>自动记录</a:t>
            </a:r>
            <a:r>
              <a:rPr lang="zh-CN" altLang="en-US" sz="1600"/>
              <a:t>用户执行的</a:t>
            </a:r>
            <a:r>
              <a:rPr lang="zh-CN" altLang="en-US" sz="1600">
                <a:solidFill>
                  <a:srgbClr val="FF0000"/>
                </a:solidFill>
              </a:rPr>
              <a:t>数据更新操作</a:t>
            </a:r>
            <a:r>
              <a:rPr lang="zh-CN" altLang="en-US" sz="1600"/>
              <a:t>。可以将二进制日志看作一个</a:t>
            </a:r>
            <a:r>
              <a:rPr lang="zh-CN" altLang="en-US" sz="1600">
                <a:solidFill>
                  <a:srgbClr val="FF0000"/>
                </a:solidFill>
              </a:rPr>
              <a:t>备份</a:t>
            </a:r>
            <a:r>
              <a:rPr lang="zh-CN" altLang="en-US" sz="1600"/>
              <a:t>，使用</a:t>
            </a:r>
            <a:r>
              <a:rPr lang="en-US" altLang="zh-CN" sz="1600">
                <a:solidFill>
                  <a:srgbClr val="FF0000"/>
                </a:solidFill>
              </a:rPr>
              <a:t>mysqlbinlog</a:t>
            </a:r>
            <a:r>
              <a:rPr lang="zh-CN" altLang="en-US" sz="1600">
                <a:solidFill>
                  <a:srgbClr val="FF0000"/>
                </a:solidFill>
              </a:rPr>
              <a:t>命令</a:t>
            </a:r>
            <a:r>
              <a:rPr lang="zh-CN" altLang="en-US" sz="1600"/>
              <a:t>恢复数据。</a:t>
            </a:r>
          </a:p>
        </p:txBody>
      </p:sp>
      <p:sp>
        <p:nvSpPr>
          <p:cNvPr id="4" name="矩形 3">
            <a:extLst>
              <a:ext uri="{FF2B5EF4-FFF2-40B4-BE49-F238E27FC236}">
                <a16:creationId xmlns:a16="http://schemas.microsoft.com/office/drawing/2014/main" id="{5958F21F-BC5A-9BE3-7134-EDFB08C3F81C}"/>
              </a:ext>
            </a:extLst>
          </p:cNvPr>
          <p:cNvSpPr/>
          <p:nvPr/>
        </p:nvSpPr>
        <p:spPr>
          <a:xfrm>
            <a:off x="1157788" y="1846391"/>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EDBEA50F-6982-FE50-734C-52739A271921}"/>
              </a:ext>
            </a:extLst>
          </p:cNvPr>
          <p:cNvSpPr txBox="1">
            <a:spLocks noChangeArrowheads="1"/>
          </p:cNvSpPr>
          <p:nvPr/>
        </p:nvSpPr>
        <p:spPr bwMode="auto">
          <a:xfrm>
            <a:off x="2185683" y="1893602"/>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mysqlbinlog log_name | mysql -u user -p pass</a:t>
            </a:r>
          </a:p>
        </p:txBody>
      </p:sp>
      <p:grpSp>
        <p:nvGrpSpPr>
          <p:cNvPr id="6" name="组合 5">
            <a:extLst>
              <a:ext uri="{FF2B5EF4-FFF2-40B4-BE49-F238E27FC236}">
                <a16:creationId xmlns:a16="http://schemas.microsoft.com/office/drawing/2014/main" id="{FE53B1D1-6F60-6A2C-00EE-A7EB611D45ED}"/>
              </a:ext>
            </a:extLst>
          </p:cNvPr>
          <p:cNvGrpSpPr/>
          <p:nvPr/>
        </p:nvGrpSpPr>
        <p:grpSpPr>
          <a:xfrm>
            <a:off x="793117" y="2350791"/>
            <a:ext cx="2183765" cy="600710"/>
            <a:chOff x="1320" y="4641"/>
            <a:chExt cx="3439" cy="946"/>
          </a:xfrm>
          <a:solidFill>
            <a:schemeClr val="accent6"/>
          </a:solidFill>
        </p:grpSpPr>
        <p:sp>
          <p:nvSpPr>
            <p:cNvPr id="11" name="椭圆 10">
              <a:extLst>
                <a:ext uri="{FF2B5EF4-FFF2-40B4-BE49-F238E27FC236}">
                  <a16:creationId xmlns:a16="http://schemas.microsoft.com/office/drawing/2014/main" id="{22477CF2-F34A-577A-7E61-A75625EEAF5C}"/>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24">
              <a:extLst>
                <a:ext uri="{FF2B5EF4-FFF2-40B4-BE49-F238E27FC236}">
                  <a16:creationId xmlns:a16="http://schemas.microsoft.com/office/drawing/2014/main" id="{F0A1CE36-1C5E-E8C4-AC1A-C0CFB93E2025}"/>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例4 】</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B2B388D9-C9D3-B2B8-4978-F418D2C04BC3}"/>
              </a:ext>
            </a:extLst>
          </p:cNvPr>
          <p:cNvSpPr txBox="1">
            <a:spLocks noChangeArrowheads="1"/>
          </p:cNvSpPr>
          <p:nvPr/>
        </p:nvSpPr>
        <p:spPr bwMode="auto">
          <a:xfrm>
            <a:off x="3233104" y="2482614"/>
            <a:ext cx="8021784" cy="5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使用二进制日志恢复数据。本实例将模拟存储介质损坏导致数据丢失后，如何使用二进制日志恢复数据。</a:t>
            </a:r>
          </a:p>
        </p:txBody>
      </p:sp>
      <p:sp>
        <p:nvSpPr>
          <p:cNvPr id="8" name="矩形 7">
            <a:extLst>
              <a:ext uri="{FF2B5EF4-FFF2-40B4-BE49-F238E27FC236}">
                <a16:creationId xmlns:a16="http://schemas.microsoft.com/office/drawing/2014/main" id="{AD112616-0940-19EE-2563-3547D1AF0EE7}"/>
              </a:ext>
            </a:extLst>
          </p:cNvPr>
          <p:cNvSpPr/>
          <p:nvPr/>
        </p:nvSpPr>
        <p:spPr>
          <a:xfrm>
            <a:off x="1402110" y="3445195"/>
            <a:ext cx="9266316" cy="331077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8C5DDC07-4BE8-A3A5-E875-0685E50861EB}"/>
              </a:ext>
            </a:extLst>
          </p:cNvPr>
          <p:cNvSpPr txBox="1">
            <a:spLocks noChangeArrowheads="1"/>
          </p:cNvSpPr>
          <p:nvPr/>
        </p:nvSpPr>
        <p:spPr bwMode="auto">
          <a:xfrm>
            <a:off x="1594265" y="3471150"/>
            <a:ext cx="8897223"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mysql&gt; CREATE DATABASE demo;</a:t>
            </a:r>
          </a:p>
          <a:p>
            <a:pPr eaLnBrk="1" hangingPunct="1"/>
            <a:r>
              <a:rPr lang="en-US" altLang="zh-CN" sz="1300">
                <a:solidFill>
                  <a:srgbClr val="FF0000"/>
                </a:solidFill>
              </a:rPr>
              <a:t>Query OK, 1 row affected (0.06 sec)</a:t>
            </a:r>
          </a:p>
          <a:p>
            <a:pPr eaLnBrk="1" hangingPunct="1"/>
            <a:endParaRPr lang="en-US" altLang="zh-CN" sz="1300">
              <a:solidFill>
                <a:srgbClr val="FF0000"/>
              </a:solidFill>
            </a:endParaRPr>
          </a:p>
          <a:p>
            <a:pPr eaLnBrk="1" hangingPunct="1"/>
            <a:r>
              <a:rPr lang="en-US" altLang="zh-CN" sz="1300">
                <a:solidFill>
                  <a:srgbClr val="FF0000"/>
                </a:solidFill>
              </a:rPr>
              <a:t>mysql&gt; USE demo;</a:t>
            </a:r>
          </a:p>
          <a:p>
            <a:pPr eaLnBrk="1" hangingPunct="1"/>
            <a:r>
              <a:rPr lang="en-US" altLang="zh-CN" sz="1300">
                <a:solidFill>
                  <a:srgbClr val="FF0000"/>
                </a:solidFill>
              </a:rPr>
              <a:t>Database changed</a:t>
            </a:r>
          </a:p>
          <a:p>
            <a:pPr eaLnBrk="1" hangingPunct="1"/>
            <a:r>
              <a:rPr lang="en-US" altLang="zh-CN" sz="1300">
                <a:solidFill>
                  <a:srgbClr val="FF0000"/>
                </a:solidFill>
              </a:rPr>
              <a:t>mysql&gt; CREATE TABLE tb_demo(</a:t>
            </a:r>
          </a:p>
          <a:p>
            <a:pPr eaLnBrk="1" hangingPunct="1"/>
            <a:r>
              <a:rPr lang="en-US" altLang="zh-CN" sz="1300">
                <a:solidFill>
                  <a:srgbClr val="FF0000"/>
                </a:solidFill>
              </a:rPr>
              <a:t>    -&gt; id INT(11) PRIMARY KEY,</a:t>
            </a:r>
          </a:p>
          <a:p>
            <a:pPr eaLnBrk="1" hangingPunct="1"/>
            <a:r>
              <a:rPr lang="en-US" altLang="zh-CN" sz="1300">
                <a:solidFill>
                  <a:srgbClr val="FF0000"/>
                </a:solidFill>
              </a:rPr>
              <a:t>    -&gt; name varchar(30)</a:t>
            </a:r>
          </a:p>
          <a:p>
            <a:pPr eaLnBrk="1" hangingPunct="1"/>
            <a:r>
              <a:rPr lang="en-US" altLang="zh-CN" sz="1300">
                <a:solidFill>
                  <a:srgbClr val="FF0000"/>
                </a:solidFill>
              </a:rPr>
              <a:t>    -&gt; );</a:t>
            </a:r>
          </a:p>
          <a:p>
            <a:pPr eaLnBrk="1" hangingPunct="1"/>
            <a:r>
              <a:rPr lang="en-US" altLang="zh-CN" sz="1300">
                <a:solidFill>
                  <a:srgbClr val="FF0000"/>
                </a:solidFill>
              </a:rPr>
              <a:t>Query OK, 0 rows affected (0.36 sec)</a:t>
            </a:r>
          </a:p>
          <a:p>
            <a:pPr eaLnBrk="1" hangingPunct="1"/>
            <a:endParaRPr lang="en-US" altLang="zh-CN" sz="1300">
              <a:solidFill>
                <a:srgbClr val="FF0000"/>
              </a:solidFill>
            </a:endParaRPr>
          </a:p>
          <a:p>
            <a:pPr eaLnBrk="1" hangingPunct="1"/>
            <a:r>
              <a:rPr lang="en-US" altLang="zh-CN" sz="1300">
                <a:solidFill>
                  <a:srgbClr val="FF0000"/>
                </a:solidFill>
              </a:rPr>
              <a:t>mysql&gt; INSERT INTO tb_demo(id,name) VALUES(1,'mary');</a:t>
            </a:r>
          </a:p>
          <a:p>
            <a:pPr eaLnBrk="1" hangingPunct="1"/>
            <a:r>
              <a:rPr lang="en-US" altLang="zh-CN" sz="1300">
                <a:solidFill>
                  <a:srgbClr val="FF0000"/>
                </a:solidFill>
              </a:rPr>
              <a:t>Query OK, 1 row affected (0.05 sec)</a:t>
            </a:r>
          </a:p>
          <a:p>
            <a:pPr eaLnBrk="1" hangingPunct="1"/>
            <a:endParaRPr lang="en-US" altLang="zh-CN" sz="1300">
              <a:solidFill>
                <a:srgbClr val="FF0000"/>
              </a:solidFill>
            </a:endParaRPr>
          </a:p>
          <a:p>
            <a:pPr eaLnBrk="1" hangingPunct="1"/>
            <a:r>
              <a:rPr lang="en-US" altLang="zh-CN" sz="1300">
                <a:solidFill>
                  <a:srgbClr val="FF0000"/>
                </a:solidFill>
              </a:rPr>
              <a:t>mysql&gt; INSERT INTO tb_demo(id,name) VALUES(2,'lucy');</a:t>
            </a:r>
          </a:p>
          <a:p>
            <a:pPr eaLnBrk="1" hangingPunct="1"/>
            <a:r>
              <a:rPr lang="en-US" altLang="zh-CN" sz="1300">
                <a:solidFill>
                  <a:srgbClr val="FF0000"/>
                </a:solidFill>
              </a:rPr>
              <a:t>Query OK, 1 row affected (0.05 sec)</a:t>
            </a:r>
          </a:p>
        </p:txBody>
      </p:sp>
      <p:sp>
        <p:nvSpPr>
          <p:cNvPr id="10" name="文本框 41">
            <a:extLst>
              <a:ext uri="{FF2B5EF4-FFF2-40B4-BE49-F238E27FC236}">
                <a16:creationId xmlns:a16="http://schemas.microsoft.com/office/drawing/2014/main" id="{9501113E-A993-8D0E-A07A-817811113D07}"/>
              </a:ext>
            </a:extLst>
          </p:cNvPr>
          <p:cNvSpPr txBox="1">
            <a:spLocks noChangeArrowheads="1"/>
          </p:cNvSpPr>
          <p:nvPr/>
        </p:nvSpPr>
        <p:spPr bwMode="auto">
          <a:xfrm>
            <a:off x="833632" y="3078731"/>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，创建</a:t>
            </a:r>
            <a:r>
              <a:rPr lang="en-US" altLang="zh-CN" sz="1600">
                <a:solidFill>
                  <a:schemeClr val="tx1">
                    <a:lumMod val="65000"/>
                    <a:lumOff val="35000"/>
                  </a:schemeClr>
                </a:solidFill>
              </a:rPr>
              <a:t>demo</a:t>
            </a:r>
            <a:r>
              <a:rPr lang="zh-CN" altLang="en-US" sz="1600">
                <a:solidFill>
                  <a:schemeClr val="tx1">
                    <a:lumMod val="65000"/>
                    <a:lumOff val="35000"/>
                  </a:schemeClr>
                </a:solidFill>
              </a:rPr>
              <a:t>数据库，然后创建</a:t>
            </a:r>
            <a:r>
              <a:rPr lang="en-US" altLang="zh-CN" sz="1600">
                <a:solidFill>
                  <a:schemeClr val="tx1">
                    <a:lumMod val="65000"/>
                    <a:lumOff val="35000"/>
                  </a:schemeClr>
                </a:solidFill>
              </a:rPr>
              <a:t>tb_demo</a:t>
            </a:r>
            <a:r>
              <a:rPr lang="zh-CN" altLang="en-US" sz="1600">
                <a:solidFill>
                  <a:schemeClr val="tx1">
                    <a:lumMod val="65000"/>
                    <a:lumOff val="35000"/>
                  </a:schemeClr>
                </a:solidFill>
              </a:rPr>
              <a:t>表并插入两条记录。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Tree>
    <p:extLst>
      <p:ext uri="{BB962C8B-B14F-4D97-AF65-F5344CB8AC3E}">
        <p14:creationId xmlns:p14="http://schemas.microsoft.com/office/powerpoint/2010/main" val="269545024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A2273-B24E-15A2-CF2B-BF0E7E23988E}"/>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0535481-60C3-169D-3B03-E8FC0A5DA6C6}"/>
              </a:ext>
            </a:extLst>
          </p:cNvPr>
          <p:cNvSpPr/>
          <p:nvPr/>
        </p:nvSpPr>
        <p:spPr>
          <a:xfrm>
            <a:off x="562947" y="1792582"/>
            <a:ext cx="11066106" cy="466837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264B2572-CAD9-B250-D2DE-BA2319A9AB61}"/>
              </a:ext>
            </a:extLst>
          </p:cNvPr>
          <p:cNvSpPr txBox="1">
            <a:spLocks noChangeArrowheads="1"/>
          </p:cNvSpPr>
          <p:nvPr/>
        </p:nvSpPr>
        <p:spPr bwMode="auto">
          <a:xfrm>
            <a:off x="933330" y="1724270"/>
            <a:ext cx="10552653"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exit;</a:t>
            </a:r>
          </a:p>
          <a:p>
            <a:pPr eaLnBrk="1" hangingPunct="1"/>
            <a:r>
              <a:rPr lang="en-US" altLang="zh-CN" sz="1400">
                <a:solidFill>
                  <a:srgbClr val="FF0000"/>
                </a:solidFill>
              </a:rPr>
              <a:t>Bye</a:t>
            </a:r>
          </a:p>
          <a:p>
            <a:pPr eaLnBrk="1" hangingPunct="1"/>
            <a:endParaRPr lang="en-US" altLang="zh-CN" sz="1400">
              <a:solidFill>
                <a:srgbClr val="FF0000"/>
              </a:solidFill>
            </a:endParaRPr>
          </a:p>
          <a:p>
            <a:pPr eaLnBrk="1" hangingPunct="1"/>
            <a:r>
              <a:rPr lang="en-US" altLang="zh-CN" sz="1400">
                <a:solidFill>
                  <a:srgbClr val="FF0000"/>
                </a:solidFill>
              </a:rPr>
              <a:t>C:\Users\ccy&gt;mysqlbinlog F:\mysql-5.7.18-winx64\data\ccy-bin.000017</a:t>
            </a:r>
          </a:p>
          <a:p>
            <a:pPr eaLnBrk="1" hangingPunct="1"/>
            <a:r>
              <a:rPr lang="en-US" altLang="zh-CN" sz="1400">
                <a:solidFill>
                  <a:srgbClr val="FF0000"/>
                </a:solidFill>
              </a:rPr>
              <a:t>/*!50530 SET @@SESSION.PSEUDO_SLAVE_MODE=1*/;</a:t>
            </a:r>
          </a:p>
          <a:p>
            <a:pPr eaLnBrk="1" hangingPunct="1"/>
            <a:endParaRPr lang="en-US" altLang="zh-CN" sz="1400">
              <a:solidFill>
                <a:srgbClr val="FF0000"/>
              </a:solidFill>
            </a:endParaRPr>
          </a:p>
          <a:p>
            <a:pPr eaLnBrk="1" hangingPunct="1"/>
            <a:r>
              <a:rPr lang="en-US" altLang="zh-CN" sz="1400">
                <a:solidFill>
                  <a:srgbClr val="FF0000"/>
                </a:solidFill>
              </a:rPr>
              <a:t>#</a:t>
            </a:r>
            <a:r>
              <a:rPr lang="zh-CN" altLang="en-US" sz="1400">
                <a:solidFill>
                  <a:srgbClr val="FF0000"/>
                </a:solidFill>
              </a:rPr>
              <a:t>省略部分内容</a:t>
            </a:r>
          </a:p>
          <a:p>
            <a:pPr eaLnBrk="1" hangingPunct="1"/>
            <a:endParaRPr lang="zh-CN" altLang="en-US" sz="1400">
              <a:solidFill>
                <a:srgbClr val="FF0000"/>
              </a:solidFill>
            </a:endParaRPr>
          </a:p>
          <a:p>
            <a:pPr eaLnBrk="1" hangingPunct="1"/>
            <a:r>
              <a:rPr lang="en-US" altLang="zh-CN" sz="1400">
                <a:solidFill>
                  <a:srgbClr val="FF0000"/>
                </a:solidFill>
              </a:rPr>
              <a:t>CREATE DATABASE demo</a:t>
            </a:r>
          </a:p>
          <a:p>
            <a:pPr eaLnBrk="1" hangingPunct="1"/>
            <a:r>
              <a:rPr lang="en-US" altLang="zh-CN" sz="1400">
                <a:solidFill>
                  <a:srgbClr val="FF0000"/>
                </a:solidFill>
              </a:rPr>
              <a:t>/*!*/;</a:t>
            </a:r>
          </a:p>
          <a:p>
            <a:pPr eaLnBrk="1" hangingPunct="1"/>
            <a:r>
              <a:rPr lang="en-US" altLang="zh-CN" sz="1400">
                <a:solidFill>
                  <a:srgbClr val="FF0000"/>
                </a:solidFill>
              </a:rPr>
              <a:t># at 313</a:t>
            </a:r>
          </a:p>
          <a:p>
            <a:pPr eaLnBrk="1" hangingPunct="1"/>
            <a:r>
              <a:rPr lang="en-US" altLang="zh-CN" sz="1400">
                <a:solidFill>
                  <a:srgbClr val="FF0000"/>
                </a:solidFill>
              </a:rPr>
              <a:t>#180628 10:31:30 server id 1  end_log_pos 378 CRC32 0x86046a37  Anonymous_GTID  last_committed=1    sequence_number=2</a:t>
            </a:r>
          </a:p>
          <a:p>
            <a:pPr eaLnBrk="1" hangingPunct="1"/>
            <a:r>
              <a:rPr lang="en-US" altLang="zh-CN" sz="1400">
                <a:solidFill>
                  <a:srgbClr val="FF0000"/>
                </a:solidFill>
              </a:rPr>
              <a:t>SET @@SESSION.GTID_NEXT= 'ANONYMOUS'/*!*/;</a:t>
            </a:r>
          </a:p>
          <a:p>
            <a:pPr eaLnBrk="1" hangingPunct="1"/>
            <a:r>
              <a:rPr lang="en-US" altLang="zh-CN" sz="1400">
                <a:solidFill>
                  <a:srgbClr val="FF0000"/>
                </a:solidFill>
              </a:rPr>
              <a:t># at 378</a:t>
            </a:r>
          </a:p>
          <a:p>
            <a:pPr eaLnBrk="1" hangingPunct="1"/>
            <a:r>
              <a:rPr lang="en-US" altLang="zh-CN" sz="1400">
                <a:solidFill>
                  <a:srgbClr val="FF0000"/>
                </a:solidFill>
              </a:rPr>
              <a:t>#180628 10:31:30 server id 1  end_log_pos 516 CRC32 0x2df63bdf  Query   thread_id=3     exec_time=0 error_code=0</a:t>
            </a:r>
          </a:p>
          <a:p>
            <a:pPr eaLnBrk="1" hangingPunct="1"/>
            <a:r>
              <a:rPr lang="en-US" altLang="zh-CN" sz="1400">
                <a:solidFill>
                  <a:srgbClr val="FF0000"/>
                </a:solidFill>
              </a:rPr>
              <a:t>use `demo`/*!*/;</a:t>
            </a:r>
          </a:p>
          <a:p>
            <a:pPr eaLnBrk="1" hangingPunct="1"/>
            <a:r>
              <a:rPr lang="en-US" altLang="zh-CN" sz="1400">
                <a:solidFill>
                  <a:srgbClr val="FF0000"/>
                </a:solidFill>
              </a:rPr>
              <a:t>SET TIMESTAMP=1530153090/*!*/;</a:t>
            </a:r>
          </a:p>
          <a:p>
            <a:pPr eaLnBrk="1" hangingPunct="1"/>
            <a:r>
              <a:rPr lang="en-US" altLang="zh-CN" sz="1400">
                <a:solidFill>
                  <a:srgbClr val="FF0000"/>
                </a:solidFill>
              </a:rPr>
              <a:t>CREATE TABLE tb_demo(</a:t>
            </a:r>
          </a:p>
          <a:p>
            <a:pPr eaLnBrk="1" hangingPunct="1"/>
            <a:r>
              <a:rPr lang="en-US" altLang="zh-CN" sz="1400">
                <a:solidFill>
                  <a:srgbClr val="FF0000"/>
                </a:solidFill>
              </a:rPr>
              <a:t>id INT(11) PRIMARY KEY,</a:t>
            </a:r>
          </a:p>
          <a:p>
            <a:pPr eaLnBrk="1" hangingPunct="1"/>
            <a:r>
              <a:rPr lang="en-US" altLang="zh-CN" sz="1400">
                <a:solidFill>
                  <a:srgbClr val="FF0000"/>
                </a:solidFill>
              </a:rPr>
              <a:t>name varchar(30)</a:t>
            </a:r>
          </a:p>
          <a:p>
            <a:pPr eaLnBrk="1" hangingPunct="1"/>
            <a:r>
              <a:rPr lang="en-US" altLang="zh-CN" sz="1400">
                <a:solidFill>
                  <a:srgbClr val="FF0000"/>
                </a:solidFill>
              </a:rPr>
              <a:t>)</a:t>
            </a:r>
          </a:p>
          <a:p>
            <a:pPr eaLnBrk="1" hangingPunct="1"/>
            <a:r>
              <a:rPr lang="en-US" altLang="zh-CN" sz="1400">
                <a:solidFill>
                  <a:srgbClr val="FF0000"/>
                </a:solidFill>
              </a:rPr>
              <a:t>/*!*/;</a:t>
            </a:r>
          </a:p>
        </p:txBody>
      </p:sp>
      <p:sp>
        <p:nvSpPr>
          <p:cNvPr id="5" name="文本框 41">
            <a:extLst>
              <a:ext uri="{FF2B5EF4-FFF2-40B4-BE49-F238E27FC236}">
                <a16:creationId xmlns:a16="http://schemas.microsoft.com/office/drawing/2014/main" id="{94A38A9B-9526-FCD4-18B0-3D1CA417C47E}"/>
              </a:ext>
            </a:extLst>
          </p:cNvPr>
          <p:cNvSpPr txBox="1">
            <a:spLocks noChangeArrowheads="1"/>
          </p:cNvSpPr>
          <p:nvPr/>
        </p:nvSpPr>
        <p:spPr bwMode="auto">
          <a:xfrm>
            <a:off x="835510" y="1084697"/>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退出</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mysqlbinlog</a:t>
            </a:r>
            <a:r>
              <a:rPr lang="zh-CN" altLang="en-US" sz="1600">
                <a:solidFill>
                  <a:schemeClr val="tx1">
                    <a:lumMod val="65000"/>
                    <a:lumOff val="35000"/>
                  </a:schemeClr>
                </a:solidFill>
              </a:rPr>
              <a:t>命令，查看二进制日志文件，其中详细记录了</a:t>
            </a:r>
            <a:r>
              <a:rPr lang="en-US" altLang="zh-CN" sz="1600">
                <a:solidFill>
                  <a:schemeClr val="tx1">
                    <a:lumMod val="65000"/>
                    <a:lumOff val="35000"/>
                  </a:schemeClr>
                </a:solidFill>
              </a:rPr>
              <a:t>MySQL</a:t>
            </a:r>
            <a:r>
              <a:rPr lang="zh-CN" altLang="en-US" sz="1600">
                <a:solidFill>
                  <a:schemeClr val="tx1">
                    <a:lumMod val="65000"/>
                    <a:lumOff val="35000"/>
                  </a:schemeClr>
                </a:solidFill>
              </a:rPr>
              <a:t>执行的每一步操作，关键代码如下：</a:t>
            </a:r>
          </a:p>
        </p:txBody>
      </p:sp>
      <p:sp>
        <p:nvSpPr>
          <p:cNvPr id="6" name="Rectangle 3">
            <a:extLst>
              <a:ext uri="{FF2B5EF4-FFF2-40B4-BE49-F238E27FC236}">
                <a16:creationId xmlns:a16="http://schemas.microsoft.com/office/drawing/2014/main" id="{D4CAD3C0-B388-D33D-681C-D45DA49164EB}"/>
              </a:ext>
            </a:extLst>
          </p:cNvPr>
          <p:cNvSpPr>
            <a:spLocks noChangeArrowheads="1"/>
          </p:cNvSpPr>
          <p:nvPr/>
        </p:nvSpPr>
        <p:spPr bwMode="auto">
          <a:xfrm>
            <a:off x="1002413" y="3465828"/>
            <a:ext cx="2285072" cy="217066"/>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C000"/>
              </a:solidFill>
            </a:endParaRPr>
          </a:p>
        </p:txBody>
      </p:sp>
      <p:sp>
        <p:nvSpPr>
          <p:cNvPr id="7" name="Rectangle 3">
            <a:extLst>
              <a:ext uri="{FF2B5EF4-FFF2-40B4-BE49-F238E27FC236}">
                <a16:creationId xmlns:a16="http://schemas.microsoft.com/office/drawing/2014/main" id="{5BD9D30F-D32B-E20E-C9E2-431FC84067A7}"/>
              </a:ext>
            </a:extLst>
          </p:cNvPr>
          <p:cNvSpPr>
            <a:spLocks noChangeArrowheads="1"/>
          </p:cNvSpPr>
          <p:nvPr/>
        </p:nvSpPr>
        <p:spPr bwMode="auto">
          <a:xfrm>
            <a:off x="933330" y="4980497"/>
            <a:ext cx="3128596" cy="1480456"/>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C000"/>
              </a:solidFill>
            </a:endParaRPr>
          </a:p>
        </p:txBody>
      </p:sp>
    </p:spTree>
    <p:extLst>
      <p:ext uri="{BB962C8B-B14F-4D97-AF65-F5344CB8AC3E}">
        <p14:creationId xmlns:p14="http://schemas.microsoft.com/office/powerpoint/2010/main" val="364355535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EB95E-E0E0-682B-9914-30C297A3F27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CD78B46-C69A-C5B1-784F-DF41C0F1F640}"/>
              </a:ext>
            </a:extLst>
          </p:cNvPr>
          <p:cNvSpPr/>
          <p:nvPr/>
        </p:nvSpPr>
        <p:spPr>
          <a:xfrm>
            <a:off x="1112634" y="1204428"/>
            <a:ext cx="9731827" cy="34512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14023BCF-F0D5-FD50-69D5-7AEC4E30B1F9}"/>
              </a:ext>
            </a:extLst>
          </p:cNvPr>
          <p:cNvSpPr txBox="1">
            <a:spLocks noChangeArrowheads="1"/>
          </p:cNvSpPr>
          <p:nvPr/>
        </p:nvSpPr>
        <p:spPr bwMode="auto">
          <a:xfrm>
            <a:off x="1473689" y="1290991"/>
            <a:ext cx="8897223"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 at 516</a:t>
            </a:r>
          </a:p>
          <a:p>
            <a:pPr eaLnBrk="1" hangingPunct="1"/>
            <a:endParaRPr lang="en-US" altLang="zh-CN" sz="1400">
              <a:solidFill>
                <a:srgbClr val="FF0000"/>
              </a:solidFill>
            </a:endParaRPr>
          </a:p>
          <a:p>
            <a:pPr eaLnBrk="1" hangingPunct="1"/>
            <a:r>
              <a:rPr lang="en-US" altLang="zh-CN" sz="1400">
                <a:solidFill>
                  <a:srgbClr val="FF0000"/>
                </a:solidFill>
              </a:rPr>
              <a:t>#</a:t>
            </a:r>
            <a:r>
              <a:rPr lang="zh-CN" altLang="en-US" sz="1400">
                <a:solidFill>
                  <a:srgbClr val="FF0000"/>
                </a:solidFill>
              </a:rPr>
              <a:t>省略部分内容</a:t>
            </a:r>
          </a:p>
          <a:p>
            <a:pPr eaLnBrk="1" hangingPunct="1"/>
            <a:endParaRPr lang="zh-CN" altLang="en-US" sz="1400">
              <a:solidFill>
                <a:srgbClr val="FF0000"/>
              </a:solidFill>
            </a:endParaRPr>
          </a:p>
          <a:p>
            <a:pPr eaLnBrk="1" hangingPunct="1"/>
            <a:r>
              <a:rPr lang="en-US" altLang="zh-CN" sz="1400">
                <a:solidFill>
                  <a:srgbClr val="FF0000"/>
                </a:solidFill>
              </a:rPr>
              <a:t>SET TIMESTAMP=1530153197/*!*/;</a:t>
            </a:r>
          </a:p>
          <a:p>
            <a:pPr eaLnBrk="1" hangingPunct="1"/>
            <a:r>
              <a:rPr lang="en-US" altLang="zh-CN" sz="1400">
                <a:solidFill>
                  <a:srgbClr val="FF0000"/>
                </a:solidFill>
              </a:rPr>
              <a:t>INSERT INTO tb_demo(id,name) VALUES(1,'mary')</a:t>
            </a:r>
          </a:p>
          <a:p>
            <a:pPr eaLnBrk="1" hangingPunct="1"/>
            <a:r>
              <a:rPr lang="en-US" altLang="zh-CN" sz="1400">
                <a:solidFill>
                  <a:srgbClr val="FF0000"/>
                </a:solidFill>
              </a:rPr>
              <a:t>/*!*/;</a:t>
            </a:r>
          </a:p>
          <a:p>
            <a:pPr eaLnBrk="1" hangingPunct="1"/>
            <a:r>
              <a:rPr lang="en-US" altLang="zh-CN" sz="1400">
                <a:solidFill>
                  <a:srgbClr val="FF0000"/>
                </a:solidFill>
              </a:rPr>
              <a:t># at 779</a:t>
            </a:r>
          </a:p>
          <a:p>
            <a:pPr eaLnBrk="1" hangingPunct="1"/>
            <a:endParaRPr lang="en-US" altLang="zh-CN" sz="1400">
              <a:solidFill>
                <a:srgbClr val="FF0000"/>
              </a:solidFill>
            </a:endParaRPr>
          </a:p>
          <a:p>
            <a:pPr eaLnBrk="1" hangingPunct="1"/>
            <a:r>
              <a:rPr lang="en-US" altLang="zh-CN" sz="1400">
                <a:solidFill>
                  <a:srgbClr val="FF0000"/>
                </a:solidFill>
              </a:rPr>
              <a:t>#</a:t>
            </a:r>
            <a:r>
              <a:rPr lang="zh-CN" altLang="en-US" sz="1400">
                <a:solidFill>
                  <a:srgbClr val="FF0000"/>
                </a:solidFill>
              </a:rPr>
              <a:t>省略部分内容</a:t>
            </a:r>
          </a:p>
          <a:p>
            <a:pPr eaLnBrk="1" hangingPunct="1"/>
            <a:r>
              <a:rPr lang="en-US" altLang="zh-CN" sz="1400">
                <a:solidFill>
                  <a:srgbClr val="FF0000"/>
                </a:solidFill>
              </a:rPr>
              <a:t>SET TIMESTAMP=1530153227/*!*/;</a:t>
            </a:r>
          </a:p>
          <a:p>
            <a:pPr eaLnBrk="1" hangingPunct="1"/>
            <a:r>
              <a:rPr lang="en-US" altLang="zh-CN" sz="1400">
                <a:solidFill>
                  <a:srgbClr val="FF0000"/>
                </a:solidFill>
              </a:rPr>
              <a:t>INSERT INTO tb_demo(id,name) VALUES(2,'lucy')</a:t>
            </a:r>
          </a:p>
          <a:p>
            <a:pPr eaLnBrk="1" hangingPunct="1"/>
            <a:r>
              <a:rPr lang="en-US" altLang="zh-CN" sz="1400">
                <a:solidFill>
                  <a:srgbClr val="FF0000"/>
                </a:solidFill>
              </a:rPr>
              <a:t>/*!*/;</a:t>
            </a:r>
          </a:p>
          <a:p>
            <a:pPr eaLnBrk="1" hangingPunct="1"/>
            <a:r>
              <a:rPr lang="en-US" altLang="zh-CN" sz="1400">
                <a:solidFill>
                  <a:srgbClr val="FF0000"/>
                </a:solidFill>
              </a:rPr>
              <a:t># at 1073</a:t>
            </a:r>
          </a:p>
          <a:p>
            <a:pPr eaLnBrk="1" hangingPunct="1"/>
            <a:r>
              <a:rPr lang="en-US" altLang="zh-CN" sz="1400">
                <a:solidFill>
                  <a:srgbClr val="FF0000"/>
                </a:solidFill>
              </a:rPr>
              <a:t>#</a:t>
            </a:r>
            <a:r>
              <a:rPr lang="zh-CN" altLang="en-US" sz="1400">
                <a:solidFill>
                  <a:srgbClr val="FF0000"/>
                </a:solidFill>
              </a:rPr>
              <a:t>省略部分内容</a:t>
            </a:r>
          </a:p>
        </p:txBody>
      </p:sp>
      <p:sp>
        <p:nvSpPr>
          <p:cNvPr id="5" name="矩形 4">
            <a:extLst>
              <a:ext uri="{FF2B5EF4-FFF2-40B4-BE49-F238E27FC236}">
                <a16:creationId xmlns:a16="http://schemas.microsoft.com/office/drawing/2014/main" id="{7B642884-2CA7-ABF1-C2DD-5169A7A61C0E}"/>
              </a:ext>
            </a:extLst>
          </p:cNvPr>
          <p:cNvSpPr/>
          <p:nvPr/>
        </p:nvSpPr>
        <p:spPr>
          <a:xfrm>
            <a:off x="1281534" y="5441126"/>
            <a:ext cx="9266316" cy="122149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B6F9AA8C-4DF2-D113-2B5D-C2E0E5838A82}"/>
              </a:ext>
            </a:extLst>
          </p:cNvPr>
          <p:cNvSpPr txBox="1">
            <a:spLocks noChangeArrowheads="1"/>
          </p:cNvSpPr>
          <p:nvPr/>
        </p:nvSpPr>
        <p:spPr bwMode="auto">
          <a:xfrm>
            <a:off x="1473689" y="5467081"/>
            <a:ext cx="889722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SET SQL_LOG_BIN =0;</a:t>
            </a:r>
          </a:p>
          <a:p>
            <a:pPr eaLnBrk="1" hangingPunct="1"/>
            <a:r>
              <a:rPr lang="en-US" altLang="zh-CN" sz="1400">
                <a:solidFill>
                  <a:srgbClr val="FF0000"/>
                </a:solidFill>
              </a:rPr>
              <a:t>Query OK, 0 rows affected (0.01 sec)</a:t>
            </a:r>
          </a:p>
          <a:p>
            <a:pPr eaLnBrk="1" hangingPunct="1"/>
            <a:endParaRPr lang="en-US" altLang="zh-CN" sz="1400">
              <a:solidFill>
                <a:srgbClr val="FF0000"/>
              </a:solidFill>
            </a:endParaRPr>
          </a:p>
          <a:p>
            <a:pPr eaLnBrk="1" hangingPunct="1"/>
            <a:r>
              <a:rPr lang="en-US" altLang="zh-CN" sz="1400">
                <a:solidFill>
                  <a:srgbClr val="FF0000"/>
                </a:solidFill>
              </a:rPr>
              <a:t>mysql&gt; DROP DATABASE demo;</a:t>
            </a:r>
          </a:p>
          <a:p>
            <a:pPr eaLnBrk="1" hangingPunct="1"/>
            <a:r>
              <a:rPr lang="en-US" altLang="zh-CN" sz="1400">
                <a:solidFill>
                  <a:srgbClr val="FF0000"/>
                </a:solidFill>
              </a:rPr>
              <a:t>Query OK, 1 row affected (0.28 sec)</a:t>
            </a:r>
          </a:p>
        </p:txBody>
      </p:sp>
      <p:sp>
        <p:nvSpPr>
          <p:cNvPr id="7" name="文本框 41">
            <a:extLst>
              <a:ext uri="{FF2B5EF4-FFF2-40B4-BE49-F238E27FC236}">
                <a16:creationId xmlns:a16="http://schemas.microsoft.com/office/drawing/2014/main" id="{DEFBF465-3CC0-E96B-6055-B7FDE158DCD5}"/>
              </a:ext>
            </a:extLst>
          </p:cNvPr>
          <p:cNvSpPr txBox="1">
            <a:spLocks noChangeArrowheads="1"/>
          </p:cNvSpPr>
          <p:nvPr/>
        </p:nvSpPr>
        <p:spPr bwMode="auto">
          <a:xfrm>
            <a:off x="713056" y="4729415"/>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语句暂停二进制日志，然后删除</a:t>
            </a:r>
            <a:r>
              <a:rPr lang="en-US" altLang="zh-CN" sz="1600">
                <a:solidFill>
                  <a:schemeClr val="tx1">
                    <a:lumMod val="65000"/>
                    <a:lumOff val="35000"/>
                  </a:schemeClr>
                </a:solidFill>
              </a:rPr>
              <a:t>demo</a:t>
            </a:r>
            <a:r>
              <a:rPr lang="zh-CN" altLang="en-US" sz="1600">
                <a:solidFill>
                  <a:schemeClr val="tx1">
                    <a:lumMod val="65000"/>
                    <a:lumOff val="35000"/>
                  </a:schemeClr>
                </a:solidFill>
              </a:rPr>
              <a:t>数据库，模拟存储介质损坏导致数据丢失。</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8" name="Rectangle 3">
            <a:extLst>
              <a:ext uri="{FF2B5EF4-FFF2-40B4-BE49-F238E27FC236}">
                <a16:creationId xmlns:a16="http://schemas.microsoft.com/office/drawing/2014/main" id="{8ABBCB7A-F56C-C0B7-B379-40957FF94CB2}"/>
              </a:ext>
            </a:extLst>
          </p:cNvPr>
          <p:cNvSpPr>
            <a:spLocks noChangeArrowheads="1"/>
          </p:cNvSpPr>
          <p:nvPr/>
        </p:nvSpPr>
        <p:spPr bwMode="auto">
          <a:xfrm>
            <a:off x="1473689" y="2127931"/>
            <a:ext cx="4341574" cy="522514"/>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C000"/>
              </a:solidFill>
            </a:endParaRPr>
          </a:p>
        </p:txBody>
      </p:sp>
      <p:sp>
        <p:nvSpPr>
          <p:cNvPr id="9" name="Rectangle 3">
            <a:extLst>
              <a:ext uri="{FF2B5EF4-FFF2-40B4-BE49-F238E27FC236}">
                <a16:creationId xmlns:a16="http://schemas.microsoft.com/office/drawing/2014/main" id="{F4FA0F7C-71D8-F3F9-0B2A-40C48F2B7D42}"/>
              </a:ext>
            </a:extLst>
          </p:cNvPr>
          <p:cNvSpPr>
            <a:spLocks noChangeArrowheads="1"/>
          </p:cNvSpPr>
          <p:nvPr/>
        </p:nvSpPr>
        <p:spPr bwMode="auto">
          <a:xfrm>
            <a:off x="1473689" y="3437327"/>
            <a:ext cx="4341574" cy="522514"/>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C000"/>
              </a:solidFill>
            </a:endParaRPr>
          </a:p>
        </p:txBody>
      </p:sp>
      <p:grpSp>
        <p:nvGrpSpPr>
          <p:cNvPr id="10" name="组合 9">
            <a:extLst>
              <a:ext uri="{FF2B5EF4-FFF2-40B4-BE49-F238E27FC236}">
                <a16:creationId xmlns:a16="http://schemas.microsoft.com/office/drawing/2014/main" id="{CB6415AC-D593-9263-C24F-76CAB0D7001A}"/>
              </a:ext>
            </a:extLst>
          </p:cNvPr>
          <p:cNvGrpSpPr/>
          <p:nvPr/>
        </p:nvGrpSpPr>
        <p:grpSpPr>
          <a:xfrm>
            <a:off x="4764720" y="5332026"/>
            <a:ext cx="6242625" cy="862228"/>
            <a:chOff x="812800" y="4424635"/>
            <a:chExt cx="6581052" cy="1800000"/>
          </a:xfrm>
        </p:grpSpPr>
        <p:sp>
          <p:nvSpPr>
            <p:cNvPr id="12" name="圆角矩形 37">
              <a:extLst>
                <a:ext uri="{FF2B5EF4-FFF2-40B4-BE49-F238E27FC236}">
                  <a16:creationId xmlns:a16="http://schemas.microsoft.com/office/drawing/2014/main" id="{34650D18-C988-B28F-67E0-34DDBCDAF51D}"/>
                </a:ext>
              </a:extLst>
            </p:cNvPr>
            <p:cNvSpPr/>
            <p:nvPr/>
          </p:nvSpPr>
          <p:spPr>
            <a:xfrm>
              <a:off x="1506537" y="4433967"/>
              <a:ext cx="5887315"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3" name="组合 12">
              <a:extLst>
                <a:ext uri="{FF2B5EF4-FFF2-40B4-BE49-F238E27FC236}">
                  <a16:creationId xmlns:a16="http://schemas.microsoft.com/office/drawing/2014/main" id="{685B62FC-BFA6-9FC1-2228-F3A1C02C767F}"/>
                </a:ext>
              </a:extLst>
            </p:cNvPr>
            <p:cNvGrpSpPr>
              <a:grpSpLocks/>
            </p:cNvGrpSpPr>
            <p:nvPr/>
          </p:nvGrpSpPr>
          <p:grpSpPr bwMode="auto">
            <a:xfrm>
              <a:off x="812800" y="4424635"/>
              <a:ext cx="1927225" cy="1800000"/>
              <a:chOff x="1350" y="2421"/>
              <a:chExt cx="3035" cy="3606"/>
            </a:xfrm>
          </p:grpSpPr>
          <p:sp>
            <p:nvSpPr>
              <p:cNvPr id="14" name="Flowchart: Off-page Connector 32">
                <a:extLst>
                  <a:ext uri="{FF2B5EF4-FFF2-40B4-BE49-F238E27FC236}">
                    <a16:creationId xmlns:a16="http://schemas.microsoft.com/office/drawing/2014/main" id="{FDCD1BED-912B-203C-7047-0965C28FA9F4}"/>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5" name="Round Same Side Corner Rectangle 33">
                <a:extLst>
                  <a:ext uri="{FF2B5EF4-FFF2-40B4-BE49-F238E27FC236}">
                    <a16:creationId xmlns:a16="http://schemas.microsoft.com/office/drawing/2014/main" id="{9A55C438-812E-4BCA-442F-666872037C65}"/>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1" name="文本框 41">
            <a:extLst>
              <a:ext uri="{FF2B5EF4-FFF2-40B4-BE49-F238E27FC236}">
                <a16:creationId xmlns:a16="http://schemas.microsoft.com/office/drawing/2014/main" id="{CF5F22B7-46DE-9F96-E489-4C84D190C2F3}"/>
              </a:ext>
            </a:extLst>
          </p:cNvPr>
          <p:cNvSpPr txBox="1">
            <a:spLocks noChangeArrowheads="1"/>
          </p:cNvSpPr>
          <p:nvPr/>
        </p:nvSpPr>
        <p:spPr bwMode="auto">
          <a:xfrm>
            <a:off x="6540768" y="5439934"/>
            <a:ext cx="4303693"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此处必须要暂停二进制日志，否则删除数据库的操作也将被记录进日志中。</a:t>
            </a:r>
          </a:p>
        </p:txBody>
      </p:sp>
    </p:spTree>
    <p:extLst>
      <p:ext uri="{BB962C8B-B14F-4D97-AF65-F5344CB8AC3E}">
        <p14:creationId xmlns:p14="http://schemas.microsoft.com/office/powerpoint/2010/main" val="120290262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25880-DCD3-530D-90C8-C870B07F0B4F}"/>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A98BD58-02B6-DD9F-7544-9132C032FCFF}"/>
              </a:ext>
            </a:extLst>
          </p:cNvPr>
          <p:cNvSpPr/>
          <p:nvPr/>
        </p:nvSpPr>
        <p:spPr>
          <a:xfrm>
            <a:off x="1023825" y="1660714"/>
            <a:ext cx="9843796" cy="217845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9D6BEA5A-E363-7FE6-4929-3FE9631185FD}"/>
              </a:ext>
            </a:extLst>
          </p:cNvPr>
          <p:cNvSpPr txBox="1">
            <a:spLocks noChangeArrowheads="1"/>
          </p:cNvSpPr>
          <p:nvPr/>
        </p:nvSpPr>
        <p:spPr bwMode="auto">
          <a:xfrm>
            <a:off x="1440888" y="1629726"/>
            <a:ext cx="869897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SET SQL_LOG_BIN =1;</a:t>
            </a:r>
          </a:p>
          <a:p>
            <a:pPr eaLnBrk="1" hangingPunct="1"/>
            <a:r>
              <a:rPr lang="en-US" altLang="zh-CN" sz="1400">
                <a:solidFill>
                  <a:srgbClr val="FF0000"/>
                </a:solidFill>
              </a:rPr>
              <a:t>Query OK, 0 rows affected (0.00 sec)</a:t>
            </a:r>
          </a:p>
          <a:p>
            <a:pPr eaLnBrk="1" hangingPunct="1"/>
            <a:endParaRPr lang="en-US" altLang="zh-CN" sz="1400">
              <a:solidFill>
                <a:srgbClr val="FF0000"/>
              </a:solidFill>
            </a:endParaRPr>
          </a:p>
          <a:p>
            <a:pPr eaLnBrk="1" hangingPunct="1"/>
            <a:r>
              <a:rPr lang="en-US" altLang="zh-CN" sz="1400">
                <a:solidFill>
                  <a:srgbClr val="FF0000"/>
                </a:solidFill>
              </a:rPr>
              <a:t>mysql&gt; exit;</a:t>
            </a:r>
          </a:p>
          <a:p>
            <a:pPr eaLnBrk="1" hangingPunct="1"/>
            <a:r>
              <a:rPr lang="en-US" altLang="zh-CN" sz="1400">
                <a:solidFill>
                  <a:srgbClr val="FF0000"/>
                </a:solidFill>
              </a:rPr>
              <a:t>Bye</a:t>
            </a:r>
          </a:p>
          <a:p>
            <a:pPr eaLnBrk="1" hangingPunct="1"/>
            <a:endParaRPr lang="en-US" altLang="zh-CN" sz="1400">
              <a:solidFill>
                <a:srgbClr val="FF0000"/>
              </a:solidFill>
            </a:endParaRPr>
          </a:p>
          <a:p>
            <a:pPr eaLnBrk="1" hangingPunct="1"/>
            <a:r>
              <a:rPr lang="en-US" altLang="zh-CN" sz="1400">
                <a:solidFill>
                  <a:srgbClr val="FF0000"/>
                </a:solidFill>
              </a:rPr>
              <a:t>C:\Users\ccy&gt;mysqlbinlog F:\mysql-5.7.18-winx64\data\ccy-bin.000017 | mysql -u root -p</a:t>
            </a:r>
          </a:p>
          <a:p>
            <a:pPr eaLnBrk="1" hangingPunct="1"/>
            <a:r>
              <a:rPr lang="en-US" altLang="zh-CN" sz="1400">
                <a:solidFill>
                  <a:srgbClr val="FF0000"/>
                </a:solidFill>
              </a:rPr>
              <a:t>Enter password:</a:t>
            </a:r>
          </a:p>
          <a:p>
            <a:pPr eaLnBrk="1" hangingPunct="1"/>
            <a:endParaRPr lang="en-US" altLang="zh-CN" sz="1400">
              <a:solidFill>
                <a:srgbClr val="FF0000"/>
              </a:solidFill>
            </a:endParaRPr>
          </a:p>
          <a:p>
            <a:pPr eaLnBrk="1" hangingPunct="1"/>
            <a:r>
              <a:rPr lang="en-US" altLang="zh-CN" sz="1400">
                <a:solidFill>
                  <a:srgbClr val="FF0000"/>
                </a:solidFill>
              </a:rPr>
              <a:t>C:\Users\ccy&gt;</a:t>
            </a:r>
          </a:p>
        </p:txBody>
      </p:sp>
      <p:sp>
        <p:nvSpPr>
          <p:cNvPr id="5" name="文本框 41">
            <a:extLst>
              <a:ext uri="{FF2B5EF4-FFF2-40B4-BE49-F238E27FC236}">
                <a16:creationId xmlns:a16="http://schemas.microsoft.com/office/drawing/2014/main" id="{9560313F-4983-E814-163F-B667D4F2F19C}"/>
              </a:ext>
            </a:extLst>
          </p:cNvPr>
          <p:cNvSpPr txBox="1">
            <a:spLocks noChangeArrowheads="1"/>
          </p:cNvSpPr>
          <p:nvPr/>
        </p:nvSpPr>
        <p:spPr bwMode="auto">
          <a:xfrm>
            <a:off x="708560" y="952829"/>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4</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语句开启二进制日志，然后退出</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mysqlbinlog</a:t>
            </a:r>
            <a:r>
              <a:rPr lang="zh-CN" altLang="en-US" sz="1600">
                <a:solidFill>
                  <a:schemeClr val="tx1">
                    <a:lumMod val="65000"/>
                    <a:lumOff val="35000"/>
                  </a:schemeClr>
                </a:solidFill>
              </a:rPr>
              <a:t>命令，将</a:t>
            </a:r>
            <a:r>
              <a:rPr lang="en-US" altLang="zh-CN" sz="1600">
                <a:solidFill>
                  <a:schemeClr val="tx1">
                    <a:lumMod val="65000"/>
                    <a:lumOff val="35000"/>
                  </a:schemeClr>
                </a:solidFill>
              </a:rPr>
              <a:t>demo</a:t>
            </a:r>
            <a:r>
              <a:rPr lang="zh-CN" altLang="en-US" sz="1600">
                <a:solidFill>
                  <a:schemeClr val="tx1">
                    <a:lumMod val="65000"/>
                    <a:lumOff val="35000"/>
                  </a:schemeClr>
                </a:solidFill>
              </a:rPr>
              <a:t>数据库中的数据完全恢复。</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6" name="矩形 5">
            <a:extLst>
              <a:ext uri="{FF2B5EF4-FFF2-40B4-BE49-F238E27FC236}">
                <a16:creationId xmlns:a16="http://schemas.microsoft.com/office/drawing/2014/main" id="{E82DD4F6-26CC-AE7A-6991-2C576A8A2CBF}"/>
              </a:ext>
            </a:extLst>
          </p:cNvPr>
          <p:cNvSpPr/>
          <p:nvPr/>
        </p:nvSpPr>
        <p:spPr>
          <a:xfrm>
            <a:off x="1023825" y="4285977"/>
            <a:ext cx="9843796" cy="240225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0862CDEB-C477-44EF-33A0-A6384F959065}"/>
              </a:ext>
            </a:extLst>
          </p:cNvPr>
          <p:cNvSpPr txBox="1">
            <a:spLocks noChangeArrowheads="1"/>
          </p:cNvSpPr>
          <p:nvPr/>
        </p:nvSpPr>
        <p:spPr bwMode="auto">
          <a:xfrm>
            <a:off x="1518641" y="4366813"/>
            <a:ext cx="7482888"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USE demo;</a:t>
            </a:r>
          </a:p>
          <a:p>
            <a:pPr eaLnBrk="1" hangingPunct="1"/>
            <a:r>
              <a:rPr lang="en-US" altLang="zh-CN" sz="1400">
                <a:solidFill>
                  <a:srgbClr val="FF0000"/>
                </a:solidFill>
              </a:rPr>
              <a:t>Database changed</a:t>
            </a:r>
          </a:p>
          <a:p>
            <a:pPr eaLnBrk="1" hangingPunct="1"/>
            <a:r>
              <a:rPr lang="en-US" altLang="zh-CN" sz="1400">
                <a:solidFill>
                  <a:srgbClr val="FF0000"/>
                </a:solidFill>
              </a:rPr>
              <a:t>mysql&gt; SELECT * FROM tb_demo;</a:t>
            </a:r>
          </a:p>
          <a:p>
            <a:pPr eaLnBrk="1" hangingPunct="1"/>
            <a:r>
              <a:rPr lang="en-US" altLang="zh-CN" sz="1400">
                <a:solidFill>
                  <a:srgbClr val="FF0000"/>
                </a:solidFill>
              </a:rPr>
              <a:t>+----+----------+</a:t>
            </a:r>
          </a:p>
          <a:p>
            <a:pPr eaLnBrk="1" hangingPunct="1"/>
            <a:r>
              <a:rPr lang="en-US" altLang="zh-CN" sz="1400">
                <a:solidFill>
                  <a:srgbClr val="FF0000"/>
                </a:solidFill>
              </a:rPr>
              <a:t>| id 	| name	|</a:t>
            </a:r>
          </a:p>
          <a:p>
            <a:pPr eaLnBrk="1" hangingPunct="1"/>
            <a:r>
              <a:rPr lang="en-US" altLang="zh-CN" sz="1400">
                <a:solidFill>
                  <a:srgbClr val="FF0000"/>
                </a:solidFill>
              </a:rPr>
              <a:t>+----+----------+</a:t>
            </a:r>
          </a:p>
          <a:p>
            <a:pPr eaLnBrk="1" hangingPunct="1"/>
            <a:r>
              <a:rPr lang="en-US" altLang="zh-CN" sz="1400">
                <a:solidFill>
                  <a:srgbClr val="FF0000"/>
                </a:solidFill>
              </a:rPr>
              <a:t>|  1	| mary	|</a:t>
            </a:r>
          </a:p>
          <a:p>
            <a:pPr eaLnBrk="1" hangingPunct="1"/>
            <a:r>
              <a:rPr lang="en-US" altLang="zh-CN" sz="1400">
                <a:solidFill>
                  <a:srgbClr val="FF0000"/>
                </a:solidFill>
              </a:rPr>
              <a:t>|  2	| lucy	|</a:t>
            </a:r>
          </a:p>
          <a:p>
            <a:pPr eaLnBrk="1" hangingPunct="1"/>
            <a:r>
              <a:rPr lang="en-US" altLang="zh-CN" sz="1400">
                <a:solidFill>
                  <a:srgbClr val="FF0000"/>
                </a:solidFill>
              </a:rPr>
              <a:t>+----+----------+</a:t>
            </a:r>
          </a:p>
          <a:p>
            <a:pPr eaLnBrk="1" hangingPunct="1"/>
            <a:r>
              <a:rPr lang="en-US" altLang="zh-CN" sz="1400">
                <a:solidFill>
                  <a:srgbClr val="FF0000"/>
                </a:solidFill>
              </a:rPr>
              <a:t>2 rows in set (0.00 sec)</a:t>
            </a:r>
          </a:p>
        </p:txBody>
      </p:sp>
      <p:sp>
        <p:nvSpPr>
          <p:cNvPr id="8" name="文本框 41">
            <a:extLst>
              <a:ext uri="{FF2B5EF4-FFF2-40B4-BE49-F238E27FC236}">
                <a16:creationId xmlns:a16="http://schemas.microsoft.com/office/drawing/2014/main" id="{78BE17DE-6FE4-8F4D-70EB-5FCD9C82519A}"/>
              </a:ext>
            </a:extLst>
          </p:cNvPr>
          <p:cNvSpPr txBox="1">
            <a:spLocks noChangeArrowheads="1"/>
          </p:cNvSpPr>
          <p:nvPr/>
        </p:nvSpPr>
        <p:spPr bwMode="auto">
          <a:xfrm>
            <a:off x="711664" y="3885867"/>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5</a:t>
            </a:r>
            <a:r>
              <a:rPr lang="en-US" altLang="zh-CN" sz="1600">
                <a:solidFill>
                  <a:schemeClr val="tx1">
                    <a:lumMod val="65000"/>
                    <a:lumOff val="35000"/>
                  </a:schemeClr>
                </a:solidFill>
              </a:rPr>
              <a:t> </a:t>
            </a:r>
            <a:r>
              <a:rPr lang="zh-CN" altLang="en-US" sz="1600">
                <a:solidFill>
                  <a:schemeClr val="tx1">
                    <a:lumMod val="65000"/>
                    <a:lumOff val="35000"/>
                  </a:schemeClr>
                </a:solidFill>
              </a:rPr>
              <a:t>重新登录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，并查看</a:t>
            </a:r>
            <a:r>
              <a:rPr lang="en-US" altLang="zh-CN" sz="1600">
                <a:solidFill>
                  <a:schemeClr val="tx1">
                    <a:lumMod val="65000"/>
                    <a:lumOff val="35000"/>
                  </a:schemeClr>
                </a:solidFill>
              </a:rPr>
              <a:t>tb_demo</a:t>
            </a:r>
            <a:r>
              <a:rPr lang="zh-CN" altLang="en-US" sz="1600">
                <a:solidFill>
                  <a:schemeClr val="tx1">
                    <a:lumMod val="65000"/>
                    <a:lumOff val="35000"/>
                  </a:schemeClr>
                </a:solidFill>
              </a:rPr>
              <a:t>表中的数据。</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Tree>
    <p:extLst>
      <p:ext uri="{BB962C8B-B14F-4D97-AF65-F5344CB8AC3E}">
        <p14:creationId xmlns:p14="http://schemas.microsoft.com/office/powerpoint/2010/main" val="315979949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9F0BB-CDBE-7944-E18C-3F18126A7030}"/>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EF5FC359-D85A-44C0-D325-43E61A3F0831}"/>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7F5782E6-06D1-787F-54FA-CF454B58EE89}"/>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F909BE5F-3989-9DD6-E74C-730AA29990C3}"/>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6C743F98-9132-71BE-DAAF-B22A596E9AE2}"/>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19509BCD-2FE2-6B56-895B-7EAB629FA181}"/>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689E60C2-5489-CD16-4A06-9BD028B2170F}"/>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165DB989-BCA6-D595-D456-E36293583ECE}"/>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2C02C82B-6BE3-20B8-B598-9FE781B97A56}"/>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CD405744-BEFC-C25A-FD75-E19125E6447F}"/>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EAD544F2-E27F-B172-ADDB-F5730BCEF328}"/>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6253B1FD-3593-388C-C616-989A12F34A6F}"/>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C117EB7E-554D-5EBB-3809-E87F58E98260}"/>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FF263E56-EA80-E114-285F-3DECCD7B84F0}"/>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537C6806-7314-353D-D54E-545195C34B94}"/>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B9E288DC-87B5-307B-449D-CE47ED482CD3}"/>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0B3D5C1C-C7A8-7897-C55D-BF1B73070C9F}"/>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354C74AC-4C3D-9ABE-49D0-8B55CEF67CEF}"/>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71FB1D99-0AA0-E050-7194-32BB365A7E05}"/>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4E35082C-FCC3-5A77-D389-B4EDB641F2FD}"/>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D215C61E-C9EC-29F2-6331-2E9FC0C63966}"/>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922DE411-5634-7AE6-D10E-E5AE84A289ED}"/>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CD80B6CF-A46D-8B09-E544-B4598F6189E2}"/>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CCDA15C1-D19B-77E9-1DA4-834B1B5053AF}"/>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D0806B06-673C-2152-FE5D-E8602CDCEAD3}"/>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57B06E05-27BC-C861-70A5-B8B729AE3D1C}"/>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1292FA05-7FDA-F4B9-1153-311E1A115B21}"/>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87723A14-8CC0-6482-1E24-93D6A109555A}"/>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C97468DD-6CA1-69F9-D4E6-4DA7C51CA9CF}"/>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C1DD9DA9-48A8-4AF2-7A53-7361EF2311A2}"/>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E70EF303-0590-F351-BE55-9B7841AE95B1}"/>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6A820670-F9AE-75CC-8C8C-E46AB6E9BBC5}"/>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9481E653-D393-F11E-94AB-89FA3A98207F}"/>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1867B7BF-1A78-6E36-583A-45F20E9C8313}"/>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FD08582C-0768-5326-14FF-9D9EB648A767}"/>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6A277D80-98FD-4297-AC06-DD56835AFBBD}"/>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9004AAB9-F168-6243-6141-1E6EEC369F17}"/>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A9F17A67-A644-7F83-A165-20F336B5B5BA}"/>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74B556D9-528E-FBC6-F184-8D127D44FE2B}"/>
              </a:ext>
            </a:extLst>
          </p:cNvPr>
          <p:cNvCxnSpPr/>
          <p:nvPr/>
        </p:nvCxnSpPr>
        <p:spPr>
          <a:xfrm>
            <a:off x="6280833"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BFEDEB72-2EB6-026E-D115-4497BA0BBC00}"/>
              </a:ext>
            </a:extLst>
          </p:cNvPr>
          <p:cNvSpPr txBox="1">
            <a:spLocks noChangeArrowheads="1"/>
          </p:cNvSpPr>
          <p:nvPr/>
        </p:nvSpPr>
        <p:spPr bwMode="auto">
          <a:xfrm>
            <a:off x="488029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4</a:t>
            </a:r>
          </a:p>
        </p:txBody>
      </p:sp>
      <p:sp>
        <p:nvSpPr>
          <p:cNvPr id="41" name="文本框 52">
            <a:extLst>
              <a:ext uri="{FF2B5EF4-FFF2-40B4-BE49-F238E27FC236}">
                <a16:creationId xmlns:a16="http://schemas.microsoft.com/office/drawing/2014/main" id="{92C03A3D-D569-DED6-5E80-C45557836AB6}"/>
              </a:ext>
            </a:extLst>
          </p:cNvPr>
          <p:cNvSpPr txBox="1">
            <a:spLocks noChangeArrowheads="1"/>
          </p:cNvSpPr>
          <p:nvPr/>
        </p:nvSpPr>
        <p:spPr bwMode="auto">
          <a:xfrm>
            <a:off x="6354791" y="3117141"/>
            <a:ext cx="55707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000" b="1" noProof="1">
                <a:solidFill>
                  <a:schemeClr val="bg1"/>
                </a:solidFill>
                <a:latin typeface="微软雅黑" pitchFamily="34" charset="-122"/>
              </a:rPr>
              <a:t>表的导出和导入</a:t>
            </a:r>
          </a:p>
        </p:txBody>
      </p:sp>
    </p:spTree>
    <p:extLst>
      <p:ext uri="{BB962C8B-B14F-4D97-AF65-F5344CB8AC3E}">
        <p14:creationId xmlns:p14="http://schemas.microsoft.com/office/powerpoint/2010/main" val="178440484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ED97E-A62B-1514-CA1D-361C7F1B46E5}"/>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9D39A190-D268-5D3A-32D1-F597B31C8827}"/>
              </a:ext>
            </a:extLst>
          </p:cNvPr>
          <p:cNvSpPr txBox="1">
            <a:spLocks noChangeArrowheads="1"/>
          </p:cNvSpPr>
          <p:nvPr/>
        </p:nvSpPr>
        <p:spPr bwMode="auto">
          <a:xfrm>
            <a:off x="523861" y="2145746"/>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在</a:t>
            </a:r>
            <a:r>
              <a:rPr lang="en-US" altLang="zh-CN"/>
              <a:t>MySQL</a:t>
            </a:r>
            <a:r>
              <a:rPr lang="zh-CN" altLang="en-US"/>
              <a:t>数据库中导出数据时，允许使用</a:t>
            </a:r>
            <a:r>
              <a:rPr lang="zh-CN" altLang="en-US">
                <a:solidFill>
                  <a:srgbClr val="FF0000"/>
                </a:solidFill>
              </a:rPr>
              <a:t>包含导出定义的</a:t>
            </a:r>
            <a:r>
              <a:rPr lang="en-US" altLang="zh-CN">
                <a:solidFill>
                  <a:srgbClr val="FF0000"/>
                </a:solidFill>
              </a:rPr>
              <a:t>SELECT</a:t>
            </a:r>
            <a:r>
              <a:rPr lang="zh-CN" altLang="en-US">
                <a:solidFill>
                  <a:srgbClr val="FF0000"/>
                </a:solidFill>
              </a:rPr>
              <a:t>语句</a:t>
            </a:r>
            <a:r>
              <a:rPr lang="zh-CN" altLang="en-US"/>
              <a:t>进行数据的导出操作。导出文件被创建在服务器主机上，因此必须有文件</a:t>
            </a:r>
            <a:r>
              <a:rPr lang="zh-CN" altLang="en-US">
                <a:solidFill>
                  <a:srgbClr val="FF0000"/>
                </a:solidFill>
              </a:rPr>
              <a:t>写入权限（</a:t>
            </a:r>
            <a:r>
              <a:rPr lang="en-US" altLang="zh-CN">
                <a:solidFill>
                  <a:srgbClr val="FF0000"/>
                </a:solidFill>
              </a:rPr>
              <a:t>FILE</a:t>
            </a:r>
            <a:r>
              <a:rPr lang="zh-CN" altLang="en-US">
                <a:solidFill>
                  <a:srgbClr val="FF0000"/>
                </a:solidFill>
              </a:rPr>
              <a:t>权限），</a:t>
            </a:r>
            <a:r>
              <a:rPr lang="zh-CN" altLang="en-US"/>
              <a:t>才能使用该方法。</a:t>
            </a:r>
          </a:p>
        </p:txBody>
      </p:sp>
      <p:sp>
        <p:nvSpPr>
          <p:cNvPr id="4" name="矩形 3">
            <a:extLst>
              <a:ext uri="{FF2B5EF4-FFF2-40B4-BE49-F238E27FC236}">
                <a16:creationId xmlns:a16="http://schemas.microsoft.com/office/drawing/2014/main" id="{16B1CAED-9D06-39B0-0A5C-AD3B09F60707}"/>
              </a:ext>
            </a:extLst>
          </p:cNvPr>
          <p:cNvSpPr/>
          <p:nvPr/>
        </p:nvSpPr>
        <p:spPr>
          <a:xfrm>
            <a:off x="761532" y="3293566"/>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9500729E-95B9-53BD-7855-FAA4FA286B62}"/>
              </a:ext>
            </a:extLst>
          </p:cNvPr>
          <p:cNvSpPr txBox="1">
            <a:spLocks noChangeArrowheads="1"/>
          </p:cNvSpPr>
          <p:nvPr/>
        </p:nvSpPr>
        <p:spPr bwMode="auto">
          <a:xfrm>
            <a:off x="1403533" y="3368770"/>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SELECT columnlist FROM table WHERE condition INTO OUTFILE 'filename' [OPTIONS]</a:t>
            </a:r>
          </a:p>
        </p:txBody>
      </p:sp>
      <p:grpSp>
        <p:nvGrpSpPr>
          <p:cNvPr id="6" name="组合 5">
            <a:extLst>
              <a:ext uri="{FF2B5EF4-FFF2-40B4-BE49-F238E27FC236}">
                <a16:creationId xmlns:a16="http://schemas.microsoft.com/office/drawing/2014/main" id="{97B2F240-3AF1-6C1B-BB5A-016955CAEC3A}"/>
              </a:ext>
            </a:extLst>
          </p:cNvPr>
          <p:cNvGrpSpPr/>
          <p:nvPr/>
        </p:nvGrpSpPr>
        <p:grpSpPr>
          <a:xfrm>
            <a:off x="293133" y="1268760"/>
            <a:ext cx="10850465" cy="831558"/>
            <a:chOff x="812799" y="1508963"/>
            <a:chExt cx="10850465" cy="1658273"/>
          </a:xfrm>
        </p:grpSpPr>
        <p:sp>
          <p:nvSpPr>
            <p:cNvPr id="12" name="íṩľíḍè-圆角矩形 61">
              <a:extLst>
                <a:ext uri="{FF2B5EF4-FFF2-40B4-BE49-F238E27FC236}">
                  <a16:creationId xmlns:a16="http://schemas.microsoft.com/office/drawing/2014/main" id="{5EE017E2-BDA1-7991-CAE9-9C239BDC8EB0}"/>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íṩľíḍè-圆角矩形 61">
              <a:extLst>
                <a:ext uri="{FF2B5EF4-FFF2-40B4-BE49-F238E27FC236}">
                  <a16:creationId xmlns:a16="http://schemas.microsoft.com/office/drawing/2014/main" id="{75E6C3AF-4951-2D4F-72D9-39D6B2669241}"/>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7" name="文本框 41">
            <a:extLst>
              <a:ext uri="{FF2B5EF4-FFF2-40B4-BE49-F238E27FC236}">
                <a16:creationId xmlns:a16="http://schemas.microsoft.com/office/drawing/2014/main" id="{9546728B-0201-312F-B6D3-BAA8270ACFEC}"/>
              </a:ext>
            </a:extLst>
          </p:cNvPr>
          <p:cNvSpPr txBox="1">
            <a:spLocks noChangeArrowheads="1"/>
          </p:cNvSpPr>
          <p:nvPr/>
        </p:nvSpPr>
        <p:spPr bwMode="auto">
          <a:xfrm>
            <a:off x="529044" y="1307579"/>
            <a:ext cx="10356981"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MySQL</a:t>
            </a:r>
            <a:r>
              <a:rPr lang="zh-CN" altLang="en-US"/>
              <a:t>数据库中的数据可以导出为</a:t>
            </a:r>
            <a:r>
              <a:rPr lang="en-US" altLang="zh-CN">
                <a:solidFill>
                  <a:srgbClr val="FF0000"/>
                </a:solidFill>
              </a:rPr>
              <a:t>sql</a:t>
            </a:r>
            <a:r>
              <a:rPr lang="zh-CN" altLang="en-US">
                <a:solidFill>
                  <a:srgbClr val="FF0000"/>
                </a:solidFill>
              </a:rPr>
              <a:t>文本文件</a:t>
            </a:r>
            <a:r>
              <a:rPr lang="zh-CN" altLang="en-US"/>
              <a:t>、</a:t>
            </a:r>
            <a:r>
              <a:rPr lang="en-US" altLang="zh-CN">
                <a:solidFill>
                  <a:srgbClr val="FF0000"/>
                </a:solidFill>
              </a:rPr>
              <a:t>xml</a:t>
            </a:r>
            <a:r>
              <a:rPr lang="zh-CN" altLang="en-US">
                <a:solidFill>
                  <a:srgbClr val="FF0000"/>
                </a:solidFill>
              </a:rPr>
              <a:t>文件或者</a:t>
            </a:r>
            <a:r>
              <a:rPr lang="en-US" altLang="zh-CN">
                <a:solidFill>
                  <a:srgbClr val="FF0000"/>
                </a:solidFill>
              </a:rPr>
              <a:t>html</a:t>
            </a:r>
            <a:r>
              <a:rPr lang="zh-CN" altLang="en-US">
                <a:solidFill>
                  <a:srgbClr val="FF0000"/>
                </a:solidFill>
              </a:rPr>
              <a:t>文件</a:t>
            </a:r>
            <a:r>
              <a:rPr lang="zh-CN" altLang="en-US"/>
              <a:t>。同样，这些文件也可以</a:t>
            </a:r>
            <a:r>
              <a:rPr lang="zh-CN" altLang="en-US">
                <a:solidFill>
                  <a:srgbClr val="FF0000"/>
                </a:solidFill>
              </a:rPr>
              <a:t>导入到</a:t>
            </a:r>
            <a:r>
              <a:rPr lang="en-US" altLang="zh-CN"/>
              <a:t>MySQL</a:t>
            </a:r>
            <a:r>
              <a:rPr lang="zh-CN" altLang="en-US"/>
              <a:t>数据库中。</a:t>
            </a:r>
          </a:p>
        </p:txBody>
      </p:sp>
      <p:sp>
        <p:nvSpPr>
          <p:cNvPr id="8" name="文本框 41">
            <a:extLst>
              <a:ext uri="{FF2B5EF4-FFF2-40B4-BE49-F238E27FC236}">
                <a16:creationId xmlns:a16="http://schemas.microsoft.com/office/drawing/2014/main" id="{8C5F076C-B789-EEF9-B2C6-32B3AB25BF0A}"/>
              </a:ext>
            </a:extLst>
          </p:cNvPr>
          <p:cNvSpPr txBox="1">
            <a:spLocks noChangeArrowheads="1"/>
          </p:cNvSpPr>
          <p:nvPr/>
        </p:nvSpPr>
        <p:spPr bwMode="auto">
          <a:xfrm>
            <a:off x="525259" y="2818264"/>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SELECT…INTO OUTFILE</a:t>
            </a:r>
            <a:r>
              <a:rPr lang="zh-CN" altLang="en-US"/>
              <a:t>语句的基本语法格式如下：</a:t>
            </a:r>
          </a:p>
        </p:txBody>
      </p:sp>
      <p:sp>
        <p:nvSpPr>
          <p:cNvPr id="9" name="矩形 8">
            <a:extLst>
              <a:ext uri="{FF2B5EF4-FFF2-40B4-BE49-F238E27FC236}">
                <a16:creationId xmlns:a16="http://schemas.microsoft.com/office/drawing/2014/main" id="{74319271-2D85-AFD9-2A6D-1D07023A0295}"/>
              </a:ext>
            </a:extLst>
          </p:cNvPr>
          <p:cNvSpPr/>
          <p:nvPr/>
        </p:nvSpPr>
        <p:spPr>
          <a:xfrm>
            <a:off x="762930" y="4326811"/>
            <a:ext cx="9882453" cy="147237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68AF44C2-57CE-6097-5A32-F50B83A0416F}"/>
              </a:ext>
            </a:extLst>
          </p:cNvPr>
          <p:cNvSpPr txBox="1">
            <a:spLocks noChangeArrowheads="1"/>
          </p:cNvSpPr>
          <p:nvPr/>
        </p:nvSpPr>
        <p:spPr bwMode="auto">
          <a:xfrm>
            <a:off x="1404931" y="4402015"/>
            <a:ext cx="857463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FIELDS TERMINATED BY 'value'</a:t>
            </a:r>
          </a:p>
          <a:p>
            <a:pPr eaLnBrk="1" hangingPunct="1"/>
            <a:r>
              <a:rPr lang="en-US" altLang="zh-CN" sz="1600">
                <a:solidFill>
                  <a:srgbClr val="FF0000"/>
                </a:solidFill>
              </a:rPr>
              <a:t>FIELDS [OPTIONALLY] ENCLOSED BY 'value'</a:t>
            </a:r>
          </a:p>
          <a:p>
            <a:pPr eaLnBrk="1" hangingPunct="1"/>
            <a:r>
              <a:rPr lang="en-US" altLang="zh-CN" sz="1600">
                <a:solidFill>
                  <a:srgbClr val="FF0000"/>
                </a:solidFill>
              </a:rPr>
              <a:t>FIELDS ESCAPED BY 'value'</a:t>
            </a:r>
          </a:p>
          <a:p>
            <a:pPr eaLnBrk="1" hangingPunct="1"/>
            <a:r>
              <a:rPr lang="en-US" altLang="zh-CN" sz="1600">
                <a:solidFill>
                  <a:srgbClr val="FF0000"/>
                </a:solidFill>
              </a:rPr>
              <a:t>LINES STARTING BY 'value'</a:t>
            </a:r>
          </a:p>
          <a:p>
            <a:pPr eaLnBrk="1" hangingPunct="1"/>
            <a:r>
              <a:rPr lang="en-US" altLang="zh-CN" sz="1600">
                <a:solidFill>
                  <a:srgbClr val="FF0000"/>
                </a:solidFill>
              </a:rPr>
              <a:t>LINES TERMINATED BY 'value'</a:t>
            </a:r>
          </a:p>
        </p:txBody>
      </p:sp>
      <p:sp>
        <p:nvSpPr>
          <p:cNvPr id="11" name="文本框 41">
            <a:extLst>
              <a:ext uri="{FF2B5EF4-FFF2-40B4-BE49-F238E27FC236}">
                <a16:creationId xmlns:a16="http://schemas.microsoft.com/office/drawing/2014/main" id="{DC833225-BE94-68F5-3ACD-04534ECBEBF3}"/>
              </a:ext>
            </a:extLst>
          </p:cNvPr>
          <p:cNvSpPr txBox="1">
            <a:spLocks noChangeArrowheads="1"/>
          </p:cNvSpPr>
          <p:nvPr/>
        </p:nvSpPr>
        <p:spPr bwMode="auto">
          <a:xfrm>
            <a:off x="526657" y="3851509"/>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[OPTIONS]</a:t>
            </a:r>
            <a:r>
              <a:rPr lang="zh-CN" altLang="en-US"/>
              <a:t>为可选参数，</a:t>
            </a:r>
            <a:r>
              <a:rPr lang="en-US" altLang="zh-CN"/>
              <a:t>[OPTIONS]</a:t>
            </a:r>
            <a:r>
              <a:rPr lang="zh-CN" altLang="en-US"/>
              <a:t>部分的语法包括</a:t>
            </a:r>
            <a:r>
              <a:rPr lang="en-US" altLang="zh-CN"/>
              <a:t>FIELDS</a:t>
            </a:r>
            <a:r>
              <a:rPr lang="zh-CN" altLang="en-US"/>
              <a:t>和</a:t>
            </a:r>
            <a:r>
              <a:rPr lang="en-US" altLang="zh-CN"/>
              <a:t>LINES</a:t>
            </a:r>
            <a:r>
              <a:rPr lang="zh-CN" altLang="en-US"/>
              <a:t>子句，其可能的取值为：</a:t>
            </a:r>
          </a:p>
        </p:txBody>
      </p:sp>
    </p:spTree>
    <p:extLst>
      <p:ext uri="{BB962C8B-B14F-4D97-AF65-F5344CB8AC3E}">
        <p14:creationId xmlns:p14="http://schemas.microsoft.com/office/powerpoint/2010/main" val="256217016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DC300-0BB3-2576-156A-BE92F8436142}"/>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7D571216-EBD6-B47C-968B-2580951200D1}"/>
              </a:ext>
            </a:extLst>
          </p:cNvPr>
          <p:cNvSpPr txBox="1">
            <a:spLocks noChangeArrowheads="1"/>
          </p:cNvSpPr>
          <p:nvPr/>
        </p:nvSpPr>
        <p:spPr bwMode="auto">
          <a:xfrm>
            <a:off x="408497" y="1277968"/>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可以看出，在</a:t>
            </a:r>
            <a:r>
              <a:rPr lang="en-US" altLang="zh-CN"/>
              <a:t>FIELDS</a:t>
            </a:r>
            <a:r>
              <a:rPr lang="zh-CN" altLang="en-US"/>
              <a:t>子句中有三个子句：</a:t>
            </a:r>
            <a:r>
              <a:rPr lang="en-US" altLang="zh-CN">
                <a:solidFill>
                  <a:srgbClr val="FF0000"/>
                </a:solidFill>
              </a:rPr>
              <a:t>TERMINATED BY</a:t>
            </a:r>
            <a:r>
              <a:rPr lang="zh-CN" altLang="en-US">
                <a:solidFill>
                  <a:srgbClr val="FF0000"/>
                </a:solidFill>
              </a:rPr>
              <a:t>、</a:t>
            </a:r>
            <a:r>
              <a:rPr lang="en-US" altLang="zh-CN">
                <a:solidFill>
                  <a:srgbClr val="FF0000"/>
                </a:solidFill>
              </a:rPr>
              <a:t>[OPTIONALLY] ENCLOSED BY</a:t>
            </a:r>
            <a:r>
              <a:rPr lang="zh-CN" altLang="en-US"/>
              <a:t>和</a:t>
            </a:r>
            <a:r>
              <a:rPr lang="en-US" altLang="zh-CN">
                <a:solidFill>
                  <a:srgbClr val="FF0000"/>
                </a:solidFill>
              </a:rPr>
              <a:t>ESCAPED BY</a:t>
            </a:r>
            <a:r>
              <a:rPr lang="zh-CN" altLang="en-US"/>
              <a:t>。</a:t>
            </a:r>
          </a:p>
        </p:txBody>
      </p:sp>
      <p:sp>
        <p:nvSpPr>
          <p:cNvPr id="4" name="文本框 41">
            <a:extLst>
              <a:ext uri="{FF2B5EF4-FFF2-40B4-BE49-F238E27FC236}">
                <a16:creationId xmlns:a16="http://schemas.microsoft.com/office/drawing/2014/main" id="{36E2C3D2-C6C7-5242-E5B2-80B0083C931C}"/>
              </a:ext>
            </a:extLst>
          </p:cNvPr>
          <p:cNvSpPr txBox="1">
            <a:spLocks noChangeArrowheads="1"/>
          </p:cNvSpPr>
          <p:nvPr/>
        </p:nvSpPr>
        <p:spPr bwMode="auto">
          <a:xfrm>
            <a:off x="409895" y="2009209"/>
            <a:ext cx="1042125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600"/>
              </a:lnSpc>
              <a:buFont typeface="Wingdings" panose="05000000000000000000" pitchFamily="2" charset="2"/>
              <a:buChar char="u"/>
            </a:pPr>
            <a:r>
              <a:rPr lang="en-US" altLang="zh-CN">
                <a:solidFill>
                  <a:srgbClr val="FF0000"/>
                </a:solidFill>
              </a:rPr>
              <a:t>TERMINATED BY</a:t>
            </a:r>
            <a:r>
              <a:rPr lang="zh-CN" altLang="en-US">
                <a:solidFill>
                  <a:srgbClr val="FF0000"/>
                </a:solidFill>
              </a:rPr>
              <a:t>：</a:t>
            </a:r>
            <a:r>
              <a:rPr lang="zh-CN" altLang="en-US"/>
              <a:t>用于指定字段值之间的符号，默认为“</a:t>
            </a:r>
            <a:r>
              <a:rPr lang="en-US" altLang="zh-CN"/>
              <a:t>\t”</a:t>
            </a:r>
            <a:r>
              <a:rPr lang="zh-CN" altLang="en-US"/>
              <a:t>制表符。例如，“</a:t>
            </a:r>
            <a:r>
              <a:rPr lang="en-US" altLang="zh-CN"/>
              <a:t>TERMINATED BY ','”</a:t>
            </a:r>
            <a:r>
              <a:rPr lang="zh-CN" altLang="en-US"/>
              <a:t>指定了逗号作为两个字段值之间的标志。</a:t>
            </a:r>
          </a:p>
          <a:p>
            <a:pPr marL="285750" indent="-285750" algn="just" eaLnBrk="1" hangingPunct="1">
              <a:lnSpc>
                <a:spcPts val="2600"/>
              </a:lnSpc>
              <a:buFont typeface="Wingdings" panose="05000000000000000000" pitchFamily="2" charset="2"/>
              <a:buChar char="u"/>
            </a:pPr>
            <a:r>
              <a:rPr lang="en-US" altLang="zh-CN">
                <a:solidFill>
                  <a:srgbClr val="FF0000"/>
                </a:solidFill>
              </a:rPr>
              <a:t>ENCLOSED BY</a:t>
            </a:r>
            <a:r>
              <a:rPr lang="zh-CN" altLang="en-US">
                <a:solidFill>
                  <a:srgbClr val="FF0000"/>
                </a:solidFill>
              </a:rPr>
              <a:t>：</a:t>
            </a:r>
            <a:r>
              <a:rPr lang="zh-CN" altLang="en-US"/>
              <a:t>用于指定包裹文件中字符值的符号。例如，“</a:t>
            </a:r>
            <a:r>
              <a:rPr lang="en-US" altLang="zh-CN"/>
              <a:t>ENCLOSED BY ' " '”</a:t>
            </a:r>
            <a:r>
              <a:rPr lang="zh-CN" altLang="en-US"/>
              <a:t>表示文件中字符值放在双引号之间。若加上关键字</a:t>
            </a:r>
            <a:r>
              <a:rPr lang="en-US" altLang="zh-CN"/>
              <a:t>OPTIONALLY</a:t>
            </a:r>
            <a:r>
              <a:rPr lang="zh-CN" altLang="en-US"/>
              <a:t>，则只包括</a:t>
            </a:r>
            <a:r>
              <a:rPr lang="en-US" altLang="zh-CN"/>
              <a:t>CHAR</a:t>
            </a:r>
            <a:r>
              <a:rPr lang="zh-CN" altLang="en-US"/>
              <a:t>和</a:t>
            </a:r>
            <a:r>
              <a:rPr lang="en-US" altLang="zh-CN"/>
              <a:t>VARCHAR</a:t>
            </a:r>
            <a:r>
              <a:rPr lang="zh-CN" altLang="en-US"/>
              <a:t>等字符数据字段。</a:t>
            </a:r>
          </a:p>
          <a:p>
            <a:pPr marL="285750" indent="-285750" algn="just" eaLnBrk="1" hangingPunct="1">
              <a:lnSpc>
                <a:spcPts val="2600"/>
              </a:lnSpc>
              <a:buFont typeface="Wingdings" panose="05000000000000000000" pitchFamily="2" charset="2"/>
              <a:buChar char="u"/>
            </a:pPr>
            <a:r>
              <a:rPr lang="en-US" altLang="zh-CN">
                <a:solidFill>
                  <a:srgbClr val="FF0000"/>
                </a:solidFill>
              </a:rPr>
              <a:t>ESCAPED BY</a:t>
            </a:r>
            <a:r>
              <a:rPr lang="zh-CN" altLang="en-US">
                <a:solidFill>
                  <a:srgbClr val="FF0000"/>
                </a:solidFill>
              </a:rPr>
              <a:t>：</a:t>
            </a:r>
            <a:r>
              <a:rPr lang="zh-CN" altLang="en-US"/>
              <a:t>用于指定转义字符。例如，“</a:t>
            </a:r>
            <a:r>
              <a:rPr lang="en-US" altLang="zh-CN"/>
              <a:t>ESCAPED BY '*'”</a:t>
            </a:r>
            <a:r>
              <a:rPr lang="zh-CN" altLang="en-US"/>
              <a:t>表示将“*”指定为转义字符，取代“</a:t>
            </a:r>
            <a:r>
              <a:rPr lang="en-US" altLang="zh-CN"/>
              <a:t>\”</a:t>
            </a:r>
            <a:r>
              <a:rPr lang="zh-CN" altLang="en-US"/>
              <a:t>，如空格将表示为“*</a:t>
            </a:r>
            <a:r>
              <a:rPr lang="en-US" altLang="zh-CN"/>
              <a:t>N”</a:t>
            </a:r>
            <a:r>
              <a:rPr lang="zh-CN" altLang="en-US"/>
              <a:t>。</a:t>
            </a:r>
          </a:p>
        </p:txBody>
      </p:sp>
      <p:sp>
        <p:nvSpPr>
          <p:cNvPr id="5" name="文本框 41">
            <a:extLst>
              <a:ext uri="{FF2B5EF4-FFF2-40B4-BE49-F238E27FC236}">
                <a16:creationId xmlns:a16="http://schemas.microsoft.com/office/drawing/2014/main" id="{DA5A2FA9-00B5-6CA7-C411-C9C1645FE623}"/>
              </a:ext>
            </a:extLst>
          </p:cNvPr>
          <p:cNvSpPr txBox="1">
            <a:spLocks noChangeArrowheads="1"/>
          </p:cNvSpPr>
          <p:nvPr/>
        </p:nvSpPr>
        <p:spPr bwMode="auto">
          <a:xfrm>
            <a:off x="411293" y="4309193"/>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在</a:t>
            </a:r>
            <a:r>
              <a:rPr lang="en-US" altLang="zh-CN"/>
              <a:t>LINES</a:t>
            </a:r>
            <a:r>
              <a:rPr lang="zh-CN" altLang="en-US"/>
              <a:t>子句中有两个子句</a:t>
            </a:r>
            <a:r>
              <a:rPr lang="zh-CN" altLang="en-US">
                <a:solidFill>
                  <a:srgbClr val="FF0000"/>
                </a:solidFill>
              </a:rPr>
              <a:t>：</a:t>
            </a:r>
            <a:r>
              <a:rPr lang="en-US" altLang="zh-CN">
                <a:solidFill>
                  <a:srgbClr val="FF0000"/>
                </a:solidFill>
              </a:rPr>
              <a:t>STARTING BY</a:t>
            </a:r>
            <a:r>
              <a:rPr lang="zh-CN" altLang="en-US">
                <a:solidFill>
                  <a:srgbClr val="FF0000"/>
                </a:solidFill>
              </a:rPr>
              <a:t>和</a:t>
            </a:r>
            <a:r>
              <a:rPr lang="en-US" altLang="zh-CN">
                <a:solidFill>
                  <a:srgbClr val="FF0000"/>
                </a:solidFill>
              </a:rPr>
              <a:t>TERMINATED BY</a:t>
            </a:r>
            <a:r>
              <a:rPr lang="zh-CN" altLang="en-US"/>
              <a:t>。</a:t>
            </a:r>
          </a:p>
        </p:txBody>
      </p:sp>
      <p:sp>
        <p:nvSpPr>
          <p:cNvPr id="6" name="文本框 41">
            <a:extLst>
              <a:ext uri="{FF2B5EF4-FFF2-40B4-BE49-F238E27FC236}">
                <a16:creationId xmlns:a16="http://schemas.microsoft.com/office/drawing/2014/main" id="{F228A250-780B-01FD-3DF7-D1AF6BBCFBEB}"/>
              </a:ext>
            </a:extLst>
          </p:cNvPr>
          <p:cNvSpPr txBox="1">
            <a:spLocks noChangeArrowheads="1"/>
          </p:cNvSpPr>
          <p:nvPr/>
        </p:nvSpPr>
        <p:spPr bwMode="auto">
          <a:xfrm>
            <a:off x="412691" y="4738430"/>
            <a:ext cx="1042125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600"/>
              </a:lnSpc>
              <a:buFont typeface="Wingdings" panose="05000000000000000000" pitchFamily="2" charset="2"/>
              <a:buChar char="Ø"/>
            </a:pPr>
            <a:r>
              <a:rPr lang="en-US" altLang="zh-CN">
                <a:solidFill>
                  <a:srgbClr val="FF0000"/>
                </a:solidFill>
              </a:rPr>
              <a:t>STARTING BY</a:t>
            </a:r>
            <a:r>
              <a:rPr lang="zh-CN" altLang="en-US">
                <a:solidFill>
                  <a:srgbClr val="FF0000"/>
                </a:solidFill>
              </a:rPr>
              <a:t>：</a:t>
            </a:r>
            <a:r>
              <a:rPr lang="zh-CN" altLang="en-US"/>
              <a:t>用于指定每行开始的标志，可以为单个或多个字符，默认情况下不使用任何字符。</a:t>
            </a:r>
          </a:p>
          <a:p>
            <a:pPr marL="285750" indent="-285750" algn="just" eaLnBrk="1" hangingPunct="1">
              <a:lnSpc>
                <a:spcPts val="2600"/>
              </a:lnSpc>
              <a:buFont typeface="Wingdings" panose="05000000000000000000" pitchFamily="2" charset="2"/>
              <a:buChar char="Ø"/>
            </a:pPr>
            <a:r>
              <a:rPr lang="en-US" altLang="zh-CN">
                <a:solidFill>
                  <a:srgbClr val="FF0000"/>
                </a:solidFill>
              </a:rPr>
              <a:t>TERMINATED BY</a:t>
            </a:r>
            <a:r>
              <a:rPr lang="zh-CN" altLang="en-US">
                <a:solidFill>
                  <a:srgbClr val="FF0000"/>
                </a:solidFill>
              </a:rPr>
              <a:t>：</a:t>
            </a:r>
            <a:r>
              <a:rPr lang="zh-CN" altLang="en-US"/>
              <a:t>用于指定每行结束的标志。如“</a:t>
            </a:r>
            <a:r>
              <a:rPr lang="en-US" altLang="zh-CN"/>
              <a:t>LINES TERMINATED BY '?'”</a:t>
            </a:r>
            <a:r>
              <a:rPr lang="zh-CN" altLang="en-US"/>
              <a:t>表示以“</a:t>
            </a:r>
            <a:r>
              <a:rPr lang="en-US" altLang="zh-CN"/>
              <a:t>?”</a:t>
            </a:r>
            <a:r>
              <a:rPr lang="zh-CN" altLang="en-US"/>
              <a:t>作为每行的结束标志，默认值为“</a:t>
            </a:r>
            <a:r>
              <a:rPr lang="en-US" altLang="zh-CN"/>
              <a:t>\n”</a:t>
            </a:r>
            <a:r>
              <a:rPr lang="zh-CN" altLang="en-US"/>
              <a:t>（换行）。</a:t>
            </a:r>
          </a:p>
        </p:txBody>
      </p:sp>
    </p:spTree>
    <p:extLst>
      <p:ext uri="{BB962C8B-B14F-4D97-AF65-F5344CB8AC3E}">
        <p14:creationId xmlns:p14="http://schemas.microsoft.com/office/powerpoint/2010/main" val="165386253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DD764-734A-0666-8C31-205885C3E805}"/>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9806B357-35C0-FF37-2D0E-4BE16478DAC9}"/>
              </a:ext>
            </a:extLst>
          </p:cNvPr>
          <p:cNvGrpSpPr/>
          <p:nvPr/>
        </p:nvGrpSpPr>
        <p:grpSpPr>
          <a:xfrm>
            <a:off x="361775" y="1121918"/>
            <a:ext cx="2183765" cy="600710"/>
            <a:chOff x="1320" y="4641"/>
            <a:chExt cx="3439" cy="946"/>
          </a:xfrm>
          <a:solidFill>
            <a:schemeClr val="accent6"/>
          </a:solidFill>
        </p:grpSpPr>
        <p:sp>
          <p:nvSpPr>
            <p:cNvPr id="23" name="椭圆 22">
              <a:extLst>
                <a:ext uri="{FF2B5EF4-FFF2-40B4-BE49-F238E27FC236}">
                  <a16:creationId xmlns:a16="http://schemas.microsoft.com/office/drawing/2014/main" id="{09BF255B-D186-011F-FD6B-3D121C76C3F7}"/>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4" name="圆角矩形 10">
              <a:extLst>
                <a:ext uri="{FF2B5EF4-FFF2-40B4-BE49-F238E27FC236}">
                  <a16:creationId xmlns:a16="http://schemas.microsoft.com/office/drawing/2014/main" id="{9DD8BDBB-B82F-9076-CD20-849053DAF546}"/>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例5 】</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43CE69AD-D51F-C7B1-FFF8-7ACBBACB10B6}"/>
              </a:ext>
            </a:extLst>
          </p:cNvPr>
          <p:cNvSpPr txBox="1">
            <a:spLocks noChangeArrowheads="1"/>
          </p:cNvSpPr>
          <p:nvPr/>
        </p:nvSpPr>
        <p:spPr bwMode="auto">
          <a:xfrm>
            <a:off x="2801762" y="1144684"/>
            <a:ext cx="8021784" cy="5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SELECT…INTO OUTFILE</a:t>
            </a:r>
            <a:r>
              <a:rPr lang="zh-CN" altLang="en-US" sz="1600"/>
              <a:t>语句将</a:t>
            </a:r>
            <a:r>
              <a:rPr lang="en-US" altLang="zh-CN" sz="1600"/>
              <a:t>company</a:t>
            </a:r>
            <a:r>
              <a:rPr lang="zh-CN" altLang="en-US" sz="1600"/>
              <a:t>数据库中</a:t>
            </a:r>
            <a:r>
              <a:rPr lang="en-US" altLang="zh-CN" sz="1600"/>
              <a:t>tb_department</a:t>
            </a:r>
            <a:r>
              <a:rPr lang="zh-CN" altLang="en-US" sz="1600"/>
              <a:t>表中的记录导出到文本文件。</a:t>
            </a:r>
          </a:p>
        </p:txBody>
      </p:sp>
      <p:sp>
        <p:nvSpPr>
          <p:cNvPr id="5" name="矩形 4">
            <a:extLst>
              <a:ext uri="{FF2B5EF4-FFF2-40B4-BE49-F238E27FC236}">
                <a16:creationId xmlns:a16="http://schemas.microsoft.com/office/drawing/2014/main" id="{68C342F0-2A1B-5336-665F-1B7B9545ED97}"/>
              </a:ext>
            </a:extLst>
          </p:cNvPr>
          <p:cNvSpPr/>
          <p:nvPr/>
        </p:nvSpPr>
        <p:spPr>
          <a:xfrm>
            <a:off x="970768" y="2241489"/>
            <a:ext cx="9266316" cy="60804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AB9DA30F-39A2-47A2-2DFE-13B1A1411D3C}"/>
              </a:ext>
            </a:extLst>
          </p:cNvPr>
          <p:cNvSpPr txBox="1">
            <a:spLocks noChangeArrowheads="1"/>
          </p:cNvSpPr>
          <p:nvPr/>
        </p:nvSpPr>
        <p:spPr bwMode="auto">
          <a:xfrm>
            <a:off x="1162923" y="2301000"/>
            <a:ext cx="88972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mysql&gt; SELECT * FROM company.tb_department INTO OUTFILE "D:/backupdata/tb_department.txt";</a:t>
            </a:r>
          </a:p>
          <a:p>
            <a:pPr eaLnBrk="1" hangingPunct="1"/>
            <a:r>
              <a:rPr lang="en-US" altLang="zh-CN" sz="1300">
                <a:solidFill>
                  <a:srgbClr val="FF0000"/>
                </a:solidFill>
              </a:rPr>
              <a:t>Query OK, 4 rows affected (0.00 sec)</a:t>
            </a:r>
          </a:p>
        </p:txBody>
      </p:sp>
      <p:sp>
        <p:nvSpPr>
          <p:cNvPr id="7" name="文本框 41">
            <a:extLst>
              <a:ext uri="{FF2B5EF4-FFF2-40B4-BE49-F238E27FC236}">
                <a16:creationId xmlns:a16="http://schemas.microsoft.com/office/drawing/2014/main" id="{836C371A-EE30-5A87-DF67-4A2A2879166C}"/>
              </a:ext>
            </a:extLst>
          </p:cNvPr>
          <p:cNvSpPr txBox="1">
            <a:spLocks noChangeArrowheads="1"/>
          </p:cNvSpPr>
          <p:nvPr/>
        </p:nvSpPr>
        <p:spPr bwMode="auto">
          <a:xfrm>
            <a:off x="402290" y="183308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SELECT…INTO OUTFILE</a:t>
            </a:r>
            <a:r>
              <a:rPr lang="zh-CN" altLang="en-US" sz="1600">
                <a:solidFill>
                  <a:schemeClr val="tx1">
                    <a:lumMod val="65000"/>
                    <a:lumOff val="35000"/>
                  </a:schemeClr>
                </a:solidFill>
              </a:rPr>
              <a:t>语句。</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grpSp>
        <p:nvGrpSpPr>
          <p:cNvPr id="8" name="组合 7">
            <a:extLst>
              <a:ext uri="{FF2B5EF4-FFF2-40B4-BE49-F238E27FC236}">
                <a16:creationId xmlns:a16="http://schemas.microsoft.com/office/drawing/2014/main" id="{45B389C4-FB47-B060-4D87-433D8915DF3B}"/>
              </a:ext>
            </a:extLst>
          </p:cNvPr>
          <p:cNvGrpSpPr/>
          <p:nvPr/>
        </p:nvGrpSpPr>
        <p:grpSpPr>
          <a:xfrm>
            <a:off x="544892" y="2973616"/>
            <a:ext cx="10036581" cy="575420"/>
            <a:chOff x="812800" y="4424635"/>
            <a:chExt cx="10580688" cy="1800000"/>
          </a:xfrm>
        </p:grpSpPr>
        <p:sp>
          <p:nvSpPr>
            <p:cNvPr id="19" name="圆角矩形 19">
              <a:extLst>
                <a:ext uri="{FF2B5EF4-FFF2-40B4-BE49-F238E27FC236}">
                  <a16:creationId xmlns:a16="http://schemas.microsoft.com/office/drawing/2014/main" id="{9C6651B4-160F-5BD5-9203-DFBFE69DD155}"/>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20" name="组合 19">
              <a:extLst>
                <a:ext uri="{FF2B5EF4-FFF2-40B4-BE49-F238E27FC236}">
                  <a16:creationId xmlns:a16="http://schemas.microsoft.com/office/drawing/2014/main" id="{CC2E5835-6A85-2F7B-9460-23DC05C8ADC3}"/>
                </a:ext>
              </a:extLst>
            </p:cNvPr>
            <p:cNvGrpSpPr>
              <a:grpSpLocks/>
            </p:cNvGrpSpPr>
            <p:nvPr/>
          </p:nvGrpSpPr>
          <p:grpSpPr bwMode="auto">
            <a:xfrm>
              <a:off x="812800" y="4424635"/>
              <a:ext cx="1927225" cy="1800000"/>
              <a:chOff x="1350" y="2421"/>
              <a:chExt cx="3035" cy="3606"/>
            </a:xfrm>
          </p:grpSpPr>
          <p:sp>
            <p:nvSpPr>
              <p:cNvPr id="21" name="Flowchart: Off-page Connector 32">
                <a:extLst>
                  <a:ext uri="{FF2B5EF4-FFF2-40B4-BE49-F238E27FC236}">
                    <a16:creationId xmlns:a16="http://schemas.microsoft.com/office/drawing/2014/main" id="{AE478BD9-C953-A039-542E-FD2447178F49}"/>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22" name="Round Same Side Corner Rectangle 33">
                <a:extLst>
                  <a:ext uri="{FF2B5EF4-FFF2-40B4-BE49-F238E27FC236}">
                    <a16:creationId xmlns:a16="http://schemas.microsoft.com/office/drawing/2014/main" id="{37714546-528B-9369-4331-3512ED30338F}"/>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9" name="文本框 41">
            <a:extLst>
              <a:ext uri="{FF2B5EF4-FFF2-40B4-BE49-F238E27FC236}">
                <a16:creationId xmlns:a16="http://schemas.microsoft.com/office/drawing/2014/main" id="{22AA2296-D170-CA0F-00E8-E4CE0E0E6B89}"/>
              </a:ext>
            </a:extLst>
          </p:cNvPr>
          <p:cNvSpPr txBox="1">
            <a:spLocks noChangeArrowheads="1"/>
          </p:cNvSpPr>
          <p:nvPr/>
        </p:nvSpPr>
        <p:spPr bwMode="auto">
          <a:xfrm>
            <a:off x="2350130" y="3081106"/>
            <a:ext cx="8165240" cy="34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500" dirty="0">
                <a:solidFill>
                  <a:schemeClr val="bg1"/>
                </a:solidFill>
              </a:rPr>
              <a:t>此处将路径中的反斜线</a:t>
            </a:r>
            <a:r>
              <a:rPr lang="en-US" altLang="zh-CN" sz="1500" dirty="0">
                <a:solidFill>
                  <a:schemeClr val="bg1"/>
                </a:solidFill>
              </a:rPr>
              <a:t>\</a:t>
            </a:r>
            <a:r>
              <a:rPr lang="zh-CN" altLang="en-US" sz="1500" dirty="0">
                <a:solidFill>
                  <a:schemeClr val="bg1"/>
                </a:solidFill>
              </a:rPr>
              <a:t>改成了</a:t>
            </a:r>
            <a:r>
              <a:rPr lang="en-US" altLang="zh-CN" sz="1500" dirty="0">
                <a:solidFill>
                  <a:schemeClr val="bg1"/>
                </a:solidFill>
              </a:rPr>
              <a:t>/</a:t>
            </a:r>
            <a:r>
              <a:rPr lang="zh-CN" altLang="en-US" sz="1500" dirty="0">
                <a:solidFill>
                  <a:schemeClr val="bg1"/>
                </a:solidFill>
              </a:rPr>
              <a:t>，是因为</a:t>
            </a:r>
            <a:r>
              <a:rPr lang="en-US" altLang="zh-CN" sz="1500" dirty="0">
                <a:solidFill>
                  <a:schemeClr val="bg1"/>
                </a:solidFill>
              </a:rPr>
              <a:t>MySQL</a:t>
            </a:r>
            <a:r>
              <a:rPr lang="zh-CN" altLang="en-US" sz="1500" dirty="0">
                <a:solidFill>
                  <a:schemeClr val="bg1"/>
                </a:solidFill>
              </a:rPr>
              <a:t>会把</a:t>
            </a:r>
            <a:r>
              <a:rPr lang="en-US" altLang="zh-CN" sz="1500" dirty="0">
                <a:solidFill>
                  <a:schemeClr val="bg1"/>
                </a:solidFill>
              </a:rPr>
              <a:t>\</a:t>
            </a:r>
            <a:r>
              <a:rPr lang="zh-CN" altLang="en-US" sz="1500" dirty="0">
                <a:solidFill>
                  <a:schemeClr val="bg1"/>
                </a:solidFill>
              </a:rPr>
              <a:t>识别为转义字符。</a:t>
            </a:r>
          </a:p>
        </p:txBody>
      </p:sp>
      <p:sp>
        <p:nvSpPr>
          <p:cNvPr id="10" name="文本框 41">
            <a:extLst>
              <a:ext uri="{FF2B5EF4-FFF2-40B4-BE49-F238E27FC236}">
                <a16:creationId xmlns:a16="http://schemas.microsoft.com/office/drawing/2014/main" id="{A15A102D-515C-0A4D-5CF6-AB1BEF3A2960}"/>
              </a:ext>
            </a:extLst>
          </p:cNvPr>
          <p:cNvSpPr txBox="1">
            <a:spLocks noChangeArrowheads="1"/>
          </p:cNvSpPr>
          <p:nvPr/>
        </p:nvSpPr>
        <p:spPr bwMode="auto">
          <a:xfrm>
            <a:off x="455219" y="3659041"/>
            <a:ext cx="10421256"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dirty="0"/>
              <a:t>打开</a:t>
            </a:r>
            <a:r>
              <a:rPr lang="en-US" altLang="zh-CN" dirty="0"/>
              <a:t>D:/backupdata</a:t>
            </a:r>
            <a:r>
              <a:rPr lang="zh-CN" altLang="en-US" dirty="0"/>
              <a:t>目录，可以看到生成的文本文件</a:t>
            </a:r>
            <a:r>
              <a:rPr lang="en-US" altLang="zh-CN" dirty="0"/>
              <a:t>tb_department.txt</a:t>
            </a:r>
            <a:r>
              <a:rPr lang="zh-CN" altLang="en-US" dirty="0"/>
              <a:t>，打开文件，内容如图</a:t>
            </a:r>
            <a:r>
              <a:rPr lang="en-US" altLang="zh-CN" dirty="0"/>
              <a:t>3</a:t>
            </a:r>
            <a:r>
              <a:rPr lang="zh-CN" altLang="en-US" dirty="0"/>
              <a:t>所示。</a:t>
            </a:r>
          </a:p>
        </p:txBody>
      </p:sp>
      <p:pic>
        <p:nvPicPr>
          <p:cNvPr id="11" name="Picture 2">
            <a:extLst>
              <a:ext uri="{FF2B5EF4-FFF2-40B4-BE49-F238E27FC236}">
                <a16:creationId xmlns:a16="http://schemas.microsoft.com/office/drawing/2014/main" id="{9E0D24E0-5A98-C085-17E9-5E356BB59B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310" y="4459206"/>
            <a:ext cx="3033980" cy="152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矩形 11">
            <a:extLst>
              <a:ext uri="{FF2B5EF4-FFF2-40B4-BE49-F238E27FC236}">
                <a16:creationId xmlns:a16="http://schemas.microsoft.com/office/drawing/2014/main" id="{3480B6C6-9A4D-BEAB-1E38-A8AF83D3AFD8}"/>
              </a:ext>
            </a:extLst>
          </p:cNvPr>
          <p:cNvSpPr/>
          <p:nvPr/>
        </p:nvSpPr>
        <p:spPr>
          <a:xfrm>
            <a:off x="1314065" y="6068705"/>
            <a:ext cx="1819729"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400" dirty="0"/>
              <a:t>图</a:t>
            </a:r>
            <a:r>
              <a:rPr lang="en-US" altLang="zh-CN" sz="1400" dirty="0"/>
              <a:t>3  </a:t>
            </a:r>
            <a:r>
              <a:rPr lang="zh-CN" altLang="zh-CN" sz="1400" dirty="0"/>
              <a:t>导出的文本文件</a:t>
            </a:r>
            <a:endParaRPr lang="zh-CN" altLang="en-US" sz="1400" dirty="0"/>
          </a:p>
        </p:txBody>
      </p:sp>
      <p:grpSp>
        <p:nvGrpSpPr>
          <p:cNvPr id="13" name="组合 12">
            <a:extLst>
              <a:ext uri="{FF2B5EF4-FFF2-40B4-BE49-F238E27FC236}">
                <a16:creationId xmlns:a16="http://schemas.microsoft.com/office/drawing/2014/main" id="{479ECE55-24F9-067A-C0A8-EB108AE260DD}"/>
              </a:ext>
            </a:extLst>
          </p:cNvPr>
          <p:cNvGrpSpPr/>
          <p:nvPr/>
        </p:nvGrpSpPr>
        <p:grpSpPr>
          <a:xfrm>
            <a:off x="4034504" y="4269860"/>
            <a:ext cx="6354022" cy="2019163"/>
            <a:chOff x="812800" y="4424635"/>
            <a:chExt cx="6698488" cy="1800000"/>
          </a:xfrm>
        </p:grpSpPr>
        <p:sp>
          <p:nvSpPr>
            <p:cNvPr id="15" name="圆角矩形 26">
              <a:extLst>
                <a:ext uri="{FF2B5EF4-FFF2-40B4-BE49-F238E27FC236}">
                  <a16:creationId xmlns:a16="http://schemas.microsoft.com/office/drawing/2014/main" id="{047A43E5-7480-37DE-4DA9-74748887F1F8}"/>
                </a:ext>
              </a:extLst>
            </p:cNvPr>
            <p:cNvSpPr/>
            <p:nvPr/>
          </p:nvSpPr>
          <p:spPr>
            <a:xfrm>
              <a:off x="1506537" y="4433967"/>
              <a:ext cx="6004751"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6" name="组合 15">
              <a:extLst>
                <a:ext uri="{FF2B5EF4-FFF2-40B4-BE49-F238E27FC236}">
                  <a16:creationId xmlns:a16="http://schemas.microsoft.com/office/drawing/2014/main" id="{8A90A7E3-C3B8-0353-E29F-4C8AD8849CCD}"/>
                </a:ext>
              </a:extLst>
            </p:cNvPr>
            <p:cNvGrpSpPr>
              <a:grpSpLocks/>
            </p:cNvGrpSpPr>
            <p:nvPr/>
          </p:nvGrpSpPr>
          <p:grpSpPr bwMode="auto">
            <a:xfrm>
              <a:off x="812800" y="4424635"/>
              <a:ext cx="1927225" cy="1800000"/>
              <a:chOff x="1350" y="2421"/>
              <a:chExt cx="3035" cy="3606"/>
            </a:xfrm>
          </p:grpSpPr>
          <p:sp>
            <p:nvSpPr>
              <p:cNvPr id="17" name="Flowchart: Off-page Connector 32">
                <a:extLst>
                  <a:ext uri="{FF2B5EF4-FFF2-40B4-BE49-F238E27FC236}">
                    <a16:creationId xmlns:a16="http://schemas.microsoft.com/office/drawing/2014/main" id="{6A77F9D6-E81F-A613-58E1-4150A9E15C62}"/>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8" name="Round Same Side Corner Rectangle 33">
                <a:extLst>
                  <a:ext uri="{FF2B5EF4-FFF2-40B4-BE49-F238E27FC236}">
                    <a16:creationId xmlns:a16="http://schemas.microsoft.com/office/drawing/2014/main" id="{C87005BF-A27E-B3A3-0DE5-9715CC332814}"/>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4" name="文本框 41">
            <a:extLst>
              <a:ext uri="{FF2B5EF4-FFF2-40B4-BE49-F238E27FC236}">
                <a16:creationId xmlns:a16="http://schemas.microsoft.com/office/drawing/2014/main" id="{C39F847B-579D-29F8-66DB-C366680D589C}"/>
              </a:ext>
            </a:extLst>
          </p:cNvPr>
          <p:cNvSpPr txBox="1">
            <a:spLocks noChangeArrowheads="1"/>
          </p:cNvSpPr>
          <p:nvPr/>
        </p:nvSpPr>
        <p:spPr bwMode="auto">
          <a:xfrm>
            <a:off x="5910236" y="4386158"/>
            <a:ext cx="4321456"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可以看出，默认情况下</a:t>
            </a:r>
            <a:r>
              <a:rPr lang="en-US" altLang="zh-CN" sz="1600" dirty="0">
                <a:solidFill>
                  <a:schemeClr val="bg1"/>
                </a:solidFill>
              </a:rPr>
              <a:t>MySQL</a:t>
            </a:r>
            <a:r>
              <a:rPr lang="zh-CN" altLang="en-US" sz="1600" dirty="0">
                <a:solidFill>
                  <a:schemeClr val="bg1"/>
                </a:solidFill>
              </a:rPr>
              <a:t>使用制表符</a:t>
            </a:r>
            <a:r>
              <a:rPr lang="en-US" altLang="zh-CN" sz="1600" dirty="0">
                <a:solidFill>
                  <a:schemeClr val="bg1"/>
                </a:solidFill>
              </a:rPr>
              <a:t>\t</a:t>
            </a:r>
            <a:r>
              <a:rPr lang="zh-CN" altLang="en-US" sz="1600" dirty="0">
                <a:solidFill>
                  <a:schemeClr val="bg1"/>
                </a:solidFill>
              </a:rPr>
              <a:t>分割不同字段，且字段没有被其他字符括起来。另外，在</a:t>
            </a:r>
            <a:r>
              <a:rPr lang="en-US" altLang="zh-CN" sz="1600" dirty="0">
                <a:solidFill>
                  <a:schemeClr val="bg1"/>
                </a:solidFill>
              </a:rPr>
              <a:t>Windows</a:t>
            </a:r>
            <a:r>
              <a:rPr lang="zh-CN" altLang="en-US" sz="1600" dirty="0">
                <a:solidFill>
                  <a:schemeClr val="bg1"/>
                </a:solidFill>
              </a:rPr>
              <a:t>平台下使用记事本打开该文件，显示的格式与此处不一定相同，可能所有记录显示在同一行。这是因为</a:t>
            </a:r>
            <a:r>
              <a:rPr lang="en-US" altLang="zh-CN" sz="1600" dirty="0">
                <a:solidFill>
                  <a:schemeClr val="bg1"/>
                </a:solidFill>
              </a:rPr>
              <a:t>Windows</a:t>
            </a:r>
            <a:r>
              <a:rPr lang="zh-CN" altLang="en-US" sz="1600" dirty="0">
                <a:solidFill>
                  <a:schemeClr val="bg1"/>
                </a:solidFill>
              </a:rPr>
              <a:t>系统下的回车换行符为</a:t>
            </a:r>
            <a:r>
              <a:rPr lang="en-US" altLang="zh-CN" sz="1600" dirty="0">
                <a:solidFill>
                  <a:schemeClr val="bg1"/>
                </a:solidFill>
              </a:rPr>
              <a:t>\r\n</a:t>
            </a:r>
            <a:r>
              <a:rPr lang="zh-CN" altLang="en-US" sz="1600" dirty="0">
                <a:solidFill>
                  <a:schemeClr val="bg1"/>
                </a:solidFill>
              </a:rPr>
              <a:t>，而默认换行符为</a:t>
            </a:r>
            <a:r>
              <a:rPr lang="en-US" altLang="zh-CN" sz="1600" dirty="0">
                <a:solidFill>
                  <a:schemeClr val="bg1"/>
                </a:solidFill>
              </a:rPr>
              <a:t>\n</a:t>
            </a:r>
            <a:r>
              <a:rPr lang="zh-CN" altLang="en-US" sz="1600" dirty="0">
                <a:solidFill>
                  <a:schemeClr val="bg1"/>
                </a:solidFill>
              </a:rPr>
              <a:t>。</a:t>
            </a:r>
          </a:p>
        </p:txBody>
      </p:sp>
    </p:spTree>
    <p:extLst>
      <p:ext uri="{BB962C8B-B14F-4D97-AF65-F5344CB8AC3E}">
        <p14:creationId xmlns:p14="http://schemas.microsoft.com/office/powerpoint/2010/main" val="31966289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F7BEA52-3BC8-3ABD-41D6-1F6FB690CD31}"/>
              </a:ext>
            </a:extLst>
          </p:cNvPr>
          <p:cNvSpPr/>
          <p:nvPr/>
        </p:nvSpPr>
        <p:spPr>
          <a:xfrm>
            <a:off x="-532432" y="2137246"/>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62E451DD-6CE6-6B60-DB35-6A24859B0AC1}"/>
              </a:ext>
            </a:extLst>
          </p:cNvPr>
          <p:cNvSpPr/>
          <p:nvPr/>
        </p:nvSpPr>
        <p:spPr>
          <a:xfrm>
            <a:off x="-149844" y="1756246"/>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2CDFF662-E1A8-8B37-DAE7-DCF54899F850}"/>
              </a:ext>
            </a:extLst>
          </p:cNvPr>
          <p:cNvSpPr/>
          <p:nvPr/>
        </p:nvSpPr>
        <p:spPr>
          <a:xfrm>
            <a:off x="526431" y="1756246"/>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A481B6CE-A32A-0804-39CF-B7555FF7344D}"/>
              </a:ext>
            </a:extLst>
          </p:cNvPr>
          <p:cNvSpPr/>
          <p:nvPr/>
        </p:nvSpPr>
        <p:spPr>
          <a:xfrm>
            <a:off x="1204293" y="1756246"/>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52ACDB5F-2807-B653-2BC8-06F0F3BC5284}"/>
              </a:ext>
            </a:extLst>
          </p:cNvPr>
          <p:cNvSpPr/>
          <p:nvPr/>
        </p:nvSpPr>
        <p:spPr>
          <a:xfrm>
            <a:off x="1880568" y="1756246"/>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CA469656-3880-351F-064A-36919D8A38D5}"/>
              </a:ext>
            </a:extLst>
          </p:cNvPr>
          <p:cNvSpPr/>
          <p:nvPr/>
        </p:nvSpPr>
        <p:spPr>
          <a:xfrm>
            <a:off x="2558431" y="1756246"/>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49D66A05-4836-21DA-2324-137B728021B9}"/>
              </a:ext>
            </a:extLst>
          </p:cNvPr>
          <p:cNvSpPr/>
          <p:nvPr/>
        </p:nvSpPr>
        <p:spPr>
          <a:xfrm>
            <a:off x="-1640507" y="1756246"/>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261101F9-CC49-B930-DC0B-E24708965AAC}"/>
              </a:ext>
            </a:extLst>
          </p:cNvPr>
          <p:cNvSpPr/>
          <p:nvPr/>
        </p:nvSpPr>
        <p:spPr>
          <a:xfrm>
            <a:off x="10940431"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7D3ED446-9CD7-D460-C6CE-780BEC0E545F}"/>
              </a:ext>
            </a:extLst>
          </p:cNvPr>
          <p:cNvSpPr/>
          <p:nvPr/>
        </p:nvSpPr>
        <p:spPr>
          <a:xfrm>
            <a:off x="10829306"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D3282C43-94C1-44FE-2360-92E570380AB1}"/>
              </a:ext>
            </a:extLst>
          </p:cNvPr>
          <p:cNvSpPr/>
          <p:nvPr/>
        </p:nvSpPr>
        <p:spPr>
          <a:xfrm>
            <a:off x="10718181"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0A80498A-3C12-CBAE-15B3-427569B5B861}"/>
              </a:ext>
            </a:extLst>
          </p:cNvPr>
          <p:cNvSpPr/>
          <p:nvPr/>
        </p:nvSpPr>
        <p:spPr>
          <a:xfrm>
            <a:off x="10605468"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7C5952E2-E0D5-7CCD-E8CD-A9A38972ED0A}"/>
              </a:ext>
            </a:extLst>
          </p:cNvPr>
          <p:cNvSpPr/>
          <p:nvPr/>
        </p:nvSpPr>
        <p:spPr>
          <a:xfrm>
            <a:off x="10494343"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2170A7F7-FFB0-9B6D-A105-CE4EAF9F1B34}"/>
              </a:ext>
            </a:extLst>
          </p:cNvPr>
          <p:cNvSpPr/>
          <p:nvPr/>
        </p:nvSpPr>
        <p:spPr>
          <a:xfrm>
            <a:off x="10383218"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D925D08C-4730-F8F4-54A0-27C49C59E0C2}"/>
              </a:ext>
            </a:extLst>
          </p:cNvPr>
          <p:cNvSpPr/>
          <p:nvPr/>
        </p:nvSpPr>
        <p:spPr>
          <a:xfrm>
            <a:off x="1027209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1A98C34F-DB48-E3AF-C6DE-FE3A8D4D989D}"/>
              </a:ext>
            </a:extLst>
          </p:cNvPr>
          <p:cNvSpPr/>
          <p:nvPr/>
        </p:nvSpPr>
        <p:spPr>
          <a:xfrm>
            <a:off x="10159381"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7F32D824-2E83-4853-FB71-293B37C7178B}"/>
              </a:ext>
            </a:extLst>
          </p:cNvPr>
          <p:cNvSpPr/>
          <p:nvPr/>
        </p:nvSpPr>
        <p:spPr>
          <a:xfrm>
            <a:off x="10048256"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3E420E08-FFD6-E5F2-B5DD-60225E4A5EC7}"/>
              </a:ext>
            </a:extLst>
          </p:cNvPr>
          <p:cNvSpPr/>
          <p:nvPr/>
        </p:nvSpPr>
        <p:spPr>
          <a:xfrm>
            <a:off x="9937131"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49B16CF3-E1D4-F82A-CB0D-F04E865DA1E9}"/>
              </a:ext>
            </a:extLst>
          </p:cNvPr>
          <p:cNvSpPr/>
          <p:nvPr/>
        </p:nvSpPr>
        <p:spPr>
          <a:xfrm>
            <a:off x="9824418"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DBE0988F-88F0-FF51-D068-76E3AD290425}"/>
              </a:ext>
            </a:extLst>
          </p:cNvPr>
          <p:cNvSpPr/>
          <p:nvPr/>
        </p:nvSpPr>
        <p:spPr>
          <a:xfrm>
            <a:off x="9713293"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062BE94A-31CD-BA77-3D20-D4B31E97398C}"/>
              </a:ext>
            </a:extLst>
          </p:cNvPr>
          <p:cNvSpPr/>
          <p:nvPr/>
        </p:nvSpPr>
        <p:spPr>
          <a:xfrm>
            <a:off x="9602168"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F2502E6B-ADAF-F425-E6C4-8A8697A5FE56}"/>
              </a:ext>
            </a:extLst>
          </p:cNvPr>
          <p:cNvSpPr/>
          <p:nvPr/>
        </p:nvSpPr>
        <p:spPr>
          <a:xfrm>
            <a:off x="949104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90C51A32-5C93-09ED-98E4-B0D58249211E}"/>
              </a:ext>
            </a:extLst>
          </p:cNvPr>
          <p:cNvSpPr/>
          <p:nvPr/>
        </p:nvSpPr>
        <p:spPr>
          <a:xfrm>
            <a:off x="9378331"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8BF1DA3F-E7CE-18F5-BB16-3F27512BD4AE}"/>
              </a:ext>
            </a:extLst>
          </p:cNvPr>
          <p:cNvSpPr/>
          <p:nvPr/>
        </p:nvSpPr>
        <p:spPr>
          <a:xfrm>
            <a:off x="9267206"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8C285424-6AA7-F722-623F-B22A40EA2E5E}"/>
              </a:ext>
            </a:extLst>
          </p:cNvPr>
          <p:cNvSpPr/>
          <p:nvPr/>
        </p:nvSpPr>
        <p:spPr>
          <a:xfrm>
            <a:off x="9156081"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62BD09F1-C644-34AA-0A3D-A6D8AC544F95}"/>
              </a:ext>
            </a:extLst>
          </p:cNvPr>
          <p:cNvSpPr/>
          <p:nvPr/>
        </p:nvSpPr>
        <p:spPr>
          <a:xfrm>
            <a:off x="9043368"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83EF1F63-C138-FFA4-3CAB-C3CEFE6E159C}"/>
              </a:ext>
            </a:extLst>
          </p:cNvPr>
          <p:cNvSpPr/>
          <p:nvPr/>
        </p:nvSpPr>
        <p:spPr>
          <a:xfrm>
            <a:off x="8932243"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F837D928-D3E4-27C3-9219-538D57F75AAD}"/>
              </a:ext>
            </a:extLst>
          </p:cNvPr>
          <p:cNvSpPr/>
          <p:nvPr/>
        </p:nvSpPr>
        <p:spPr>
          <a:xfrm>
            <a:off x="8821118"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222AD06E-96DD-88EE-9B03-3C8B972CE576}"/>
              </a:ext>
            </a:extLst>
          </p:cNvPr>
          <p:cNvSpPr/>
          <p:nvPr/>
        </p:nvSpPr>
        <p:spPr>
          <a:xfrm>
            <a:off x="870999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7EE67564-EADE-A203-A953-E131265E7749}"/>
              </a:ext>
            </a:extLst>
          </p:cNvPr>
          <p:cNvSpPr/>
          <p:nvPr/>
        </p:nvSpPr>
        <p:spPr>
          <a:xfrm>
            <a:off x="8597281"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4A90E893-42C2-1F72-B1AA-79DEA4D9EEA5}"/>
              </a:ext>
            </a:extLst>
          </p:cNvPr>
          <p:cNvSpPr/>
          <p:nvPr/>
        </p:nvSpPr>
        <p:spPr>
          <a:xfrm>
            <a:off x="8486156"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98301FF8-E5C5-1814-1089-91FBA2E5EE9B}"/>
              </a:ext>
            </a:extLst>
          </p:cNvPr>
          <p:cNvSpPr/>
          <p:nvPr/>
        </p:nvSpPr>
        <p:spPr>
          <a:xfrm>
            <a:off x="8375031"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8B0B6F5C-1AFC-89A5-5867-67F91AB38B4F}"/>
              </a:ext>
            </a:extLst>
          </p:cNvPr>
          <p:cNvSpPr/>
          <p:nvPr/>
        </p:nvSpPr>
        <p:spPr>
          <a:xfrm>
            <a:off x="8262318"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7C908720-A076-389E-CD21-905CC1E3F1F0}"/>
              </a:ext>
            </a:extLst>
          </p:cNvPr>
          <p:cNvSpPr/>
          <p:nvPr/>
        </p:nvSpPr>
        <p:spPr>
          <a:xfrm>
            <a:off x="8151193"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38BF5350-C8D0-2942-0B65-2FE96703A206}"/>
              </a:ext>
            </a:extLst>
          </p:cNvPr>
          <p:cNvSpPr/>
          <p:nvPr/>
        </p:nvSpPr>
        <p:spPr>
          <a:xfrm>
            <a:off x="8040068"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534B596C-8B0F-089C-111F-8AF7B5E235A9}"/>
              </a:ext>
            </a:extLst>
          </p:cNvPr>
          <p:cNvSpPr/>
          <p:nvPr/>
        </p:nvSpPr>
        <p:spPr>
          <a:xfrm>
            <a:off x="7927356"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AB72F7ED-7A73-1D1A-3835-3E61F7DC5DFB}"/>
              </a:ext>
            </a:extLst>
          </p:cNvPr>
          <p:cNvSpPr/>
          <p:nvPr/>
        </p:nvSpPr>
        <p:spPr>
          <a:xfrm>
            <a:off x="7816231"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29F6D387-25DF-8E84-BC1B-24C8AD252C9A}"/>
              </a:ext>
            </a:extLst>
          </p:cNvPr>
          <p:cNvSpPr/>
          <p:nvPr/>
        </p:nvSpPr>
        <p:spPr>
          <a:xfrm>
            <a:off x="7705106"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4E270F42-BFC7-E23B-71E0-BC349A8C603E}"/>
              </a:ext>
            </a:extLst>
          </p:cNvPr>
          <p:cNvCxnSpPr/>
          <p:nvPr/>
        </p:nvCxnSpPr>
        <p:spPr>
          <a:xfrm>
            <a:off x="5140513" y="2891842"/>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AAD609F5-5911-5FA3-6785-807C8EBCCE2B}"/>
              </a:ext>
            </a:extLst>
          </p:cNvPr>
          <p:cNvSpPr txBox="1">
            <a:spLocks noChangeArrowheads="1"/>
          </p:cNvSpPr>
          <p:nvPr/>
        </p:nvSpPr>
        <p:spPr bwMode="auto">
          <a:xfrm>
            <a:off x="4027503" y="3054197"/>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41" name="文本框 52">
            <a:extLst>
              <a:ext uri="{FF2B5EF4-FFF2-40B4-BE49-F238E27FC236}">
                <a16:creationId xmlns:a16="http://schemas.microsoft.com/office/drawing/2014/main" id="{CE349C3B-C4DD-90CD-588E-2643D35CD5E9}"/>
              </a:ext>
            </a:extLst>
          </p:cNvPr>
          <p:cNvSpPr txBox="1">
            <a:spLocks noChangeArrowheads="1"/>
          </p:cNvSpPr>
          <p:nvPr/>
        </p:nvSpPr>
        <p:spPr bwMode="auto">
          <a:xfrm>
            <a:off x="5231405" y="3052701"/>
            <a:ext cx="526297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基本查询语句</a:t>
            </a:r>
          </a:p>
        </p:txBody>
      </p:sp>
      <p:sp>
        <p:nvSpPr>
          <p:cNvPr id="82" name="矩形 81">
            <a:extLst>
              <a:ext uri="{FF2B5EF4-FFF2-40B4-BE49-F238E27FC236}">
                <a16:creationId xmlns:a16="http://schemas.microsoft.com/office/drawing/2014/main" id="{635AF097-EC9E-F0A3-39EA-E19FB32E938D}"/>
              </a:ext>
            </a:extLst>
          </p:cNvPr>
          <p:cNvSpPr/>
          <p:nvPr/>
        </p:nvSpPr>
        <p:spPr>
          <a:xfrm>
            <a:off x="11980" y="2137246"/>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3" name="任意多边形 8">
            <a:extLst>
              <a:ext uri="{FF2B5EF4-FFF2-40B4-BE49-F238E27FC236}">
                <a16:creationId xmlns:a16="http://schemas.microsoft.com/office/drawing/2014/main" id="{298B8A10-6B92-EE61-CD61-A5B963740A0D}"/>
              </a:ext>
            </a:extLst>
          </p:cNvPr>
          <p:cNvSpPr/>
          <p:nvPr/>
        </p:nvSpPr>
        <p:spPr>
          <a:xfrm>
            <a:off x="394568" y="1756246"/>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4" name="任意多边形 9">
            <a:extLst>
              <a:ext uri="{FF2B5EF4-FFF2-40B4-BE49-F238E27FC236}">
                <a16:creationId xmlns:a16="http://schemas.microsoft.com/office/drawing/2014/main" id="{93B7BD50-811C-5548-A2D6-4002A9B7B953}"/>
              </a:ext>
            </a:extLst>
          </p:cNvPr>
          <p:cNvSpPr/>
          <p:nvPr/>
        </p:nvSpPr>
        <p:spPr>
          <a:xfrm>
            <a:off x="1070843" y="1756246"/>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5" name="任意多边形 10">
            <a:extLst>
              <a:ext uri="{FF2B5EF4-FFF2-40B4-BE49-F238E27FC236}">
                <a16:creationId xmlns:a16="http://schemas.microsoft.com/office/drawing/2014/main" id="{B6D47CF1-C315-8689-5268-26EDE3169328}"/>
              </a:ext>
            </a:extLst>
          </p:cNvPr>
          <p:cNvSpPr/>
          <p:nvPr/>
        </p:nvSpPr>
        <p:spPr>
          <a:xfrm>
            <a:off x="1748705" y="1756246"/>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6" name="任意多边形 11">
            <a:extLst>
              <a:ext uri="{FF2B5EF4-FFF2-40B4-BE49-F238E27FC236}">
                <a16:creationId xmlns:a16="http://schemas.microsoft.com/office/drawing/2014/main" id="{D7CA1427-9DC6-4DB4-7814-ED340E82DF3D}"/>
              </a:ext>
            </a:extLst>
          </p:cNvPr>
          <p:cNvSpPr/>
          <p:nvPr/>
        </p:nvSpPr>
        <p:spPr>
          <a:xfrm>
            <a:off x="2424980" y="1756246"/>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7" name="任意多边形 12">
            <a:extLst>
              <a:ext uri="{FF2B5EF4-FFF2-40B4-BE49-F238E27FC236}">
                <a16:creationId xmlns:a16="http://schemas.microsoft.com/office/drawing/2014/main" id="{C090B121-B5AC-F14C-E440-3DC3DDB4324C}"/>
              </a:ext>
            </a:extLst>
          </p:cNvPr>
          <p:cNvSpPr/>
          <p:nvPr/>
        </p:nvSpPr>
        <p:spPr>
          <a:xfrm>
            <a:off x="3102843" y="1756246"/>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8" name="任意多边形 16">
            <a:extLst>
              <a:ext uri="{FF2B5EF4-FFF2-40B4-BE49-F238E27FC236}">
                <a16:creationId xmlns:a16="http://schemas.microsoft.com/office/drawing/2014/main" id="{9DE53627-ED71-2C29-15BD-57F63277A23D}"/>
              </a:ext>
            </a:extLst>
          </p:cNvPr>
          <p:cNvSpPr/>
          <p:nvPr/>
        </p:nvSpPr>
        <p:spPr>
          <a:xfrm>
            <a:off x="-1096095" y="1756246"/>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9" name="任意多边形 20">
            <a:extLst>
              <a:ext uri="{FF2B5EF4-FFF2-40B4-BE49-F238E27FC236}">
                <a16:creationId xmlns:a16="http://schemas.microsoft.com/office/drawing/2014/main" id="{B855441E-AA74-F950-A513-3660E0D1F481}"/>
              </a:ext>
            </a:extLst>
          </p:cNvPr>
          <p:cNvSpPr/>
          <p:nvPr/>
        </p:nvSpPr>
        <p:spPr>
          <a:xfrm>
            <a:off x="11484843"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0" name="任意多边形 21">
            <a:extLst>
              <a:ext uri="{FF2B5EF4-FFF2-40B4-BE49-F238E27FC236}">
                <a16:creationId xmlns:a16="http://schemas.microsoft.com/office/drawing/2014/main" id="{6035C3BA-2403-FB74-8284-727E27C05FDB}"/>
              </a:ext>
            </a:extLst>
          </p:cNvPr>
          <p:cNvSpPr/>
          <p:nvPr/>
        </p:nvSpPr>
        <p:spPr>
          <a:xfrm>
            <a:off x="11373718"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1" name="任意多边形 22">
            <a:extLst>
              <a:ext uri="{FF2B5EF4-FFF2-40B4-BE49-F238E27FC236}">
                <a16:creationId xmlns:a16="http://schemas.microsoft.com/office/drawing/2014/main" id="{29C93B03-B372-AC19-0497-6C41017A848F}"/>
              </a:ext>
            </a:extLst>
          </p:cNvPr>
          <p:cNvSpPr/>
          <p:nvPr/>
        </p:nvSpPr>
        <p:spPr>
          <a:xfrm>
            <a:off x="1126259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2" name="任意多边形 23">
            <a:extLst>
              <a:ext uri="{FF2B5EF4-FFF2-40B4-BE49-F238E27FC236}">
                <a16:creationId xmlns:a16="http://schemas.microsoft.com/office/drawing/2014/main" id="{477C2826-8D45-1022-D723-7513CD6883FF}"/>
              </a:ext>
            </a:extLst>
          </p:cNvPr>
          <p:cNvSpPr/>
          <p:nvPr/>
        </p:nvSpPr>
        <p:spPr>
          <a:xfrm>
            <a:off x="11149880"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3" name="任意多边形 24">
            <a:extLst>
              <a:ext uri="{FF2B5EF4-FFF2-40B4-BE49-F238E27FC236}">
                <a16:creationId xmlns:a16="http://schemas.microsoft.com/office/drawing/2014/main" id="{077DAD47-5E40-47CD-34EB-97C737AC8AE0}"/>
              </a:ext>
            </a:extLst>
          </p:cNvPr>
          <p:cNvSpPr/>
          <p:nvPr/>
        </p:nvSpPr>
        <p:spPr>
          <a:xfrm>
            <a:off x="11038755"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4" name="任意多边形 25">
            <a:extLst>
              <a:ext uri="{FF2B5EF4-FFF2-40B4-BE49-F238E27FC236}">
                <a16:creationId xmlns:a16="http://schemas.microsoft.com/office/drawing/2014/main" id="{D8B41515-0ACE-D8E4-1FEA-3F14D7221F1A}"/>
              </a:ext>
            </a:extLst>
          </p:cNvPr>
          <p:cNvSpPr/>
          <p:nvPr/>
        </p:nvSpPr>
        <p:spPr>
          <a:xfrm>
            <a:off x="10927630"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5" name="任意多边形 2">
            <a:extLst>
              <a:ext uri="{FF2B5EF4-FFF2-40B4-BE49-F238E27FC236}">
                <a16:creationId xmlns:a16="http://schemas.microsoft.com/office/drawing/2014/main" id="{12032A76-2BCE-738A-F5A8-DB2C03AABAC8}"/>
              </a:ext>
            </a:extLst>
          </p:cNvPr>
          <p:cNvSpPr/>
          <p:nvPr/>
        </p:nvSpPr>
        <p:spPr>
          <a:xfrm>
            <a:off x="10816505"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6" name="任意多边形 4">
            <a:extLst>
              <a:ext uri="{FF2B5EF4-FFF2-40B4-BE49-F238E27FC236}">
                <a16:creationId xmlns:a16="http://schemas.microsoft.com/office/drawing/2014/main" id="{88F4310D-1758-7B9C-AE29-6F4765210299}"/>
              </a:ext>
            </a:extLst>
          </p:cNvPr>
          <p:cNvSpPr/>
          <p:nvPr/>
        </p:nvSpPr>
        <p:spPr>
          <a:xfrm>
            <a:off x="10703793"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7" name="任意多边形 5">
            <a:extLst>
              <a:ext uri="{FF2B5EF4-FFF2-40B4-BE49-F238E27FC236}">
                <a16:creationId xmlns:a16="http://schemas.microsoft.com/office/drawing/2014/main" id="{64A40202-581B-2696-FD1C-95FA5E7DF8B1}"/>
              </a:ext>
            </a:extLst>
          </p:cNvPr>
          <p:cNvSpPr/>
          <p:nvPr/>
        </p:nvSpPr>
        <p:spPr>
          <a:xfrm>
            <a:off x="10592668"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8" name="任意多边形 29">
            <a:extLst>
              <a:ext uri="{FF2B5EF4-FFF2-40B4-BE49-F238E27FC236}">
                <a16:creationId xmlns:a16="http://schemas.microsoft.com/office/drawing/2014/main" id="{D8301755-E0AE-DF6D-3AAB-3E41B055CAA7}"/>
              </a:ext>
            </a:extLst>
          </p:cNvPr>
          <p:cNvSpPr/>
          <p:nvPr/>
        </p:nvSpPr>
        <p:spPr>
          <a:xfrm>
            <a:off x="1048154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9" name="任意多边形 30">
            <a:extLst>
              <a:ext uri="{FF2B5EF4-FFF2-40B4-BE49-F238E27FC236}">
                <a16:creationId xmlns:a16="http://schemas.microsoft.com/office/drawing/2014/main" id="{6D9D4B7E-68AA-D52B-ADB5-3A8C733E8C56}"/>
              </a:ext>
            </a:extLst>
          </p:cNvPr>
          <p:cNvSpPr/>
          <p:nvPr/>
        </p:nvSpPr>
        <p:spPr>
          <a:xfrm>
            <a:off x="10368830"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0" name="任意多边形 31">
            <a:extLst>
              <a:ext uri="{FF2B5EF4-FFF2-40B4-BE49-F238E27FC236}">
                <a16:creationId xmlns:a16="http://schemas.microsoft.com/office/drawing/2014/main" id="{6844AE7E-CD03-2430-7288-D0800A6F51FF}"/>
              </a:ext>
            </a:extLst>
          </p:cNvPr>
          <p:cNvSpPr/>
          <p:nvPr/>
        </p:nvSpPr>
        <p:spPr>
          <a:xfrm>
            <a:off x="10257705"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1" name="任意多边形 32">
            <a:extLst>
              <a:ext uri="{FF2B5EF4-FFF2-40B4-BE49-F238E27FC236}">
                <a16:creationId xmlns:a16="http://schemas.microsoft.com/office/drawing/2014/main" id="{1E084584-5811-7F8D-43F8-8E569D0674F5}"/>
              </a:ext>
            </a:extLst>
          </p:cNvPr>
          <p:cNvSpPr/>
          <p:nvPr/>
        </p:nvSpPr>
        <p:spPr>
          <a:xfrm>
            <a:off x="10146580"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2" name="任意多边形 33">
            <a:extLst>
              <a:ext uri="{FF2B5EF4-FFF2-40B4-BE49-F238E27FC236}">
                <a16:creationId xmlns:a16="http://schemas.microsoft.com/office/drawing/2014/main" id="{44AAD0FB-5EC1-9D30-52B4-B67EF4351022}"/>
              </a:ext>
            </a:extLst>
          </p:cNvPr>
          <p:cNvSpPr/>
          <p:nvPr/>
        </p:nvSpPr>
        <p:spPr>
          <a:xfrm>
            <a:off x="10035455"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3" name="任意多边形 34">
            <a:extLst>
              <a:ext uri="{FF2B5EF4-FFF2-40B4-BE49-F238E27FC236}">
                <a16:creationId xmlns:a16="http://schemas.microsoft.com/office/drawing/2014/main" id="{08D89441-08D7-55F2-F218-4839E74D5479}"/>
              </a:ext>
            </a:extLst>
          </p:cNvPr>
          <p:cNvSpPr/>
          <p:nvPr/>
        </p:nvSpPr>
        <p:spPr>
          <a:xfrm>
            <a:off x="9922743"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4" name="任意多边形 35">
            <a:extLst>
              <a:ext uri="{FF2B5EF4-FFF2-40B4-BE49-F238E27FC236}">
                <a16:creationId xmlns:a16="http://schemas.microsoft.com/office/drawing/2014/main" id="{502952B8-C19E-D5D3-D38E-5AD5E00DBA6C}"/>
              </a:ext>
            </a:extLst>
          </p:cNvPr>
          <p:cNvSpPr/>
          <p:nvPr/>
        </p:nvSpPr>
        <p:spPr>
          <a:xfrm>
            <a:off x="9811618"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5" name="任意多边形 36">
            <a:extLst>
              <a:ext uri="{FF2B5EF4-FFF2-40B4-BE49-F238E27FC236}">
                <a16:creationId xmlns:a16="http://schemas.microsoft.com/office/drawing/2014/main" id="{677D30F9-03D0-411A-9844-BED2AAA41B24}"/>
              </a:ext>
            </a:extLst>
          </p:cNvPr>
          <p:cNvSpPr/>
          <p:nvPr/>
        </p:nvSpPr>
        <p:spPr>
          <a:xfrm>
            <a:off x="970049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6" name="任意多边形 37">
            <a:extLst>
              <a:ext uri="{FF2B5EF4-FFF2-40B4-BE49-F238E27FC236}">
                <a16:creationId xmlns:a16="http://schemas.microsoft.com/office/drawing/2014/main" id="{CC658BD2-FB90-6B38-CCEE-85641EEFE3BC}"/>
              </a:ext>
            </a:extLst>
          </p:cNvPr>
          <p:cNvSpPr/>
          <p:nvPr/>
        </p:nvSpPr>
        <p:spPr>
          <a:xfrm>
            <a:off x="9587780"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7" name="任意多边形 38">
            <a:extLst>
              <a:ext uri="{FF2B5EF4-FFF2-40B4-BE49-F238E27FC236}">
                <a16:creationId xmlns:a16="http://schemas.microsoft.com/office/drawing/2014/main" id="{ADE423EC-9451-D869-6CCE-007A84C6B4E2}"/>
              </a:ext>
            </a:extLst>
          </p:cNvPr>
          <p:cNvSpPr/>
          <p:nvPr/>
        </p:nvSpPr>
        <p:spPr>
          <a:xfrm>
            <a:off x="9476655"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8" name="任意多边形 39">
            <a:extLst>
              <a:ext uri="{FF2B5EF4-FFF2-40B4-BE49-F238E27FC236}">
                <a16:creationId xmlns:a16="http://schemas.microsoft.com/office/drawing/2014/main" id="{10A2B6D9-4746-1644-E921-ABAF6DC37A82}"/>
              </a:ext>
            </a:extLst>
          </p:cNvPr>
          <p:cNvSpPr/>
          <p:nvPr/>
        </p:nvSpPr>
        <p:spPr>
          <a:xfrm>
            <a:off x="9365530"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9" name="任意多边形 40">
            <a:extLst>
              <a:ext uri="{FF2B5EF4-FFF2-40B4-BE49-F238E27FC236}">
                <a16:creationId xmlns:a16="http://schemas.microsoft.com/office/drawing/2014/main" id="{18A8AAC3-8DBC-D6DC-A087-78C18EA20FC9}"/>
              </a:ext>
            </a:extLst>
          </p:cNvPr>
          <p:cNvSpPr/>
          <p:nvPr/>
        </p:nvSpPr>
        <p:spPr>
          <a:xfrm>
            <a:off x="9254405"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0" name="任意多边形 41">
            <a:extLst>
              <a:ext uri="{FF2B5EF4-FFF2-40B4-BE49-F238E27FC236}">
                <a16:creationId xmlns:a16="http://schemas.microsoft.com/office/drawing/2014/main" id="{59C744BA-C35F-A5FA-2807-FEC5299D5858}"/>
              </a:ext>
            </a:extLst>
          </p:cNvPr>
          <p:cNvSpPr/>
          <p:nvPr/>
        </p:nvSpPr>
        <p:spPr>
          <a:xfrm>
            <a:off x="9141693"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1" name="任意多边形 42">
            <a:extLst>
              <a:ext uri="{FF2B5EF4-FFF2-40B4-BE49-F238E27FC236}">
                <a16:creationId xmlns:a16="http://schemas.microsoft.com/office/drawing/2014/main" id="{C3348642-F434-8144-184E-E429254DED2C}"/>
              </a:ext>
            </a:extLst>
          </p:cNvPr>
          <p:cNvSpPr/>
          <p:nvPr/>
        </p:nvSpPr>
        <p:spPr>
          <a:xfrm>
            <a:off x="9030568"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2" name="任意多边形 43">
            <a:extLst>
              <a:ext uri="{FF2B5EF4-FFF2-40B4-BE49-F238E27FC236}">
                <a16:creationId xmlns:a16="http://schemas.microsoft.com/office/drawing/2014/main" id="{013A5725-B9F1-0E45-F484-82D6C317ED07}"/>
              </a:ext>
            </a:extLst>
          </p:cNvPr>
          <p:cNvSpPr/>
          <p:nvPr/>
        </p:nvSpPr>
        <p:spPr>
          <a:xfrm>
            <a:off x="8919443"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3" name="任意多边形 44">
            <a:extLst>
              <a:ext uri="{FF2B5EF4-FFF2-40B4-BE49-F238E27FC236}">
                <a16:creationId xmlns:a16="http://schemas.microsoft.com/office/drawing/2014/main" id="{D90C3238-A962-3072-3043-2B19A3C50BD4}"/>
              </a:ext>
            </a:extLst>
          </p:cNvPr>
          <p:cNvSpPr/>
          <p:nvPr/>
        </p:nvSpPr>
        <p:spPr>
          <a:xfrm>
            <a:off x="8806730"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4" name="任意多边形 45">
            <a:extLst>
              <a:ext uri="{FF2B5EF4-FFF2-40B4-BE49-F238E27FC236}">
                <a16:creationId xmlns:a16="http://schemas.microsoft.com/office/drawing/2014/main" id="{AAE18271-7E63-1A13-735F-B9036F70C525}"/>
              </a:ext>
            </a:extLst>
          </p:cNvPr>
          <p:cNvSpPr/>
          <p:nvPr/>
        </p:nvSpPr>
        <p:spPr>
          <a:xfrm>
            <a:off x="8695605" y="1484784"/>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5" name="任意多边形 46">
            <a:extLst>
              <a:ext uri="{FF2B5EF4-FFF2-40B4-BE49-F238E27FC236}">
                <a16:creationId xmlns:a16="http://schemas.microsoft.com/office/drawing/2014/main" id="{F5330991-6FE7-977A-CD38-4241D6956C14}"/>
              </a:ext>
            </a:extLst>
          </p:cNvPr>
          <p:cNvSpPr/>
          <p:nvPr/>
        </p:nvSpPr>
        <p:spPr>
          <a:xfrm>
            <a:off x="8584480"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6" name="任意多边形 47">
            <a:extLst>
              <a:ext uri="{FF2B5EF4-FFF2-40B4-BE49-F238E27FC236}">
                <a16:creationId xmlns:a16="http://schemas.microsoft.com/office/drawing/2014/main" id="{489D1A28-47C6-867B-502D-266452B3FB32}"/>
              </a:ext>
            </a:extLst>
          </p:cNvPr>
          <p:cNvSpPr/>
          <p:nvPr/>
        </p:nvSpPr>
        <p:spPr>
          <a:xfrm>
            <a:off x="8471768"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7" name="任意多边形 48">
            <a:extLst>
              <a:ext uri="{FF2B5EF4-FFF2-40B4-BE49-F238E27FC236}">
                <a16:creationId xmlns:a16="http://schemas.microsoft.com/office/drawing/2014/main" id="{82BA7F15-CB72-740E-E659-99DBB7852DEA}"/>
              </a:ext>
            </a:extLst>
          </p:cNvPr>
          <p:cNvSpPr/>
          <p:nvPr/>
        </p:nvSpPr>
        <p:spPr>
          <a:xfrm>
            <a:off x="8360643" y="1484784"/>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8" name="任意多边形 49">
            <a:extLst>
              <a:ext uri="{FF2B5EF4-FFF2-40B4-BE49-F238E27FC236}">
                <a16:creationId xmlns:a16="http://schemas.microsoft.com/office/drawing/2014/main" id="{A5692574-356A-534F-A292-CA8A036CEFE5}"/>
              </a:ext>
            </a:extLst>
          </p:cNvPr>
          <p:cNvSpPr/>
          <p:nvPr/>
        </p:nvSpPr>
        <p:spPr>
          <a:xfrm>
            <a:off x="8249518" y="1484784"/>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119" name="直接连接符 118">
            <a:extLst>
              <a:ext uri="{FF2B5EF4-FFF2-40B4-BE49-F238E27FC236}">
                <a16:creationId xmlns:a16="http://schemas.microsoft.com/office/drawing/2014/main" id="{C5C234F0-0DFB-291F-DACA-F9D04E2FC7C3}"/>
              </a:ext>
            </a:extLst>
          </p:cNvPr>
          <p:cNvCxnSpPr/>
          <p:nvPr/>
        </p:nvCxnSpPr>
        <p:spPr>
          <a:xfrm>
            <a:off x="5919191" y="2861430"/>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20" name="文本框 51">
            <a:extLst>
              <a:ext uri="{FF2B5EF4-FFF2-40B4-BE49-F238E27FC236}">
                <a16:creationId xmlns:a16="http://schemas.microsoft.com/office/drawing/2014/main" id="{D358F480-1BD3-DCAA-38C9-DE3296D0CA36}"/>
              </a:ext>
            </a:extLst>
          </p:cNvPr>
          <p:cNvSpPr txBox="1">
            <a:spLocks noChangeArrowheads="1"/>
          </p:cNvSpPr>
          <p:nvPr/>
        </p:nvSpPr>
        <p:spPr bwMode="auto">
          <a:xfrm>
            <a:off x="4630447" y="3016873"/>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121" name="文本框 52">
            <a:extLst>
              <a:ext uri="{FF2B5EF4-FFF2-40B4-BE49-F238E27FC236}">
                <a16:creationId xmlns:a16="http://schemas.microsoft.com/office/drawing/2014/main" id="{425DCCB1-000F-53CC-77C4-0807C9F51DDA}"/>
              </a:ext>
            </a:extLst>
          </p:cNvPr>
          <p:cNvSpPr txBox="1">
            <a:spLocks noChangeArrowheads="1"/>
          </p:cNvSpPr>
          <p:nvPr/>
        </p:nvSpPr>
        <p:spPr bwMode="auto">
          <a:xfrm>
            <a:off x="5964983" y="3015377"/>
            <a:ext cx="610936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备份与恢复策略</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29B39-3C8B-3BAA-7BAB-B24E06B492E0}"/>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4DCB6B10-77EE-4F9F-3D46-19B713E0E4E7}"/>
              </a:ext>
            </a:extLst>
          </p:cNvPr>
          <p:cNvSpPr/>
          <p:nvPr/>
        </p:nvSpPr>
        <p:spPr>
          <a:xfrm>
            <a:off x="924046" y="2295900"/>
            <a:ext cx="9266316" cy="195233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CA268AF9-F5E0-72AB-2D86-2076E1951DD9}"/>
              </a:ext>
            </a:extLst>
          </p:cNvPr>
          <p:cNvSpPr txBox="1">
            <a:spLocks noChangeArrowheads="1"/>
          </p:cNvSpPr>
          <p:nvPr/>
        </p:nvSpPr>
        <p:spPr bwMode="auto">
          <a:xfrm>
            <a:off x="1116201" y="2330244"/>
            <a:ext cx="8897223"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mysql&gt; SHOW variables LIKE '%secure%';</a:t>
            </a:r>
          </a:p>
          <a:p>
            <a:pPr eaLnBrk="1" hangingPunct="1"/>
            <a:r>
              <a:rPr lang="en-US" altLang="zh-CN" sz="1300">
                <a:solidFill>
                  <a:srgbClr val="FF0000"/>
                </a:solidFill>
              </a:rPr>
              <a:t>+-----------------------------------------------+---------------+</a:t>
            </a:r>
          </a:p>
          <a:p>
            <a:pPr eaLnBrk="1" hangingPunct="1"/>
            <a:r>
              <a:rPr lang="en-US" altLang="zh-CN" sz="1300">
                <a:solidFill>
                  <a:srgbClr val="FF0000"/>
                </a:solidFill>
              </a:rPr>
              <a:t>| Variable_name         		| Value	|</a:t>
            </a:r>
          </a:p>
          <a:p>
            <a:pPr eaLnBrk="1" hangingPunct="1"/>
            <a:r>
              <a:rPr lang="en-US" altLang="zh-CN" sz="1300">
                <a:solidFill>
                  <a:srgbClr val="FF0000"/>
                </a:solidFill>
              </a:rPr>
              <a:t>+-----------------------------------------------+---------------+</a:t>
            </a:r>
          </a:p>
          <a:p>
            <a:pPr eaLnBrk="1" hangingPunct="1"/>
            <a:r>
              <a:rPr lang="en-US" altLang="zh-CN" sz="1300">
                <a:solidFill>
                  <a:srgbClr val="FF0000"/>
                </a:solidFill>
              </a:rPr>
              <a:t>| require_secure_transport	| OFF 	|</a:t>
            </a:r>
          </a:p>
          <a:p>
            <a:pPr eaLnBrk="1" hangingPunct="1"/>
            <a:r>
              <a:rPr lang="en-US" altLang="zh-CN" sz="1300">
                <a:solidFill>
                  <a:srgbClr val="FF0000"/>
                </a:solidFill>
              </a:rPr>
              <a:t>| secure_auth            		| ON  	|</a:t>
            </a:r>
          </a:p>
          <a:p>
            <a:pPr eaLnBrk="1" hangingPunct="1"/>
            <a:r>
              <a:rPr lang="en-US" altLang="zh-CN" sz="1300">
                <a:solidFill>
                  <a:srgbClr val="FF0000"/>
                </a:solidFill>
              </a:rPr>
              <a:t>| secure_file_priv        		| NULL	|</a:t>
            </a:r>
          </a:p>
          <a:p>
            <a:pPr eaLnBrk="1" hangingPunct="1"/>
            <a:r>
              <a:rPr lang="en-US" altLang="zh-CN" sz="1300">
                <a:solidFill>
                  <a:srgbClr val="FF0000"/>
                </a:solidFill>
              </a:rPr>
              <a:t>+-----------------------------------------------+---------------+</a:t>
            </a:r>
          </a:p>
          <a:p>
            <a:pPr eaLnBrk="1" hangingPunct="1"/>
            <a:r>
              <a:rPr lang="en-US" altLang="zh-CN" sz="1300">
                <a:solidFill>
                  <a:srgbClr val="FF0000"/>
                </a:solidFill>
              </a:rPr>
              <a:t>3 rows in set, 1 warning (0.00 sec)</a:t>
            </a:r>
          </a:p>
        </p:txBody>
      </p:sp>
      <p:sp>
        <p:nvSpPr>
          <p:cNvPr id="5" name="文本框 41">
            <a:extLst>
              <a:ext uri="{FF2B5EF4-FFF2-40B4-BE49-F238E27FC236}">
                <a16:creationId xmlns:a16="http://schemas.microsoft.com/office/drawing/2014/main" id="{4935E014-C9D3-1E90-58D2-A4689EDC796E}"/>
              </a:ext>
            </a:extLst>
          </p:cNvPr>
          <p:cNvSpPr txBox="1">
            <a:spLocks noChangeArrowheads="1"/>
          </p:cNvSpPr>
          <p:nvPr/>
        </p:nvSpPr>
        <p:spPr bwMode="auto">
          <a:xfrm>
            <a:off x="408497" y="4283904"/>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查看官方文档可知，</a:t>
            </a:r>
            <a:r>
              <a:rPr lang="en-US" altLang="zh-CN"/>
              <a:t>secure_file_priv</a:t>
            </a:r>
            <a:r>
              <a:rPr lang="zh-CN" altLang="en-US"/>
              <a:t>参数用于限制</a:t>
            </a:r>
            <a:r>
              <a:rPr lang="en-US" altLang="zh-CN"/>
              <a:t>LOAD DATA</a:t>
            </a:r>
            <a:r>
              <a:rPr lang="zh-CN" altLang="en-US"/>
              <a:t>，</a:t>
            </a:r>
            <a:r>
              <a:rPr lang="en-US" altLang="zh-CN"/>
              <a:t>SELECT…OUTFILE</a:t>
            </a:r>
            <a:r>
              <a:rPr lang="zh-CN" altLang="en-US"/>
              <a:t>，</a:t>
            </a:r>
            <a:r>
              <a:rPr lang="en-US" altLang="zh-CN"/>
              <a:t>LOAD_FILE()</a:t>
            </a:r>
            <a:r>
              <a:rPr lang="zh-CN" altLang="en-US"/>
              <a:t>命令执行后传到哪个指定目录。</a:t>
            </a:r>
          </a:p>
        </p:txBody>
      </p:sp>
      <p:sp>
        <p:nvSpPr>
          <p:cNvPr id="6" name="文本框 41">
            <a:extLst>
              <a:ext uri="{FF2B5EF4-FFF2-40B4-BE49-F238E27FC236}">
                <a16:creationId xmlns:a16="http://schemas.microsoft.com/office/drawing/2014/main" id="{89335D80-A1C9-8820-5D21-6A3BB744B4A0}"/>
              </a:ext>
            </a:extLst>
          </p:cNvPr>
          <p:cNvSpPr txBox="1">
            <a:spLocks noChangeArrowheads="1"/>
          </p:cNvSpPr>
          <p:nvPr/>
        </p:nvSpPr>
        <p:spPr bwMode="auto">
          <a:xfrm>
            <a:off x="408497" y="1196752"/>
            <a:ext cx="10421256"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如果在执行上述语句时提示</a:t>
            </a:r>
            <a:r>
              <a:rPr lang="en-US" altLang="zh-CN">
                <a:solidFill>
                  <a:srgbClr val="FF0000"/>
                </a:solidFill>
              </a:rPr>
              <a:t>ERROR 1290 (HY000): The MySQL server is running with the --secure-file-priv option so it cannot execute this statement</a:t>
            </a:r>
            <a:r>
              <a:rPr lang="zh-CN" altLang="en-US"/>
              <a:t>错误，可以执行</a:t>
            </a:r>
            <a:r>
              <a:rPr lang="en-US" altLang="zh-CN">
                <a:solidFill>
                  <a:srgbClr val="FF0000"/>
                </a:solidFill>
              </a:rPr>
              <a:t>SHOW variables LIKE '%secure%';</a:t>
            </a:r>
            <a:r>
              <a:rPr lang="zh-CN" altLang="en-US"/>
              <a:t>语句，查看</a:t>
            </a:r>
            <a:r>
              <a:rPr lang="en-US" altLang="zh-CN"/>
              <a:t>secure_file_priv</a:t>
            </a:r>
            <a:r>
              <a:rPr lang="zh-CN" altLang="en-US"/>
              <a:t>值，结果如下：</a:t>
            </a:r>
          </a:p>
        </p:txBody>
      </p:sp>
      <p:sp>
        <p:nvSpPr>
          <p:cNvPr id="7" name="文本框 41">
            <a:extLst>
              <a:ext uri="{FF2B5EF4-FFF2-40B4-BE49-F238E27FC236}">
                <a16:creationId xmlns:a16="http://schemas.microsoft.com/office/drawing/2014/main" id="{BC64A0FA-338C-B354-912D-F409D14A38E5}"/>
              </a:ext>
            </a:extLst>
          </p:cNvPr>
          <p:cNvSpPr txBox="1">
            <a:spLocks noChangeArrowheads="1"/>
          </p:cNvSpPr>
          <p:nvPr/>
        </p:nvSpPr>
        <p:spPr bwMode="auto">
          <a:xfrm>
            <a:off x="409895" y="4956422"/>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由上述查询结果可知，</a:t>
            </a:r>
            <a:r>
              <a:rPr lang="en-US" altLang="zh-CN"/>
              <a:t>secure_file_priv</a:t>
            </a:r>
            <a:r>
              <a:rPr lang="zh-CN" altLang="en-US"/>
              <a:t>值默认为</a:t>
            </a:r>
            <a:r>
              <a:rPr lang="en-US" altLang="zh-CN"/>
              <a:t>NULL</a:t>
            </a:r>
            <a:r>
              <a:rPr lang="zh-CN" altLang="en-US"/>
              <a:t>，表示不允许导入或导出。解决方法为：打开配置文件</a:t>
            </a:r>
            <a:r>
              <a:rPr lang="en-US" altLang="zh-CN"/>
              <a:t>my.cnf</a:t>
            </a:r>
            <a:r>
              <a:rPr lang="zh-CN" altLang="en-US"/>
              <a:t>或</a:t>
            </a:r>
            <a:r>
              <a:rPr lang="en-US" altLang="zh-CN"/>
              <a:t>my.ini</a:t>
            </a:r>
            <a:r>
              <a:rPr lang="zh-CN" altLang="en-US"/>
              <a:t>，在其中加入以下语句并保存后重启</a:t>
            </a:r>
            <a:r>
              <a:rPr lang="en-US" altLang="zh-CN"/>
              <a:t>MySQL</a:t>
            </a:r>
            <a:r>
              <a:rPr lang="zh-CN" altLang="en-US"/>
              <a:t>。</a:t>
            </a:r>
          </a:p>
        </p:txBody>
      </p:sp>
      <p:sp>
        <p:nvSpPr>
          <p:cNvPr id="8" name="矩形 7">
            <a:extLst>
              <a:ext uri="{FF2B5EF4-FFF2-40B4-BE49-F238E27FC236}">
                <a16:creationId xmlns:a16="http://schemas.microsoft.com/office/drawing/2014/main" id="{7803484D-23C9-A8F9-C7D9-195CF0E42AED}"/>
              </a:ext>
            </a:extLst>
          </p:cNvPr>
          <p:cNvSpPr/>
          <p:nvPr/>
        </p:nvSpPr>
        <p:spPr>
          <a:xfrm>
            <a:off x="629390" y="5758895"/>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A2C1C009-A9EA-7E98-B42A-CF6A381FD228}"/>
              </a:ext>
            </a:extLst>
          </p:cNvPr>
          <p:cNvSpPr txBox="1">
            <a:spLocks noChangeArrowheads="1"/>
          </p:cNvSpPr>
          <p:nvPr/>
        </p:nvSpPr>
        <p:spPr bwMode="auto">
          <a:xfrm>
            <a:off x="1271391" y="5835077"/>
            <a:ext cx="8574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secure-file-priv =''</a:t>
            </a:r>
          </a:p>
        </p:txBody>
      </p:sp>
    </p:spTree>
    <p:extLst>
      <p:ext uri="{BB962C8B-B14F-4D97-AF65-F5344CB8AC3E}">
        <p14:creationId xmlns:p14="http://schemas.microsoft.com/office/powerpoint/2010/main" val="278991353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E4C03-6CF6-5975-C25D-F8D978A302BF}"/>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7FA1AEB6-AD5B-2FDF-6F10-56D326D812D5}"/>
              </a:ext>
            </a:extLst>
          </p:cNvPr>
          <p:cNvGrpSpPr/>
          <p:nvPr/>
        </p:nvGrpSpPr>
        <p:grpSpPr>
          <a:xfrm>
            <a:off x="361775" y="1107220"/>
            <a:ext cx="2183765" cy="600710"/>
            <a:chOff x="1320" y="4641"/>
            <a:chExt cx="3439" cy="946"/>
          </a:xfrm>
          <a:solidFill>
            <a:schemeClr val="accent6"/>
          </a:solidFill>
        </p:grpSpPr>
        <p:sp>
          <p:nvSpPr>
            <p:cNvPr id="11" name="椭圆 10">
              <a:extLst>
                <a:ext uri="{FF2B5EF4-FFF2-40B4-BE49-F238E27FC236}">
                  <a16:creationId xmlns:a16="http://schemas.microsoft.com/office/drawing/2014/main" id="{9EB0B0B3-C6FC-D09F-9C24-A073AD68660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10">
              <a:extLst>
                <a:ext uri="{FF2B5EF4-FFF2-40B4-BE49-F238E27FC236}">
                  <a16:creationId xmlns:a16="http://schemas.microsoft.com/office/drawing/2014/main" id="{F0DC481E-CF23-3546-9F74-D865199D7B4F}"/>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例6 】</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ED08E8F2-A3C5-D78B-FE43-B4404C91ABFE}"/>
              </a:ext>
            </a:extLst>
          </p:cNvPr>
          <p:cNvSpPr txBox="1">
            <a:spLocks noChangeArrowheads="1"/>
          </p:cNvSpPr>
          <p:nvPr/>
        </p:nvSpPr>
        <p:spPr bwMode="auto">
          <a:xfrm>
            <a:off x="2801762" y="1088041"/>
            <a:ext cx="8021784" cy="84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SELECT…INTO OUTFILE</a:t>
            </a:r>
            <a:r>
              <a:rPr lang="zh-CN" altLang="en-US" sz="1600"/>
              <a:t>语句将</a:t>
            </a:r>
            <a:r>
              <a:rPr lang="en-US" altLang="zh-CN" sz="1600"/>
              <a:t>company</a:t>
            </a:r>
            <a:r>
              <a:rPr lang="zh-CN" altLang="en-US" sz="1600"/>
              <a:t>数据库中</a:t>
            </a:r>
            <a:r>
              <a:rPr lang="en-US" altLang="zh-CN" sz="1600"/>
              <a:t>tb_department</a:t>
            </a:r>
            <a:r>
              <a:rPr lang="zh-CN" altLang="en-US" sz="1600"/>
              <a:t>表中的记录导出到文本文件，使用</a:t>
            </a:r>
            <a:r>
              <a:rPr lang="en-US" altLang="zh-CN" sz="1600"/>
              <a:t>FIELDS</a:t>
            </a:r>
            <a:r>
              <a:rPr lang="zh-CN" altLang="en-US" sz="1600"/>
              <a:t>和</a:t>
            </a:r>
            <a:r>
              <a:rPr lang="en-US" altLang="zh-CN" sz="1600"/>
              <a:t>LINES</a:t>
            </a:r>
            <a:r>
              <a:rPr lang="zh-CN" altLang="en-US" sz="1600"/>
              <a:t>子句，要求字段之间使用逗号间隔，所有字段值用双引号括起来，定义转义字符为单引号。</a:t>
            </a:r>
          </a:p>
        </p:txBody>
      </p:sp>
      <p:sp>
        <p:nvSpPr>
          <p:cNvPr id="5" name="矩形 4">
            <a:extLst>
              <a:ext uri="{FF2B5EF4-FFF2-40B4-BE49-F238E27FC236}">
                <a16:creationId xmlns:a16="http://schemas.microsoft.com/office/drawing/2014/main" id="{7AB802AC-3EF6-B21E-2C3A-C2F7F062EAFC}"/>
              </a:ext>
            </a:extLst>
          </p:cNvPr>
          <p:cNvSpPr/>
          <p:nvPr/>
        </p:nvSpPr>
        <p:spPr>
          <a:xfrm>
            <a:off x="970768" y="2327459"/>
            <a:ext cx="9266316" cy="166506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4C9CF796-2346-22B7-764F-B32080D24CA4}"/>
              </a:ext>
            </a:extLst>
          </p:cNvPr>
          <p:cNvSpPr txBox="1">
            <a:spLocks noChangeArrowheads="1"/>
          </p:cNvSpPr>
          <p:nvPr/>
        </p:nvSpPr>
        <p:spPr bwMode="auto">
          <a:xfrm>
            <a:off x="1162923" y="2386970"/>
            <a:ext cx="8897223"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mysql&gt; SELECT * FROM company.tb_department INTO OUTFILE "D:/backupdata/tb_department1.txt"</a:t>
            </a:r>
          </a:p>
          <a:p>
            <a:pPr eaLnBrk="1" hangingPunct="1"/>
            <a:r>
              <a:rPr lang="en-US" altLang="zh-CN" sz="1300">
                <a:solidFill>
                  <a:srgbClr val="FF0000"/>
                </a:solidFill>
              </a:rPr>
              <a:t>    -&gt; FIELDS</a:t>
            </a:r>
          </a:p>
          <a:p>
            <a:pPr eaLnBrk="1" hangingPunct="1"/>
            <a:r>
              <a:rPr lang="en-US" altLang="zh-CN" sz="1300">
                <a:solidFill>
                  <a:srgbClr val="FF0000"/>
                </a:solidFill>
              </a:rPr>
              <a:t>    -&gt; TERMINATED BY ','</a:t>
            </a:r>
          </a:p>
          <a:p>
            <a:pPr eaLnBrk="1" hangingPunct="1"/>
            <a:r>
              <a:rPr lang="en-US" altLang="zh-CN" sz="1300">
                <a:solidFill>
                  <a:srgbClr val="FF0000"/>
                </a:solidFill>
              </a:rPr>
              <a:t>    -&gt; ENCLOSED BY '\"'</a:t>
            </a:r>
          </a:p>
          <a:p>
            <a:pPr eaLnBrk="1" hangingPunct="1"/>
            <a:r>
              <a:rPr lang="en-US" altLang="zh-CN" sz="1300">
                <a:solidFill>
                  <a:srgbClr val="FF0000"/>
                </a:solidFill>
              </a:rPr>
              <a:t>    -&gt; ESCAPED BY '\''</a:t>
            </a:r>
          </a:p>
          <a:p>
            <a:pPr eaLnBrk="1" hangingPunct="1"/>
            <a:r>
              <a:rPr lang="en-US" altLang="zh-CN" sz="1300">
                <a:solidFill>
                  <a:srgbClr val="FF0000"/>
                </a:solidFill>
              </a:rPr>
              <a:t>    -&gt; LINES</a:t>
            </a:r>
          </a:p>
          <a:p>
            <a:pPr eaLnBrk="1" hangingPunct="1"/>
            <a:r>
              <a:rPr lang="en-US" altLang="zh-CN" sz="1300">
                <a:solidFill>
                  <a:srgbClr val="FF0000"/>
                </a:solidFill>
              </a:rPr>
              <a:t>    -&gt; TERMINATED BY '\r\n';</a:t>
            </a:r>
          </a:p>
          <a:p>
            <a:pPr eaLnBrk="1" hangingPunct="1"/>
            <a:r>
              <a:rPr lang="en-US" altLang="zh-CN" sz="1300">
                <a:solidFill>
                  <a:srgbClr val="FF0000"/>
                </a:solidFill>
              </a:rPr>
              <a:t>Query OK, 4 rows affected (0.05 sec)</a:t>
            </a:r>
          </a:p>
        </p:txBody>
      </p:sp>
      <p:sp>
        <p:nvSpPr>
          <p:cNvPr id="7" name="文本框 41">
            <a:extLst>
              <a:ext uri="{FF2B5EF4-FFF2-40B4-BE49-F238E27FC236}">
                <a16:creationId xmlns:a16="http://schemas.microsoft.com/office/drawing/2014/main" id="{7DCE80DD-0C2C-48DA-6676-40DCCD6B1024}"/>
              </a:ext>
            </a:extLst>
          </p:cNvPr>
          <p:cNvSpPr txBox="1">
            <a:spLocks noChangeArrowheads="1"/>
          </p:cNvSpPr>
          <p:nvPr/>
        </p:nvSpPr>
        <p:spPr bwMode="auto">
          <a:xfrm>
            <a:off x="402290" y="191905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SELECT INTO…OUTFILE</a:t>
            </a:r>
            <a:r>
              <a:rPr lang="zh-CN" altLang="en-US" sz="1600">
                <a:solidFill>
                  <a:schemeClr val="tx1">
                    <a:lumMod val="65000"/>
                    <a:lumOff val="35000"/>
                  </a:schemeClr>
                </a:solidFill>
              </a:rPr>
              <a:t>语句。</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8" name="文本框 41">
            <a:extLst>
              <a:ext uri="{FF2B5EF4-FFF2-40B4-BE49-F238E27FC236}">
                <a16:creationId xmlns:a16="http://schemas.microsoft.com/office/drawing/2014/main" id="{E67AE111-52A8-99E1-BE04-FDC608B0F357}"/>
              </a:ext>
            </a:extLst>
          </p:cNvPr>
          <p:cNvSpPr txBox="1">
            <a:spLocks noChangeArrowheads="1"/>
          </p:cNvSpPr>
          <p:nvPr/>
        </p:nvSpPr>
        <p:spPr bwMode="auto">
          <a:xfrm>
            <a:off x="455219" y="4072182"/>
            <a:ext cx="10421256"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dirty="0"/>
              <a:t>打开</a:t>
            </a:r>
            <a:r>
              <a:rPr lang="en-US" altLang="zh-CN" dirty="0"/>
              <a:t>D:/backupdata</a:t>
            </a:r>
            <a:r>
              <a:rPr lang="zh-CN" altLang="en-US" dirty="0"/>
              <a:t>目录，可以看到生成的文本文件</a:t>
            </a:r>
            <a:r>
              <a:rPr lang="en-US" altLang="zh-CN" dirty="0"/>
              <a:t>tb_department1.txt</a:t>
            </a:r>
            <a:r>
              <a:rPr lang="zh-CN" altLang="en-US" dirty="0"/>
              <a:t>，打开文件，内容如图</a:t>
            </a:r>
            <a:r>
              <a:rPr lang="en-US" altLang="zh-CN" dirty="0"/>
              <a:t>4</a:t>
            </a:r>
            <a:r>
              <a:rPr lang="zh-CN" altLang="en-US" dirty="0"/>
              <a:t>所示。</a:t>
            </a:r>
          </a:p>
        </p:txBody>
      </p:sp>
      <p:sp>
        <p:nvSpPr>
          <p:cNvPr id="9" name="矩形 8">
            <a:extLst>
              <a:ext uri="{FF2B5EF4-FFF2-40B4-BE49-F238E27FC236}">
                <a16:creationId xmlns:a16="http://schemas.microsoft.com/office/drawing/2014/main" id="{4E9DAF70-EC99-0E39-E4D5-FCD60FEDFBEA}"/>
              </a:ext>
            </a:extLst>
          </p:cNvPr>
          <p:cNvSpPr/>
          <p:nvPr/>
        </p:nvSpPr>
        <p:spPr>
          <a:xfrm>
            <a:off x="4594161" y="6347622"/>
            <a:ext cx="1819729"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4  </a:t>
            </a:r>
            <a:r>
              <a:rPr lang="zh-CN" altLang="en-US" sz="1400" dirty="0"/>
              <a:t>导出的文本文件</a:t>
            </a:r>
          </a:p>
        </p:txBody>
      </p:sp>
      <p:pic>
        <p:nvPicPr>
          <p:cNvPr id="10" name="Picture 2">
            <a:extLst>
              <a:ext uri="{FF2B5EF4-FFF2-40B4-BE49-F238E27FC236}">
                <a16:creationId xmlns:a16="http://schemas.microsoft.com/office/drawing/2014/main" id="{4E0BD0D1-A308-A478-F20E-B86F370EA6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5752" y="4707020"/>
            <a:ext cx="3155583" cy="1598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141248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4739F-0130-8053-AAA9-4FE8C506DB5F}"/>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74A6D96-A30C-440A-3995-4B3E1370E784}"/>
              </a:ext>
            </a:extLst>
          </p:cNvPr>
          <p:cNvSpPr/>
          <p:nvPr/>
        </p:nvSpPr>
        <p:spPr>
          <a:xfrm>
            <a:off x="1338389" y="2223892"/>
            <a:ext cx="9266316" cy="4067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57491B0-AEED-361F-ACC9-72040DEA2469}"/>
              </a:ext>
            </a:extLst>
          </p:cNvPr>
          <p:cNvSpPr txBox="1">
            <a:spLocks noChangeArrowheads="1"/>
          </p:cNvSpPr>
          <p:nvPr/>
        </p:nvSpPr>
        <p:spPr bwMode="auto">
          <a:xfrm>
            <a:off x="1530544" y="2283403"/>
            <a:ext cx="889722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mysqldump -T path -u username -p db_name [ tb_name ] [OPTIONS]</a:t>
            </a:r>
          </a:p>
        </p:txBody>
      </p:sp>
      <p:sp>
        <p:nvSpPr>
          <p:cNvPr id="5" name="文本框 41">
            <a:extLst>
              <a:ext uri="{FF2B5EF4-FFF2-40B4-BE49-F238E27FC236}">
                <a16:creationId xmlns:a16="http://schemas.microsoft.com/office/drawing/2014/main" id="{C94086EA-8661-92C9-0DA5-6E61F2E065AC}"/>
              </a:ext>
            </a:extLst>
          </p:cNvPr>
          <p:cNvSpPr txBox="1">
            <a:spLocks noChangeArrowheads="1"/>
          </p:cNvSpPr>
          <p:nvPr/>
        </p:nvSpPr>
        <p:spPr bwMode="auto">
          <a:xfrm>
            <a:off x="822840" y="2836100"/>
            <a:ext cx="10421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OPTIONS</a:t>
            </a:r>
            <a:r>
              <a:rPr lang="zh-CN" altLang="zh-CN"/>
              <a:t>为可选参数，其常见值及意义如下：</a:t>
            </a:r>
          </a:p>
        </p:txBody>
      </p:sp>
      <p:sp>
        <p:nvSpPr>
          <p:cNvPr id="6" name="文本框 41">
            <a:extLst>
              <a:ext uri="{FF2B5EF4-FFF2-40B4-BE49-F238E27FC236}">
                <a16:creationId xmlns:a16="http://schemas.microsoft.com/office/drawing/2014/main" id="{F01B584C-7A54-4ABE-1EFA-2DD965CE8A66}"/>
              </a:ext>
            </a:extLst>
          </p:cNvPr>
          <p:cNvSpPr txBox="1">
            <a:spLocks noChangeArrowheads="1"/>
          </p:cNvSpPr>
          <p:nvPr/>
        </p:nvSpPr>
        <p:spPr bwMode="auto">
          <a:xfrm>
            <a:off x="822840" y="1124744"/>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使用</a:t>
            </a:r>
            <a:r>
              <a:rPr lang="en-US" altLang="zh-CN"/>
              <a:t>mysqldump</a:t>
            </a:r>
            <a:r>
              <a:rPr lang="zh-CN" altLang="en-US"/>
              <a:t>不仅可以将数据库备份为</a:t>
            </a:r>
            <a:r>
              <a:rPr lang="zh-CN" altLang="en-US">
                <a:solidFill>
                  <a:srgbClr val="FF0000"/>
                </a:solidFill>
              </a:rPr>
              <a:t>包含</a:t>
            </a:r>
            <a:r>
              <a:rPr lang="en-US" altLang="zh-CN">
                <a:solidFill>
                  <a:srgbClr val="FF0000"/>
                </a:solidFill>
              </a:rPr>
              <a:t>CREATE</a:t>
            </a:r>
            <a:r>
              <a:rPr lang="zh-CN" altLang="en-US">
                <a:solidFill>
                  <a:srgbClr val="FF0000"/>
                </a:solidFill>
              </a:rPr>
              <a:t>和</a:t>
            </a:r>
            <a:r>
              <a:rPr lang="en-US" altLang="zh-CN">
                <a:solidFill>
                  <a:srgbClr val="FF0000"/>
                </a:solidFill>
              </a:rPr>
              <a:t>INSERT</a:t>
            </a:r>
            <a:r>
              <a:rPr lang="zh-CN" altLang="en-US">
                <a:solidFill>
                  <a:srgbClr val="FF0000"/>
                </a:solidFill>
              </a:rPr>
              <a:t>语句的</a:t>
            </a:r>
            <a:r>
              <a:rPr lang="en-US" altLang="zh-CN">
                <a:solidFill>
                  <a:srgbClr val="FF0000"/>
                </a:solidFill>
              </a:rPr>
              <a:t>sql</a:t>
            </a:r>
            <a:r>
              <a:rPr lang="zh-CN" altLang="en-US">
                <a:solidFill>
                  <a:srgbClr val="FF0000"/>
                </a:solidFill>
              </a:rPr>
              <a:t>文件</a:t>
            </a:r>
            <a:r>
              <a:rPr lang="zh-CN" altLang="en-US"/>
              <a:t>，还可以将其导出为</a:t>
            </a:r>
            <a:r>
              <a:rPr lang="zh-CN" altLang="en-US">
                <a:solidFill>
                  <a:srgbClr val="FF0000"/>
                </a:solidFill>
              </a:rPr>
              <a:t>纯文本文件</a:t>
            </a:r>
            <a:r>
              <a:rPr lang="zh-CN" altLang="en-US"/>
              <a:t>。</a:t>
            </a:r>
          </a:p>
        </p:txBody>
      </p:sp>
      <p:sp>
        <p:nvSpPr>
          <p:cNvPr id="7" name="文本框 41">
            <a:extLst>
              <a:ext uri="{FF2B5EF4-FFF2-40B4-BE49-F238E27FC236}">
                <a16:creationId xmlns:a16="http://schemas.microsoft.com/office/drawing/2014/main" id="{AFC8D378-9525-53DE-E8C1-1E568B049905}"/>
              </a:ext>
            </a:extLst>
          </p:cNvPr>
          <p:cNvSpPr txBox="1">
            <a:spLocks noChangeArrowheads="1"/>
          </p:cNvSpPr>
          <p:nvPr/>
        </p:nvSpPr>
        <p:spPr bwMode="auto">
          <a:xfrm>
            <a:off x="707218" y="3198226"/>
            <a:ext cx="10576227"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500"/>
              </a:lnSpc>
              <a:buFont typeface="Wingdings" panose="05000000000000000000" pitchFamily="2" charset="2"/>
              <a:buChar char="Ø"/>
            </a:pPr>
            <a:r>
              <a:rPr lang="en-US" altLang="zh-CN">
                <a:solidFill>
                  <a:srgbClr val="FF0000"/>
                </a:solidFill>
              </a:rPr>
              <a:t>--fields-terminated-by=value</a:t>
            </a:r>
            <a:r>
              <a:rPr lang="zh-CN" altLang="en-US">
                <a:solidFill>
                  <a:srgbClr val="FF0000"/>
                </a:solidFill>
              </a:rPr>
              <a:t>：</a:t>
            </a:r>
            <a:r>
              <a:rPr lang="zh-CN" altLang="en-US"/>
              <a:t>设置字段之间的分隔字符，可以为单个或多个字符，默认为制表符</a:t>
            </a:r>
            <a:r>
              <a:rPr lang="en-US" altLang="zh-CN"/>
              <a:t>\t</a:t>
            </a:r>
            <a:r>
              <a:rPr lang="zh-CN" altLang="en-US"/>
              <a:t>。</a:t>
            </a:r>
          </a:p>
          <a:p>
            <a:pPr marL="285750" indent="-285750" algn="just" eaLnBrk="1" hangingPunct="1">
              <a:lnSpc>
                <a:spcPts val="2500"/>
              </a:lnSpc>
              <a:buFont typeface="Wingdings" panose="05000000000000000000" pitchFamily="2" charset="2"/>
              <a:buChar char="Ø"/>
            </a:pPr>
            <a:r>
              <a:rPr lang="en-US" altLang="zh-CN">
                <a:solidFill>
                  <a:srgbClr val="FF0000"/>
                </a:solidFill>
              </a:rPr>
              <a:t>--fields-enclosed-by=value</a:t>
            </a:r>
            <a:r>
              <a:rPr lang="zh-CN" altLang="en-US">
                <a:solidFill>
                  <a:srgbClr val="FF0000"/>
                </a:solidFill>
              </a:rPr>
              <a:t>：</a:t>
            </a:r>
            <a:r>
              <a:rPr lang="zh-CN" altLang="en-US"/>
              <a:t>设置包裹文件中字段的符号。</a:t>
            </a:r>
          </a:p>
          <a:p>
            <a:pPr marL="285750" indent="-285750" algn="just" eaLnBrk="1" hangingPunct="1">
              <a:lnSpc>
                <a:spcPts val="2500"/>
              </a:lnSpc>
              <a:buFont typeface="Wingdings" panose="05000000000000000000" pitchFamily="2" charset="2"/>
              <a:buChar char="Ø"/>
            </a:pPr>
            <a:r>
              <a:rPr lang="en-US" altLang="zh-CN">
                <a:solidFill>
                  <a:srgbClr val="FF0000"/>
                </a:solidFill>
              </a:rPr>
              <a:t>--fields-optionally-enclosed-by=value</a:t>
            </a:r>
            <a:r>
              <a:rPr lang="zh-CN" altLang="en-US">
                <a:solidFill>
                  <a:srgbClr val="FF0000"/>
                </a:solidFill>
              </a:rPr>
              <a:t>：</a:t>
            </a:r>
            <a:r>
              <a:rPr lang="zh-CN" altLang="en-US"/>
              <a:t>设置包裹文件中字段的符号，只能为单个字符，且只能包括</a:t>
            </a:r>
            <a:r>
              <a:rPr lang="en-US" altLang="zh-CN"/>
              <a:t>CHAR</a:t>
            </a:r>
            <a:r>
              <a:rPr lang="zh-CN" altLang="en-US"/>
              <a:t>和</a:t>
            </a:r>
            <a:r>
              <a:rPr lang="en-US" altLang="zh-CN"/>
              <a:t>VARCHAR</a:t>
            </a:r>
            <a:r>
              <a:rPr lang="zh-CN" altLang="en-US"/>
              <a:t>等字符数据字段。</a:t>
            </a:r>
          </a:p>
          <a:p>
            <a:pPr marL="285750" indent="-285750" algn="just" eaLnBrk="1" hangingPunct="1">
              <a:lnSpc>
                <a:spcPts val="2500"/>
              </a:lnSpc>
              <a:buFont typeface="Wingdings" panose="05000000000000000000" pitchFamily="2" charset="2"/>
              <a:buChar char="Ø"/>
            </a:pPr>
            <a:r>
              <a:rPr lang="en-US" altLang="zh-CN">
                <a:solidFill>
                  <a:srgbClr val="FF0000"/>
                </a:solidFill>
              </a:rPr>
              <a:t>--fields-escaped-by=value</a:t>
            </a:r>
            <a:r>
              <a:rPr lang="zh-CN" altLang="en-US">
                <a:solidFill>
                  <a:srgbClr val="FF0000"/>
                </a:solidFill>
              </a:rPr>
              <a:t>：</a:t>
            </a:r>
            <a:r>
              <a:rPr lang="zh-CN" altLang="en-US"/>
              <a:t>控制如何写入或读取特殊字符，实际就是设置转义字符，默认为反斜线</a:t>
            </a:r>
            <a:r>
              <a:rPr lang="en-US" altLang="zh-CN"/>
              <a:t>\</a:t>
            </a:r>
            <a:r>
              <a:rPr lang="zh-CN" altLang="en-US"/>
              <a:t>。</a:t>
            </a:r>
          </a:p>
          <a:p>
            <a:pPr marL="285750" indent="-285750" algn="just" eaLnBrk="1" hangingPunct="1">
              <a:lnSpc>
                <a:spcPts val="2500"/>
              </a:lnSpc>
              <a:buFont typeface="Wingdings" panose="05000000000000000000" pitchFamily="2" charset="2"/>
              <a:buChar char="Ø"/>
            </a:pPr>
            <a:r>
              <a:rPr lang="en-US" altLang="zh-CN">
                <a:solidFill>
                  <a:srgbClr val="FF0000"/>
                </a:solidFill>
              </a:rPr>
              <a:t>--lines-terminated-by=value</a:t>
            </a:r>
            <a:r>
              <a:rPr lang="zh-CN" altLang="en-US">
                <a:solidFill>
                  <a:srgbClr val="FF0000"/>
                </a:solidFill>
              </a:rPr>
              <a:t>：</a:t>
            </a:r>
            <a:r>
              <a:rPr lang="zh-CN" altLang="en-US"/>
              <a:t>设置每行数据的结尾字符，可以为单个或多个字符，默认值为</a:t>
            </a:r>
            <a:r>
              <a:rPr lang="en-US" altLang="zh-CN"/>
              <a:t>\n</a:t>
            </a:r>
            <a:r>
              <a:rPr lang="zh-CN" altLang="en-US"/>
              <a:t>。</a:t>
            </a:r>
          </a:p>
        </p:txBody>
      </p:sp>
      <p:sp>
        <p:nvSpPr>
          <p:cNvPr id="8" name="文本框 41">
            <a:extLst>
              <a:ext uri="{FF2B5EF4-FFF2-40B4-BE49-F238E27FC236}">
                <a16:creationId xmlns:a16="http://schemas.microsoft.com/office/drawing/2014/main" id="{BBCF9FDF-E505-8E28-DEA1-F4FFD9191A72}"/>
              </a:ext>
            </a:extLst>
          </p:cNvPr>
          <p:cNvSpPr txBox="1">
            <a:spLocks noChangeArrowheads="1"/>
          </p:cNvSpPr>
          <p:nvPr/>
        </p:nvSpPr>
        <p:spPr bwMode="auto">
          <a:xfrm>
            <a:off x="815849" y="1805651"/>
            <a:ext cx="10421256"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使用</a:t>
            </a:r>
            <a:r>
              <a:rPr lang="en-US" altLang="zh-CN"/>
              <a:t>mysqldump</a:t>
            </a:r>
            <a:r>
              <a:rPr lang="zh-CN" altLang="en-US"/>
              <a:t>导出文本文件的基本语法格式如下：</a:t>
            </a:r>
          </a:p>
        </p:txBody>
      </p:sp>
      <p:grpSp>
        <p:nvGrpSpPr>
          <p:cNvPr id="9" name="组合 8">
            <a:extLst>
              <a:ext uri="{FF2B5EF4-FFF2-40B4-BE49-F238E27FC236}">
                <a16:creationId xmlns:a16="http://schemas.microsoft.com/office/drawing/2014/main" id="{CF3225DC-9E10-C311-44BC-A022BBCF86A1}"/>
              </a:ext>
            </a:extLst>
          </p:cNvPr>
          <p:cNvGrpSpPr/>
          <p:nvPr/>
        </p:nvGrpSpPr>
        <p:grpSpPr>
          <a:xfrm>
            <a:off x="912513" y="5363662"/>
            <a:ext cx="10036581" cy="832264"/>
            <a:chOff x="812800" y="4424635"/>
            <a:chExt cx="10580688" cy="1800000"/>
          </a:xfrm>
        </p:grpSpPr>
        <p:sp>
          <p:nvSpPr>
            <p:cNvPr id="11" name="圆角矩形 11">
              <a:extLst>
                <a:ext uri="{FF2B5EF4-FFF2-40B4-BE49-F238E27FC236}">
                  <a16:creationId xmlns:a16="http://schemas.microsoft.com/office/drawing/2014/main" id="{66C47090-3B8F-D81E-EB47-FF2C2F19905C}"/>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2" name="组合 11">
              <a:extLst>
                <a:ext uri="{FF2B5EF4-FFF2-40B4-BE49-F238E27FC236}">
                  <a16:creationId xmlns:a16="http://schemas.microsoft.com/office/drawing/2014/main" id="{CCBA290F-5313-3464-8FDE-0205D1A83AD7}"/>
                </a:ext>
              </a:extLst>
            </p:cNvPr>
            <p:cNvGrpSpPr>
              <a:grpSpLocks/>
            </p:cNvGrpSpPr>
            <p:nvPr/>
          </p:nvGrpSpPr>
          <p:grpSpPr bwMode="auto">
            <a:xfrm>
              <a:off x="812800" y="4424635"/>
              <a:ext cx="1927225" cy="1800000"/>
              <a:chOff x="1350" y="2421"/>
              <a:chExt cx="3035" cy="3606"/>
            </a:xfrm>
          </p:grpSpPr>
          <p:sp>
            <p:nvSpPr>
              <p:cNvPr id="13" name="Flowchart: Off-page Connector 32">
                <a:extLst>
                  <a:ext uri="{FF2B5EF4-FFF2-40B4-BE49-F238E27FC236}">
                    <a16:creationId xmlns:a16="http://schemas.microsoft.com/office/drawing/2014/main" id="{68AFDB45-24CA-9C66-1BB9-51F0D6BEF4C8}"/>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4" name="Round Same Side Corner Rectangle 33">
                <a:extLst>
                  <a:ext uri="{FF2B5EF4-FFF2-40B4-BE49-F238E27FC236}">
                    <a16:creationId xmlns:a16="http://schemas.microsoft.com/office/drawing/2014/main" id="{E0804093-E3F7-4260-B1EC-93BBD222050D}"/>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0" name="文本框 41">
            <a:extLst>
              <a:ext uri="{FF2B5EF4-FFF2-40B4-BE49-F238E27FC236}">
                <a16:creationId xmlns:a16="http://schemas.microsoft.com/office/drawing/2014/main" id="{7456C928-06D5-A575-5C93-0A4AD48A1DBB}"/>
              </a:ext>
            </a:extLst>
          </p:cNvPr>
          <p:cNvSpPr txBox="1">
            <a:spLocks noChangeArrowheads="1"/>
          </p:cNvSpPr>
          <p:nvPr/>
        </p:nvSpPr>
        <p:spPr bwMode="auto">
          <a:xfrm>
            <a:off x="2717751" y="5471152"/>
            <a:ext cx="8165240" cy="63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500" dirty="0">
                <a:solidFill>
                  <a:schemeClr val="bg1"/>
                </a:solidFill>
              </a:rPr>
              <a:t>基本上以上每个选项都跟</a:t>
            </a:r>
            <a:r>
              <a:rPr lang="en-US" altLang="zh-CN" sz="1500" dirty="0">
                <a:solidFill>
                  <a:schemeClr val="bg1"/>
                </a:solidFill>
              </a:rPr>
              <a:t>SELECT…INTO OUTFILE</a:t>
            </a:r>
            <a:r>
              <a:rPr lang="zh-CN" altLang="en-US" sz="1500" dirty="0">
                <a:solidFill>
                  <a:schemeClr val="bg1"/>
                </a:solidFill>
              </a:rPr>
              <a:t>语句中的</a:t>
            </a:r>
            <a:r>
              <a:rPr lang="en-US" altLang="zh-CN" sz="1500" dirty="0">
                <a:solidFill>
                  <a:schemeClr val="bg1"/>
                </a:solidFill>
              </a:rPr>
              <a:t>OPTIONS</a:t>
            </a:r>
            <a:r>
              <a:rPr lang="zh-CN" altLang="en-US" sz="1500" dirty="0">
                <a:solidFill>
                  <a:schemeClr val="bg1"/>
                </a:solidFill>
              </a:rPr>
              <a:t>参数设置相同。不同的是，等号后面的</a:t>
            </a:r>
            <a:r>
              <a:rPr lang="en-US" altLang="zh-CN" sz="1500" dirty="0">
                <a:solidFill>
                  <a:schemeClr val="bg1"/>
                </a:solidFill>
              </a:rPr>
              <a:t>value</a:t>
            </a:r>
            <a:r>
              <a:rPr lang="zh-CN" altLang="en-US" sz="1500" dirty="0">
                <a:solidFill>
                  <a:schemeClr val="bg1"/>
                </a:solidFill>
              </a:rPr>
              <a:t>值不要用引号引起来。</a:t>
            </a:r>
          </a:p>
        </p:txBody>
      </p:sp>
    </p:spTree>
    <p:extLst>
      <p:ext uri="{BB962C8B-B14F-4D97-AF65-F5344CB8AC3E}">
        <p14:creationId xmlns:p14="http://schemas.microsoft.com/office/powerpoint/2010/main" val="125733601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98289-54EB-640B-0984-F93BA421805C}"/>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9BEBFCC3-5EEB-1E03-A1E4-D09763A3A814}"/>
              </a:ext>
            </a:extLst>
          </p:cNvPr>
          <p:cNvGrpSpPr/>
          <p:nvPr/>
        </p:nvGrpSpPr>
        <p:grpSpPr>
          <a:xfrm>
            <a:off x="718307" y="1287939"/>
            <a:ext cx="2183765" cy="600710"/>
            <a:chOff x="1320" y="4641"/>
            <a:chExt cx="3439" cy="946"/>
          </a:xfrm>
          <a:solidFill>
            <a:schemeClr val="accent6"/>
          </a:solidFill>
        </p:grpSpPr>
        <p:sp>
          <p:nvSpPr>
            <p:cNvPr id="11" name="椭圆 10">
              <a:extLst>
                <a:ext uri="{FF2B5EF4-FFF2-40B4-BE49-F238E27FC236}">
                  <a16:creationId xmlns:a16="http://schemas.microsoft.com/office/drawing/2014/main" id="{86E5831C-0E2B-E2C6-8565-82A34C6EBA7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20">
              <a:extLst>
                <a:ext uri="{FF2B5EF4-FFF2-40B4-BE49-F238E27FC236}">
                  <a16:creationId xmlns:a16="http://schemas.microsoft.com/office/drawing/2014/main" id="{BA41075B-0DCD-DA59-B57A-A22DAE88D590}"/>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例7 】</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1EEAA25D-7DA2-1E48-DCA0-77A9977271B2}"/>
              </a:ext>
            </a:extLst>
          </p:cNvPr>
          <p:cNvSpPr txBox="1">
            <a:spLocks noChangeArrowheads="1"/>
          </p:cNvSpPr>
          <p:nvPr/>
        </p:nvSpPr>
        <p:spPr bwMode="auto">
          <a:xfrm>
            <a:off x="3158294" y="1268760"/>
            <a:ext cx="8021784" cy="84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mysqldump</a:t>
            </a:r>
            <a:r>
              <a:rPr lang="zh-CN" altLang="en-US" sz="1600"/>
              <a:t>命令将</a:t>
            </a:r>
            <a:r>
              <a:rPr lang="en-US" altLang="zh-CN" sz="1600"/>
              <a:t>company</a:t>
            </a:r>
            <a:r>
              <a:rPr lang="zh-CN" altLang="en-US" sz="1600"/>
              <a:t>数据库中</a:t>
            </a:r>
            <a:r>
              <a:rPr lang="en-US" altLang="zh-CN" sz="1600"/>
              <a:t>tb_worker</a:t>
            </a:r>
            <a:r>
              <a:rPr lang="zh-CN" altLang="en-US" sz="1600"/>
              <a:t>表中的记录导出到文本文件，使用</a:t>
            </a:r>
            <a:r>
              <a:rPr lang="en-US" altLang="zh-CN" sz="1600"/>
              <a:t>FIELDS</a:t>
            </a:r>
            <a:r>
              <a:rPr lang="zh-CN" altLang="en-US" sz="1600"/>
              <a:t>和</a:t>
            </a:r>
            <a:r>
              <a:rPr lang="en-US" altLang="zh-CN" sz="1600"/>
              <a:t>LINES</a:t>
            </a:r>
            <a:r>
              <a:rPr lang="zh-CN" altLang="en-US" sz="1600"/>
              <a:t>选项，要求字段之间使用逗号间隔，所有字符类型字段值用双引号括起来，定义转义字符为问号</a:t>
            </a:r>
            <a:r>
              <a:rPr lang="en-US" altLang="zh-CN" sz="1600"/>
              <a:t>?</a:t>
            </a:r>
            <a:r>
              <a:rPr lang="zh-CN" altLang="en-US" sz="1600"/>
              <a:t>，每行记录以回车换行符</a:t>
            </a:r>
            <a:r>
              <a:rPr lang="en-US" altLang="zh-CN" sz="1600"/>
              <a:t>\r\n</a:t>
            </a:r>
            <a:r>
              <a:rPr lang="zh-CN" altLang="en-US" sz="1600"/>
              <a:t>结尾。</a:t>
            </a:r>
          </a:p>
        </p:txBody>
      </p:sp>
      <p:sp>
        <p:nvSpPr>
          <p:cNvPr id="5" name="矩形 4">
            <a:extLst>
              <a:ext uri="{FF2B5EF4-FFF2-40B4-BE49-F238E27FC236}">
                <a16:creationId xmlns:a16="http://schemas.microsoft.com/office/drawing/2014/main" id="{B0B328C5-C8FF-4037-B8F0-5AA883884DB9}"/>
              </a:ext>
            </a:extLst>
          </p:cNvPr>
          <p:cNvSpPr/>
          <p:nvPr/>
        </p:nvSpPr>
        <p:spPr>
          <a:xfrm>
            <a:off x="1327300" y="2608847"/>
            <a:ext cx="9266316" cy="55195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D55FA23F-BF3F-B4CF-37DF-48D8201CF7E1}"/>
              </a:ext>
            </a:extLst>
          </p:cNvPr>
          <p:cNvSpPr txBox="1">
            <a:spLocks noChangeArrowheads="1"/>
          </p:cNvSpPr>
          <p:nvPr/>
        </p:nvSpPr>
        <p:spPr bwMode="auto">
          <a:xfrm>
            <a:off x="1519455" y="2634801"/>
            <a:ext cx="88972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mysqldump -T D:/backupdata company tb_worker -u root -p --fields-terminated-by=, --fields-optionally-enclosed-by=\" --fields-escaped-by=? --lines-terminated-by=\r\n</a:t>
            </a:r>
          </a:p>
        </p:txBody>
      </p:sp>
      <p:sp>
        <p:nvSpPr>
          <p:cNvPr id="7" name="文本框 41">
            <a:extLst>
              <a:ext uri="{FF2B5EF4-FFF2-40B4-BE49-F238E27FC236}">
                <a16:creationId xmlns:a16="http://schemas.microsoft.com/office/drawing/2014/main" id="{7F4D6641-CA48-3DE4-8D66-FC6DB60ACB01}"/>
              </a:ext>
            </a:extLst>
          </p:cNvPr>
          <p:cNvSpPr txBox="1">
            <a:spLocks noChangeArrowheads="1"/>
          </p:cNvSpPr>
          <p:nvPr/>
        </p:nvSpPr>
        <p:spPr bwMode="auto">
          <a:xfrm>
            <a:off x="758822" y="2166881"/>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打开命令窗口，执行以下</a:t>
            </a:r>
            <a:r>
              <a:rPr lang="en-US" altLang="zh-CN" sz="1600">
                <a:solidFill>
                  <a:schemeClr val="tx1">
                    <a:lumMod val="65000"/>
                    <a:lumOff val="35000"/>
                  </a:schemeClr>
                </a:solidFill>
              </a:rPr>
              <a:t>mysqldump</a:t>
            </a:r>
            <a:r>
              <a:rPr lang="zh-CN" altLang="en-US" sz="1600">
                <a:solidFill>
                  <a:schemeClr val="tx1">
                    <a:lumMod val="65000"/>
                    <a:lumOff val="35000"/>
                  </a:schemeClr>
                </a:solidFill>
              </a:rPr>
              <a:t>命令：</a:t>
            </a:r>
          </a:p>
        </p:txBody>
      </p:sp>
      <p:sp>
        <p:nvSpPr>
          <p:cNvPr id="8" name="文本框 41">
            <a:extLst>
              <a:ext uri="{FF2B5EF4-FFF2-40B4-BE49-F238E27FC236}">
                <a16:creationId xmlns:a16="http://schemas.microsoft.com/office/drawing/2014/main" id="{CA2CE754-2E2C-90F5-5035-3355C3AA460E}"/>
              </a:ext>
            </a:extLst>
          </p:cNvPr>
          <p:cNvSpPr txBox="1">
            <a:spLocks noChangeArrowheads="1"/>
          </p:cNvSpPr>
          <p:nvPr/>
        </p:nvSpPr>
        <p:spPr bwMode="auto">
          <a:xfrm>
            <a:off x="811751" y="3212665"/>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dirty="0"/>
              <a:t>上述命令要在一行中输入，命令执行成功后，</a:t>
            </a:r>
            <a:r>
              <a:rPr lang="en-US" altLang="zh-CN" dirty="0"/>
              <a:t>D:/backupdata</a:t>
            </a:r>
            <a:r>
              <a:rPr lang="zh-CN" altLang="en-US" dirty="0"/>
              <a:t>目录下将会生成两个文件：</a:t>
            </a:r>
            <a:r>
              <a:rPr lang="en-US" altLang="zh-CN" dirty="0" err="1"/>
              <a:t>tb_worker.sql</a:t>
            </a:r>
            <a:r>
              <a:rPr lang="zh-CN" altLang="en-US" dirty="0"/>
              <a:t>和</a:t>
            </a:r>
            <a:r>
              <a:rPr lang="en-US" altLang="zh-CN" dirty="0"/>
              <a:t>tb_worker.txt</a:t>
            </a:r>
            <a:r>
              <a:rPr lang="zh-CN" altLang="en-US" dirty="0"/>
              <a:t>。打开</a:t>
            </a:r>
            <a:r>
              <a:rPr lang="en-US" altLang="zh-CN" dirty="0"/>
              <a:t>tb_worker.txt</a:t>
            </a:r>
            <a:r>
              <a:rPr lang="zh-CN" altLang="en-US" dirty="0"/>
              <a:t>文件，结果如图</a:t>
            </a:r>
            <a:r>
              <a:rPr lang="en-US" altLang="zh-CN" dirty="0"/>
              <a:t>5</a:t>
            </a:r>
            <a:r>
              <a:rPr lang="zh-CN" altLang="en-US" dirty="0"/>
              <a:t>所示。</a:t>
            </a:r>
          </a:p>
        </p:txBody>
      </p:sp>
      <p:pic>
        <p:nvPicPr>
          <p:cNvPr id="9" name="Picture 2">
            <a:extLst>
              <a:ext uri="{FF2B5EF4-FFF2-40B4-BE49-F238E27FC236}">
                <a16:creationId xmlns:a16="http://schemas.microsoft.com/office/drawing/2014/main" id="{DFE29232-33C1-508D-4365-B83CA7596B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2306" y="4013847"/>
            <a:ext cx="6785462" cy="155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矩形 9">
            <a:extLst>
              <a:ext uri="{FF2B5EF4-FFF2-40B4-BE49-F238E27FC236}">
                <a16:creationId xmlns:a16="http://schemas.microsoft.com/office/drawing/2014/main" id="{415EC854-FD89-9BA9-F2C7-E1976E4FEAD7}"/>
              </a:ext>
            </a:extLst>
          </p:cNvPr>
          <p:cNvSpPr/>
          <p:nvPr/>
        </p:nvSpPr>
        <p:spPr>
          <a:xfrm>
            <a:off x="4648714" y="5655886"/>
            <a:ext cx="2055371"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5  </a:t>
            </a:r>
            <a:r>
              <a:rPr lang="zh-CN" altLang="en-US" sz="1600" dirty="0"/>
              <a:t>导出的文本文件</a:t>
            </a:r>
          </a:p>
        </p:txBody>
      </p:sp>
    </p:spTree>
    <p:extLst>
      <p:ext uri="{BB962C8B-B14F-4D97-AF65-F5344CB8AC3E}">
        <p14:creationId xmlns:p14="http://schemas.microsoft.com/office/powerpoint/2010/main" val="127774785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94313-3475-F697-13BE-EF098CE24DC1}"/>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B57C8FBF-B07A-B7C8-3D79-703FA5FD410D}"/>
              </a:ext>
            </a:extLst>
          </p:cNvPr>
          <p:cNvSpPr/>
          <p:nvPr/>
        </p:nvSpPr>
        <p:spPr>
          <a:xfrm>
            <a:off x="1302133" y="1833102"/>
            <a:ext cx="9266316" cy="47382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8A3A0FDB-1F6F-9EE3-B767-8E12EA0CDB53}"/>
              </a:ext>
            </a:extLst>
          </p:cNvPr>
          <p:cNvSpPr txBox="1">
            <a:spLocks noChangeArrowheads="1"/>
          </p:cNvSpPr>
          <p:nvPr/>
        </p:nvSpPr>
        <p:spPr bwMode="auto">
          <a:xfrm>
            <a:off x="1494288" y="1892613"/>
            <a:ext cx="88972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 -u root -p --execute="SELECT</a:t>
            </a:r>
            <a:r>
              <a:rPr lang="zh-CN" altLang="en-US" sz="1600">
                <a:solidFill>
                  <a:srgbClr val="FF0000"/>
                </a:solidFill>
              </a:rPr>
              <a:t>语句</a:t>
            </a:r>
            <a:r>
              <a:rPr lang="en-US" altLang="zh-CN" sz="1600">
                <a:solidFill>
                  <a:srgbClr val="FF0000"/>
                </a:solidFill>
              </a:rPr>
              <a:t>" dbname &gt;filename.txt</a:t>
            </a:r>
          </a:p>
        </p:txBody>
      </p:sp>
      <p:sp>
        <p:nvSpPr>
          <p:cNvPr id="5" name="文本框 41">
            <a:extLst>
              <a:ext uri="{FF2B5EF4-FFF2-40B4-BE49-F238E27FC236}">
                <a16:creationId xmlns:a16="http://schemas.microsoft.com/office/drawing/2014/main" id="{7CBBCB17-A8B5-B7E7-AFCA-2CBBF2B33B2B}"/>
              </a:ext>
            </a:extLst>
          </p:cNvPr>
          <p:cNvSpPr txBox="1">
            <a:spLocks noChangeArrowheads="1"/>
          </p:cNvSpPr>
          <p:nvPr/>
        </p:nvSpPr>
        <p:spPr bwMode="auto">
          <a:xfrm>
            <a:off x="811751" y="1052736"/>
            <a:ext cx="10421256"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使用</a:t>
            </a:r>
            <a:r>
              <a:rPr lang="en-US" altLang="zh-CN"/>
              <a:t>mysql</a:t>
            </a:r>
            <a:r>
              <a:rPr lang="zh-CN" altLang="en-US"/>
              <a:t>命令可以在</a:t>
            </a:r>
            <a:r>
              <a:rPr lang="zh-CN" altLang="en-US">
                <a:solidFill>
                  <a:srgbClr val="FF0000"/>
                </a:solidFill>
              </a:rPr>
              <a:t>命令行模式下</a:t>
            </a:r>
            <a:r>
              <a:rPr lang="zh-CN" altLang="en-US"/>
              <a:t>执行</a:t>
            </a:r>
            <a:r>
              <a:rPr lang="en-US" altLang="zh-CN"/>
              <a:t>SQL</a:t>
            </a:r>
            <a:r>
              <a:rPr lang="zh-CN" altLang="en-US"/>
              <a:t>指令，将查询结果导出到文本文件中。相比</a:t>
            </a:r>
            <a:r>
              <a:rPr lang="en-US" altLang="zh-CN"/>
              <a:t>mysqldump</a:t>
            </a:r>
            <a:r>
              <a:rPr lang="zh-CN" altLang="en-US"/>
              <a:t>，</a:t>
            </a:r>
            <a:r>
              <a:rPr lang="en-US" altLang="zh-CN"/>
              <a:t>mysql</a:t>
            </a:r>
            <a:r>
              <a:rPr lang="zh-CN" altLang="en-US"/>
              <a:t>命令导出的结果</a:t>
            </a:r>
            <a:r>
              <a:rPr lang="zh-CN" altLang="en-US">
                <a:solidFill>
                  <a:srgbClr val="FF0000"/>
                </a:solidFill>
              </a:rPr>
              <a:t>可读性更强</a:t>
            </a:r>
            <a:r>
              <a:rPr lang="zh-CN" altLang="en-US"/>
              <a:t>。其基本格式如下：</a:t>
            </a:r>
          </a:p>
        </p:txBody>
      </p:sp>
      <p:grpSp>
        <p:nvGrpSpPr>
          <p:cNvPr id="6" name="组合 5">
            <a:extLst>
              <a:ext uri="{FF2B5EF4-FFF2-40B4-BE49-F238E27FC236}">
                <a16:creationId xmlns:a16="http://schemas.microsoft.com/office/drawing/2014/main" id="{952C6A2E-EA0E-524E-1956-075AFF8CA688}"/>
              </a:ext>
            </a:extLst>
          </p:cNvPr>
          <p:cNvGrpSpPr/>
          <p:nvPr/>
        </p:nvGrpSpPr>
        <p:grpSpPr>
          <a:xfrm>
            <a:off x="718307" y="2382942"/>
            <a:ext cx="2183765" cy="600710"/>
            <a:chOff x="1320" y="4641"/>
            <a:chExt cx="3439" cy="946"/>
          </a:xfrm>
          <a:solidFill>
            <a:schemeClr val="accent6"/>
          </a:solidFill>
        </p:grpSpPr>
        <p:sp>
          <p:nvSpPr>
            <p:cNvPr id="14" name="椭圆 13">
              <a:extLst>
                <a:ext uri="{FF2B5EF4-FFF2-40B4-BE49-F238E27FC236}">
                  <a16:creationId xmlns:a16="http://schemas.microsoft.com/office/drawing/2014/main" id="{CDB7E4E2-8A28-3D85-B98B-0554F472AF1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20">
              <a:extLst>
                <a:ext uri="{FF2B5EF4-FFF2-40B4-BE49-F238E27FC236}">
                  <a16:creationId xmlns:a16="http://schemas.microsoft.com/office/drawing/2014/main" id="{EB1D52EC-5C6F-C808-DEDE-0BC33256C83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例8 】</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380A6CFB-325C-017F-AB41-5778C24E49E1}"/>
              </a:ext>
            </a:extLst>
          </p:cNvPr>
          <p:cNvSpPr txBox="1">
            <a:spLocks noChangeArrowheads="1"/>
          </p:cNvSpPr>
          <p:nvPr/>
        </p:nvSpPr>
        <p:spPr bwMode="auto">
          <a:xfrm>
            <a:off x="3158294" y="253154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a:t>
            </a:r>
            <a:r>
              <a:rPr lang="zh-CN" altLang="en-US" sz="1600"/>
              <a:t>命令，导出</a:t>
            </a:r>
            <a:r>
              <a:rPr lang="en-US" altLang="zh-CN" sz="1600"/>
              <a:t>company</a:t>
            </a:r>
            <a:r>
              <a:rPr lang="zh-CN" altLang="en-US" sz="1600"/>
              <a:t>数据库的</a:t>
            </a:r>
            <a:r>
              <a:rPr lang="en-US" altLang="zh-CN" sz="1600"/>
              <a:t>tb_department</a:t>
            </a:r>
            <a:r>
              <a:rPr lang="zh-CN" altLang="en-US" sz="1600"/>
              <a:t>表记录到文本文件。</a:t>
            </a:r>
          </a:p>
        </p:txBody>
      </p:sp>
      <p:sp>
        <p:nvSpPr>
          <p:cNvPr id="8" name="矩形 7">
            <a:extLst>
              <a:ext uri="{FF2B5EF4-FFF2-40B4-BE49-F238E27FC236}">
                <a16:creationId xmlns:a16="http://schemas.microsoft.com/office/drawing/2014/main" id="{073A996D-115C-2928-B331-3EAACD1AFE87}"/>
              </a:ext>
            </a:extLst>
          </p:cNvPr>
          <p:cNvSpPr/>
          <p:nvPr/>
        </p:nvSpPr>
        <p:spPr>
          <a:xfrm>
            <a:off x="1327300" y="3452180"/>
            <a:ext cx="9266316" cy="45704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12501987-913E-7062-8A5C-362CCD191A0D}"/>
              </a:ext>
            </a:extLst>
          </p:cNvPr>
          <p:cNvSpPr txBox="1">
            <a:spLocks noChangeArrowheads="1"/>
          </p:cNvSpPr>
          <p:nvPr/>
        </p:nvSpPr>
        <p:spPr bwMode="auto">
          <a:xfrm>
            <a:off x="1519455" y="3528468"/>
            <a:ext cx="8897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 -u root -p --execute="SELECT * FROM tb_department;" company &gt; D:\backupdata\tb_department2.txt</a:t>
            </a:r>
          </a:p>
        </p:txBody>
      </p:sp>
      <p:sp>
        <p:nvSpPr>
          <p:cNvPr id="10" name="文本框 41">
            <a:extLst>
              <a:ext uri="{FF2B5EF4-FFF2-40B4-BE49-F238E27FC236}">
                <a16:creationId xmlns:a16="http://schemas.microsoft.com/office/drawing/2014/main" id="{8B637005-F383-3408-7595-B1BBB09AD995}"/>
              </a:ext>
            </a:extLst>
          </p:cNvPr>
          <p:cNvSpPr txBox="1">
            <a:spLocks noChangeArrowheads="1"/>
          </p:cNvSpPr>
          <p:nvPr/>
        </p:nvSpPr>
        <p:spPr bwMode="auto">
          <a:xfrm>
            <a:off x="758822" y="3018603"/>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打开命令窗口后，执行以下语句：</a:t>
            </a:r>
          </a:p>
        </p:txBody>
      </p:sp>
      <p:sp>
        <p:nvSpPr>
          <p:cNvPr id="11" name="文本框 41">
            <a:extLst>
              <a:ext uri="{FF2B5EF4-FFF2-40B4-BE49-F238E27FC236}">
                <a16:creationId xmlns:a16="http://schemas.microsoft.com/office/drawing/2014/main" id="{B8700F55-F3E1-D28F-6F75-C969EB956D3E}"/>
              </a:ext>
            </a:extLst>
          </p:cNvPr>
          <p:cNvSpPr txBox="1">
            <a:spLocks noChangeArrowheads="1"/>
          </p:cNvSpPr>
          <p:nvPr/>
        </p:nvSpPr>
        <p:spPr bwMode="auto">
          <a:xfrm>
            <a:off x="813149" y="3948339"/>
            <a:ext cx="10421256"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dirty="0"/>
              <a:t>执行完毕后，系统</a:t>
            </a:r>
            <a:r>
              <a:rPr lang="en-US" altLang="zh-CN" dirty="0"/>
              <a:t>D:\backupdata</a:t>
            </a:r>
            <a:r>
              <a:rPr lang="zh-CN" altLang="en-US" dirty="0"/>
              <a:t>目录下将会生成文本文件</a:t>
            </a:r>
            <a:r>
              <a:rPr lang="en-US" altLang="zh-CN" dirty="0"/>
              <a:t>tb_department2.txt</a:t>
            </a:r>
            <a:r>
              <a:rPr lang="zh-CN" altLang="en-US" dirty="0"/>
              <a:t>。打开文件，效果如图</a:t>
            </a:r>
            <a:r>
              <a:rPr lang="en-US" altLang="zh-CN" dirty="0"/>
              <a:t>6</a:t>
            </a:r>
            <a:r>
              <a:rPr lang="zh-CN" altLang="en-US" dirty="0"/>
              <a:t>所示。</a:t>
            </a:r>
          </a:p>
        </p:txBody>
      </p:sp>
      <p:pic>
        <p:nvPicPr>
          <p:cNvPr id="12" name="Picture 2">
            <a:extLst>
              <a:ext uri="{FF2B5EF4-FFF2-40B4-BE49-F238E27FC236}">
                <a16:creationId xmlns:a16="http://schemas.microsoft.com/office/drawing/2014/main" id="{0D8B8DAD-0628-2F8D-9C21-41877B9F2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1393" y="4618955"/>
            <a:ext cx="3300439" cy="141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矩形 12">
            <a:extLst>
              <a:ext uri="{FF2B5EF4-FFF2-40B4-BE49-F238E27FC236}">
                <a16:creationId xmlns:a16="http://schemas.microsoft.com/office/drawing/2014/main" id="{028E302A-3012-F3BE-DD49-5E16C2E5BA29}"/>
              </a:ext>
            </a:extLst>
          </p:cNvPr>
          <p:cNvSpPr/>
          <p:nvPr/>
        </p:nvSpPr>
        <p:spPr>
          <a:xfrm>
            <a:off x="4828946" y="6096546"/>
            <a:ext cx="2178802"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6  </a:t>
            </a:r>
            <a:r>
              <a:rPr lang="zh-CN" altLang="en-US" sz="1400" dirty="0"/>
              <a:t>打开导出的文本文件</a:t>
            </a:r>
          </a:p>
        </p:txBody>
      </p:sp>
    </p:spTree>
    <p:extLst>
      <p:ext uri="{BB962C8B-B14F-4D97-AF65-F5344CB8AC3E}">
        <p14:creationId xmlns:p14="http://schemas.microsoft.com/office/powerpoint/2010/main" val="397946967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BDD09-A557-F182-67A3-D342FE8127B3}"/>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2B9F9121-58A6-3DB8-8A4E-9BE68E64C965}"/>
              </a:ext>
            </a:extLst>
          </p:cNvPr>
          <p:cNvSpPr txBox="1">
            <a:spLocks noChangeArrowheads="1"/>
          </p:cNvSpPr>
          <p:nvPr/>
        </p:nvSpPr>
        <p:spPr bwMode="auto">
          <a:xfrm>
            <a:off x="811751" y="1057983"/>
            <a:ext cx="10421256"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使用</a:t>
            </a:r>
            <a:r>
              <a:rPr lang="en-US" altLang="zh-CN"/>
              <a:t>mysql</a:t>
            </a:r>
            <a:r>
              <a:rPr lang="zh-CN" altLang="en-US"/>
              <a:t>命令还可以指定</a:t>
            </a:r>
            <a:r>
              <a:rPr lang="zh-CN" altLang="en-US">
                <a:solidFill>
                  <a:srgbClr val="FF0000"/>
                </a:solidFill>
              </a:rPr>
              <a:t>查询结果的显示格式</a:t>
            </a:r>
            <a:r>
              <a:rPr lang="zh-CN" altLang="en-US"/>
              <a:t>，如果某行记录字段很多，可能一行不能完全显示，此时可以使用</a:t>
            </a:r>
            <a:r>
              <a:rPr lang="en-US" altLang="zh-CN">
                <a:solidFill>
                  <a:srgbClr val="FF0000"/>
                </a:solidFill>
              </a:rPr>
              <a:t>--vertical</a:t>
            </a:r>
            <a:r>
              <a:rPr lang="zh-CN" altLang="en-US">
                <a:solidFill>
                  <a:srgbClr val="FF0000"/>
                </a:solidFill>
              </a:rPr>
              <a:t>参数</a:t>
            </a:r>
            <a:r>
              <a:rPr lang="zh-CN" altLang="en-US"/>
              <a:t>，</a:t>
            </a:r>
            <a:r>
              <a:rPr lang="zh-CN" altLang="en-US">
                <a:solidFill>
                  <a:srgbClr val="FF0000"/>
                </a:solidFill>
              </a:rPr>
              <a:t>将每条记录分为多行显示</a:t>
            </a:r>
            <a:r>
              <a:rPr lang="zh-CN" altLang="en-US"/>
              <a:t>。</a:t>
            </a:r>
          </a:p>
        </p:txBody>
      </p:sp>
      <p:grpSp>
        <p:nvGrpSpPr>
          <p:cNvPr id="4" name="组合 3">
            <a:extLst>
              <a:ext uri="{FF2B5EF4-FFF2-40B4-BE49-F238E27FC236}">
                <a16:creationId xmlns:a16="http://schemas.microsoft.com/office/drawing/2014/main" id="{1757B3FB-1177-6C61-39A2-73BB741F2EE4}"/>
              </a:ext>
            </a:extLst>
          </p:cNvPr>
          <p:cNvGrpSpPr/>
          <p:nvPr/>
        </p:nvGrpSpPr>
        <p:grpSpPr>
          <a:xfrm>
            <a:off x="718307" y="1784181"/>
            <a:ext cx="2183765" cy="600710"/>
            <a:chOff x="1320" y="4641"/>
            <a:chExt cx="3439" cy="946"/>
          </a:xfrm>
          <a:solidFill>
            <a:schemeClr val="accent6"/>
          </a:solidFill>
        </p:grpSpPr>
        <p:sp>
          <p:nvSpPr>
            <p:cNvPr id="12" name="椭圆 11">
              <a:extLst>
                <a:ext uri="{FF2B5EF4-FFF2-40B4-BE49-F238E27FC236}">
                  <a16:creationId xmlns:a16="http://schemas.microsoft.com/office/drawing/2014/main" id="{1C8ADB67-74EB-5989-1EE4-0D8B3FD6CFF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20">
              <a:extLst>
                <a:ext uri="{FF2B5EF4-FFF2-40B4-BE49-F238E27FC236}">
                  <a16:creationId xmlns:a16="http://schemas.microsoft.com/office/drawing/2014/main" id="{DB8DDF9B-5D38-3D23-BD50-B68146FF3D95}"/>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例9 】</a:t>
              </a:r>
              <a:endParaRPr lang="zh-CN" altLang="en-US" noProof="1">
                <a:solidFill>
                  <a:schemeClr val="bg1"/>
                </a:solidFill>
                <a:sym typeface="Arial" panose="020B0604020202020204" pitchFamily="34" charset="0"/>
              </a:endParaRPr>
            </a:p>
          </p:txBody>
        </p:sp>
      </p:grpSp>
      <p:sp>
        <p:nvSpPr>
          <p:cNvPr id="5" name="文本框 36">
            <a:extLst>
              <a:ext uri="{FF2B5EF4-FFF2-40B4-BE49-F238E27FC236}">
                <a16:creationId xmlns:a16="http://schemas.microsoft.com/office/drawing/2014/main" id="{DDCD9B90-415C-820D-715B-74FFF39F4BAB}"/>
              </a:ext>
            </a:extLst>
          </p:cNvPr>
          <p:cNvSpPr txBox="1">
            <a:spLocks noChangeArrowheads="1"/>
          </p:cNvSpPr>
          <p:nvPr/>
        </p:nvSpPr>
        <p:spPr bwMode="auto">
          <a:xfrm>
            <a:off x="3158294" y="1798558"/>
            <a:ext cx="8021784" cy="5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a:t>
            </a:r>
            <a:r>
              <a:rPr lang="zh-CN" altLang="en-US" sz="1600"/>
              <a:t>命令导出</a:t>
            </a:r>
            <a:r>
              <a:rPr lang="en-US" altLang="zh-CN" sz="1600"/>
              <a:t>company</a:t>
            </a:r>
            <a:r>
              <a:rPr lang="zh-CN" altLang="en-US" sz="1600"/>
              <a:t>数据库中的</a:t>
            </a:r>
            <a:r>
              <a:rPr lang="en-US" altLang="zh-CN" sz="1600"/>
              <a:t>tb_department</a:t>
            </a:r>
            <a:r>
              <a:rPr lang="zh-CN" altLang="en-US" sz="1600"/>
              <a:t>表，使用</a:t>
            </a:r>
            <a:r>
              <a:rPr lang="en-US" altLang="zh-CN" sz="1600"/>
              <a:t>--vertical</a:t>
            </a:r>
            <a:r>
              <a:rPr lang="zh-CN" altLang="en-US" sz="1600"/>
              <a:t>参数将每条记录分为多行显示。</a:t>
            </a:r>
          </a:p>
        </p:txBody>
      </p:sp>
      <p:sp>
        <p:nvSpPr>
          <p:cNvPr id="6" name="矩形 5">
            <a:extLst>
              <a:ext uri="{FF2B5EF4-FFF2-40B4-BE49-F238E27FC236}">
                <a16:creationId xmlns:a16="http://schemas.microsoft.com/office/drawing/2014/main" id="{9079B0D6-ECC3-983F-0997-62641C2F8811}"/>
              </a:ext>
            </a:extLst>
          </p:cNvPr>
          <p:cNvSpPr/>
          <p:nvPr/>
        </p:nvSpPr>
        <p:spPr>
          <a:xfrm>
            <a:off x="1075629" y="2853419"/>
            <a:ext cx="9726943" cy="45704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B6EFA662-B6CB-5A09-B08C-F59C98F9998E}"/>
              </a:ext>
            </a:extLst>
          </p:cNvPr>
          <p:cNvSpPr txBox="1">
            <a:spLocks noChangeArrowheads="1"/>
          </p:cNvSpPr>
          <p:nvPr/>
        </p:nvSpPr>
        <p:spPr bwMode="auto">
          <a:xfrm>
            <a:off x="1141949" y="2929707"/>
            <a:ext cx="9887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 -u root -p --vertical --execute="SELECT * FROM tb_department;" company &gt; D:\backupdata\tb_department3.txt</a:t>
            </a:r>
          </a:p>
        </p:txBody>
      </p:sp>
      <p:sp>
        <p:nvSpPr>
          <p:cNvPr id="8" name="文本框 41">
            <a:extLst>
              <a:ext uri="{FF2B5EF4-FFF2-40B4-BE49-F238E27FC236}">
                <a16:creationId xmlns:a16="http://schemas.microsoft.com/office/drawing/2014/main" id="{E13436B3-E604-E02F-44CB-3079FBF3035B}"/>
              </a:ext>
            </a:extLst>
          </p:cNvPr>
          <p:cNvSpPr txBox="1">
            <a:spLocks noChangeArrowheads="1"/>
          </p:cNvSpPr>
          <p:nvPr/>
        </p:nvSpPr>
        <p:spPr bwMode="auto">
          <a:xfrm>
            <a:off x="758822" y="2428231"/>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打开命令窗口后，执行以下语句：</a:t>
            </a:r>
          </a:p>
        </p:txBody>
      </p:sp>
      <p:sp>
        <p:nvSpPr>
          <p:cNvPr id="9" name="文本框 41">
            <a:extLst>
              <a:ext uri="{FF2B5EF4-FFF2-40B4-BE49-F238E27FC236}">
                <a16:creationId xmlns:a16="http://schemas.microsoft.com/office/drawing/2014/main" id="{2E2AD02D-54F1-678F-B32F-F479741ECAFF}"/>
              </a:ext>
            </a:extLst>
          </p:cNvPr>
          <p:cNvSpPr txBox="1">
            <a:spLocks noChangeArrowheads="1"/>
          </p:cNvSpPr>
          <p:nvPr/>
        </p:nvSpPr>
        <p:spPr bwMode="auto">
          <a:xfrm>
            <a:off x="813149" y="3383134"/>
            <a:ext cx="4125519"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dirty="0"/>
              <a:t>执行完毕后，系统</a:t>
            </a:r>
            <a:r>
              <a:rPr lang="en-US" altLang="zh-CN" dirty="0"/>
              <a:t>D:\backupdata</a:t>
            </a:r>
            <a:r>
              <a:rPr lang="zh-CN" altLang="en-US" dirty="0"/>
              <a:t>目录下将会生成文本文件</a:t>
            </a:r>
            <a:r>
              <a:rPr lang="en-US" altLang="zh-CN" dirty="0"/>
              <a:t>tb_department3.txt</a:t>
            </a:r>
            <a:r>
              <a:rPr lang="zh-CN" altLang="en-US" dirty="0"/>
              <a:t>。打开文件，效果如图</a:t>
            </a:r>
            <a:r>
              <a:rPr lang="en-US" altLang="zh-CN" dirty="0"/>
              <a:t>7</a:t>
            </a:r>
            <a:r>
              <a:rPr lang="zh-CN" altLang="en-US" dirty="0"/>
              <a:t>所示。</a:t>
            </a:r>
          </a:p>
        </p:txBody>
      </p:sp>
      <p:pic>
        <p:nvPicPr>
          <p:cNvPr id="10" name="Picture 2">
            <a:extLst>
              <a:ext uri="{FF2B5EF4-FFF2-40B4-BE49-F238E27FC236}">
                <a16:creationId xmlns:a16="http://schemas.microsoft.com/office/drawing/2014/main" id="{5DC2C9FC-75C7-2BBA-EED0-ECD960A822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7997" y="3324411"/>
            <a:ext cx="5336462" cy="312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矩形 10">
            <a:extLst>
              <a:ext uri="{FF2B5EF4-FFF2-40B4-BE49-F238E27FC236}">
                <a16:creationId xmlns:a16="http://schemas.microsoft.com/office/drawing/2014/main" id="{2F4FB61F-6725-DE9B-5958-D447FB9B21ED}"/>
              </a:ext>
            </a:extLst>
          </p:cNvPr>
          <p:cNvSpPr/>
          <p:nvPr/>
        </p:nvSpPr>
        <p:spPr>
          <a:xfrm>
            <a:off x="6701888" y="6450837"/>
            <a:ext cx="2178802"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7  </a:t>
            </a:r>
            <a:r>
              <a:rPr lang="zh-CN" altLang="en-US" sz="1400" dirty="0"/>
              <a:t>打开导出的文本文件</a:t>
            </a:r>
          </a:p>
        </p:txBody>
      </p:sp>
    </p:spTree>
    <p:extLst>
      <p:ext uri="{BB962C8B-B14F-4D97-AF65-F5344CB8AC3E}">
        <p14:creationId xmlns:p14="http://schemas.microsoft.com/office/powerpoint/2010/main" val="219169120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67D96-D8CB-6110-7FC2-866173506C51}"/>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A404746A-D676-F417-6ABB-94E30C21C941}"/>
              </a:ext>
            </a:extLst>
          </p:cNvPr>
          <p:cNvSpPr txBox="1">
            <a:spLocks noChangeArrowheads="1"/>
          </p:cNvSpPr>
          <p:nvPr/>
        </p:nvSpPr>
        <p:spPr bwMode="auto">
          <a:xfrm>
            <a:off x="667468" y="1052736"/>
            <a:ext cx="10421256"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t>MySQL</a:t>
            </a:r>
            <a:r>
              <a:rPr lang="zh-CN" altLang="en-US"/>
              <a:t>允许将表数据导出到外部文件，也可以从外部文件导入数据。使用</a:t>
            </a:r>
            <a:r>
              <a:rPr lang="en-US" altLang="zh-CN"/>
              <a:t>LOAD DATA INFILE</a:t>
            </a:r>
            <a:r>
              <a:rPr lang="zh-CN" altLang="en-US"/>
              <a:t>语句可以高速地从一个文本文件中读取行，并装入表中。文件名必须为文字字符串。基本语法形式如下：</a:t>
            </a:r>
          </a:p>
        </p:txBody>
      </p:sp>
      <p:sp>
        <p:nvSpPr>
          <p:cNvPr id="4" name="矩形 3">
            <a:extLst>
              <a:ext uri="{FF2B5EF4-FFF2-40B4-BE49-F238E27FC236}">
                <a16:creationId xmlns:a16="http://schemas.microsoft.com/office/drawing/2014/main" id="{D62822E9-E96B-84E9-31FB-144370B732A8}"/>
              </a:ext>
            </a:extLst>
          </p:cNvPr>
          <p:cNvSpPr/>
          <p:nvPr/>
        </p:nvSpPr>
        <p:spPr>
          <a:xfrm>
            <a:off x="931346" y="1807936"/>
            <a:ext cx="9726943" cy="45704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2E792E73-B93C-9F49-C45C-8D3EAB88F391}"/>
              </a:ext>
            </a:extLst>
          </p:cNvPr>
          <p:cNvSpPr txBox="1">
            <a:spLocks noChangeArrowheads="1"/>
          </p:cNvSpPr>
          <p:nvPr/>
        </p:nvSpPr>
        <p:spPr bwMode="auto">
          <a:xfrm>
            <a:off x="997666" y="1884224"/>
            <a:ext cx="9887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LOAD DATA INFILE 'file_name.txt' INTO TABLE tb_name [OPTIONS] [IGNORE number LINES]</a:t>
            </a:r>
          </a:p>
        </p:txBody>
      </p:sp>
      <p:sp>
        <p:nvSpPr>
          <p:cNvPr id="6" name="文本框 41">
            <a:extLst>
              <a:ext uri="{FF2B5EF4-FFF2-40B4-BE49-F238E27FC236}">
                <a16:creationId xmlns:a16="http://schemas.microsoft.com/office/drawing/2014/main" id="{6C35B2BA-36B6-AD0D-6026-2C61303CF0F3}"/>
              </a:ext>
            </a:extLst>
          </p:cNvPr>
          <p:cNvSpPr txBox="1">
            <a:spLocks noChangeArrowheads="1"/>
          </p:cNvSpPr>
          <p:nvPr/>
        </p:nvSpPr>
        <p:spPr bwMode="auto">
          <a:xfrm>
            <a:off x="668866" y="2320873"/>
            <a:ext cx="10421256"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t>OPTIONS</a:t>
            </a:r>
            <a:r>
              <a:rPr lang="zh-CN" altLang="en-US"/>
              <a:t>为可选参数选项，</a:t>
            </a:r>
            <a:r>
              <a:rPr lang="en-US" altLang="zh-CN"/>
              <a:t>[OPTIONS]</a:t>
            </a:r>
            <a:r>
              <a:rPr lang="zh-CN" altLang="en-US"/>
              <a:t>部分的语法包括</a:t>
            </a:r>
            <a:r>
              <a:rPr lang="en-US" altLang="zh-CN"/>
              <a:t>FIELDS</a:t>
            </a:r>
            <a:r>
              <a:rPr lang="zh-CN" altLang="en-US"/>
              <a:t>和</a:t>
            </a:r>
            <a:r>
              <a:rPr lang="en-US" altLang="zh-CN"/>
              <a:t>LINES</a:t>
            </a:r>
            <a:r>
              <a:rPr lang="zh-CN" altLang="en-US"/>
              <a:t>子句，其可能的取值为：</a:t>
            </a:r>
          </a:p>
        </p:txBody>
      </p:sp>
      <p:sp>
        <p:nvSpPr>
          <p:cNvPr id="7" name="文本框 41">
            <a:extLst>
              <a:ext uri="{FF2B5EF4-FFF2-40B4-BE49-F238E27FC236}">
                <a16:creationId xmlns:a16="http://schemas.microsoft.com/office/drawing/2014/main" id="{94171944-D5C3-350A-1527-B2D8599A0F5A}"/>
              </a:ext>
            </a:extLst>
          </p:cNvPr>
          <p:cNvSpPr txBox="1">
            <a:spLocks noChangeArrowheads="1"/>
          </p:cNvSpPr>
          <p:nvPr/>
        </p:nvSpPr>
        <p:spPr bwMode="auto">
          <a:xfrm>
            <a:off x="670264" y="2724943"/>
            <a:ext cx="1042125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t>FIELDS TERMINATED BY 'value'</a:t>
            </a:r>
          </a:p>
          <a:p>
            <a:pPr algn="just" eaLnBrk="1" hangingPunct="1">
              <a:lnSpc>
                <a:spcPts val="2500"/>
              </a:lnSpc>
            </a:pPr>
            <a:r>
              <a:rPr lang="en-US" altLang="zh-CN"/>
              <a:t>FIELDS [OPTIONALLY] ENCLOSED BY 'value'</a:t>
            </a:r>
          </a:p>
          <a:p>
            <a:pPr algn="just" eaLnBrk="1" hangingPunct="1">
              <a:lnSpc>
                <a:spcPts val="2500"/>
              </a:lnSpc>
            </a:pPr>
            <a:r>
              <a:rPr lang="en-US" altLang="zh-CN"/>
              <a:t>FIELDS ESCAPED BY 'value'</a:t>
            </a:r>
          </a:p>
          <a:p>
            <a:pPr algn="just" eaLnBrk="1" hangingPunct="1">
              <a:lnSpc>
                <a:spcPts val="2500"/>
              </a:lnSpc>
            </a:pPr>
            <a:r>
              <a:rPr lang="en-US" altLang="zh-CN"/>
              <a:t>LINES STARTING BY 'value'</a:t>
            </a:r>
          </a:p>
          <a:p>
            <a:pPr algn="just" eaLnBrk="1" hangingPunct="1">
              <a:lnSpc>
                <a:spcPts val="2500"/>
              </a:lnSpc>
            </a:pPr>
            <a:r>
              <a:rPr lang="en-US" altLang="zh-CN"/>
              <a:t>LINES TERMINATED BY 'value'</a:t>
            </a:r>
          </a:p>
        </p:txBody>
      </p:sp>
      <p:grpSp>
        <p:nvGrpSpPr>
          <p:cNvPr id="8" name="组合 7">
            <a:extLst>
              <a:ext uri="{FF2B5EF4-FFF2-40B4-BE49-F238E27FC236}">
                <a16:creationId xmlns:a16="http://schemas.microsoft.com/office/drawing/2014/main" id="{0476A19E-7249-7B99-3337-741CCE9094E3}"/>
              </a:ext>
            </a:extLst>
          </p:cNvPr>
          <p:cNvGrpSpPr/>
          <p:nvPr/>
        </p:nvGrpSpPr>
        <p:grpSpPr>
          <a:xfrm>
            <a:off x="574024" y="4471800"/>
            <a:ext cx="2183765" cy="600710"/>
            <a:chOff x="1320" y="4641"/>
            <a:chExt cx="3439" cy="946"/>
          </a:xfrm>
          <a:solidFill>
            <a:schemeClr val="accent6"/>
          </a:solidFill>
        </p:grpSpPr>
        <p:sp>
          <p:nvSpPr>
            <p:cNvPr id="13" name="椭圆 12">
              <a:extLst>
                <a:ext uri="{FF2B5EF4-FFF2-40B4-BE49-F238E27FC236}">
                  <a16:creationId xmlns:a16="http://schemas.microsoft.com/office/drawing/2014/main" id="{89C79AD4-ABEC-6E03-FDEA-F3AA4884F31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17">
              <a:extLst>
                <a:ext uri="{FF2B5EF4-FFF2-40B4-BE49-F238E27FC236}">
                  <a16:creationId xmlns:a16="http://schemas.microsoft.com/office/drawing/2014/main" id="{103E755E-D999-F566-6D4F-873D06AF315A}"/>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例10 】</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BE27DFD6-2D48-6FD2-2069-8BED5445F5A2}"/>
              </a:ext>
            </a:extLst>
          </p:cNvPr>
          <p:cNvSpPr txBox="1">
            <a:spLocks noChangeArrowheads="1"/>
          </p:cNvSpPr>
          <p:nvPr/>
        </p:nvSpPr>
        <p:spPr bwMode="auto">
          <a:xfrm>
            <a:off x="3014011" y="4486177"/>
            <a:ext cx="8021784" cy="5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LOAD DATA INFILE</a:t>
            </a:r>
            <a:r>
              <a:rPr lang="zh-CN" altLang="en-US" sz="1600"/>
              <a:t>语句将</a:t>
            </a:r>
            <a:r>
              <a:rPr lang="en-US" altLang="zh-CN" sz="1600"/>
              <a:t>D:/backupdata/tb_department.txt</a:t>
            </a:r>
            <a:r>
              <a:rPr lang="zh-CN" altLang="en-US" sz="1600"/>
              <a:t>文件中的数据导入</a:t>
            </a:r>
            <a:r>
              <a:rPr lang="en-US" altLang="zh-CN" sz="1600"/>
              <a:t>company</a:t>
            </a:r>
            <a:r>
              <a:rPr lang="zh-CN" altLang="en-US" sz="1600"/>
              <a:t>数据库中的</a:t>
            </a:r>
            <a:r>
              <a:rPr lang="en-US" altLang="zh-CN" sz="1600"/>
              <a:t>tb_department</a:t>
            </a:r>
            <a:r>
              <a:rPr lang="zh-CN" altLang="en-US" sz="1600"/>
              <a:t>表中。</a:t>
            </a:r>
          </a:p>
        </p:txBody>
      </p:sp>
      <p:sp>
        <p:nvSpPr>
          <p:cNvPr id="10" name="矩形 9">
            <a:extLst>
              <a:ext uri="{FF2B5EF4-FFF2-40B4-BE49-F238E27FC236}">
                <a16:creationId xmlns:a16="http://schemas.microsoft.com/office/drawing/2014/main" id="{E9171B80-95D6-D026-399E-EF881BE0022D}"/>
              </a:ext>
            </a:extLst>
          </p:cNvPr>
          <p:cNvSpPr/>
          <p:nvPr/>
        </p:nvSpPr>
        <p:spPr>
          <a:xfrm>
            <a:off x="1174734" y="5600249"/>
            <a:ext cx="9166748" cy="101263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241A7317-2736-E235-741A-5EC8C11DCE3B}"/>
              </a:ext>
            </a:extLst>
          </p:cNvPr>
          <p:cNvSpPr txBox="1">
            <a:spLocks noChangeArrowheads="1"/>
          </p:cNvSpPr>
          <p:nvPr/>
        </p:nvSpPr>
        <p:spPr bwMode="auto">
          <a:xfrm>
            <a:off x="1524269" y="5623270"/>
            <a:ext cx="52000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USE company;</a:t>
            </a:r>
          </a:p>
          <a:p>
            <a:pPr eaLnBrk="1" hangingPunct="1"/>
            <a:r>
              <a:rPr lang="en-US" altLang="zh-CN" sz="1400">
                <a:solidFill>
                  <a:srgbClr val="FF0000"/>
                </a:solidFill>
              </a:rPr>
              <a:t>Database changed</a:t>
            </a:r>
          </a:p>
          <a:p>
            <a:pPr eaLnBrk="1" hangingPunct="1"/>
            <a:r>
              <a:rPr lang="en-US" altLang="zh-CN" sz="1400">
                <a:solidFill>
                  <a:srgbClr val="FF0000"/>
                </a:solidFill>
              </a:rPr>
              <a:t>mysql&gt; DELETE FROM tb_department;</a:t>
            </a:r>
          </a:p>
          <a:p>
            <a:pPr eaLnBrk="1" hangingPunct="1"/>
            <a:r>
              <a:rPr lang="en-US" altLang="zh-CN" sz="1400">
                <a:solidFill>
                  <a:srgbClr val="FF0000"/>
                </a:solidFill>
              </a:rPr>
              <a:t>Query OK, 4 rows affected (0.18 sec)</a:t>
            </a:r>
          </a:p>
        </p:txBody>
      </p:sp>
      <p:sp>
        <p:nvSpPr>
          <p:cNvPr id="12" name="文本框 41">
            <a:extLst>
              <a:ext uri="{FF2B5EF4-FFF2-40B4-BE49-F238E27FC236}">
                <a16:creationId xmlns:a16="http://schemas.microsoft.com/office/drawing/2014/main" id="{D8742A28-889B-BA7E-E414-29225852C00F}"/>
              </a:ext>
            </a:extLst>
          </p:cNvPr>
          <p:cNvSpPr txBox="1">
            <a:spLocks noChangeArrowheads="1"/>
          </p:cNvSpPr>
          <p:nvPr/>
        </p:nvSpPr>
        <p:spPr bwMode="auto">
          <a:xfrm>
            <a:off x="297732" y="5112916"/>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，并选择</a:t>
            </a:r>
            <a:r>
              <a:rPr lang="en-US" altLang="zh-CN" sz="1600">
                <a:solidFill>
                  <a:schemeClr val="tx1">
                    <a:lumMod val="65000"/>
                    <a:lumOff val="35000"/>
                  </a:schemeClr>
                </a:solidFill>
              </a:rPr>
              <a:t>company</a:t>
            </a:r>
            <a:r>
              <a:rPr lang="zh-CN" altLang="en-US" sz="1600">
                <a:solidFill>
                  <a:schemeClr val="tx1">
                    <a:lumMod val="65000"/>
                    <a:lumOff val="35000"/>
                  </a:schemeClr>
                </a:solidFill>
              </a:rPr>
              <a:t>数据库，将</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表中的数据全部删除。执行的语句及其结果如下：</a:t>
            </a:r>
          </a:p>
        </p:txBody>
      </p:sp>
    </p:spTree>
    <p:extLst>
      <p:ext uri="{BB962C8B-B14F-4D97-AF65-F5344CB8AC3E}">
        <p14:creationId xmlns:p14="http://schemas.microsoft.com/office/powerpoint/2010/main" val="175736074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85987-A3E8-D468-350B-1276AB992C85}"/>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2F8C3595-127D-EFF1-98C3-226C1FEAD106}"/>
              </a:ext>
            </a:extLst>
          </p:cNvPr>
          <p:cNvSpPr/>
          <p:nvPr/>
        </p:nvSpPr>
        <p:spPr>
          <a:xfrm>
            <a:off x="997821" y="1576491"/>
            <a:ext cx="9468535" cy="83349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62E43A92-A897-991E-EA30-C3E63389DF71}"/>
              </a:ext>
            </a:extLst>
          </p:cNvPr>
          <p:cNvSpPr txBox="1">
            <a:spLocks noChangeArrowheads="1"/>
          </p:cNvSpPr>
          <p:nvPr/>
        </p:nvSpPr>
        <p:spPr bwMode="auto">
          <a:xfrm>
            <a:off x="1649143" y="1617268"/>
            <a:ext cx="83151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LOAD DATA INFILE 'D:/backupdata/tb_department.txt' INTO TABLE tb_department;</a:t>
            </a:r>
          </a:p>
          <a:p>
            <a:pPr eaLnBrk="1" hangingPunct="1"/>
            <a:r>
              <a:rPr lang="en-US" altLang="zh-CN" sz="1400">
                <a:solidFill>
                  <a:srgbClr val="FF0000"/>
                </a:solidFill>
              </a:rPr>
              <a:t>Query OK, 4 rows affected (0.12 sec)</a:t>
            </a:r>
          </a:p>
          <a:p>
            <a:pPr eaLnBrk="1" hangingPunct="1"/>
            <a:r>
              <a:rPr lang="en-US" altLang="zh-CN" sz="1400">
                <a:solidFill>
                  <a:srgbClr val="FF0000"/>
                </a:solidFill>
              </a:rPr>
              <a:t>Records: 4  Deleted: 0  Skipped: 0  Warnings: 0</a:t>
            </a:r>
          </a:p>
        </p:txBody>
      </p:sp>
      <p:sp>
        <p:nvSpPr>
          <p:cNvPr id="5" name="文本框 41">
            <a:extLst>
              <a:ext uri="{FF2B5EF4-FFF2-40B4-BE49-F238E27FC236}">
                <a16:creationId xmlns:a16="http://schemas.microsoft.com/office/drawing/2014/main" id="{75CB5B21-3579-ACD6-3143-6CDCAD594061}"/>
              </a:ext>
            </a:extLst>
          </p:cNvPr>
          <p:cNvSpPr txBox="1">
            <a:spLocks noChangeArrowheads="1"/>
          </p:cNvSpPr>
          <p:nvPr/>
        </p:nvSpPr>
        <p:spPr bwMode="auto">
          <a:xfrm>
            <a:off x="422606" y="1142426"/>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LOAD DATA INFILE</a:t>
            </a:r>
            <a:r>
              <a:rPr lang="zh-CN" altLang="en-US" sz="1600">
                <a:solidFill>
                  <a:schemeClr val="tx1">
                    <a:lumMod val="65000"/>
                    <a:lumOff val="35000"/>
                  </a:schemeClr>
                </a:solidFill>
              </a:rPr>
              <a:t>语句导入数据，执行的语句及其结果如下：</a:t>
            </a:r>
          </a:p>
        </p:txBody>
      </p:sp>
      <p:sp>
        <p:nvSpPr>
          <p:cNvPr id="6" name="矩形 5">
            <a:extLst>
              <a:ext uri="{FF2B5EF4-FFF2-40B4-BE49-F238E27FC236}">
                <a16:creationId xmlns:a16="http://schemas.microsoft.com/office/drawing/2014/main" id="{315E4291-46B1-3CEC-11FF-58759164BC28}"/>
              </a:ext>
            </a:extLst>
          </p:cNvPr>
          <p:cNvSpPr/>
          <p:nvPr/>
        </p:nvSpPr>
        <p:spPr>
          <a:xfrm>
            <a:off x="999295" y="2936299"/>
            <a:ext cx="9468535" cy="228754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BB876CD8-BF86-D8F5-5FD9-C1DA70C5403C}"/>
              </a:ext>
            </a:extLst>
          </p:cNvPr>
          <p:cNvSpPr txBox="1">
            <a:spLocks noChangeArrowheads="1"/>
          </p:cNvSpPr>
          <p:nvPr/>
        </p:nvSpPr>
        <p:spPr bwMode="auto">
          <a:xfrm>
            <a:off x="1650617" y="2968198"/>
            <a:ext cx="831512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SELECT * FROM tb_department;</a:t>
            </a:r>
          </a:p>
          <a:p>
            <a:pPr eaLnBrk="1" hangingPunct="1"/>
            <a:r>
              <a:rPr lang="en-US" altLang="zh-CN" sz="1400">
                <a:solidFill>
                  <a:srgbClr val="FF0000"/>
                </a:solidFill>
              </a:rPr>
              <a:t>+----+-----------------------+-------------+----------------+</a:t>
            </a:r>
          </a:p>
          <a:p>
            <a:pPr eaLnBrk="1" hangingPunct="1"/>
            <a:r>
              <a:rPr lang="en-US" altLang="zh-CN" sz="1400">
                <a:solidFill>
                  <a:srgbClr val="FF0000"/>
                </a:solidFill>
              </a:rPr>
              <a:t>| id   | d_name	| manager	| work_num	  |</a:t>
            </a:r>
          </a:p>
          <a:p>
            <a:pPr eaLnBrk="1" hangingPunct="1"/>
            <a:r>
              <a:rPr lang="en-US" altLang="zh-CN" sz="1400">
                <a:solidFill>
                  <a:srgbClr val="FF0000"/>
                </a:solidFill>
              </a:rPr>
              <a:t>+----+-----------------------+-------------+----------------+</a:t>
            </a:r>
          </a:p>
          <a:p>
            <a:pPr eaLnBrk="1" hangingPunct="1"/>
            <a:r>
              <a:rPr lang="en-US" altLang="zh-CN" sz="1400">
                <a:solidFill>
                  <a:srgbClr val="FF0000"/>
                </a:solidFill>
              </a:rPr>
              <a:t>|  1   | </a:t>
            </a:r>
            <a:r>
              <a:rPr lang="zh-CN" altLang="en-US" sz="1400">
                <a:solidFill>
                  <a:srgbClr val="FF0000"/>
                </a:solidFill>
              </a:rPr>
              <a:t>人事部	</a:t>
            </a:r>
            <a:r>
              <a:rPr lang="en-US" altLang="zh-CN" sz="1400">
                <a:solidFill>
                  <a:srgbClr val="FF0000"/>
                </a:solidFill>
              </a:rPr>
              <a:t>| </a:t>
            </a:r>
            <a:r>
              <a:rPr lang="zh-CN" altLang="en-US" sz="1400">
                <a:solidFill>
                  <a:srgbClr val="FF0000"/>
                </a:solidFill>
              </a:rPr>
              <a:t>马莉	</a:t>
            </a:r>
            <a:r>
              <a:rPr lang="en-US" altLang="zh-CN" sz="1400">
                <a:solidFill>
                  <a:srgbClr val="FF0000"/>
                </a:solidFill>
              </a:rPr>
              <a:t>|        5	  |</a:t>
            </a:r>
          </a:p>
          <a:p>
            <a:pPr eaLnBrk="1" hangingPunct="1"/>
            <a:r>
              <a:rPr lang="en-US" altLang="zh-CN" sz="1400">
                <a:solidFill>
                  <a:srgbClr val="FF0000"/>
                </a:solidFill>
              </a:rPr>
              <a:t>|  2   | </a:t>
            </a:r>
            <a:r>
              <a:rPr lang="zh-CN" altLang="en-US" sz="1400">
                <a:solidFill>
                  <a:srgbClr val="FF0000"/>
                </a:solidFill>
              </a:rPr>
              <a:t>财务部	</a:t>
            </a:r>
            <a:r>
              <a:rPr lang="en-US" altLang="zh-CN" sz="1400">
                <a:solidFill>
                  <a:srgbClr val="FF0000"/>
                </a:solidFill>
              </a:rPr>
              <a:t>| </a:t>
            </a:r>
            <a:r>
              <a:rPr lang="zh-CN" altLang="en-US" sz="1400">
                <a:solidFill>
                  <a:srgbClr val="FF0000"/>
                </a:solidFill>
              </a:rPr>
              <a:t>李超 	</a:t>
            </a:r>
            <a:r>
              <a:rPr lang="en-US" altLang="zh-CN" sz="1400">
                <a:solidFill>
                  <a:srgbClr val="FF0000"/>
                </a:solidFill>
              </a:rPr>
              <a:t>|        3	  |</a:t>
            </a:r>
          </a:p>
          <a:p>
            <a:pPr eaLnBrk="1" hangingPunct="1"/>
            <a:r>
              <a:rPr lang="en-US" altLang="zh-CN" sz="1400">
                <a:solidFill>
                  <a:srgbClr val="FF0000"/>
                </a:solidFill>
              </a:rPr>
              <a:t>|  3   | </a:t>
            </a:r>
            <a:r>
              <a:rPr lang="zh-CN" altLang="en-US" sz="1400">
                <a:solidFill>
                  <a:srgbClr val="FF0000"/>
                </a:solidFill>
              </a:rPr>
              <a:t>技术部	</a:t>
            </a:r>
            <a:r>
              <a:rPr lang="en-US" altLang="zh-CN" sz="1400">
                <a:solidFill>
                  <a:srgbClr val="FF0000"/>
                </a:solidFill>
              </a:rPr>
              <a:t>| </a:t>
            </a:r>
            <a:r>
              <a:rPr lang="zh-CN" altLang="en-US" sz="1400">
                <a:solidFill>
                  <a:srgbClr val="FF0000"/>
                </a:solidFill>
              </a:rPr>
              <a:t>刘浩 	</a:t>
            </a:r>
            <a:r>
              <a:rPr lang="en-US" altLang="zh-CN" sz="1400">
                <a:solidFill>
                  <a:srgbClr val="FF0000"/>
                </a:solidFill>
              </a:rPr>
              <a:t>|       10	  |</a:t>
            </a:r>
          </a:p>
          <a:p>
            <a:pPr eaLnBrk="1" hangingPunct="1"/>
            <a:r>
              <a:rPr lang="en-US" altLang="zh-CN" sz="1400">
                <a:solidFill>
                  <a:srgbClr val="FF0000"/>
                </a:solidFill>
              </a:rPr>
              <a:t>|  4   | </a:t>
            </a:r>
            <a:r>
              <a:rPr lang="zh-CN" altLang="en-US" sz="1400">
                <a:solidFill>
                  <a:srgbClr val="FF0000"/>
                </a:solidFill>
              </a:rPr>
              <a:t>销售部	</a:t>
            </a:r>
            <a:r>
              <a:rPr lang="en-US" altLang="zh-CN" sz="1400">
                <a:solidFill>
                  <a:srgbClr val="FF0000"/>
                </a:solidFill>
              </a:rPr>
              <a:t>| </a:t>
            </a:r>
            <a:r>
              <a:rPr lang="zh-CN" altLang="en-US" sz="1400">
                <a:solidFill>
                  <a:srgbClr val="FF0000"/>
                </a:solidFill>
              </a:rPr>
              <a:t>赵宁	</a:t>
            </a:r>
            <a:r>
              <a:rPr lang="en-US" altLang="zh-CN" sz="1400">
                <a:solidFill>
                  <a:srgbClr val="FF0000"/>
                </a:solidFill>
              </a:rPr>
              <a:t>|        8	  |</a:t>
            </a:r>
          </a:p>
          <a:p>
            <a:pPr eaLnBrk="1" hangingPunct="1"/>
            <a:r>
              <a:rPr lang="en-US" altLang="zh-CN" sz="1400">
                <a:solidFill>
                  <a:srgbClr val="FF0000"/>
                </a:solidFill>
              </a:rPr>
              <a:t>+----+-----------------------+-------------+----------------+</a:t>
            </a:r>
          </a:p>
          <a:p>
            <a:pPr eaLnBrk="1" hangingPunct="1"/>
            <a:r>
              <a:rPr lang="en-US" altLang="zh-CN" sz="1400">
                <a:solidFill>
                  <a:srgbClr val="FF0000"/>
                </a:solidFill>
              </a:rPr>
              <a:t>4 rows in set (0.00 sec)</a:t>
            </a:r>
          </a:p>
        </p:txBody>
      </p:sp>
      <p:sp>
        <p:nvSpPr>
          <p:cNvPr id="8" name="文本框 41">
            <a:extLst>
              <a:ext uri="{FF2B5EF4-FFF2-40B4-BE49-F238E27FC236}">
                <a16:creationId xmlns:a16="http://schemas.microsoft.com/office/drawing/2014/main" id="{D004A93F-9193-9BA9-3C7E-EC6872109548}"/>
              </a:ext>
            </a:extLst>
          </p:cNvPr>
          <p:cNvSpPr txBox="1">
            <a:spLocks noChangeArrowheads="1"/>
          </p:cNvSpPr>
          <p:nvPr/>
        </p:nvSpPr>
        <p:spPr bwMode="auto">
          <a:xfrm>
            <a:off x="424080" y="2484478"/>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查询语句，查看</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表中数据，结果如下：</a:t>
            </a:r>
          </a:p>
        </p:txBody>
      </p:sp>
    </p:spTree>
    <p:extLst>
      <p:ext uri="{BB962C8B-B14F-4D97-AF65-F5344CB8AC3E}">
        <p14:creationId xmlns:p14="http://schemas.microsoft.com/office/powerpoint/2010/main" val="79538837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64860-7F28-8964-5455-188F3D6C8C8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08B9F500-F511-B3EF-6898-406F2C3D79A6}"/>
              </a:ext>
            </a:extLst>
          </p:cNvPr>
          <p:cNvSpPr/>
          <p:nvPr/>
        </p:nvSpPr>
        <p:spPr>
          <a:xfrm>
            <a:off x="980802" y="3229686"/>
            <a:ext cx="9468535" cy="228754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B8B6329-DFBC-27A5-1671-6A5FB71A9A0A}"/>
              </a:ext>
            </a:extLst>
          </p:cNvPr>
          <p:cNvSpPr txBox="1">
            <a:spLocks noChangeArrowheads="1"/>
          </p:cNvSpPr>
          <p:nvPr/>
        </p:nvSpPr>
        <p:spPr bwMode="auto">
          <a:xfrm>
            <a:off x="1632124" y="3359243"/>
            <a:ext cx="870426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LOAD DATA INFILE 'D:/backupdata/tb_department1.txt' INTO TABLE tb_department</a:t>
            </a:r>
          </a:p>
          <a:p>
            <a:pPr eaLnBrk="1" hangingPunct="1"/>
            <a:r>
              <a:rPr lang="en-US" altLang="zh-CN" sz="1400">
                <a:solidFill>
                  <a:srgbClr val="FF0000"/>
                </a:solidFill>
              </a:rPr>
              <a:t>FIELDS</a:t>
            </a:r>
          </a:p>
          <a:p>
            <a:pPr eaLnBrk="1" hangingPunct="1"/>
            <a:r>
              <a:rPr lang="en-US" altLang="zh-CN" sz="1400">
                <a:solidFill>
                  <a:srgbClr val="FF0000"/>
                </a:solidFill>
              </a:rPr>
              <a:t>    TERMINATED BY ','</a:t>
            </a:r>
          </a:p>
          <a:p>
            <a:pPr eaLnBrk="1" hangingPunct="1"/>
            <a:r>
              <a:rPr lang="en-US" altLang="zh-CN" sz="1400">
                <a:solidFill>
                  <a:srgbClr val="FF0000"/>
                </a:solidFill>
              </a:rPr>
              <a:t>    ENCLOSED BY '\"'</a:t>
            </a:r>
          </a:p>
          <a:p>
            <a:pPr eaLnBrk="1" hangingPunct="1"/>
            <a:r>
              <a:rPr lang="en-US" altLang="zh-CN" sz="1400">
                <a:solidFill>
                  <a:srgbClr val="FF0000"/>
                </a:solidFill>
              </a:rPr>
              <a:t>    ESCAPED BY '\''</a:t>
            </a:r>
          </a:p>
          <a:p>
            <a:pPr eaLnBrk="1" hangingPunct="1"/>
            <a:r>
              <a:rPr lang="en-US" altLang="zh-CN" sz="1400">
                <a:solidFill>
                  <a:srgbClr val="FF0000"/>
                </a:solidFill>
              </a:rPr>
              <a:t>LINES</a:t>
            </a:r>
          </a:p>
          <a:p>
            <a:pPr eaLnBrk="1" hangingPunct="1"/>
            <a:r>
              <a:rPr lang="en-US" altLang="zh-CN" sz="1400">
                <a:solidFill>
                  <a:srgbClr val="FF0000"/>
                </a:solidFill>
              </a:rPr>
              <a:t>    TERMINATED BY '\r\n';</a:t>
            </a:r>
          </a:p>
          <a:p>
            <a:pPr eaLnBrk="1" hangingPunct="1"/>
            <a:r>
              <a:rPr lang="en-US" altLang="zh-CN" sz="1400">
                <a:solidFill>
                  <a:srgbClr val="FF0000"/>
                </a:solidFill>
              </a:rPr>
              <a:t>Query OK, 4 rows affected (0.06 sec)</a:t>
            </a:r>
          </a:p>
          <a:p>
            <a:pPr eaLnBrk="1" hangingPunct="1"/>
            <a:r>
              <a:rPr lang="en-US" altLang="zh-CN" sz="1400">
                <a:solidFill>
                  <a:srgbClr val="FF0000"/>
                </a:solidFill>
              </a:rPr>
              <a:t>Records: 4  Deleted: 0  Skipped: 0  Warnings: 0</a:t>
            </a:r>
          </a:p>
        </p:txBody>
      </p:sp>
      <p:sp>
        <p:nvSpPr>
          <p:cNvPr id="5" name="文本框 41">
            <a:extLst>
              <a:ext uri="{FF2B5EF4-FFF2-40B4-BE49-F238E27FC236}">
                <a16:creationId xmlns:a16="http://schemas.microsoft.com/office/drawing/2014/main" id="{F60566A0-64F9-6453-C4FF-93248CD5794A}"/>
              </a:ext>
            </a:extLst>
          </p:cNvPr>
          <p:cNvSpPr txBox="1">
            <a:spLocks noChangeArrowheads="1"/>
          </p:cNvSpPr>
          <p:nvPr/>
        </p:nvSpPr>
        <p:spPr bwMode="auto">
          <a:xfrm>
            <a:off x="423343" y="2156405"/>
            <a:ext cx="10421256" cy="98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首先参照实例</a:t>
            </a:r>
            <a:r>
              <a:rPr lang="en-US" altLang="zh-CN" sz="1600">
                <a:solidFill>
                  <a:schemeClr val="tx1">
                    <a:lumMod val="65000"/>
                    <a:lumOff val="35000"/>
                  </a:schemeClr>
                </a:solidFill>
              </a:rPr>
              <a:t>16-10</a:t>
            </a:r>
            <a:r>
              <a:rPr lang="zh-CN" altLang="en-US" sz="1600">
                <a:solidFill>
                  <a:schemeClr val="tx1">
                    <a:lumMod val="65000"/>
                    <a:lumOff val="35000"/>
                  </a:schemeClr>
                </a:solidFill>
              </a:rPr>
              <a:t>将</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表中的数据全部删除，然后执行</a:t>
            </a:r>
            <a:r>
              <a:rPr lang="en-US" altLang="zh-CN" sz="1600">
                <a:solidFill>
                  <a:schemeClr val="tx1">
                    <a:lumMod val="65000"/>
                    <a:lumOff val="35000"/>
                  </a:schemeClr>
                </a:solidFill>
              </a:rPr>
              <a:t>LOAD DATA INFILE</a:t>
            </a:r>
            <a:r>
              <a:rPr lang="zh-CN" altLang="en-US" sz="1600">
                <a:solidFill>
                  <a:schemeClr val="tx1">
                    <a:lumMod val="65000"/>
                    <a:lumOff val="35000"/>
                  </a:schemeClr>
                </a:solidFill>
              </a:rPr>
              <a:t>语句将</a:t>
            </a:r>
            <a:r>
              <a:rPr lang="en-US" altLang="zh-CN" sz="1600">
                <a:solidFill>
                  <a:schemeClr val="tx1">
                    <a:lumMod val="65000"/>
                    <a:lumOff val="35000"/>
                  </a:schemeClr>
                </a:solidFill>
              </a:rPr>
              <a:t>D:/backupdata/tb_department1.txt</a:t>
            </a:r>
            <a:r>
              <a:rPr lang="zh-CN" altLang="en-US" sz="1600">
                <a:solidFill>
                  <a:schemeClr val="tx1">
                    <a:lumMod val="65000"/>
                    <a:lumOff val="35000"/>
                  </a:schemeClr>
                </a:solidFill>
              </a:rPr>
              <a:t>文件中的数据导入</a:t>
            </a:r>
            <a:r>
              <a:rPr lang="en-US" altLang="zh-CN" sz="1600">
                <a:solidFill>
                  <a:schemeClr val="tx1">
                    <a:lumMod val="65000"/>
                    <a:lumOff val="35000"/>
                  </a:schemeClr>
                </a:solidFill>
              </a:rPr>
              <a:t>company</a:t>
            </a:r>
            <a:r>
              <a:rPr lang="zh-CN" altLang="en-US" sz="1600">
                <a:solidFill>
                  <a:schemeClr val="tx1">
                    <a:lumMod val="65000"/>
                    <a:lumOff val="35000"/>
                  </a:schemeClr>
                </a:solidFill>
              </a:rPr>
              <a:t>数据库中的</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表中。语句及其执行结果如下：</a:t>
            </a:r>
          </a:p>
        </p:txBody>
      </p:sp>
      <p:grpSp>
        <p:nvGrpSpPr>
          <p:cNvPr id="6" name="组合 5">
            <a:extLst>
              <a:ext uri="{FF2B5EF4-FFF2-40B4-BE49-F238E27FC236}">
                <a16:creationId xmlns:a16="http://schemas.microsoft.com/office/drawing/2014/main" id="{7B266A86-DC08-6348-66CE-BE8D8D80FC89}"/>
              </a:ext>
            </a:extLst>
          </p:cNvPr>
          <p:cNvGrpSpPr/>
          <p:nvPr/>
        </p:nvGrpSpPr>
        <p:grpSpPr>
          <a:xfrm>
            <a:off x="457291" y="1167424"/>
            <a:ext cx="2183765" cy="600710"/>
            <a:chOff x="1320" y="4641"/>
            <a:chExt cx="3439" cy="946"/>
          </a:xfrm>
          <a:solidFill>
            <a:schemeClr val="accent6"/>
          </a:solidFill>
        </p:grpSpPr>
        <p:sp>
          <p:nvSpPr>
            <p:cNvPr id="8" name="椭圆 7">
              <a:extLst>
                <a:ext uri="{FF2B5EF4-FFF2-40B4-BE49-F238E27FC236}">
                  <a16:creationId xmlns:a16="http://schemas.microsoft.com/office/drawing/2014/main" id="{E6702958-5410-65C8-1380-433F0629A80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圆角矩形 10">
              <a:extLst>
                <a:ext uri="{FF2B5EF4-FFF2-40B4-BE49-F238E27FC236}">
                  <a16:creationId xmlns:a16="http://schemas.microsoft.com/office/drawing/2014/main" id="{211C7ECF-ED56-196A-2E9E-AEC9B9214F74}"/>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例11】</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2DB31C6D-A551-3769-FD2C-BD63C7331BB0}"/>
              </a:ext>
            </a:extLst>
          </p:cNvPr>
          <p:cNvSpPr txBox="1">
            <a:spLocks noChangeArrowheads="1"/>
          </p:cNvSpPr>
          <p:nvPr/>
        </p:nvSpPr>
        <p:spPr bwMode="auto">
          <a:xfrm>
            <a:off x="2897278" y="1048631"/>
            <a:ext cx="8021784" cy="84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LOAD DATA INFILE</a:t>
            </a:r>
            <a:r>
              <a:rPr lang="zh-CN" altLang="en-US" sz="1600"/>
              <a:t>语句将</a:t>
            </a:r>
            <a:r>
              <a:rPr lang="en-US" altLang="zh-CN" sz="1600"/>
              <a:t>D:/backupdata/tb_department1.txt</a:t>
            </a:r>
            <a:r>
              <a:rPr lang="zh-CN" altLang="en-US" sz="1600"/>
              <a:t>文件中的数据导入</a:t>
            </a:r>
            <a:r>
              <a:rPr lang="en-US" altLang="zh-CN" sz="1600"/>
              <a:t>company</a:t>
            </a:r>
            <a:r>
              <a:rPr lang="zh-CN" altLang="en-US" sz="1600"/>
              <a:t>数据库中的</a:t>
            </a:r>
            <a:r>
              <a:rPr lang="en-US" altLang="zh-CN" sz="1600"/>
              <a:t>tb_department</a:t>
            </a:r>
            <a:r>
              <a:rPr lang="zh-CN" altLang="en-US" sz="1600"/>
              <a:t>表中，使用</a:t>
            </a:r>
            <a:r>
              <a:rPr lang="en-US" altLang="zh-CN" sz="1600"/>
              <a:t>FIELDS</a:t>
            </a:r>
            <a:r>
              <a:rPr lang="zh-CN" altLang="en-US" sz="1600"/>
              <a:t>和</a:t>
            </a:r>
            <a:r>
              <a:rPr lang="en-US" altLang="zh-CN" sz="1600"/>
              <a:t>LINES</a:t>
            </a:r>
            <a:r>
              <a:rPr lang="zh-CN" altLang="en-US" sz="1600"/>
              <a:t>子句，要求字段之间使用逗号间隔，所有字段值用双引号引起来，定义转义字符为单引号。</a:t>
            </a:r>
          </a:p>
        </p:txBody>
      </p:sp>
    </p:spTree>
    <p:extLst>
      <p:ext uri="{BB962C8B-B14F-4D97-AF65-F5344CB8AC3E}">
        <p14:creationId xmlns:p14="http://schemas.microsoft.com/office/powerpoint/2010/main" val="140984047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A768A-8A2D-F41C-AD47-487359E4C3D9}"/>
            </a:ext>
          </a:extLst>
        </p:cNvPr>
        <p:cNvGrpSpPr/>
        <p:nvPr/>
      </p:nvGrpSpPr>
      <p:grpSpPr>
        <a:xfrm>
          <a:off x="0" y="0"/>
          <a:ext cx="0" cy="0"/>
          <a:chOff x="0" y="0"/>
          <a:chExt cx="0" cy="0"/>
        </a:xfrm>
      </p:grpSpPr>
      <p:sp>
        <p:nvSpPr>
          <p:cNvPr id="10" name="矩形 9">
            <a:extLst>
              <a:ext uri="{FF2B5EF4-FFF2-40B4-BE49-F238E27FC236}">
                <a16:creationId xmlns:a16="http://schemas.microsoft.com/office/drawing/2014/main" id="{D38C22E9-7E99-9582-8A2F-859B22650D22}"/>
              </a:ext>
            </a:extLst>
          </p:cNvPr>
          <p:cNvSpPr/>
          <p:nvPr/>
        </p:nvSpPr>
        <p:spPr>
          <a:xfrm>
            <a:off x="1155351" y="4235480"/>
            <a:ext cx="9468535" cy="78831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16C4F4E9-7526-3FAA-5C54-6834791CBC1F}"/>
              </a:ext>
            </a:extLst>
          </p:cNvPr>
          <p:cNvSpPr txBox="1">
            <a:spLocks noChangeArrowheads="1"/>
          </p:cNvSpPr>
          <p:nvPr/>
        </p:nvSpPr>
        <p:spPr bwMode="auto">
          <a:xfrm>
            <a:off x="1593601" y="4249623"/>
            <a:ext cx="87042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C:\Users\ccy&gt;mysqlimport -u root -p company D:/backupdata/tb_department.txt</a:t>
            </a:r>
          </a:p>
          <a:p>
            <a:pPr eaLnBrk="1" hangingPunct="1"/>
            <a:r>
              <a:rPr lang="en-US" altLang="zh-CN" sz="1400">
                <a:solidFill>
                  <a:srgbClr val="FF0000"/>
                </a:solidFill>
              </a:rPr>
              <a:t>Enter password:</a:t>
            </a:r>
          </a:p>
          <a:p>
            <a:pPr eaLnBrk="1" hangingPunct="1"/>
            <a:r>
              <a:rPr lang="en-US" altLang="zh-CN" sz="1400">
                <a:solidFill>
                  <a:srgbClr val="FF0000"/>
                </a:solidFill>
              </a:rPr>
              <a:t>company.tb_department: Records: 4  Deleted: 0  Skipped: 0  Warnings: 0</a:t>
            </a:r>
          </a:p>
        </p:txBody>
      </p:sp>
      <p:sp>
        <p:nvSpPr>
          <p:cNvPr id="12" name="文本框 41">
            <a:extLst>
              <a:ext uri="{FF2B5EF4-FFF2-40B4-BE49-F238E27FC236}">
                <a16:creationId xmlns:a16="http://schemas.microsoft.com/office/drawing/2014/main" id="{C931CDF3-6A2B-9C81-1F0E-033848FBE087}"/>
              </a:ext>
            </a:extLst>
          </p:cNvPr>
          <p:cNvSpPr txBox="1">
            <a:spLocks noChangeArrowheads="1"/>
          </p:cNvSpPr>
          <p:nvPr/>
        </p:nvSpPr>
        <p:spPr bwMode="auto">
          <a:xfrm>
            <a:off x="562380" y="3517319"/>
            <a:ext cx="10421256" cy="67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300"/>
              </a:lnSpc>
            </a:pPr>
            <a:r>
              <a:rPr lang="zh-CN" altLang="en-US" sz="1600">
                <a:solidFill>
                  <a:schemeClr val="tx1">
                    <a:lumMod val="65000"/>
                    <a:lumOff val="35000"/>
                  </a:schemeClr>
                </a:solidFill>
              </a:rPr>
              <a:t>首先参照实例</a:t>
            </a:r>
            <a:r>
              <a:rPr lang="en-US" altLang="zh-CN" sz="1600">
                <a:solidFill>
                  <a:schemeClr val="tx1">
                    <a:lumMod val="65000"/>
                    <a:lumOff val="35000"/>
                  </a:schemeClr>
                </a:solidFill>
              </a:rPr>
              <a:t>16-10</a:t>
            </a:r>
            <a:r>
              <a:rPr lang="zh-CN" altLang="en-US" sz="1600">
                <a:solidFill>
                  <a:schemeClr val="tx1">
                    <a:lumMod val="65000"/>
                    <a:lumOff val="35000"/>
                  </a:schemeClr>
                </a:solidFill>
              </a:rPr>
              <a:t>将</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表中的数据全部删除，然后退出</a:t>
            </a:r>
            <a:r>
              <a:rPr lang="en-US" altLang="zh-CN" sz="1600">
                <a:solidFill>
                  <a:schemeClr val="tx1">
                    <a:lumMod val="65000"/>
                    <a:lumOff val="35000"/>
                  </a:schemeClr>
                </a:solidFill>
              </a:rPr>
              <a:t>MySQL</a:t>
            </a:r>
            <a:r>
              <a:rPr lang="zh-CN" altLang="en-US" sz="1600">
                <a:solidFill>
                  <a:schemeClr val="tx1">
                    <a:lumMod val="65000"/>
                    <a:lumOff val="35000"/>
                  </a:schemeClr>
                </a:solidFill>
              </a:rPr>
              <a:t>，执行</a:t>
            </a:r>
            <a:r>
              <a:rPr lang="en-US" altLang="zh-CN" sz="1600">
                <a:solidFill>
                  <a:schemeClr val="tx1">
                    <a:lumMod val="65000"/>
                    <a:lumOff val="35000"/>
                  </a:schemeClr>
                </a:solidFill>
              </a:rPr>
              <a:t>mysqlimport</a:t>
            </a:r>
            <a:r>
              <a:rPr lang="zh-CN" altLang="en-US" sz="1600">
                <a:solidFill>
                  <a:schemeClr val="tx1">
                    <a:lumMod val="65000"/>
                    <a:lumOff val="35000"/>
                  </a:schemeClr>
                </a:solidFill>
              </a:rPr>
              <a:t>命令将</a:t>
            </a:r>
            <a:r>
              <a:rPr lang="en-US" altLang="zh-CN" sz="1600">
                <a:solidFill>
                  <a:schemeClr val="tx1">
                    <a:lumMod val="65000"/>
                    <a:lumOff val="35000"/>
                  </a:schemeClr>
                </a:solidFill>
              </a:rPr>
              <a:t>D:/backupdata/tb_department.txt</a:t>
            </a:r>
            <a:r>
              <a:rPr lang="zh-CN" altLang="en-US" sz="1600">
                <a:solidFill>
                  <a:schemeClr val="tx1">
                    <a:lumMod val="65000"/>
                    <a:lumOff val="35000"/>
                  </a:schemeClr>
                </a:solidFill>
              </a:rPr>
              <a:t>文件中的数据导入</a:t>
            </a:r>
            <a:r>
              <a:rPr lang="en-US" altLang="zh-CN" sz="1600">
                <a:solidFill>
                  <a:schemeClr val="tx1">
                    <a:lumMod val="65000"/>
                    <a:lumOff val="35000"/>
                  </a:schemeClr>
                </a:solidFill>
              </a:rPr>
              <a:t>company</a:t>
            </a:r>
            <a:r>
              <a:rPr lang="zh-CN" altLang="en-US" sz="1600">
                <a:solidFill>
                  <a:schemeClr val="tx1">
                    <a:lumMod val="65000"/>
                    <a:lumOff val="35000"/>
                  </a:schemeClr>
                </a:solidFill>
              </a:rPr>
              <a:t>数据库中。语句及其执行结果如下：</a:t>
            </a:r>
          </a:p>
        </p:txBody>
      </p:sp>
      <p:grpSp>
        <p:nvGrpSpPr>
          <p:cNvPr id="13" name="组合 12">
            <a:extLst>
              <a:ext uri="{FF2B5EF4-FFF2-40B4-BE49-F238E27FC236}">
                <a16:creationId xmlns:a16="http://schemas.microsoft.com/office/drawing/2014/main" id="{B2111A06-97E4-F50D-F768-85B1509623CA}"/>
              </a:ext>
            </a:extLst>
          </p:cNvPr>
          <p:cNvGrpSpPr/>
          <p:nvPr/>
        </p:nvGrpSpPr>
        <p:grpSpPr>
          <a:xfrm>
            <a:off x="365500" y="2874580"/>
            <a:ext cx="2183765" cy="600710"/>
            <a:chOff x="1320" y="4641"/>
            <a:chExt cx="3439" cy="946"/>
          </a:xfrm>
          <a:solidFill>
            <a:schemeClr val="accent6"/>
          </a:solidFill>
        </p:grpSpPr>
        <p:sp>
          <p:nvSpPr>
            <p:cNvPr id="27" name="椭圆 26">
              <a:extLst>
                <a:ext uri="{FF2B5EF4-FFF2-40B4-BE49-F238E27FC236}">
                  <a16:creationId xmlns:a16="http://schemas.microsoft.com/office/drawing/2014/main" id="{70D35DD0-CAC4-7DB9-EA16-D8F7E442234C}"/>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8" name="圆角矩形 10">
              <a:extLst>
                <a:ext uri="{FF2B5EF4-FFF2-40B4-BE49-F238E27FC236}">
                  <a16:creationId xmlns:a16="http://schemas.microsoft.com/office/drawing/2014/main" id="{58840CBC-82D1-22B9-DC50-5FD06D6511C3}"/>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例12】</a:t>
              </a:r>
              <a:endParaRPr lang="zh-CN" altLang="en-US" noProof="1">
                <a:solidFill>
                  <a:schemeClr val="bg1"/>
                </a:solidFill>
                <a:sym typeface="Arial" panose="020B0604020202020204" pitchFamily="34" charset="0"/>
              </a:endParaRPr>
            </a:p>
          </p:txBody>
        </p:sp>
      </p:grpSp>
      <p:sp>
        <p:nvSpPr>
          <p:cNvPr id="14" name="文本框 36">
            <a:extLst>
              <a:ext uri="{FF2B5EF4-FFF2-40B4-BE49-F238E27FC236}">
                <a16:creationId xmlns:a16="http://schemas.microsoft.com/office/drawing/2014/main" id="{93E735A2-4F26-D528-A448-4ED9F65993B9}"/>
              </a:ext>
            </a:extLst>
          </p:cNvPr>
          <p:cNvSpPr txBox="1">
            <a:spLocks noChangeArrowheads="1"/>
          </p:cNvSpPr>
          <p:nvPr/>
        </p:nvSpPr>
        <p:spPr bwMode="auto">
          <a:xfrm>
            <a:off x="2805487" y="3022127"/>
            <a:ext cx="8639266"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mysqlimport</a:t>
            </a:r>
            <a:r>
              <a:rPr lang="zh-CN" altLang="en-US" sz="1600"/>
              <a:t>命令将</a:t>
            </a:r>
            <a:r>
              <a:rPr lang="en-US" altLang="zh-CN" sz="1600"/>
              <a:t>D:/backupdata/tb_department.txt</a:t>
            </a:r>
            <a:r>
              <a:rPr lang="zh-CN" altLang="en-US" sz="1600"/>
              <a:t>文件中的数据导入</a:t>
            </a:r>
            <a:r>
              <a:rPr lang="en-US" altLang="zh-CN" sz="1600"/>
              <a:t>company</a:t>
            </a:r>
            <a:r>
              <a:rPr lang="zh-CN" altLang="en-US" sz="1600"/>
              <a:t>数据库中。</a:t>
            </a:r>
          </a:p>
        </p:txBody>
      </p:sp>
      <p:sp>
        <p:nvSpPr>
          <p:cNvPr id="15" name="文本框 41">
            <a:extLst>
              <a:ext uri="{FF2B5EF4-FFF2-40B4-BE49-F238E27FC236}">
                <a16:creationId xmlns:a16="http://schemas.microsoft.com/office/drawing/2014/main" id="{6B942CC3-B248-45CB-D252-7C448EC982B5}"/>
              </a:ext>
            </a:extLst>
          </p:cNvPr>
          <p:cNvSpPr txBox="1">
            <a:spLocks noChangeArrowheads="1"/>
          </p:cNvSpPr>
          <p:nvPr/>
        </p:nvSpPr>
        <p:spPr bwMode="auto">
          <a:xfrm>
            <a:off x="718069" y="1071365"/>
            <a:ext cx="10421256"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t>mysqlimport</a:t>
            </a:r>
            <a:r>
              <a:rPr lang="zh-CN" altLang="en-US"/>
              <a:t>命令提供了许多与</a:t>
            </a:r>
            <a:r>
              <a:rPr lang="en-US" altLang="zh-CN"/>
              <a:t>LOAD DATA INFILE</a:t>
            </a:r>
            <a:r>
              <a:rPr lang="zh-CN" altLang="en-US"/>
              <a:t>语句相同的功能。其基本语法格式如下：</a:t>
            </a:r>
          </a:p>
        </p:txBody>
      </p:sp>
      <p:sp>
        <p:nvSpPr>
          <p:cNvPr id="16" name="矩形 15">
            <a:extLst>
              <a:ext uri="{FF2B5EF4-FFF2-40B4-BE49-F238E27FC236}">
                <a16:creationId xmlns:a16="http://schemas.microsoft.com/office/drawing/2014/main" id="{D098603D-1180-84FC-EABF-260775DD188C}"/>
              </a:ext>
            </a:extLst>
          </p:cNvPr>
          <p:cNvSpPr/>
          <p:nvPr/>
        </p:nvSpPr>
        <p:spPr>
          <a:xfrm>
            <a:off x="981947" y="1506957"/>
            <a:ext cx="9726943" cy="45704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7" name="文本框 38">
            <a:extLst>
              <a:ext uri="{FF2B5EF4-FFF2-40B4-BE49-F238E27FC236}">
                <a16:creationId xmlns:a16="http://schemas.microsoft.com/office/drawing/2014/main" id="{46316054-644F-F071-8702-7516B244ACA3}"/>
              </a:ext>
            </a:extLst>
          </p:cNvPr>
          <p:cNvSpPr txBox="1">
            <a:spLocks noChangeArrowheads="1"/>
          </p:cNvSpPr>
          <p:nvPr/>
        </p:nvSpPr>
        <p:spPr bwMode="auto">
          <a:xfrm>
            <a:off x="1234705" y="1583245"/>
            <a:ext cx="72094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mysqlimport -u root -p dbname file_name.txt [OPTIONS]</a:t>
            </a:r>
          </a:p>
        </p:txBody>
      </p:sp>
      <p:grpSp>
        <p:nvGrpSpPr>
          <p:cNvPr id="18" name="组合 17">
            <a:extLst>
              <a:ext uri="{FF2B5EF4-FFF2-40B4-BE49-F238E27FC236}">
                <a16:creationId xmlns:a16="http://schemas.microsoft.com/office/drawing/2014/main" id="{BADDD7D0-BC25-5F36-D38E-BBDAA91AFFF0}"/>
              </a:ext>
            </a:extLst>
          </p:cNvPr>
          <p:cNvGrpSpPr/>
          <p:nvPr/>
        </p:nvGrpSpPr>
        <p:grpSpPr>
          <a:xfrm>
            <a:off x="834376" y="1995366"/>
            <a:ext cx="10036581" cy="832264"/>
            <a:chOff x="812800" y="4424635"/>
            <a:chExt cx="10580688" cy="1800000"/>
          </a:xfrm>
        </p:grpSpPr>
        <p:sp>
          <p:nvSpPr>
            <p:cNvPr id="23" name="圆角矩形 16">
              <a:extLst>
                <a:ext uri="{FF2B5EF4-FFF2-40B4-BE49-F238E27FC236}">
                  <a16:creationId xmlns:a16="http://schemas.microsoft.com/office/drawing/2014/main" id="{F75D6C20-4B92-475C-CD22-BA8025D34669}"/>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24" name="组合 23">
              <a:extLst>
                <a:ext uri="{FF2B5EF4-FFF2-40B4-BE49-F238E27FC236}">
                  <a16:creationId xmlns:a16="http://schemas.microsoft.com/office/drawing/2014/main" id="{2CAD823D-6C09-1AB2-A83C-12FE1D10DFDB}"/>
                </a:ext>
              </a:extLst>
            </p:cNvPr>
            <p:cNvGrpSpPr>
              <a:grpSpLocks/>
            </p:cNvGrpSpPr>
            <p:nvPr/>
          </p:nvGrpSpPr>
          <p:grpSpPr bwMode="auto">
            <a:xfrm>
              <a:off x="812800" y="4424635"/>
              <a:ext cx="1927225" cy="1800000"/>
              <a:chOff x="1350" y="2421"/>
              <a:chExt cx="3035" cy="3606"/>
            </a:xfrm>
          </p:grpSpPr>
          <p:sp>
            <p:nvSpPr>
              <p:cNvPr id="25" name="Flowchart: Off-page Connector 32">
                <a:extLst>
                  <a:ext uri="{FF2B5EF4-FFF2-40B4-BE49-F238E27FC236}">
                    <a16:creationId xmlns:a16="http://schemas.microsoft.com/office/drawing/2014/main" id="{2DCC69EF-F2D8-4D73-E32D-901FDD3C919C}"/>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26" name="Round Same Side Corner Rectangle 33">
                <a:extLst>
                  <a:ext uri="{FF2B5EF4-FFF2-40B4-BE49-F238E27FC236}">
                    <a16:creationId xmlns:a16="http://schemas.microsoft.com/office/drawing/2014/main" id="{29396737-035E-CF73-D153-279B930A7056}"/>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9" name="文本框 41">
            <a:extLst>
              <a:ext uri="{FF2B5EF4-FFF2-40B4-BE49-F238E27FC236}">
                <a16:creationId xmlns:a16="http://schemas.microsoft.com/office/drawing/2014/main" id="{C0C8F624-6169-BAF7-329F-6B705A598CFB}"/>
              </a:ext>
            </a:extLst>
          </p:cNvPr>
          <p:cNvSpPr txBox="1">
            <a:spLocks noChangeArrowheads="1"/>
          </p:cNvSpPr>
          <p:nvPr/>
        </p:nvSpPr>
        <p:spPr bwMode="auto">
          <a:xfrm>
            <a:off x="2639614" y="2093978"/>
            <a:ext cx="8165240" cy="63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en-US" altLang="zh-CN" sz="1600" dirty="0" err="1">
                <a:solidFill>
                  <a:schemeClr val="bg1"/>
                </a:solidFill>
              </a:rPr>
              <a:t>mysqlimport</a:t>
            </a:r>
            <a:r>
              <a:rPr lang="zh-CN" altLang="en-US" sz="1600" dirty="0">
                <a:solidFill>
                  <a:schemeClr val="bg1"/>
                </a:solidFill>
              </a:rPr>
              <a:t>命令不指定预导入数据的表名，数据表名由导入文件的名称确定，导入数据之前该表必须存在。</a:t>
            </a:r>
          </a:p>
        </p:txBody>
      </p:sp>
      <p:sp>
        <p:nvSpPr>
          <p:cNvPr id="20" name="矩形 19">
            <a:extLst>
              <a:ext uri="{FF2B5EF4-FFF2-40B4-BE49-F238E27FC236}">
                <a16:creationId xmlns:a16="http://schemas.microsoft.com/office/drawing/2014/main" id="{039C33E4-BF27-F2E6-B4FF-984EE92EF90E}"/>
              </a:ext>
            </a:extLst>
          </p:cNvPr>
          <p:cNvSpPr/>
          <p:nvPr/>
        </p:nvSpPr>
        <p:spPr>
          <a:xfrm>
            <a:off x="1147947" y="6119090"/>
            <a:ext cx="9468535" cy="53736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1" name="文本框 38">
            <a:extLst>
              <a:ext uri="{FF2B5EF4-FFF2-40B4-BE49-F238E27FC236}">
                <a16:creationId xmlns:a16="http://schemas.microsoft.com/office/drawing/2014/main" id="{FE43FEB7-9FD6-B465-61F2-6BA3616EA2D5}"/>
              </a:ext>
            </a:extLst>
          </p:cNvPr>
          <p:cNvSpPr txBox="1">
            <a:spLocks noChangeArrowheads="1"/>
          </p:cNvSpPr>
          <p:nvPr/>
        </p:nvSpPr>
        <p:spPr bwMode="auto">
          <a:xfrm>
            <a:off x="1586197" y="6124355"/>
            <a:ext cx="87042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mysqlimport -u root -p company D:/backupdata/tb_worker.txt --fields-terminated-by=, --fields-optionally-enclosed-by=\" --fields-escaped-by=? --lines-terminated-by=\r\n</a:t>
            </a:r>
          </a:p>
        </p:txBody>
      </p:sp>
      <p:sp>
        <p:nvSpPr>
          <p:cNvPr id="22" name="文本框 41">
            <a:extLst>
              <a:ext uri="{FF2B5EF4-FFF2-40B4-BE49-F238E27FC236}">
                <a16:creationId xmlns:a16="http://schemas.microsoft.com/office/drawing/2014/main" id="{45A12CC7-6599-9F24-E6A2-2F440DFB3EC5}"/>
              </a:ext>
            </a:extLst>
          </p:cNvPr>
          <p:cNvSpPr txBox="1">
            <a:spLocks noChangeArrowheads="1"/>
          </p:cNvSpPr>
          <p:nvPr/>
        </p:nvSpPr>
        <p:spPr bwMode="auto">
          <a:xfrm>
            <a:off x="590488" y="5107955"/>
            <a:ext cx="10421256" cy="95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300"/>
              </a:lnSpc>
            </a:pPr>
            <a:r>
              <a:rPr lang="zh-CN" altLang="en-US" sz="1600">
                <a:solidFill>
                  <a:schemeClr val="tx1">
                    <a:lumMod val="65000"/>
                    <a:lumOff val="35000"/>
                  </a:schemeClr>
                </a:solidFill>
              </a:rPr>
              <a:t>执行成功后，使用</a:t>
            </a:r>
            <a:r>
              <a:rPr lang="en-US" altLang="zh-CN" sz="1600">
                <a:solidFill>
                  <a:schemeClr val="tx1">
                    <a:lumMod val="65000"/>
                    <a:lumOff val="35000"/>
                  </a:schemeClr>
                </a:solidFill>
              </a:rPr>
              <a:t>SELECT</a:t>
            </a:r>
            <a:r>
              <a:rPr lang="zh-CN" altLang="en-US" sz="1600">
                <a:solidFill>
                  <a:schemeClr val="tx1">
                    <a:lumMod val="65000"/>
                    <a:lumOff val="35000"/>
                  </a:schemeClr>
                </a:solidFill>
              </a:rPr>
              <a:t>语句查看</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表，结果与实例</a:t>
            </a:r>
            <a:r>
              <a:rPr lang="en-US" altLang="zh-CN" sz="1600">
                <a:solidFill>
                  <a:schemeClr val="tx1">
                    <a:lumMod val="65000"/>
                    <a:lumOff val="35000"/>
                  </a:schemeClr>
                </a:solidFill>
              </a:rPr>
              <a:t>16-10</a:t>
            </a:r>
            <a:r>
              <a:rPr lang="zh-CN" altLang="en-US" sz="1600">
                <a:solidFill>
                  <a:schemeClr val="tx1">
                    <a:lumMod val="65000"/>
                    <a:lumOff val="35000"/>
                  </a:schemeClr>
                </a:solidFill>
              </a:rPr>
              <a:t>相同。</a:t>
            </a:r>
          </a:p>
          <a:p>
            <a:pPr algn="just" eaLnBrk="1" hangingPunct="1">
              <a:lnSpc>
                <a:spcPts val="2300"/>
              </a:lnSpc>
            </a:pPr>
            <a:r>
              <a:rPr lang="zh-CN" altLang="en-US" sz="1600">
                <a:solidFill>
                  <a:schemeClr val="tx1">
                    <a:lumMod val="65000"/>
                    <a:lumOff val="35000"/>
                  </a:schemeClr>
                </a:solidFill>
              </a:rPr>
              <a:t>如果要导入使用了某种格式的文本文档，就要使用</a:t>
            </a:r>
            <a:r>
              <a:rPr lang="en-US" altLang="zh-CN" sz="1600">
                <a:solidFill>
                  <a:schemeClr val="tx1">
                    <a:lumMod val="65000"/>
                    <a:lumOff val="35000"/>
                  </a:schemeClr>
                </a:solidFill>
              </a:rPr>
              <a:t>OPTIONS</a:t>
            </a:r>
            <a:r>
              <a:rPr lang="zh-CN" altLang="en-US" sz="1600">
                <a:solidFill>
                  <a:schemeClr val="tx1">
                    <a:lumMod val="65000"/>
                    <a:lumOff val="35000"/>
                  </a:schemeClr>
                </a:solidFill>
              </a:rPr>
              <a:t>参数对语句进行限制。例如，要导入实例</a:t>
            </a:r>
            <a:r>
              <a:rPr lang="en-US" altLang="zh-CN" sz="1600">
                <a:solidFill>
                  <a:schemeClr val="tx1">
                    <a:lumMod val="65000"/>
                    <a:lumOff val="35000"/>
                  </a:schemeClr>
                </a:solidFill>
              </a:rPr>
              <a:t>16-7</a:t>
            </a:r>
            <a:r>
              <a:rPr lang="zh-CN" altLang="en-US" sz="1600">
                <a:solidFill>
                  <a:schemeClr val="tx1">
                    <a:lumMod val="65000"/>
                    <a:lumOff val="35000"/>
                  </a:schemeClr>
                </a:solidFill>
              </a:rPr>
              <a:t>中导出的</a:t>
            </a:r>
            <a:r>
              <a:rPr lang="en-US" altLang="zh-CN" sz="1600">
                <a:solidFill>
                  <a:schemeClr val="tx1">
                    <a:lumMod val="65000"/>
                    <a:lumOff val="35000"/>
                  </a:schemeClr>
                </a:solidFill>
              </a:rPr>
              <a:t>tb_worker.txt</a:t>
            </a:r>
            <a:r>
              <a:rPr lang="zh-CN" altLang="en-US" sz="1600">
                <a:solidFill>
                  <a:schemeClr val="tx1">
                    <a:lumMod val="65000"/>
                    <a:lumOff val="35000"/>
                  </a:schemeClr>
                </a:solidFill>
              </a:rPr>
              <a:t>文档，就需要执行以下语句：</a:t>
            </a:r>
          </a:p>
        </p:txBody>
      </p:sp>
    </p:spTree>
    <p:extLst>
      <p:ext uri="{BB962C8B-B14F-4D97-AF65-F5344CB8AC3E}">
        <p14:creationId xmlns:p14="http://schemas.microsoft.com/office/powerpoint/2010/main" val="152133583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B69B7-9962-676C-E884-5661FCD26028}"/>
            </a:ext>
          </a:extLst>
        </p:cNvPr>
        <p:cNvGrpSpPr/>
        <p:nvPr/>
      </p:nvGrpSpPr>
      <p:grpSpPr>
        <a:xfrm>
          <a:off x="0" y="0"/>
          <a:ext cx="0" cy="0"/>
          <a:chOff x="0" y="0"/>
          <a:chExt cx="0" cy="0"/>
        </a:xfrm>
      </p:grpSpPr>
      <p:grpSp>
        <p:nvGrpSpPr>
          <p:cNvPr id="330" name="组合 329">
            <a:extLst>
              <a:ext uri="{FF2B5EF4-FFF2-40B4-BE49-F238E27FC236}">
                <a16:creationId xmlns:a16="http://schemas.microsoft.com/office/drawing/2014/main" id="{092CF80A-FEC9-A91A-914B-DDECBF0B001F}"/>
              </a:ext>
            </a:extLst>
          </p:cNvPr>
          <p:cNvGrpSpPr/>
          <p:nvPr/>
        </p:nvGrpSpPr>
        <p:grpSpPr>
          <a:xfrm>
            <a:off x="670768" y="1083960"/>
            <a:ext cx="10850465" cy="996494"/>
            <a:chOff x="812799" y="1508963"/>
            <a:chExt cx="10850465" cy="1658273"/>
          </a:xfrm>
        </p:grpSpPr>
        <p:sp>
          <p:nvSpPr>
            <p:cNvPr id="340" name="íṩľíḍè-圆角矩形 61">
              <a:extLst>
                <a:ext uri="{FF2B5EF4-FFF2-40B4-BE49-F238E27FC236}">
                  <a16:creationId xmlns:a16="http://schemas.microsoft.com/office/drawing/2014/main" id="{45639D7A-2C41-C9A0-AD93-87FF6B83BC77}"/>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1" name="íṩľíḍè-圆角矩形 61">
              <a:extLst>
                <a:ext uri="{FF2B5EF4-FFF2-40B4-BE49-F238E27FC236}">
                  <a16:creationId xmlns:a16="http://schemas.microsoft.com/office/drawing/2014/main" id="{38C5A3AE-EAF0-7C5C-CB0C-D3788863627E}"/>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331" name="文本框 41">
            <a:extLst>
              <a:ext uri="{FF2B5EF4-FFF2-40B4-BE49-F238E27FC236}">
                <a16:creationId xmlns:a16="http://schemas.microsoft.com/office/drawing/2014/main" id="{5807BFC0-99F1-AF09-96A6-C4AC77009317}"/>
              </a:ext>
            </a:extLst>
          </p:cNvPr>
          <p:cNvSpPr txBox="1">
            <a:spLocks noChangeArrowheads="1"/>
          </p:cNvSpPr>
          <p:nvPr/>
        </p:nvSpPr>
        <p:spPr bwMode="auto">
          <a:xfrm>
            <a:off x="906679" y="1169344"/>
            <a:ext cx="10356981" cy="7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对于一个数据库管理员来说，针对</a:t>
            </a:r>
            <a:r>
              <a:rPr lang="zh-CN" altLang="en-US">
                <a:solidFill>
                  <a:srgbClr val="FF0000"/>
                </a:solidFill>
              </a:rPr>
              <a:t>可能造成数据丢失的原因</a:t>
            </a:r>
            <a:r>
              <a:rPr lang="zh-CN" altLang="en-US"/>
              <a:t>，制定</a:t>
            </a:r>
            <a:r>
              <a:rPr lang="zh-CN" altLang="en-US">
                <a:solidFill>
                  <a:srgbClr val="FF0000"/>
                </a:solidFill>
              </a:rPr>
              <a:t>合理的备份与恢复策略</a:t>
            </a:r>
            <a:r>
              <a:rPr lang="zh-CN" altLang="en-US"/>
              <a:t>以防止数据丢失是非常必要的。</a:t>
            </a:r>
          </a:p>
        </p:txBody>
      </p:sp>
      <p:sp>
        <p:nvSpPr>
          <p:cNvPr id="332" name="文本框 41">
            <a:extLst>
              <a:ext uri="{FF2B5EF4-FFF2-40B4-BE49-F238E27FC236}">
                <a16:creationId xmlns:a16="http://schemas.microsoft.com/office/drawing/2014/main" id="{665E7F4F-4CBC-BBEA-7201-271D82A0938F}"/>
              </a:ext>
            </a:extLst>
          </p:cNvPr>
          <p:cNvSpPr txBox="1">
            <a:spLocks noChangeArrowheads="1"/>
          </p:cNvSpPr>
          <p:nvPr/>
        </p:nvSpPr>
        <p:spPr bwMode="auto">
          <a:xfrm>
            <a:off x="891443" y="2093202"/>
            <a:ext cx="10421256" cy="1426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600"/>
              </a:lnSpc>
              <a:buFont typeface="Wingdings" panose="05000000000000000000" pitchFamily="2" charset="2"/>
              <a:buChar char="u"/>
            </a:pPr>
            <a:r>
              <a:rPr lang="zh-CN" altLang="en-US">
                <a:solidFill>
                  <a:srgbClr val="FF0000"/>
                </a:solidFill>
              </a:rPr>
              <a:t>存储介质损坏：</a:t>
            </a:r>
            <a:r>
              <a:rPr lang="zh-CN" altLang="en-US"/>
              <a:t>人为或自然灾害导致存储数据的磁盘损坏。</a:t>
            </a:r>
          </a:p>
          <a:p>
            <a:pPr marL="285750" indent="-285750" algn="just" eaLnBrk="1" hangingPunct="1">
              <a:lnSpc>
                <a:spcPts val="2600"/>
              </a:lnSpc>
              <a:buFont typeface="Wingdings" panose="05000000000000000000" pitchFamily="2" charset="2"/>
              <a:buChar char="u"/>
            </a:pPr>
            <a:r>
              <a:rPr lang="zh-CN" altLang="en-US">
                <a:solidFill>
                  <a:srgbClr val="FF0000"/>
                </a:solidFill>
              </a:rPr>
              <a:t>用户误操作：</a:t>
            </a:r>
            <a:r>
              <a:rPr lang="zh-CN" altLang="en-US"/>
              <a:t>误删或修改了某些重要数据。</a:t>
            </a:r>
          </a:p>
          <a:p>
            <a:pPr marL="285750" indent="-285750" algn="just" eaLnBrk="1" hangingPunct="1">
              <a:lnSpc>
                <a:spcPts val="2600"/>
              </a:lnSpc>
              <a:buFont typeface="Wingdings" panose="05000000000000000000" pitchFamily="2" charset="2"/>
              <a:buChar char="u"/>
            </a:pPr>
            <a:r>
              <a:rPr lang="zh-CN" altLang="en-US">
                <a:solidFill>
                  <a:srgbClr val="FF0000"/>
                </a:solidFill>
              </a:rPr>
              <a:t>服务器崩溃：</a:t>
            </a:r>
            <a:r>
              <a:rPr lang="zh-CN" altLang="en-US"/>
              <a:t>高并发或者大流量导致数据库服务器崩溃。</a:t>
            </a:r>
          </a:p>
          <a:p>
            <a:pPr marL="285750" indent="-285750" algn="just" eaLnBrk="1" hangingPunct="1">
              <a:lnSpc>
                <a:spcPts val="2600"/>
              </a:lnSpc>
              <a:buFont typeface="Wingdings" panose="05000000000000000000" pitchFamily="2" charset="2"/>
              <a:buChar char="u"/>
            </a:pPr>
            <a:r>
              <a:rPr lang="zh-CN" altLang="en-US">
                <a:solidFill>
                  <a:srgbClr val="FF0000"/>
                </a:solidFill>
              </a:rPr>
              <a:t>人为破坏：</a:t>
            </a:r>
            <a:r>
              <a:rPr lang="zh-CN" altLang="en-US"/>
              <a:t>遭到特殊人员的恶意攻击。</a:t>
            </a:r>
          </a:p>
        </p:txBody>
      </p:sp>
      <p:sp>
        <p:nvSpPr>
          <p:cNvPr id="333" name="文本框 41">
            <a:extLst>
              <a:ext uri="{FF2B5EF4-FFF2-40B4-BE49-F238E27FC236}">
                <a16:creationId xmlns:a16="http://schemas.microsoft.com/office/drawing/2014/main" id="{2B232DBC-3DB9-9F18-CDCD-5554E35F6A18}"/>
              </a:ext>
            </a:extLst>
          </p:cNvPr>
          <p:cNvSpPr txBox="1">
            <a:spLocks noChangeArrowheads="1"/>
          </p:cNvSpPr>
          <p:nvPr/>
        </p:nvSpPr>
        <p:spPr bwMode="auto">
          <a:xfrm>
            <a:off x="906679" y="3464363"/>
            <a:ext cx="1042125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600"/>
              </a:lnSpc>
              <a:buFont typeface="Wingdings" panose="05000000000000000000" pitchFamily="2" charset="2"/>
              <a:buChar char="Ø"/>
            </a:pPr>
            <a:r>
              <a:rPr lang="zh-CN" altLang="en-US"/>
              <a:t>对特别重要的数据应保留</a:t>
            </a:r>
            <a:r>
              <a:rPr lang="zh-CN" altLang="en-US">
                <a:solidFill>
                  <a:srgbClr val="FF0000"/>
                </a:solidFill>
              </a:rPr>
              <a:t>多个备份</a:t>
            </a:r>
            <a:r>
              <a:rPr lang="zh-CN" altLang="en-US"/>
              <a:t>。</a:t>
            </a:r>
          </a:p>
          <a:p>
            <a:pPr marL="285750" indent="-285750" algn="just" eaLnBrk="1" hangingPunct="1">
              <a:lnSpc>
                <a:spcPts val="2600"/>
              </a:lnSpc>
              <a:buFont typeface="Wingdings" panose="05000000000000000000" pitchFamily="2" charset="2"/>
              <a:buChar char="Ø"/>
            </a:pPr>
            <a:r>
              <a:rPr lang="zh-CN" altLang="en-US"/>
              <a:t>确定使用</a:t>
            </a:r>
            <a:r>
              <a:rPr lang="zh-CN" altLang="en-US">
                <a:solidFill>
                  <a:srgbClr val="FF0000"/>
                </a:solidFill>
              </a:rPr>
              <a:t>完整备份</a:t>
            </a:r>
            <a:r>
              <a:rPr lang="zh-CN" altLang="en-US"/>
              <a:t>还是</a:t>
            </a:r>
            <a:r>
              <a:rPr lang="zh-CN" altLang="en-US">
                <a:solidFill>
                  <a:srgbClr val="FF0000"/>
                </a:solidFill>
              </a:rPr>
              <a:t>增量备份</a:t>
            </a:r>
            <a:r>
              <a:rPr lang="zh-CN" altLang="en-US"/>
              <a:t>。</a:t>
            </a:r>
          </a:p>
          <a:p>
            <a:pPr marL="285750" indent="-285750" algn="just" eaLnBrk="1" hangingPunct="1">
              <a:lnSpc>
                <a:spcPts val="2600"/>
              </a:lnSpc>
              <a:buFont typeface="Wingdings" panose="05000000000000000000" pitchFamily="2" charset="2"/>
              <a:buChar char="Ø"/>
            </a:pPr>
            <a:r>
              <a:rPr lang="zh-CN" altLang="en-US"/>
              <a:t>可以考虑使用复制数据文件的方法作</a:t>
            </a:r>
            <a:r>
              <a:rPr lang="zh-CN" altLang="en-US">
                <a:solidFill>
                  <a:srgbClr val="FF0000"/>
                </a:solidFill>
              </a:rPr>
              <a:t>异地备份</a:t>
            </a:r>
            <a:r>
              <a:rPr lang="zh-CN" altLang="en-US"/>
              <a:t>，但这种方法无法对误操作的数据进行恢复。</a:t>
            </a:r>
          </a:p>
          <a:p>
            <a:pPr marL="285750" indent="-285750" algn="just" eaLnBrk="1" hangingPunct="1">
              <a:lnSpc>
                <a:spcPts val="2600"/>
              </a:lnSpc>
              <a:buFont typeface="Wingdings" panose="05000000000000000000" pitchFamily="2" charset="2"/>
              <a:buChar char="Ø"/>
            </a:pPr>
            <a:r>
              <a:rPr lang="zh-CN" altLang="en-US"/>
              <a:t>要</a:t>
            </a:r>
            <a:r>
              <a:rPr lang="zh-CN" altLang="en-US">
                <a:solidFill>
                  <a:srgbClr val="FF0000"/>
                </a:solidFill>
              </a:rPr>
              <a:t>定期</a:t>
            </a:r>
            <a:r>
              <a:rPr lang="zh-CN" altLang="en-US"/>
              <a:t>对数据进行备份，并且要在系统负载较小的时间段进行。</a:t>
            </a:r>
          </a:p>
          <a:p>
            <a:pPr marL="285750" indent="-285750" algn="just" eaLnBrk="1" hangingPunct="1">
              <a:lnSpc>
                <a:spcPts val="2600"/>
              </a:lnSpc>
              <a:buFont typeface="Wingdings" panose="05000000000000000000" pitchFamily="2" charset="2"/>
              <a:buChar char="Ø"/>
            </a:pPr>
            <a:r>
              <a:rPr lang="zh-CN" altLang="en-US"/>
              <a:t>确保开启</a:t>
            </a:r>
            <a:r>
              <a:rPr lang="zh-CN" altLang="en-US">
                <a:solidFill>
                  <a:srgbClr val="FF0000"/>
                </a:solidFill>
              </a:rPr>
              <a:t>二进制日志</a:t>
            </a:r>
            <a:r>
              <a:rPr lang="zh-CN" altLang="en-US"/>
              <a:t>，这样可以基于时间点或位置对数据进行恢复。</a:t>
            </a:r>
          </a:p>
          <a:p>
            <a:pPr marL="285750" indent="-285750" algn="just" eaLnBrk="1" hangingPunct="1">
              <a:lnSpc>
                <a:spcPts val="2600"/>
              </a:lnSpc>
              <a:buFont typeface="Wingdings" panose="05000000000000000000" pitchFamily="2" charset="2"/>
              <a:buChar char="Ø"/>
            </a:pPr>
            <a:r>
              <a:rPr lang="zh-CN" altLang="en-US"/>
              <a:t>定期作</a:t>
            </a:r>
            <a:r>
              <a:rPr lang="zh-CN" altLang="en-US">
                <a:solidFill>
                  <a:srgbClr val="FF0000"/>
                </a:solidFill>
              </a:rPr>
              <a:t>备份恢复测试</a:t>
            </a:r>
            <a:r>
              <a:rPr lang="zh-CN" altLang="en-US"/>
              <a:t>，保证备份是有效的，并且是可以恢复的。</a:t>
            </a:r>
          </a:p>
        </p:txBody>
      </p:sp>
      <p:grpSp>
        <p:nvGrpSpPr>
          <p:cNvPr id="334" name="组合 333">
            <a:extLst>
              <a:ext uri="{FF2B5EF4-FFF2-40B4-BE49-F238E27FC236}">
                <a16:creationId xmlns:a16="http://schemas.microsoft.com/office/drawing/2014/main" id="{1C5DC61C-D185-2BA2-185F-A044231D1FBE}"/>
              </a:ext>
            </a:extLst>
          </p:cNvPr>
          <p:cNvGrpSpPr/>
          <p:nvPr/>
        </p:nvGrpSpPr>
        <p:grpSpPr>
          <a:xfrm>
            <a:off x="882112" y="5589889"/>
            <a:ext cx="10036581" cy="1151479"/>
            <a:chOff x="812800" y="4424635"/>
            <a:chExt cx="10580688" cy="1800000"/>
          </a:xfrm>
        </p:grpSpPr>
        <p:sp>
          <p:nvSpPr>
            <p:cNvPr id="336" name="圆角矩形 14">
              <a:extLst>
                <a:ext uri="{FF2B5EF4-FFF2-40B4-BE49-F238E27FC236}">
                  <a16:creationId xmlns:a16="http://schemas.microsoft.com/office/drawing/2014/main" id="{4391AD43-B10C-2521-3BA2-1972BC750EA0}"/>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337" name="组合 336">
              <a:extLst>
                <a:ext uri="{FF2B5EF4-FFF2-40B4-BE49-F238E27FC236}">
                  <a16:creationId xmlns:a16="http://schemas.microsoft.com/office/drawing/2014/main" id="{3CC62738-BAD5-954C-2E5C-38D23161E9CA}"/>
                </a:ext>
              </a:extLst>
            </p:cNvPr>
            <p:cNvGrpSpPr>
              <a:grpSpLocks/>
            </p:cNvGrpSpPr>
            <p:nvPr/>
          </p:nvGrpSpPr>
          <p:grpSpPr bwMode="auto">
            <a:xfrm>
              <a:off x="812800" y="4424635"/>
              <a:ext cx="1927225" cy="1800000"/>
              <a:chOff x="1350" y="2421"/>
              <a:chExt cx="3035" cy="3606"/>
            </a:xfrm>
          </p:grpSpPr>
          <p:sp>
            <p:nvSpPr>
              <p:cNvPr id="338" name="Flowchart: Off-page Connector 32">
                <a:extLst>
                  <a:ext uri="{FF2B5EF4-FFF2-40B4-BE49-F238E27FC236}">
                    <a16:creationId xmlns:a16="http://schemas.microsoft.com/office/drawing/2014/main" id="{C57AA1AE-1A4F-A08F-2AC0-BE2A4FFC86C7}"/>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339" name="Round Same Side Corner Rectangle 33">
                <a:extLst>
                  <a:ext uri="{FF2B5EF4-FFF2-40B4-BE49-F238E27FC236}">
                    <a16:creationId xmlns:a16="http://schemas.microsoft.com/office/drawing/2014/main" id="{5E938744-95CA-0DA4-2641-9628D9F0274C}"/>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知识库</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335" name="文本框 41">
            <a:extLst>
              <a:ext uri="{FF2B5EF4-FFF2-40B4-BE49-F238E27FC236}">
                <a16:creationId xmlns:a16="http://schemas.microsoft.com/office/drawing/2014/main" id="{59F57463-7820-5FD3-E6A1-0FE7A77C9CDA}"/>
              </a:ext>
            </a:extLst>
          </p:cNvPr>
          <p:cNvSpPr txBox="1">
            <a:spLocks noChangeArrowheads="1"/>
          </p:cNvSpPr>
          <p:nvPr/>
        </p:nvSpPr>
        <p:spPr bwMode="auto">
          <a:xfrm>
            <a:off x="2687350" y="5714158"/>
            <a:ext cx="8165240" cy="91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500" dirty="0">
                <a:solidFill>
                  <a:schemeClr val="bg1"/>
                </a:solidFill>
              </a:rPr>
              <a:t>增量备份是指在一次完整备份或上一次增量备份后，以后每次只需备份与前一次相比增加或者被修改的文件。这就意味着，第一次增量备份的对象是进行完整备份后所增加和修改的文件；第二次增量备份的对象是进行第一次增量备份后所增加和修改的文件，依此类推。</a:t>
            </a:r>
          </a:p>
        </p:txBody>
      </p:sp>
    </p:spTree>
    <p:extLst>
      <p:ext uri="{BB962C8B-B14F-4D97-AF65-F5344CB8AC3E}">
        <p14:creationId xmlns:p14="http://schemas.microsoft.com/office/powerpoint/2010/main" val="12277116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fontScale="92500" lnSpcReduction="10000"/>
          </a:bodyPr>
          <a:lstStyle/>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E213F-6219-3565-7E24-4202DE3CF8AE}"/>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64AA10FF-E60D-2E75-A59E-FA872EE3248A}"/>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16C42276-3374-7351-A370-1E451197E359}"/>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CA150D0E-7D6A-9295-5F5D-E50DE79598EF}"/>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BD7A16E3-4514-CB65-F810-3BEF1C2E782E}"/>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EC234C0D-0547-7D2E-0C31-6108D1E5BA1C}"/>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A825C38E-1E33-3C57-C222-3FCF3F686A73}"/>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A60F49F7-2017-8654-6030-835B30D5486A}"/>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4AA25F47-5B62-C7F9-6D4C-121F237B89D1}"/>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52A876D3-9D8A-494C-F7AF-8DDF906D0EF9}"/>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550E28C6-1450-0327-260C-FFCCE7EFF029}"/>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A71B292C-0924-AE14-E7B5-C1CB5814435F}"/>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EA5978FE-DAD3-66D1-2C2D-923E19354533}"/>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CEE79899-4B38-573E-95CD-C7BB36878EAA}"/>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36FADCCD-64A2-9830-9D4F-84A2299F3944}"/>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B4585D0E-0484-5899-1360-DEAABC20AEF9}"/>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FA4EE978-CEAD-F9B1-53A2-B51B10FEB882}"/>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8436515B-8AA9-B790-E222-DCF48AA32F41}"/>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5E1AD7E1-D1FA-6269-E704-68EC5C59167C}"/>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C6087CAA-845E-9436-F4C7-2C15ECF4C3AB}"/>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E53F9EEA-EB99-8021-10FF-FB6694A6AC9C}"/>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9F13E62B-9736-8897-F58B-AC365F0B4581}"/>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56C3FA15-9D7C-C1D4-A4AA-2453F00D628B}"/>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917E474B-CC78-6DC3-5903-5E0D275EA16C}"/>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27F8C2FD-441C-2E55-A473-0AB9CEDDE3E1}"/>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A9D43259-33F1-1276-EF41-90F272E2A856}"/>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98482586-BEF0-E35D-51D9-0C74D8AD1689}"/>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6209772B-3A5B-B581-6D46-8873A8785402}"/>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D0EE884D-A174-14EB-3B20-95781064B67B}"/>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09199D96-EC8A-D005-88A1-F1507AF6AD4D}"/>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E139D6B6-94D0-C5F3-960C-D15BD1FB81BA}"/>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3AA6ADFC-7B11-DE7B-F95D-959CEACD9D9B}"/>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04700D58-5DD4-549D-3B5E-225A5480BF51}"/>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0F45FE73-424E-96F0-D157-B1012F93B64A}"/>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B1597B89-CE3E-D0CE-2D2C-58B5DF8689FF}"/>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263413E6-E4C0-4C9B-BAB7-9DE0E85490F8}"/>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3D64005C-D7A6-92B5-7297-936B95E61690}"/>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F19BDF83-193F-0614-0421-DD86E0D0CFEA}"/>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1BF2DC2C-4F4E-EC4F-218F-53B06032D17C}"/>
              </a:ext>
            </a:extLst>
          </p:cNvPr>
          <p:cNvCxnSpPr/>
          <p:nvPr/>
        </p:nvCxnSpPr>
        <p:spPr>
          <a:xfrm>
            <a:off x="6092076"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A9FF64E9-3379-A102-7E4D-EB795D63E751}"/>
              </a:ext>
            </a:extLst>
          </p:cNvPr>
          <p:cNvSpPr txBox="1">
            <a:spLocks noChangeArrowheads="1"/>
          </p:cNvSpPr>
          <p:nvPr/>
        </p:nvSpPr>
        <p:spPr bwMode="auto">
          <a:xfrm>
            <a:off x="473646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2</a:t>
            </a:r>
          </a:p>
        </p:txBody>
      </p:sp>
      <p:sp>
        <p:nvSpPr>
          <p:cNvPr id="41" name="文本框 52">
            <a:extLst>
              <a:ext uri="{FF2B5EF4-FFF2-40B4-BE49-F238E27FC236}">
                <a16:creationId xmlns:a16="http://schemas.microsoft.com/office/drawing/2014/main" id="{FC1FC6B4-1EBB-D13E-CCFF-471BE0745638}"/>
              </a:ext>
            </a:extLst>
          </p:cNvPr>
          <p:cNvSpPr txBox="1">
            <a:spLocks noChangeArrowheads="1"/>
          </p:cNvSpPr>
          <p:nvPr/>
        </p:nvSpPr>
        <p:spPr bwMode="auto">
          <a:xfrm>
            <a:off x="6196121" y="3070486"/>
            <a:ext cx="35702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数据备份</a:t>
            </a:r>
          </a:p>
        </p:txBody>
      </p:sp>
    </p:spTree>
    <p:extLst>
      <p:ext uri="{BB962C8B-B14F-4D97-AF65-F5344CB8AC3E}">
        <p14:creationId xmlns:p14="http://schemas.microsoft.com/office/powerpoint/2010/main" val="45691473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20134-67A7-53EC-B4C4-20EB7090F725}"/>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AAEDA4BF-8C54-B856-9848-0BE9DCBD4989}"/>
              </a:ext>
            </a:extLst>
          </p:cNvPr>
          <p:cNvSpPr txBox="1">
            <a:spLocks noChangeArrowheads="1"/>
          </p:cNvSpPr>
          <p:nvPr/>
        </p:nvSpPr>
        <p:spPr bwMode="auto">
          <a:xfrm>
            <a:off x="643034" y="2401953"/>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mysqldump</a:t>
            </a:r>
            <a:r>
              <a:rPr lang="zh-CN" altLang="en-US"/>
              <a:t>备份数据库的基本语法形式如下：</a:t>
            </a:r>
          </a:p>
        </p:txBody>
      </p:sp>
      <p:sp>
        <p:nvSpPr>
          <p:cNvPr id="3" name="文本框 41">
            <a:extLst>
              <a:ext uri="{FF2B5EF4-FFF2-40B4-BE49-F238E27FC236}">
                <a16:creationId xmlns:a16="http://schemas.microsoft.com/office/drawing/2014/main" id="{CBB7CB8A-ED07-B51F-6CAD-72BEC12C230D}"/>
              </a:ext>
            </a:extLst>
          </p:cNvPr>
          <p:cNvSpPr txBox="1">
            <a:spLocks noChangeArrowheads="1"/>
          </p:cNvSpPr>
          <p:nvPr/>
        </p:nvSpPr>
        <p:spPr bwMode="auto">
          <a:xfrm>
            <a:off x="643034" y="1273098"/>
            <a:ext cx="10356981" cy="1134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en-US" altLang="zh-CN"/>
              <a:t>mysqldump</a:t>
            </a:r>
            <a:r>
              <a:rPr lang="zh-CN" altLang="en-US"/>
              <a:t>是</a:t>
            </a:r>
            <a:r>
              <a:rPr lang="en-US" altLang="zh-CN"/>
              <a:t>MySQL</a:t>
            </a:r>
            <a:r>
              <a:rPr lang="zh-CN" altLang="en-US"/>
              <a:t>自身提供的一个非常好用的</a:t>
            </a:r>
            <a:r>
              <a:rPr lang="zh-CN" altLang="en-US">
                <a:solidFill>
                  <a:srgbClr val="FF0000"/>
                </a:solidFill>
              </a:rPr>
              <a:t>数据库备份工具</a:t>
            </a:r>
            <a:r>
              <a:rPr lang="zh-CN" altLang="en-US"/>
              <a:t>。它可以将数据备份为一个</a:t>
            </a:r>
            <a:r>
              <a:rPr lang="zh-CN" altLang="en-US">
                <a:solidFill>
                  <a:srgbClr val="FF0000"/>
                </a:solidFill>
              </a:rPr>
              <a:t>文本文件</a:t>
            </a:r>
            <a:r>
              <a:rPr lang="zh-CN" altLang="en-US"/>
              <a:t>，其中包含一组能够被执行以</a:t>
            </a:r>
            <a:r>
              <a:rPr lang="zh-CN" altLang="en-US">
                <a:solidFill>
                  <a:srgbClr val="FF0000"/>
                </a:solidFill>
              </a:rPr>
              <a:t>再现原始数据库对象定义和表数据的</a:t>
            </a:r>
            <a:r>
              <a:rPr lang="en-US" altLang="zh-CN">
                <a:solidFill>
                  <a:srgbClr val="FF0000"/>
                </a:solidFill>
              </a:rPr>
              <a:t>SQL</a:t>
            </a:r>
            <a:r>
              <a:rPr lang="zh-CN" altLang="en-US">
                <a:solidFill>
                  <a:srgbClr val="FF0000"/>
                </a:solidFill>
              </a:rPr>
              <a:t>语句</a:t>
            </a:r>
            <a:r>
              <a:rPr lang="zh-CN" altLang="en-US"/>
              <a:t>，如</a:t>
            </a:r>
            <a:r>
              <a:rPr lang="en-US" altLang="zh-CN"/>
              <a:t>CREATE</a:t>
            </a:r>
            <a:r>
              <a:rPr lang="zh-CN" altLang="en-US"/>
              <a:t>和</a:t>
            </a:r>
            <a:r>
              <a:rPr lang="en-US" altLang="zh-CN"/>
              <a:t>INSERT</a:t>
            </a:r>
            <a:r>
              <a:rPr lang="zh-CN" altLang="en-US"/>
              <a:t>语句。</a:t>
            </a:r>
          </a:p>
        </p:txBody>
      </p:sp>
      <p:sp>
        <p:nvSpPr>
          <p:cNvPr id="5" name="矩形 4">
            <a:extLst>
              <a:ext uri="{FF2B5EF4-FFF2-40B4-BE49-F238E27FC236}">
                <a16:creationId xmlns:a16="http://schemas.microsoft.com/office/drawing/2014/main" id="{49BD92BA-2A1A-E036-4370-F84441299B93}"/>
              </a:ext>
            </a:extLst>
          </p:cNvPr>
          <p:cNvSpPr/>
          <p:nvPr/>
        </p:nvSpPr>
        <p:spPr>
          <a:xfrm>
            <a:off x="881175" y="2894685"/>
            <a:ext cx="9882453" cy="64710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E8A48751-B9BD-FB3B-B03C-2B665B423AEE}"/>
              </a:ext>
            </a:extLst>
          </p:cNvPr>
          <p:cNvSpPr txBox="1">
            <a:spLocks noChangeArrowheads="1"/>
          </p:cNvSpPr>
          <p:nvPr/>
        </p:nvSpPr>
        <p:spPr bwMode="auto">
          <a:xfrm>
            <a:off x="1983715" y="2910360"/>
            <a:ext cx="8574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mysqldump -u user -p password [options] db_name1[ db_name2… ] </a:t>
            </a:r>
          </a:p>
          <a:p>
            <a:pPr eaLnBrk="1" hangingPunct="1"/>
            <a:r>
              <a:rPr lang="en-US" altLang="zh-CN" sz="1600">
                <a:solidFill>
                  <a:srgbClr val="FF0000"/>
                </a:solidFill>
              </a:rPr>
              <a:t>&gt; [path/]db_name.sql</a:t>
            </a:r>
          </a:p>
        </p:txBody>
      </p:sp>
      <p:grpSp>
        <p:nvGrpSpPr>
          <p:cNvPr id="7" name="组合 6">
            <a:extLst>
              <a:ext uri="{FF2B5EF4-FFF2-40B4-BE49-F238E27FC236}">
                <a16:creationId xmlns:a16="http://schemas.microsoft.com/office/drawing/2014/main" id="{1D143B72-6AC9-20DF-198B-B47B922095E8}"/>
              </a:ext>
            </a:extLst>
          </p:cNvPr>
          <p:cNvGrpSpPr/>
          <p:nvPr/>
        </p:nvGrpSpPr>
        <p:grpSpPr>
          <a:xfrm>
            <a:off x="510851" y="3710483"/>
            <a:ext cx="2183765" cy="600710"/>
            <a:chOff x="1320" y="4641"/>
            <a:chExt cx="3439" cy="946"/>
          </a:xfrm>
          <a:solidFill>
            <a:schemeClr val="accent6"/>
          </a:solidFill>
        </p:grpSpPr>
        <p:sp>
          <p:nvSpPr>
            <p:cNvPr id="12" name="椭圆 11">
              <a:extLst>
                <a:ext uri="{FF2B5EF4-FFF2-40B4-BE49-F238E27FC236}">
                  <a16:creationId xmlns:a16="http://schemas.microsoft.com/office/drawing/2014/main" id="{6F7D39C3-33B0-6027-44F9-DF92DE0F2E7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3">
              <a:extLst>
                <a:ext uri="{FF2B5EF4-FFF2-40B4-BE49-F238E27FC236}">
                  <a16:creationId xmlns:a16="http://schemas.microsoft.com/office/drawing/2014/main" id="{E81A925F-CD70-CF33-0DFB-1E12E513161F}"/>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8" name="文本框 36">
            <a:extLst>
              <a:ext uri="{FF2B5EF4-FFF2-40B4-BE49-F238E27FC236}">
                <a16:creationId xmlns:a16="http://schemas.microsoft.com/office/drawing/2014/main" id="{A7FB1F14-EED5-24FC-672E-6905150F4C6C}"/>
              </a:ext>
            </a:extLst>
          </p:cNvPr>
          <p:cNvSpPr txBox="1">
            <a:spLocks noChangeArrowheads="1"/>
          </p:cNvSpPr>
          <p:nvPr/>
        </p:nvSpPr>
        <p:spPr bwMode="auto">
          <a:xfrm>
            <a:off x="2950838" y="384999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mysqldump</a:t>
            </a:r>
            <a:r>
              <a:rPr lang="zh-CN" altLang="en-US" sz="1600"/>
              <a:t>备份数据库。</a:t>
            </a:r>
          </a:p>
        </p:txBody>
      </p:sp>
      <p:sp>
        <p:nvSpPr>
          <p:cNvPr id="9" name="文本框 41">
            <a:extLst>
              <a:ext uri="{FF2B5EF4-FFF2-40B4-BE49-F238E27FC236}">
                <a16:creationId xmlns:a16="http://schemas.microsoft.com/office/drawing/2014/main" id="{5887D0B2-9A1C-04FC-24A4-B82C7D65A0B7}"/>
              </a:ext>
            </a:extLst>
          </p:cNvPr>
          <p:cNvSpPr txBox="1">
            <a:spLocks noChangeArrowheads="1"/>
          </p:cNvSpPr>
          <p:nvPr/>
        </p:nvSpPr>
        <p:spPr bwMode="auto">
          <a:xfrm>
            <a:off x="522775" y="4333503"/>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打开命令窗口，在其中输入</a:t>
            </a:r>
            <a:r>
              <a:rPr lang="en-US" altLang="zh-CN" sz="1600">
                <a:solidFill>
                  <a:schemeClr val="tx1">
                    <a:lumMod val="65000"/>
                    <a:lumOff val="35000"/>
                  </a:schemeClr>
                </a:solidFill>
              </a:rPr>
              <a:t>mysqldump</a:t>
            </a:r>
            <a:r>
              <a:rPr lang="zh-CN" altLang="en-US" sz="1600">
                <a:solidFill>
                  <a:schemeClr val="tx1">
                    <a:lumMod val="65000"/>
                    <a:lumOff val="35000"/>
                  </a:schemeClr>
                </a:solidFill>
              </a:rPr>
              <a:t>备份命令并执行，然后输入</a:t>
            </a:r>
            <a:r>
              <a:rPr lang="en-US" altLang="zh-CN" sz="1600">
                <a:solidFill>
                  <a:schemeClr val="tx1">
                    <a:lumMod val="65000"/>
                    <a:lumOff val="35000"/>
                  </a:schemeClr>
                </a:solidFill>
              </a:rPr>
              <a:t>MySQL</a:t>
            </a:r>
            <a:r>
              <a:rPr lang="zh-CN" altLang="en-US" sz="1600">
                <a:solidFill>
                  <a:schemeClr val="tx1">
                    <a:lumMod val="65000"/>
                    <a:lumOff val="35000"/>
                  </a:schemeClr>
                </a:solidFill>
              </a:rPr>
              <a:t>登录密码，结果如下：</a:t>
            </a:r>
          </a:p>
        </p:txBody>
      </p:sp>
      <p:sp>
        <p:nvSpPr>
          <p:cNvPr id="10" name="矩形 9">
            <a:extLst>
              <a:ext uri="{FF2B5EF4-FFF2-40B4-BE49-F238E27FC236}">
                <a16:creationId xmlns:a16="http://schemas.microsoft.com/office/drawing/2014/main" id="{DB630B09-3E74-0C87-D433-015E08EB84F2}"/>
              </a:ext>
            </a:extLst>
          </p:cNvPr>
          <p:cNvSpPr/>
          <p:nvPr/>
        </p:nvSpPr>
        <p:spPr>
          <a:xfrm>
            <a:off x="1102274" y="4862903"/>
            <a:ext cx="9256529" cy="10818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72DD789F-2660-4103-B95D-58F32F1F410D}"/>
              </a:ext>
            </a:extLst>
          </p:cNvPr>
          <p:cNvSpPr txBox="1">
            <a:spLocks noChangeArrowheads="1"/>
          </p:cNvSpPr>
          <p:nvPr/>
        </p:nvSpPr>
        <p:spPr bwMode="auto">
          <a:xfrm>
            <a:off x="1294431" y="4927922"/>
            <a:ext cx="775962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C:\Users\ccy&gt;mysqldump -u root -p staff &gt; D:\backupdata\staff.sql</a:t>
            </a:r>
          </a:p>
          <a:p>
            <a:pPr eaLnBrk="1" hangingPunct="1"/>
            <a:r>
              <a:rPr lang="en-US" altLang="zh-CN" sz="1400">
                <a:solidFill>
                  <a:srgbClr val="FF0000"/>
                </a:solidFill>
              </a:rPr>
              <a:t>Enter password:</a:t>
            </a:r>
          </a:p>
          <a:p>
            <a:pPr eaLnBrk="1" hangingPunct="1"/>
            <a:endParaRPr lang="en-US" altLang="zh-CN" sz="1400">
              <a:solidFill>
                <a:srgbClr val="FF0000"/>
              </a:solidFill>
            </a:endParaRPr>
          </a:p>
          <a:p>
            <a:pPr eaLnBrk="1" hangingPunct="1"/>
            <a:r>
              <a:rPr lang="en-US" altLang="zh-CN" sz="1400">
                <a:solidFill>
                  <a:srgbClr val="FF0000"/>
                </a:solidFill>
              </a:rPr>
              <a:t>C:\Users\ccy&gt;</a:t>
            </a:r>
          </a:p>
        </p:txBody>
      </p:sp>
    </p:spTree>
    <p:extLst>
      <p:ext uri="{BB962C8B-B14F-4D97-AF65-F5344CB8AC3E}">
        <p14:creationId xmlns:p14="http://schemas.microsoft.com/office/powerpoint/2010/main" val="51932371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AA447-FFDC-DA8E-C2F2-07A5564175A1}"/>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3FE0A512-7E25-37C6-5FBF-A645259587F5}"/>
              </a:ext>
            </a:extLst>
          </p:cNvPr>
          <p:cNvSpPr txBox="1">
            <a:spLocks noChangeArrowheads="1"/>
          </p:cNvSpPr>
          <p:nvPr/>
        </p:nvSpPr>
        <p:spPr bwMode="auto">
          <a:xfrm>
            <a:off x="512148" y="1198890"/>
            <a:ext cx="10421256"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dirty="0">
                <a:solidFill>
                  <a:srgbClr val="FF0000"/>
                </a:solidFill>
              </a:rPr>
              <a:t>步骤</a:t>
            </a:r>
            <a:r>
              <a:rPr lang="en-US" altLang="zh-CN" sz="1600" dirty="0">
                <a:solidFill>
                  <a:srgbClr val="FF0000"/>
                </a:solidFill>
              </a:rPr>
              <a:t>2</a:t>
            </a:r>
            <a:r>
              <a:rPr lang="en-US" altLang="zh-CN" sz="1600" dirty="0">
                <a:solidFill>
                  <a:schemeClr val="tx1">
                    <a:lumMod val="65000"/>
                    <a:lumOff val="35000"/>
                  </a:schemeClr>
                </a:solidFill>
              </a:rPr>
              <a:t> </a:t>
            </a:r>
            <a:r>
              <a:rPr lang="zh-CN" altLang="en-US" sz="1600" dirty="0">
                <a:solidFill>
                  <a:schemeClr val="tx1">
                    <a:lumMod val="65000"/>
                    <a:lumOff val="35000"/>
                  </a:schemeClr>
                </a:solidFill>
              </a:rPr>
              <a:t>找到生成的备份文件</a:t>
            </a:r>
            <a:r>
              <a:rPr lang="en-US" altLang="zh-CN" sz="1600" dirty="0" err="1">
                <a:solidFill>
                  <a:schemeClr val="tx1">
                    <a:lumMod val="65000"/>
                    <a:lumOff val="35000"/>
                  </a:schemeClr>
                </a:solidFill>
              </a:rPr>
              <a:t>staff.sql</a:t>
            </a:r>
            <a:r>
              <a:rPr lang="zh-CN" altLang="en-US" sz="1600" dirty="0">
                <a:solidFill>
                  <a:schemeClr val="tx1">
                    <a:lumMod val="65000"/>
                    <a:lumOff val="35000"/>
                  </a:schemeClr>
                </a:solidFill>
              </a:rPr>
              <a:t>，使用文本编辑器将其打开并查看，如图</a:t>
            </a:r>
            <a:r>
              <a:rPr lang="en-US" altLang="zh-CN" sz="1600" dirty="0">
                <a:solidFill>
                  <a:schemeClr val="tx1">
                    <a:lumMod val="65000"/>
                    <a:lumOff val="35000"/>
                  </a:schemeClr>
                </a:solidFill>
              </a:rPr>
              <a:t>1</a:t>
            </a:r>
            <a:r>
              <a:rPr lang="zh-CN" altLang="en-US" sz="1600" dirty="0">
                <a:solidFill>
                  <a:schemeClr val="tx1">
                    <a:lumMod val="65000"/>
                    <a:lumOff val="35000"/>
                  </a:schemeClr>
                </a:solidFill>
              </a:rPr>
              <a:t>所示。</a:t>
            </a:r>
          </a:p>
        </p:txBody>
      </p:sp>
      <p:pic>
        <p:nvPicPr>
          <p:cNvPr id="4" name="Picture 2">
            <a:extLst>
              <a:ext uri="{FF2B5EF4-FFF2-40B4-BE49-F238E27FC236}">
                <a16:creationId xmlns:a16="http://schemas.microsoft.com/office/drawing/2014/main" id="{A096DA55-71F8-FE3F-5BE1-DCBE0FDDBE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272" y="1743629"/>
            <a:ext cx="6216326" cy="451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矩形 4">
            <a:extLst>
              <a:ext uri="{FF2B5EF4-FFF2-40B4-BE49-F238E27FC236}">
                <a16:creationId xmlns:a16="http://schemas.microsoft.com/office/drawing/2014/main" id="{CA2E3976-8150-4923-755A-0360A208DCD6}"/>
              </a:ext>
            </a:extLst>
          </p:cNvPr>
          <p:cNvSpPr/>
          <p:nvPr/>
        </p:nvSpPr>
        <p:spPr>
          <a:xfrm>
            <a:off x="2143125" y="6358467"/>
            <a:ext cx="3180166"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1  </a:t>
            </a:r>
            <a:r>
              <a:rPr lang="zh-CN" altLang="en-US" sz="1400" dirty="0"/>
              <a:t>使用</a:t>
            </a:r>
            <a:r>
              <a:rPr lang="en-US" altLang="zh-CN" sz="1400" dirty="0" err="1"/>
              <a:t>mysqldump</a:t>
            </a:r>
            <a:r>
              <a:rPr lang="zh-CN" altLang="en-US" sz="1400" dirty="0"/>
              <a:t>生成的备份文件</a:t>
            </a:r>
          </a:p>
        </p:txBody>
      </p:sp>
      <p:sp>
        <p:nvSpPr>
          <p:cNvPr id="6" name="文本框 41">
            <a:extLst>
              <a:ext uri="{FF2B5EF4-FFF2-40B4-BE49-F238E27FC236}">
                <a16:creationId xmlns:a16="http://schemas.microsoft.com/office/drawing/2014/main" id="{975FF506-39CE-E1EE-02C0-5ADF5A3599D6}"/>
              </a:ext>
            </a:extLst>
          </p:cNvPr>
          <p:cNvSpPr txBox="1">
            <a:spLocks noChangeArrowheads="1"/>
          </p:cNvSpPr>
          <p:nvPr/>
        </p:nvSpPr>
        <p:spPr bwMode="auto">
          <a:xfrm>
            <a:off x="6912785" y="1937788"/>
            <a:ext cx="4132585"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mysqldump</a:t>
            </a:r>
            <a:r>
              <a:rPr lang="zh-CN" altLang="en-US"/>
              <a:t>工具也可以备份所有数据库，语法形式如下：</a:t>
            </a:r>
          </a:p>
        </p:txBody>
      </p:sp>
      <p:sp>
        <p:nvSpPr>
          <p:cNvPr id="7" name="矩形 6">
            <a:extLst>
              <a:ext uri="{FF2B5EF4-FFF2-40B4-BE49-F238E27FC236}">
                <a16:creationId xmlns:a16="http://schemas.microsoft.com/office/drawing/2014/main" id="{2FB9401A-2B63-DFF3-3A3D-29693F5D89DD}"/>
              </a:ext>
            </a:extLst>
          </p:cNvPr>
          <p:cNvSpPr/>
          <p:nvPr/>
        </p:nvSpPr>
        <p:spPr>
          <a:xfrm>
            <a:off x="6935448" y="2780982"/>
            <a:ext cx="4199596" cy="4350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D4772A4C-4C6F-1C56-D018-04D9BA1333D3}"/>
              </a:ext>
            </a:extLst>
          </p:cNvPr>
          <p:cNvSpPr txBox="1">
            <a:spLocks noChangeArrowheads="1"/>
          </p:cNvSpPr>
          <p:nvPr/>
        </p:nvSpPr>
        <p:spPr bwMode="auto">
          <a:xfrm>
            <a:off x="6934908" y="2818306"/>
            <a:ext cx="43530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mysqldump -u root -p --all -database &gt; all.sql</a:t>
            </a:r>
          </a:p>
        </p:txBody>
      </p:sp>
    </p:spTree>
    <p:extLst>
      <p:ext uri="{BB962C8B-B14F-4D97-AF65-F5344CB8AC3E}">
        <p14:creationId xmlns:p14="http://schemas.microsoft.com/office/powerpoint/2010/main" val="254600661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8BB93-1187-DFFB-C30A-9691A9ED41AA}"/>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184F9DC1-E62D-9730-29EF-C316B6F2A20D}"/>
              </a:ext>
            </a:extLst>
          </p:cNvPr>
          <p:cNvSpPr txBox="1">
            <a:spLocks noChangeArrowheads="1"/>
          </p:cNvSpPr>
          <p:nvPr/>
        </p:nvSpPr>
        <p:spPr bwMode="auto">
          <a:xfrm>
            <a:off x="613484" y="1152692"/>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mysqldump</a:t>
            </a:r>
            <a:r>
              <a:rPr lang="zh-CN" altLang="en-US"/>
              <a:t>还可以备份数据表，基本语法形式如下：</a:t>
            </a:r>
          </a:p>
        </p:txBody>
      </p:sp>
      <p:sp>
        <p:nvSpPr>
          <p:cNvPr id="4" name="矩形 3">
            <a:extLst>
              <a:ext uri="{FF2B5EF4-FFF2-40B4-BE49-F238E27FC236}">
                <a16:creationId xmlns:a16="http://schemas.microsoft.com/office/drawing/2014/main" id="{6EA74DAB-2449-D282-218D-0C32D94BF5BA}"/>
              </a:ext>
            </a:extLst>
          </p:cNvPr>
          <p:cNvSpPr/>
          <p:nvPr/>
        </p:nvSpPr>
        <p:spPr>
          <a:xfrm>
            <a:off x="851625" y="1636094"/>
            <a:ext cx="9882453" cy="64710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AA5D8B4E-EC25-D05D-7F99-472A413550E6}"/>
              </a:ext>
            </a:extLst>
          </p:cNvPr>
          <p:cNvSpPr txBox="1">
            <a:spLocks noChangeArrowheads="1"/>
          </p:cNvSpPr>
          <p:nvPr/>
        </p:nvSpPr>
        <p:spPr bwMode="auto">
          <a:xfrm>
            <a:off x="1954165" y="1661099"/>
            <a:ext cx="8574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mysqldump -u username -p [options] db_name tb_name[ tb_name2 …]</a:t>
            </a:r>
          </a:p>
          <a:p>
            <a:pPr eaLnBrk="1" hangingPunct="1"/>
            <a:r>
              <a:rPr lang="en-US" altLang="zh-CN" sz="1600">
                <a:solidFill>
                  <a:srgbClr val="FF0000"/>
                </a:solidFill>
              </a:rPr>
              <a:t>&gt; [path/]tb_name.sql</a:t>
            </a:r>
          </a:p>
        </p:txBody>
      </p:sp>
      <p:grpSp>
        <p:nvGrpSpPr>
          <p:cNvPr id="6" name="组合 5">
            <a:extLst>
              <a:ext uri="{FF2B5EF4-FFF2-40B4-BE49-F238E27FC236}">
                <a16:creationId xmlns:a16="http://schemas.microsoft.com/office/drawing/2014/main" id="{3D414D03-F66B-D2C4-2DB3-4A230D68E74C}"/>
              </a:ext>
            </a:extLst>
          </p:cNvPr>
          <p:cNvGrpSpPr/>
          <p:nvPr/>
        </p:nvGrpSpPr>
        <p:grpSpPr>
          <a:xfrm>
            <a:off x="534178" y="2440056"/>
            <a:ext cx="2183765" cy="600710"/>
            <a:chOff x="1320" y="4641"/>
            <a:chExt cx="3439" cy="946"/>
          </a:xfrm>
          <a:solidFill>
            <a:schemeClr val="accent6"/>
          </a:solidFill>
        </p:grpSpPr>
        <p:sp>
          <p:nvSpPr>
            <p:cNvPr id="11" name="椭圆 10">
              <a:extLst>
                <a:ext uri="{FF2B5EF4-FFF2-40B4-BE49-F238E27FC236}">
                  <a16:creationId xmlns:a16="http://schemas.microsoft.com/office/drawing/2014/main" id="{0443ECB4-A460-C017-BA4A-050CBBF46893}"/>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16">
              <a:extLst>
                <a:ext uri="{FF2B5EF4-FFF2-40B4-BE49-F238E27FC236}">
                  <a16:creationId xmlns:a16="http://schemas.microsoft.com/office/drawing/2014/main" id="{4CD50852-EF45-9817-CF20-C43A96F3A591}"/>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9640CAB7-F988-79A3-B6E8-DDCE77310941}"/>
              </a:ext>
            </a:extLst>
          </p:cNvPr>
          <p:cNvSpPr txBox="1">
            <a:spLocks noChangeArrowheads="1"/>
          </p:cNvSpPr>
          <p:nvPr/>
        </p:nvSpPr>
        <p:spPr bwMode="auto">
          <a:xfrm>
            <a:off x="2974165" y="2579566"/>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mysqldump</a:t>
            </a:r>
            <a:r>
              <a:rPr lang="zh-CN" altLang="en-US" sz="1600"/>
              <a:t>备份数据表。</a:t>
            </a:r>
          </a:p>
        </p:txBody>
      </p:sp>
      <p:sp>
        <p:nvSpPr>
          <p:cNvPr id="8" name="文本框 41">
            <a:extLst>
              <a:ext uri="{FF2B5EF4-FFF2-40B4-BE49-F238E27FC236}">
                <a16:creationId xmlns:a16="http://schemas.microsoft.com/office/drawing/2014/main" id="{1DC8B3FE-44DD-E9FB-7F7C-6CD0D81CB42C}"/>
              </a:ext>
            </a:extLst>
          </p:cNvPr>
          <p:cNvSpPr txBox="1">
            <a:spLocks noChangeArrowheads="1"/>
          </p:cNvSpPr>
          <p:nvPr/>
        </p:nvSpPr>
        <p:spPr bwMode="auto">
          <a:xfrm>
            <a:off x="546102" y="3063076"/>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打开命令窗口，在其中输入</a:t>
            </a:r>
            <a:r>
              <a:rPr lang="en-US" altLang="zh-CN" sz="1600">
                <a:solidFill>
                  <a:schemeClr val="tx1">
                    <a:lumMod val="65000"/>
                    <a:lumOff val="35000"/>
                  </a:schemeClr>
                </a:solidFill>
              </a:rPr>
              <a:t>mysqldump</a:t>
            </a:r>
            <a:r>
              <a:rPr lang="zh-CN" altLang="en-US" sz="1600">
                <a:solidFill>
                  <a:schemeClr val="tx1">
                    <a:lumMod val="65000"/>
                    <a:lumOff val="35000"/>
                  </a:schemeClr>
                </a:solidFill>
              </a:rPr>
              <a:t>备份命令并执行，备份</a:t>
            </a:r>
            <a:r>
              <a:rPr lang="en-US" altLang="zh-CN" sz="1600">
                <a:solidFill>
                  <a:schemeClr val="tx1">
                    <a:lumMod val="65000"/>
                    <a:lumOff val="35000"/>
                  </a:schemeClr>
                </a:solidFill>
              </a:rPr>
              <a:t>company</a:t>
            </a:r>
            <a:r>
              <a:rPr lang="zh-CN" altLang="en-US" sz="1600">
                <a:solidFill>
                  <a:schemeClr val="tx1">
                    <a:lumMod val="65000"/>
                    <a:lumOff val="35000"/>
                  </a:schemeClr>
                </a:solidFill>
              </a:rPr>
              <a:t>数据库中的</a:t>
            </a:r>
            <a:r>
              <a:rPr lang="en-US" altLang="zh-CN" sz="1600">
                <a:solidFill>
                  <a:schemeClr val="tx1">
                    <a:lumMod val="65000"/>
                    <a:lumOff val="35000"/>
                  </a:schemeClr>
                </a:solidFill>
              </a:rPr>
              <a:t>tb_worker</a:t>
            </a:r>
            <a:r>
              <a:rPr lang="zh-CN" altLang="en-US" sz="1600">
                <a:solidFill>
                  <a:schemeClr val="tx1">
                    <a:lumMod val="65000"/>
                    <a:lumOff val="35000"/>
                  </a:schemeClr>
                </a:solidFill>
              </a:rPr>
              <a:t>表和</a:t>
            </a:r>
            <a:r>
              <a:rPr lang="en-US" altLang="zh-CN" sz="1600">
                <a:solidFill>
                  <a:schemeClr val="tx1">
                    <a:lumMod val="65000"/>
                    <a:lumOff val="35000"/>
                  </a:schemeClr>
                </a:solidFill>
              </a:rPr>
              <a:t>tb_department</a:t>
            </a:r>
            <a:r>
              <a:rPr lang="zh-CN" altLang="en-US" sz="1600">
                <a:solidFill>
                  <a:schemeClr val="tx1">
                    <a:lumMod val="65000"/>
                    <a:lumOff val="35000"/>
                  </a:schemeClr>
                </a:solidFill>
              </a:rPr>
              <a:t>表。结果如下：</a:t>
            </a:r>
          </a:p>
        </p:txBody>
      </p:sp>
      <p:sp>
        <p:nvSpPr>
          <p:cNvPr id="9" name="矩形 8">
            <a:extLst>
              <a:ext uri="{FF2B5EF4-FFF2-40B4-BE49-F238E27FC236}">
                <a16:creationId xmlns:a16="http://schemas.microsoft.com/office/drawing/2014/main" id="{F42B7F5D-AB28-E702-394D-748338E97739}"/>
              </a:ext>
            </a:extLst>
          </p:cNvPr>
          <p:cNvSpPr/>
          <p:nvPr/>
        </p:nvSpPr>
        <p:spPr>
          <a:xfrm>
            <a:off x="1125601" y="3928392"/>
            <a:ext cx="9256529" cy="10818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19FE5663-0A89-EE14-21E7-F4C8D86D6950}"/>
              </a:ext>
            </a:extLst>
          </p:cNvPr>
          <p:cNvSpPr txBox="1">
            <a:spLocks noChangeArrowheads="1"/>
          </p:cNvSpPr>
          <p:nvPr/>
        </p:nvSpPr>
        <p:spPr bwMode="auto">
          <a:xfrm>
            <a:off x="1317757" y="3993411"/>
            <a:ext cx="824067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C:\Users\ccy&gt;mysqldump -u root -p company tb_worker tb_department &gt; D:\backupdata\w_d.sql</a:t>
            </a:r>
          </a:p>
          <a:p>
            <a:pPr eaLnBrk="1" hangingPunct="1"/>
            <a:r>
              <a:rPr lang="en-US" altLang="zh-CN" sz="1400">
                <a:solidFill>
                  <a:srgbClr val="FF0000"/>
                </a:solidFill>
              </a:rPr>
              <a:t>Enter password:</a:t>
            </a:r>
          </a:p>
          <a:p>
            <a:pPr eaLnBrk="1" hangingPunct="1"/>
            <a:endParaRPr lang="en-US" altLang="zh-CN" sz="1400">
              <a:solidFill>
                <a:srgbClr val="FF0000"/>
              </a:solidFill>
            </a:endParaRPr>
          </a:p>
          <a:p>
            <a:pPr eaLnBrk="1" hangingPunct="1"/>
            <a:r>
              <a:rPr lang="en-US" altLang="zh-CN" sz="1400">
                <a:solidFill>
                  <a:srgbClr val="FF0000"/>
                </a:solidFill>
              </a:rPr>
              <a:t>C:\Users\ccy&gt;</a:t>
            </a:r>
          </a:p>
        </p:txBody>
      </p:sp>
    </p:spTree>
    <p:extLst>
      <p:ext uri="{BB962C8B-B14F-4D97-AF65-F5344CB8AC3E}">
        <p14:creationId xmlns:p14="http://schemas.microsoft.com/office/powerpoint/2010/main" val="180579511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4554F-C0DE-A31F-E187-1E0D621EE117}"/>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91B44EDA-1D7C-40F5-A391-A33BB8BDC147}"/>
              </a:ext>
            </a:extLst>
          </p:cNvPr>
          <p:cNvSpPr txBox="1">
            <a:spLocks noChangeArrowheads="1"/>
          </p:cNvSpPr>
          <p:nvPr/>
        </p:nvSpPr>
        <p:spPr bwMode="auto">
          <a:xfrm>
            <a:off x="586795" y="1195775"/>
            <a:ext cx="10421256" cy="41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dirty="0">
                <a:solidFill>
                  <a:srgbClr val="FF0000"/>
                </a:solidFill>
              </a:rPr>
              <a:t>步骤</a:t>
            </a:r>
            <a:r>
              <a:rPr lang="en-US" altLang="zh-CN" sz="1600" dirty="0">
                <a:solidFill>
                  <a:srgbClr val="FF0000"/>
                </a:solidFill>
              </a:rPr>
              <a:t>2</a:t>
            </a:r>
            <a:r>
              <a:rPr lang="en-US" altLang="zh-CN" sz="1600" dirty="0">
                <a:solidFill>
                  <a:schemeClr val="tx1">
                    <a:lumMod val="65000"/>
                    <a:lumOff val="35000"/>
                  </a:schemeClr>
                </a:solidFill>
              </a:rPr>
              <a:t> </a:t>
            </a:r>
            <a:r>
              <a:rPr lang="zh-CN" altLang="en-US" sz="1600" dirty="0">
                <a:solidFill>
                  <a:schemeClr val="tx1">
                    <a:lumMod val="65000"/>
                    <a:lumOff val="35000"/>
                  </a:schemeClr>
                </a:solidFill>
              </a:rPr>
              <a:t>使用文本编辑器查看备份文件</a:t>
            </a:r>
            <a:r>
              <a:rPr lang="en-US" altLang="zh-CN" sz="1600" dirty="0" err="1">
                <a:solidFill>
                  <a:schemeClr val="tx1">
                    <a:lumMod val="65000"/>
                    <a:lumOff val="35000"/>
                  </a:schemeClr>
                </a:solidFill>
              </a:rPr>
              <a:t>w_d.sql</a:t>
            </a:r>
            <a:r>
              <a:rPr lang="zh-CN" altLang="en-US" sz="1600" dirty="0">
                <a:solidFill>
                  <a:schemeClr val="tx1">
                    <a:lumMod val="65000"/>
                    <a:lumOff val="35000"/>
                  </a:schemeClr>
                </a:solidFill>
              </a:rPr>
              <a:t>，结果如图</a:t>
            </a:r>
            <a:r>
              <a:rPr lang="en-US" altLang="zh-CN" sz="1600" dirty="0">
                <a:solidFill>
                  <a:schemeClr val="tx1">
                    <a:lumMod val="65000"/>
                    <a:lumOff val="35000"/>
                  </a:schemeClr>
                </a:solidFill>
              </a:rPr>
              <a:t>2</a:t>
            </a:r>
            <a:r>
              <a:rPr lang="zh-CN" altLang="en-US" sz="1600" dirty="0">
                <a:solidFill>
                  <a:schemeClr val="tx1">
                    <a:lumMod val="65000"/>
                    <a:lumOff val="35000"/>
                  </a:schemeClr>
                </a:solidFill>
              </a:rPr>
              <a:t>所示。</a:t>
            </a:r>
          </a:p>
        </p:txBody>
      </p:sp>
      <p:sp>
        <p:nvSpPr>
          <p:cNvPr id="4" name="矩形 3">
            <a:extLst>
              <a:ext uri="{FF2B5EF4-FFF2-40B4-BE49-F238E27FC236}">
                <a16:creationId xmlns:a16="http://schemas.microsoft.com/office/drawing/2014/main" id="{A0D43779-815E-6AB6-619F-F94023E9E691}"/>
              </a:ext>
            </a:extLst>
          </p:cNvPr>
          <p:cNvSpPr/>
          <p:nvPr/>
        </p:nvSpPr>
        <p:spPr>
          <a:xfrm>
            <a:off x="2441716" y="5779385"/>
            <a:ext cx="2247731"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dirty="0"/>
              <a:t>图</a:t>
            </a:r>
            <a:r>
              <a:rPr lang="en-US" altLang="zh-CN" sz="1400" dirty="0"/>
              <a:t>2  </a:t>
            </a:r>
            <a:r>
              <a:rPr lang="zh-CN" altLang="en-US" sz="1400" dirty="0"/>
              <a:t>查看备份文件</a:t>
            </a:r>
            <a:r>
              <a:rPr lang="en-US" altLang="zh-CN" sz="1400" dirty="0" err="1"/>
              <a:t>w_d.sql</a:t>
            </a:r>
            <a:endParaRPr lang="zh-CN" altLang="en-US" sz="1400" dirty="0"/>
          </a:p>
        </p:txBody>
      </p:sp>
      <p:pic>
        <p:nvPicPr>
          <p:cNvPr id="5" name="Picture 2">
            <a:extLst>
              <a:ext uri="{FF2B5EF4-FFF2-40B4-BE49-F238E27FC236}">
                <a16:creationId xmlns:a16="http://schemas.microsoft.com/office/drawing/2014/main" id="{3D9A48A1-7DA9-0E3A-4377-9A6CF8DD13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54" y="1733061"/>
            <a:ext cx="6453031" cy="391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 name="组合 5">
            <a:extLst>
              <a:ext uri="{FF2B5EF4-FFF2-40B4-BE49-F238E27FC236}">
                <a16:creationId xmlns:a16="http://schemas.microsoft.com/office/drawing/2014/main" id="{6CE2767F-6D52-A5EC-5CBA-58EF8858D868}"/>
              </a:ext>
            </a:extLst>
          </p:cNvPr>
          <p:cNvGrpSpPr/>
          <p:nvPr/>
        </p:nvGrpSpPr>
        <p:grpSpPr>
          <a:xfrm>
            <a:off x="7121690" y="1728275"/>
            <a:ext cx="4278242" cy="4051110"/>
            <a:chOff x="812800" y="4424635"/>
            <a:chExt cx="6530487" cy="1800000"/>
          </a:xfrm>
        </p:grpSpPr>
        <p:sp>
          <p:nvSpPr>
            <p:cNvPr id="8" name="圆角矩形 26">
              <a:extLst>
                <a:ext uri="{FF2B5EF4-FFF2-40B4-BE49-F238E27FC236}">
                  <a16:creationId xmlns:a16="http://schemas.microsoft.com/office/drawing/2014/main" id="{5CC41694-685D-3AF3-68CF-40D38059A97D}"/>
                </a:ext>
              </a:extLst>
            </p:cNvPr>
            <p:cNvSpPr/>
            <p:nvPr/>
          </p:nvSpPr>
          <p:spPr>
            <a:xfrm>
              <a:off x="1506540" y="4433967"/>
              <a:ext cx="5836747"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9" name="组合 8">
              <a:extLst>
                <a:ext uri="{FF2B5EF4-FFF2-40B4-BE49-F238E27FC236}">
                  <a16:creationId xmlns:a16="http://schemas.microsoft.com/office/drawing/2014/main" id="{77797F4C-ED56-F957-6BAB-AA1BDEF9A93D}"/>
                </a:ext>
              </a:extLst>
            </p:cNvPr>
            <p:cNvGrpSpPr>
              <a:grpSpLocks/>
            </p:cNvGrpSpPr>
            <p:nvPr/>
          </p:nvGrpSpPr>
          <p:grpSpPr bwMode="auto">
            <a:xfrm>
              <a:off x="812800" y="4424635"/>
              <a:ext cx="1927225" cy="1800000"/>
              <a:chOff x="1350" y="2421"/>
              <a:chExt cx="3035" cy="3606"/>
            </a:xfrm>
          </p:grpSpPr>
          <p:sp>
            <p:nvSpPr>
              <p:cNvPr id="10" name="Flowchart: Off-page Connector 32">
                <a:extLst>
                  <a:ext uri="{FF2B5EF4-FFF2-40B4-BE49-F238E27FC236}">
                    <a16:creationId xmlns:a16="http://schemas.microsoft.com/office/drawing/2014/main" id="{CFB00463-9210-CD21-0511-C76DE54583C3}"/>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1" name="Round Same Side Corner Rectangle 33">
                <a:extLst>
                  <a:ext uri="{FF2B5EF4-FFF2-40B4-BE49-F238E27FC236}">
                    <a16:creationId xmlns:a16="http://schemas.microsoft.com/office/drawing/2014/main" id="{268FEA71-7ADB-D08E-51C3-216E34A14083}"/>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7" name="文本框 41">
            <a:extLst>
              <a:ext uri="{FF2B5EF4-FFF2-40B4-BE49-F238E27FC236}">
                <a16:creationId xmlns:a16="http://schemas.microsoft.com/office/drawing/2014/main" id="{8570A84E-099C-ED54-B758-88339E092F62}"/>
              </a:ext>
            </a:extLst>
          </p:cNvPr>
          <p:cNvSpPr txBox="1">
            <a:spLocks noChangeArrowheads="1"/>
          </p:cNvSpPr>
          <p:nvPr/>
        </p:nvSpPr>
        <p:spPr bwMode="auto">
          <a:xfrm>
            <a:off x="8326801" y="1901613"/>
            <a:ext cx="2979829" cy="3737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在</a:t>
            </a:r>
            <a:r>
              <a:rPr lang="en-US" altLang="zh-CN" sz="1600" dirty="0">
                <a:solidFill>
                  <a:schemeClr val="bg1"/>
                </a:solidFill>
              </a:rPr>
              <a:t>MySQL</a:t>
            </a:r>
            <a:r>
              <a:rPr lang="zh-CN" altLang="en-US" sz="1600" dirty="0">
                <a:solidFill>
                  <a:schemeClr val="bg1"/>
                </a:solidFill>
              </a:rPr>
              <a:t>服务运行的情况下，为了保证数据的一致性，需要特别注意的是：备份</a:t>
            </a:r>
            <a:r>
              <a:rPr lang="en-US" altLang="zh-CN" sz="1600" dirty="0" err="1">
                <a:solidFill>
                  <a:schemeClr val="bg1"/>
                </a:solidFill>
              </a:rPr>
              <a:t>MyISAM</a:t>
            </a:r>
            <a:r>
              <a:rPr lang="zh-CN" altLang="en-US" sz="1600" dirty="0">
                <a:solidFill>
                  <a:schemeClr val="bg1"/>
                </a:solidFill>
              </a:rPr>
              <a:t>存储引擎类型的表时，要在</a:t>
            </a:r>
            <a:r>
              <a:rPr lang="en-US" altLang="zh-CN" sz="1600" dirty="0" err="1">
                <a:solidFill>
                  <a:schemeClr val="bg1"/>
                </a:solidFill>
              </a:rPr>
              <a:t>mysqldump</a:t>
            </a:r>
            <a:r>
              <a:rPr lang="zh-CN" altLang="en-US" sz="1600" dirty="0">
                <a:solidFill>
                  <a:schemeClr val="bg1"/>
                </a:solidFill>
              </a:rPr>
              <a:t>命令中加上</a:t>
            </a:r>
            <a:r>
              <a:rPr lang="en-US" altLang="zh-CN" sz="1600" dirty="0">
                <a:solidFill>
                  <a:schemeClr val="bg1"/>
                </a:solidFill>
              </a:rPr>
              <a:t>--lock-tables</a:t>
            </a:r>
            <a:r>
              <a:rPr lang="zh-CN" altLang="en-US" sz="1600" dirty="0">
                <a:solidFill>
                  <a:schemeClr val="bg1"/>
                </a:solidFill>
              </a:rPr>
              <a:t>参数，用于将所有的数据表加上读锁，这样在备份期间，所有表将只能读取而不能进行数据更新；而对于</a:t>
            </a:r>
            <a:r>
              <a:rPr lang="en-US" altLang="zh-CN" sz="1600" dirty="0" err="1">
                <a:solidFill>
                  <a:schemeClr val="bg1"/>
                </a:solidFill>
              </a:rPr>
              <a:t>InnoDB</a:t>
            </a:r>
            <a:r>
              <a:rPr lang="zh-CN" altLang="en-US" sz="1600" dirty="0">
                <a:solidFill>
                  <a:schemeClr val="bg1"/>
                </a:solidFill>
              </a:rPr>
              <a:t>存储引擎类型的表，最好使用参数</a:t>
            </a:r>
            <a:r>
              <a:rPr lang="en-US" altLang="zh-CN" sz="1600" dirty="0">
                <a:solidFill>
                  <a:schemeClr val="bg1"/>
                </a:solidFill>
              </a:rPr>
              <a:t>--single-transaction</a:t>
            </a:r>
            <a:r>
              <a:rPr lang="zh-CN" altLang="en-US" sz="1600" dirty="0">
                <a:solidFill>
                  <a:schemeClr val="bg1"/>
                </a:solidFill>
              </a:rPr>
              <a:t>，这样可以使</a:t>
            </a:r>
            <a:r>
              <a:rPr lang="en-US" altLang="zh-CN" sz="1600" dirty="0" err="1">
                <a:solidFill>
                  <a:schemeClr val="bg1"/>
                </a:solidFill>
              </a:rPr>
              <a:t>InnoDB</a:t>
            </a:r>
            <a:r>
              <a:rPr lang="zh-CN" altLang="en-US" sz="1600" dirty="0">
                <a:solidFill>
                  <a:schemeClr val="bg1"/>
                </a:solidFill>
              </a:rPr>
              <a:t>存储引擎生成一个快照。</a:t>
            </a:r>
          </a:p>
        </p:txBody>
      </p:sp>
    </p:spTree>
    <p:extLst>
      <p:ext uri="{BB962C8B-B14F-4D97-AF65-F5344CB8AC3E}">
        <p14:creationId xmlns:p14="http://schemas.microsoft.com/office/powerpoint/2010/main" val="190769099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7F8AE-C20D-C8AC-6215-A73C24EE29C8}"/>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38CD40E9-FE97-5378-38F5-A13867E6E895}"/>
              </a:ext>
            </a:extLst>
          </p:cNvPr>
          <p:cNvSpPr/>
          <p:nvPr/>
        </p:nvSpPr>
        <p:spPr>
          <a:xfrm>
            <a:off x="75283"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FFFB7979-5766-3602-D35F-57632465C364}"/>
              </a:ext>
            </a:extLst>
          </p:cNvPr>
          <p:cNvSpPr/>
          <p:nvPr/>
        </p:nvSpPr>
        <p:spPr>
          <a:xfrm>
            <a:off x="457871"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B7703C90-E380-34C8-7126-DE97FD8C0C8B}"/>
              </a:ext>
            </a:extLst>
          </p:cNvPr>
          <p:cNvSpPr/>
          <p:nvPr/>
        </p:nvSpPr>
        <p:spPr>
          <a:xfrm>
            <a:off x="1134146"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525A380A-DBA0-45F2-8C15-94D084BA5784}"/>
              </a:ext>
            </a:extLst>
          </p:cNvPr>
          <p:cNvSpPr/>
          <p:nvPr/>
        </p:nvSpPr>
        <p:spPr>
          <a:xfrm>
            <a:off x="1812008"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D64A5BF3-9AC0-22B2-9758-0946783DEBE8}"/>
              </a:ext>
            </a:extLst>
          </p:cNvPr>
          <p:cNvSpPr/>
          <p:nvPr/>
        </p:nvSpPr>
        <p:spPr>
          <a:xfrm>
            <a:off x="2488283"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5CFC7449-109F-DB5A-0A82-FAD09A4EC618}"/>
              </a:ext>
            </a:extLst>
          </p:cNvPr>
          <p:cNvSpPr/>
          <p:nvPr/>
        </p:nvSpPr>
        <p:spPr>
          <a:xfrm>
            <a:off x="3166146"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268E070E-09FF-F16B-F90F-52B1149E32FE}"/>
              </a:ext>
            </a:extLst>
          </p:cNvPr>
          <p:cNvSpPr/>
          <p:nvPr/>
        </p:nvSpPr>
        <p:spPr>
          <a:xfrm>
            <a:off x="-1032792"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CF9C1195-DD75-A712-AF4E-4EFD1CAFD8CD}"/>
              </a:ext>
            </a:extLst>
          </p:cNvPr>
          <p:cNvSpPr/>
          <p:nvPr/>
        </p:nvSpPr>
        <p:spPr>
          <a:xfrm>
            <a:off x="1154814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22258836-E86A-2315-D96B-022979DF4AA7}"/>
              </a:ext>
            </a:extLst>
          </p:cNvPr>
          <p:cNvSpPr/>
          <p:nvPr/>
        </p:nvSpPr>
        <p:spPr>
          <a:xfrm>
            <a:off x="1143702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119D364F-1CB3-3843-79FF-718F20E717DB}"/>
              </a:ext>
            </a:extLst>
          </p:cNvPr>
          <p:cNvSpPr/>
          <p:nvPr/>
        </p:nvSpPr>
        <p:spPr>
          <a:xfrm>
            <a:off x="1132589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CF1BB2A5-E9B2-E0D1-A7E0-121E9BBB7BC8}"/>
              </a:ext>
            </a:extLst>
          </p:cNvPr>
          <p:cNvSpPr/>
          <p:nvPr/>
        </p:nvSpPr>
        <p:spPr>
          <a:xfrm>
            <a:off x="1121318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5EB91299-9911-50E7-B7C0-EAFA686394B5}"/>
              </a:ext>
            </a:extLst>
          </p:cNvPr>
          <p:cNvSpPr/>
          <p:nvPr/>
        </p:nvSpPr>
        <p:spPr>
          <a:xfrm>
            <a:off x="1110205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768085CB-D7CE-F8AF-F748-F72742D30B0C}"/>
              </a:ext>
            </a:extLst>
          </p:cNvPr>
          <p:cNvSpPr/>
          <p:nvPr/>
        </p:nvSpPr>
        <p:spPr>
          <a:xfrm>
            <a:off x="1099093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143501C9-4355-EB2B-D332-F81119C35046}"/>
              </a:ext>
            </a:extLst>
          </p:cNvPr>
          <p:cNvSpPr/>
          <p:nvPr/>
        </p:nvSpPr>
        <p:spPr>
          <a:xfrm>
            <a:off x="1087980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123A07BF-C5F2-EAA7-E985-5F4D2FFBF69B}"/>
              </a:ext>
            </a:extLst>
          </p:cNvPr>
          <p:cNvSpPr/>
          <p:nvPr/>
        </p:nvSpPr>
        <p:spPr>
          <a:xfrm>
            <a:off x="1076709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FD93EDBE-EDE8-2253-F553-E0D60DB7D535}"/>
              </a:ext>
            </a:extLst>
          </p:cNvPr>
          <p:cNvSpPr/>
          <p:nvPr/>
        </p:nvSpPr>
        <p:spPr>
          <a:xfrm>
            <a:off x="1065597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C18D2AF5-3130-DC5A-3D69-3C96632776B6}"/>
              </a:ext>
            </a:extLst>
          </p:cNvPr>
          <p:cNvSpPr/>
          <p:nvPr/>
        </p:nvSpPr>
        <p:spPr>
          <a:xfrm>
            <a:off x="1054484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CB16849D-7D58-66E0-3744-0486AD02110A}"/>
              </a:ext>
            </a:extLst>
          </p:cNvPr>
          <p:cNvSpPr/>
          <p:nvPr/>
        </p:nvSpPr>
        <p:spPr>
          <a:xfrm>
            <a:off x="1043213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D5A48AD0-49B0-7035-02DC-7DA651A1B07F}"/>
              </a:ext>
            </a:extLst>
          </p:cNvPr>
          <p:cNvSpPr/>
          <p:nvPr/>
        </p:nvSpPr>
        <p:spPr>
          <a:xfrm>
            <a:off x="1032100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116E43AB-0614-FC4D-0EF8-727FD285FF78}"/>
              </a:ext>
            </a:extLst>
          </p:cNvPr>
          <p:cNvSpPr/>
          <p:nvPr/>
        </p:nvSpPr>
        <p:spPr>
          <a:xfrm>
            <a:off x="1020988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DD2F55FA-3AED-98E4-3A9C-EAA39A4A475C}"/>
              </a:ext>
            </a:extLst>
          </p:cNvPr>
          <p:cNvSpPr/>
          <p:nvPr/>
        </p:nvSpPr>
        <p:spPr>
          <a:xfrm>
            <a:off x="1009875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563D3B26-D1AF-EF9E-1BCC-9B13218E7417}"/>
              </a:ext>
            </a:extLst>
          </p:cNvPr>
          <p:cNvSpPr/>
          <p:nvPr/>
        </p:nvSpPr>
        <p:spPr>
          <a:xfrm>
            <a:off x="998604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5D58FB4E-3EC3-57F2-E36D-7281B63D5620}"/>
              </a:ext>
            </a:extLst>
          </p:cNvPr>
          <p:cNvSpPr/>
          <p:nvPr/>
        </p:nvSpPr>
        <p:spPr>
          <a:xfrm>
            <a:off x="987492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14A62E9F-D9FA-CF07-756B-CDEC83CE3527}"/>
              </a:ext>
            </a:extLst>
          </p:cNvPr>
          <p:cNvSpPr/>
          <p:nvPr/>
        </p:nvSpPr>
        <p:spPr>
          <a:xfrm>
            <a:off x="976379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C317859E-1ED8-37CA-9390-B4ACDADDF7EF}"/>
              </a:ext>
            </a:extLst>
          </p:cNvPr>
          <p:cNvSpPr/>
          <p:nvPr/>
        </p:nvSpPr>
        <p:spPr>
          <a:xfrm>
            <a:off x="965108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F20F122C-EEBA-3C2E-3E90-DB4602C09F38}"/>
              </a:ext>
            </a:extLst>
          </p:cNvPr>
          <p:cNvSpPr/>
          <p:nvPr/>
        </p:nvSpPr>
        <p:spPr>
          <a:xfrm>
            <a:off x="953995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BAF0D94D-4AFC-DC63-BC9C-FDAE24191BE5}"/>
              </a:ext>
            </a:extLst>
          </p:cNvPr>
          <p:cNvSpPr/>
          <p:nvPr/>
        </p:nvSpPr>
        <p:spPr>
          <a:xfrm>
            <a:off x="942883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8A6FE8CD-6A43-78CD-0D7F-FA9AA3E253C4}"/>
              </a:ext>
            </a:extLst>
          </p:cNvPr>
          <p:cNvSpPr/>
          <p:nvPr/>
        </p:nvSpPr>
        <p:spPr>
          <a:xfrm>
            <a:off x="931770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90A58DF0-138C-9D52-CEAD-497FF0649EF1}"/>
              </a:ext>
            </a:extLst>
          </p:cNvPr>
          <p:cNvSpPr/>
          <p:nvPr/>
        </p:nvSpPr>
        <p:spPr>
          <a:xfrm>
            <a:off x="920499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EF2BDAD9-B1C3-B74D-E077-2AC003BDDC78}"/>
              </a:ext>
            </a:extLst>
          </p:cNvPr>
          <p:cNvSpPr/>
          <p:nvPr/>
        </p:nvSpPr>
        <p:spPr>
          <a:xfrm>
            <a:off x="909387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7005CC95-F68D-BE37-8051-A6E71186BC06}"/>
              </a:ext>
            </a:extLst>
          </p:cNvPr>
          <p:cNvSpPr/>
          <p:nvPr/>
        </p:nvSpPr>
        <p:spPr>
          <a:xfrm>
            <a:off x="8982746"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B6E25A0A-8F89-0CCA-0F79-5AB55F718662}"/>
              </a:ext>
            </a:extLst>
          </p:cNvPr>
          <p:cNvSpPr/>
          <p:nvPr/>
        </p:nvSpPr>
        <p:spPr>
          <a:xfrm>
            <a:off x="8870033"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FC333733-FD55-1AF9-4056-44C84BA7DB38}"/>
              </a:ext>
            </a:extLst>
          </p:cNvPr>
          <p:cNvSpPr/>
          <p:nvPr/>
        </p:nvSpPr>
        <p:spPr>
          <a:xfrm>
            <a:off x="8758908"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DB9EA84F-079E-DC36-F837-C0ADE85BC1F8}"/>
              </a:ext>
            </a:extLst>
          </p:cNvPr>
          <p:cNvSpPr/>
          <p:nvPr/>
        </p:nvSpPr>
        <p:spPr>
          <a:xfrm>
            <a:off x="864778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C075D178-453A-680E-A7DE-4CBE42CF3C65}"/>
              </a:ext>
            </a:extLst>
          </p:cNvPr>
          <p:cNvSpPr/>
          <p:nvPr/>
        </p:nvSpPr>
        <p:spPr>
          <a:xfrm>
            <a:off x="8535071"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EF2364DB-0030-D744-D392-12F77DA0CE3C}"/>
              </a:ext>
            </a:extLst>
          </p:cNvPr>
          <p:cNvSpPr/>
          <p:nvPr/>
        </p:nvSpPr>
        <p:spPr>
          <a:xfrm>
            <a:off x="8423946"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10511763-D77A-667F-BE87-5E7D9BA45F20}"/>
              </a:ext>
            </a:extLst>
          </p:cNvPr>
          <p:cNvSpPr/>
          <p:nvPr/>
        </p:nvSpPr>
        <p:spPr>
          <a:xfrm>
            <a:off x="8312821"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33949607-08B2-91FB-A7AD-564C387A0B87}"/>
              </a:ext>
            </a:extLst>
          </p:cNvPr>
          <p:cNvCxnSpPr/>
          <p:nvPr/>
        </p:nvCxnSpPr>
        <p:spPr>
          <a:xfrm>
            <a:off x="6643830" y="2853641"/>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1CC7C31F-0DB7-1CAA-E1FB-FDC00AF708C4}"/>
              </a:ext>
            </a:extLst>
          </p:cNvPr>
          <p:cNvSpPr txBox="1">
            <a:spLocks noChangeArrowheads="1"/>
          </p:cNvSpPr>
          <p:nvPr/>
        </p:nvSpPr>
        <p:spPr bwMode="auto">
          <a:xfrm>
            <a:off x="5260221" y="3015996"/>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3</a:t>
            </a:r>
          </a:p>
        </p:txBody>
      </p:sp>
      <p:sp>
        <p:nvSpPr>
          <p:cNvPr id="41" name="文本框 52">
            <a:extLst>
              <a:ext uri="{FF2B5EF4-FFF2-40B4-BE49-F238E27FC236}">
                <a16:creationId xmlns:a16="http://schemas.microsoft.com/office/drawing/2014/main" id="{90EEC243-7AC9-EA11-E5E5-9666AA5FE983}"/>
              </a:ext>
            </a:extLst>
          </p:cNvPr>
          <p:cNvSpPr txBox="1">
            <a:spLocks noChangeArrowheads="1"/>
          </p:cNvSpPr>
          <p:nvPr/>
        </p:nvSpPr>
        <p:spPr bwMode="auto">
          <a:xfrm>
            <a:off x="6734722" y="3061155"/>
            <a:ext cx="32624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000" b="1" noProof="1">
                <a:solidFill>
                  <a:schemeClr val="bg1"/>
                </a:solidFill>
                <a:latin typeface="微软雅黑" pitchFamily="34" charset="-122"/>
              </a:rPr>
              <a:t>数据恢复</a:t>
            </a:r>
          </a:p>
        </p:txBody>
      </p:sp>
    </p:spTree>
    <p:extLst>
      <p:ext uri="{BB962C8B-B14F-4D97-AF65-F5344CB8AC3E}">
        <p14:creationId xmlns:p14="http://schemas.microsoft.com/office/powerpoint/2010/main" val="285102843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59e4a3d-8953-45b9-a5b3-c530baca94f0"/>
  <p:tag name="COMMONDATA" val="eyJoZGlkIjoiMmE3ODljNmM3OTdiZmM2NTBiNTU4NGE3OTk1NjExM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9</TotalTime>
  <Words>4296</Words>
  <Application>Microsoft Office PowerPoint</Application>
  <PresentationFormat>宽屏</PresentationFormat>
  <Paragraphs>326</Paragraphs>
  <Slides>30</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30</vt:i4>
      </vt:variant>
    </vt:vector>
  </HeadingPairs>
  <TitlesOfParts>
    <vt:vector size="37" baseType="lpstr">
      <vt:lpstr>微软雅黑</vt:lpstr>
      <vt:lpstr>Arial</vt:lpstr>
      <vt:lpstr>Calibri</vt:lpstr>
      <vt:lpstr>Impact</vt:lpstr>
      <vt:lpstr>Wingdings</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昌港 徐</cp:lastModifiedBy>
  <cp:revision>190</cp:revision>
  <dcterms:created xsi:type="dcterms:W3CDTF">2014-01-13T14:27:00Z</dcterms:created>
  <dcterms:modified xsi:type="dcterms:W3CDTF">2024-11-25T06:28:05Z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E878210423CE4FA895E9EC0BB90DA950_13</vt:lpwstr>
  </property>
  <property fmtid="{D5CDD505-2E9C-101B-9397-08002B2CF9AE}" pid="3" name="KSOProductBuildVer">
    <vt:lpwstr>2052-12.1.0.18608</vt:lpwstr>
  </property>
</Properties>
</file>