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5"/>
  </p:notesMasterIdLst>
  <p:handoutMasterIdLst>
    <p:handoutMasterId r:id="rId26"/>
  </p:handoutMasterIdLst>
  <p:sldIdLst>
    <p:sldId id="466" r:id="rId3"/>
    <p:sldId id="469" r:id="rId4"/>
    <p:sldId id="470" r:id="rId5"/>
    <p:sldId id="580" r:id="rId6"/>
    <p:sldId id="581" r:id="rId7"/>
    <p:sldId id="582" r:id="rId8"/>
    <p:sldId id="583" r:id="rId9"/>
    <p:sldId id="584" r:id="rId10"/>
    <p:sldId id="585" r:id="rId11"/>
    <p:sldId id="586" r:id="rId12"/>
    <p:sldId id="587" r:id="rId13"/>
    <p:sldId id="588" r:id="rId14"/>
    <p:sldId id="589" r:id="rId15"/>
    <p:sldId id="590" r:id="rId16"/>
    <p:sldId id="591" r:id="rId17"/>
    <p:sldId id="592" r:id="rId18"/>
    <p:sldId id="593" r:id="rId19"/>
    <p:sldId id="543" r:id="rId20"/>
    <p:sldId id="602" r:id="rId21"/>
    <p:sldId id="544" r:id="rId22"/>
    <p:sldId id="598" r:id="rId23"/>
    <p:sldId id="468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874CB"/>
    <a:srgbClr val="1B5A9D"/>
    <a:srgbClr val="389B39"/>
    <a:srgbClr val="2492BC"/>
    <a:srgbClr val="339AC1"/>
    <a:srgbClr val="2691BD"/>
    <a:srgbClr val="78C7ED"/>
    <a:srgbClr val="E97915"/>
    <a:srgbClr val="379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70" autoAdjust="0"/>
    <p:restoredTop sz="94619"/>
  </p:normalViewPr>
  <p:slideViewPr>
    <p:cSldViewPr showGuides="1">
      <p:cViewPr>
        <p:scale>
          <a:sx n="66" d="100"/>
          <a:sy n="66" d="100"/>
        </p:scale>
        <p:origin x="408" y="888"/>
      </p:cViewPr>
      <p:guideLst>
        <p:guide orient="horz" pos="2156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CD907B-4F5A-4CC1-B227-0B6326A0A0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2024/11/25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A9358B-EE37-4E8F-BE4A-AFBAD25C69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2024/11/25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172995" y="160638"/>
            <a:ext cx="11825416" cy="6524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4"/>
          <a:srcRect t="8345" b="8345"/>
          <a:stretch>
            <a:fillRect/>
          </a:stretch>
        </p:blipFill>
        <p:spPr>
          <a:xfrm>
            <a:off x="191135" y="188595"/>
            <a:ext cx="3283585" cy="13677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962660"/>
            <a:ext cx="12216765" cy="1778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8" name="图片 7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3"/>
          <a:srcRect t="8319" b="8319"/>
          <a:stretch>
            <a:fillRect/>
          </a:stretch>
        </p:blipFill>
        <p:spPr>
          <a:xfrm>
            <a:off x="0" y="45085"/>
            <a:ext cx="2148840" cy="895985"/>
          </a:xfrm>
          <a:prstGeom prst="rect">
            <a:avLst/>
          </a:prstGeom>
        </p:spPr>
      </p:pic>
      <p:pic>
        <p:nvPicPr>
          <p:cNvPr id="9" name="图片 8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3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2173" y="1755666"/>
            <a:ext cx="5419983" cy="2123658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itle"/>
              </a:ext>
            </a:extLst>
          </a:bodyPr>
          <a:lstStyle/>
          <a:p>
            <a:pPr algn="ctr"/>
            <a:r>
              <a:rPr lang="en-US" altLang="zh-CN" sz="4400" b="1" spc="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MySQL</a:t>
            </a:r>
            <a:r>
              <a:rPr lang="zh-CN" altLang="en-US" sz="4400" b="1" spc="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数据库项目驱动教程</a:t>
            </a:r>
          </a:p>
          <a:p>
            <a:pPr algn="ctr"/>
            <a:endParaRPr lang="zh-CN" altLang="en-US" sz="4400" b="1" spc="400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5360" y="3274675"/>
            <a:ext cx="6408916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="" xmlns:wpsdc="http://www.wps.cn/officeDocument/2022/drawingmlCustomData" type="sub-title"/>
              </a:ext>
            </a:extLst>
          </a:bodyPr>
          <a:lstStyle/>
          <a:p>
            <a:pPr algn="ctr"/>
            <a:r>
              <a:rPr lang="zh-CN" altLang="en-US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模块七</a:t>
            </a:r>
            <a:r>
              <a:rPr lang="en-US" altLang="zh-CN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存储过程与函数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3352" y="4174470"/>
            <a:ext cx="664412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="" xmlns:wpsdc="http://www.wps.cn/officeDocument/2022/drawingmlCustomData" type="sub-title"/>
              </a:ext>
            </a:extLst>
          </a:bodyPr>
          <a:lstStyle/>
          <a:p>
            <a:pPr algn="ctr"/>
            <a:r>
              <a:rPr lang="zh-CN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zh-CN" altLang="en-US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</a:t>
            </a:r>
            <a:r>
              <a:rPr lang="en-US" altLang="zh-CN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触发器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22375" y="5157385"/>
            <a:ext cx="4064000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授课讲师：</a:t>
            </a:r>
            <a:r>
              <a:rPr lang="zh-CN" altLang="en-US" sz="2400" b="1" dirty="0">
                <a:ea typeface="微软雅黑" panose="020B0503020204020204" charset="-122"/>
              </a:rPr>
              <a:t>徐昌港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C00545C-60F0-B812-166B-CD28DE743C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3" b="20965"/>
          <a:stretch/>
        </p:blipFill>
        <p:spPr>
          <a:xfrm>
            <a:off x="7464152" y="1628775"/>
            <a:ext cx="3312795" cy="3936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DC8486-A308-C0E3-7422-E643FA9E7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216376F4-8ECF-D379-1D6C-A9EEDCC653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399" y="3058664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语句，为订单表创建触发器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tg3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532F88D-65F0-844B-946E-78619C3E3799}"/>
              </a:ext>
            </a:extLst>
          </p:cNvPr>
          <p:cNvSpPr/>
          <p:nvPr/>
        </p:nvSpPr>
        <p:spPr>
          <a:xfrm>
            <a:off x="1368112" y="3521011"/>
            <a:ext cx="9266316" cy="228111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F6C40F8C-496C-EA90-1ED6-5896DEC251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0268" y="3538578"/>
            <a:ext cx="745650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DELIMITER $$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CREATE TRIGGER tg3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AFTER UPDATE ON orders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FOR EACH ROW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BEGIN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UPDATE goods SET num = num+OLD.amount-NEW.amount WHERE id = NEW.gid;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END $$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Query OK, 0 rows affected (0.07 sec)</a:t>
            </a:r>
          </a:p>
          <a:p>
            <a:pPr eaLnBrk="1" hangingPunct="1"/>
            <a:endParaRPr lang="en-US" altLang="zh-CN" sz="140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DELIMITER ;</a:t>
            </a:r>
          </a:p>
        </p:txBody>
      </p:sp>
      <p:sp>
        <p:nvSpPr>
          <p:cNvPr id="6" name="文本框 3">
            <a:extLst>
              <a:ext uri="{FF2B5EF4-FFF2-40B4-BE49-F238E27FC236}">
                <a16:creationId xmlns:a16="http://schemas.microsoft.com/office/drawing/2014/main" id="{DB57909C-B8D6-FF89-E3F3-A97E3928A9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7184" y="1052422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UPDATE</a:t>
            </a:r>
            <a:r>
              <a:rPr lang="zh-CN" altLang="en-US"/>
              <a:t>型</a:t>
            </a:r>
            <a:endParaRPr lang="zh-CN" altLang="en-US" noProof="1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AD870DA-0291-DDC9-78C0-CC5C634DE0EF}"/>
              </a:ext>
            </a:extLst>
          </p:cNvPr>
          <p:cNvGrpSpPr/>
          <p:nvPr/>
        </p:nvGrpSpPr>
        <p:grpSpPr>
          <a:xfrm>
            <a:off x="733884" y="937117"/>
            <a:ext cx="1003300" cy="722312"/>
            <a:chOff x="877888" y="1586140"/>
            <a:chExt cx="1003300" cy="722312"/>
          </a:xfrm>
        </p:grpSpPr>
        <p:sp>
          <p:nvSpPr>
            <p:cNvPr id="19" name="íṩľíḍè-Freeform: Shape 9">
              <a:extLst>
                <a:ext uri="{FF2B5EF4-FFF2-40B4-BE49-F238E27FC236}">
                  <a16:creationId xmlns:a16="http://schemas.microsoft.com/office/drawing/2014/main" id="{13E9EE00-3CAC-D78A-F244-7ADFD06069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íṩľíḍè-Oval 10">
              <a:extLst>
                <a:ext uri="{FF2B5EF4-FFF2-40B4-BE49-F238E27FC236}">
                  <a16:creationId xmlns:a16="http://schemas.microsoft.com/office/drawing/2014/main" id="{1F384694-EBB6-5D6F-66FB-86E008ABE7A6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8" name="文本框 41">
            <a:extLst>
              <a:ext uri="{FF2B5EF4-FFF2-40B4-BE49-F238E27FC236}">
                <a16:creationId xmlns:a16="http://schemas.microsoft.com/office/drawing/2014/main" id="{7E8C88D1-460E-D811-5FA5-F2E4E41059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78" y="1585496"/>
            <a:ext cx="10421256" cy="106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依然以前面创建的商品表和订单表为例进行介绍。假设买家修改了订单中的商品购买数量，系统首先需要修改</a:t>
            </a:r>
            <a:r>
              <a:rPr lang="en-US" altLang="zh-CN"/>
              <a:t>orders</a:t>
            </a:r>
            <a:r>
              <a:rPr lang="zh-CN" altLang="en-US"/>
              <a:t>表中的订单记录，然后</a:t>
            </a:r>
            <a:r>
              <a:rPr lang="en-US" altLang="zh-CN"/>
              <a:t>goods</a:t>
            </a:r>
            <a:r>
              <a:rPr lang="zh-CN" altLang="en-US"/>
              <a:t>表中对应的商品库存先要恢复为原来的数量，接着再减去新订单中商品的数量。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58AE5BA-BDCA-E382-A2C8-0454BE0D30F3}"/>
              </a:ext>
            </a:extLst>
          </p:cNvPr>
          <p:cNvGrpSpPr/>
          <p:nvPr/>
        </p:nvGrpSpPr>
        <p:grpSpPr>
          <a:xfrm>
            <a:off x="692798" y="2578451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22F2607-1CF4-3DD9-E48A-2E96240771A1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8" name="圆角矩形 24">
              <a:extLst>
                <a:ext uri="{FF2B5EF4-FFF2-40B4-BE49-F238E27FC236}">
                  <a16:creationId xmlns:a16="http://schemas.microsoft.com/office/drawing/2014/main" id="{6F5E824E-1851-70CE-B11C-D990938251C3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4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0" name="文本框 36">
            <a:extLst>
              <a:ext uri="{FF2B5EF4-FFF2-40B4-BE49-F238E27FC236}">
                <a16:creationId xmlns:a16="http://schemas.microsoft.com/office/drawing/2014/main" id="{F20B3FCA-A47F-DD3E-752E-E6EAF6001B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785" y="2717961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创建</a:t>
            </a:r>
            <a:r>
              <a:rPr lang="en-US" altLang="zh-CN" sz="1600"/>
              <a:t>UPDATE</a:t>
            </a:r>
            <a:r>
              <a:rPr lang="zh-CN" altLang="en-US" sz="1600"/>
              <a:t>型触发器</a:t>
            </a:r>
            <a:r>
              <a:rPr lang="en-US" altLang="zh-CN" sz="1600"/>
              <a:t>tg3</a:t>
            </a:r>
            <a:r>
              <a:rPr lang="zh-CN" altLang="en-US" sz="1600"/>
              <a:t>，并验证其效果。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D9CAA97-8333-6E32-9A24-17A271A56CC3}"/>
              </a:ext>
            </a:extLst>
          </p:cNvPr>
          <p:cNvGrpSpPr/>
          <p:nvPr/>
        </p:nvGrpSpPr>
        <p:grpSpPr>
          <a:xfrm>
            <a:off x="757260" y="5767612"/>
            <a:ext cx="10036581" cy="1002300"/>
            <a:chOff x="812800" y="4424635"/>
            <a:chExt cx="10580688" cy="1800000"/>
          </a:xfrm>
        </p:grpSpPr>
        <p:sp>
          <p:nvSpPr>
            <p:cNvPr id="13" name="圆角矩形 27">
              <a:extLst>
                <a:ext uri="{FF2B5EF4-FFF2-40B4-BE49-F238E27FC236}">
                  <a16:creationId xmlns:a16="http://schemas.microsoft.com/office/drawing/2014/main" id="{BC420044-4A58-3C02-F01D-9CB68517DDC0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4BEFA7B-3F11-FCAB-A31A-D1DA7BA6C7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5" name="Flowchart: Off-page Connector 32">
                <a:extLst>
                  <a:ext uri="{FF2B5EF4-FFF2-40B4-BE49-F238E27FC236}">
                    <a16:creationId xmlns:a16="http://schemas.microsoft.com/office/drawing/2014/main" id="{5662A6F2-B48B-9F79-455E-5A1EE2ABB0CC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6" name="Round Same Side Corner Rectangle 33">
                <a:extLst>
                  <a:ext uri="{FF2B5EF4-FFF2-40B4-BE49-F238E27FC236}">
                    <a16:creationId xmlns:a16="http://schemas.microsoft.com/office/drawing/2014/main" id="{9F3AB8AB-166A-0E14-EF51-4E00103FF4DF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文本框 41">
            <a:extLst>
              <a:ext uri="{FF2B5EF4-FFF2-40B4-BE49-F238E27FC236}">
                <a16:creationId xmlns:a16="http://schemas.microsoft.com/office/drawing/2014/main" id="{2AB18073-F563-FBC0-9619-5EB227BD2B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9188" y="5807904"/>
            <a:ext cx="8165240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对于</a:t>
            </a:r>
            <a:r>
              <a:rPr lang="en-US" altLang="zh-CN" sz="1400" dirty="0">
                <a:solidFill>
                  <a:schemeClr val="bg1"/>
                </a:solidFill>
              </a:rPr>
              <a:t>UPDATE</a:t>
            </a:r>
            <a:r>
              <a:rPr lang="zh-CN" altLang="en-US" sz="1400" dirty="0">
                <a:solidFill>
                  <a:schemeClr val="bg1"/>
                </a:solidFill>
              </a:rPr>
              <a:t>型触发器而言，修改操作之前的记录使用</a:t>
            </a:r>
            <a:r>
              <a:rPr lang="en-US" altLang="zh-CN" sz="1400" dirty="0">
                <a:solidFill>
                  <a:schemeClr val="bg1"/>
                </a:solidFill>
              </a:rPr>
              <a:t>OLD</a:t>
            </a:r>
            <a:r>
              <a:rPr lang="zh-CN" altLang="en-US" sz="1400" dirty="0">
                <a:solidFill>
                  <a:schemeClr val="bg1"/>
                </a:solidFill>
              </a:rPr>
              <a:t>表示，引用此条记录中的字段值可以使用“</a:t>
            </a:r>
            <a:r>
              <a:rPr lang="en-US" altLang="zh-CN" sz="1400" dirty="0">
                <a:solidFill>
                  <a:schemeClr val="bg1"/>
                </a:solidFill>
              </a:rPr>
              <a:t>OLD.</a:t>
            </a:r>
            <a:r>
              <a:rPr lang="zh-CN" altLang="en-US" sz="1400" dirty="0">
                <a:solidFill>
                  <a:schemeClr val="bg1"/>
                </a:solidFill>
              </a:rPr>
              <a:t>字段名”；修改操作后的记录使用</a:t>
            </a:r>
            <a:r>
              <a:rPr lang="en-US" altLang="zh-CN" sz="1400" dirty="0">
                <a:solidFill>
                  <a:schemeClr val="bg1"/>
                </a:solidFill>
              </a:rPr>
              <a:t>NEW</a:t>
            </a:r>
            <a:r>
              <a:rPr lang="zh-CN" altLang="en-US" sz="1400" dirty="0">
                <a:solidFill>
                  <a:schemeClr val="bg1"/>
                </a:solidFill>
              </a:rPr>
              <a:t>表示，引用此条记录中的字段值可以使用“</a:t>
            </a:r>
            <a:r>
              <a:rPr lang="en-US" altLang="zh-CN" sz="1400" dirty="0">
                <a:solidFill>
                  <a:schemeClr val="bg1"/>
                </a:solidFill>
              </a:rPr>
              <a:t>NEW.</a:t>
            </a:r>
            <a:r>
              <a:rPr lang="zh-CN" altLang="en-US" sz="1400" dirty="0">
                <a:solidFill>
                  <a:schemeClr val="bg1"/>
                </a:solidFill>
              </a:rPr>
              <a:t>字段名”。</a:t>
            </a:r>
          </a:p>
        </p:txBody>
      </p:sp>
    </p:spTree>
    <p:extLst>
      <p:ext uri="{BB962C8B-B14F-4D97-AF65-F5344CB8AC3E}">
        <p14:creationId xmlns:p14="http://schemas.microsoft.com/office/powerpoint/2010/main" val="78688561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77F775-BEFB-4304-61D0-5E0338B9E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9A86A6D1-3A5A-F88F-807D-2CF0C1ED2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760" y="2230589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语句，查看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表中的记录。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019C9116-0A5A-C4A8-07A4-40305422B7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158" y="1334364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语句，修改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orders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表中的第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条记录。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0DCBA26-3440-5A38-3E9D-8D49E45DA175}"/>
              </a:ext>
            </a:extLst>
          </p:cNvPr>
          <p:cNvSpPr/>
          <p:nvPr/>
        </p:nvSpPr>
        <p:spPr>
          <a:xfrm>
            <a:off x="1269871" y="1788322"/>
            <a:ext cx="9266316" cy="41106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BE314264-9257-B098-38C8-E7A82B78ED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2027" y="1822667"/>
            <a:ext cx="745650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UPDATE orders SET amount = 5 WHERE oid = 2;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B05E536-0FE4-AAA9-70E3-48C5F9878E52}"/>
              </a:ext>
            </a:extLst>
          </p:cNvPr>
          <p:cNvSpPr/>
          <p:nvPr/>
        </p:nvSpPr>
        <p:spPr>
          <a:xfrm>
            <a:off x="1268473" y="2743269"/>
            <a:ext cx="9266316" cy="213919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956CE62B-AB1C-A1A6-F198-C27A5D15BF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629" y="2777615"/>
            <a:ext cx="7456506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* FROM goods;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	| name     	| num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1	| </a:t>
            </a:r>
            <a:r>
              <a:rPr lang="zh-CN" altLang="en-US" sz="1400">
                <a:solidFill>
                  <a:srgbClr val="FF0000"/>
                </a:solidFill>
              </a:rPr>
              <a:t>果粒橙   </a:t>
            </a:r>
            <a:r>
              <a:rPr lang="en-US" altLang="zh-CN" sz="1400">
                <a:solidFill>
                  <a:srgbClr val="FF0000"/>
                </a:solidFill>
              </a:rPr>
              <a:t>	|    9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2	| </a:t>
            </a:r>
            <a:r>
              <a:rPr lang="zh-CN" altLang="en-US" sz="1400">
                <a:solidFill>
                  <a:srgbClr val="FF0000"/>
                </a:solidFill>
              </a:rPr>
              <a:t>三元酸奶 </a:t>
            </a:r>
            <a:r>
              <a:rPr lang="en-US" altLang="zh-CN" sz="1400">
                <a:solidFill>
                  <a:srgbClr val="FF0000"/>
                </a:solidFill>
              </a:rPr>
              <a:t>	|    5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3	| </a:t>
            </a:r>
            <a:r>
              <a:rPr lang="zh-CN" altLang="en-US" sz="1400">
                <a:solidFill>
                  <a:srgbClr val="FF0000"/>
                </a:solidFill>
              </a:rPr>
              <a:t>加多宝   </a:t>
            </a:r>
            <a:r>
              <a:rPr lang="en-US" altLang="zh-CN" sz="1400">
                <a:solidFill>
                  <a:srgbClr val="FF0000"/>
                </a:solidFill>
              </a:rPr>
              <a:t>	|   10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3 rows in set (0.00 sec)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209DFBB-CCAC-8B2E-59C4-F25148E816ED}"/>
              </a:ext>
            </a:extLst>
          </p:cNvPr>
          <p:cNvGrpSpPr/>
          <p:nvPr/>
        </p:nvGrpSpPr>
        <p:grpSpPr>
          <a:xfrm flipH="1">
            <a:off x="8915715" y="3332516"/>
            <a:ext cx="2407407" cy="3424744"/>
            <a:chOff x="1133465" y="1394673"/>
            <a:chExt cx="3150360" cy="470253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DB5545A-4865-C149-C508-8418F9F12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7">
              <a:extLst>
                <a:ext uri="{FF2B5EF4-FFF2-40B4-BE49-F238E27FC236}">
                  <a16:creationId xmlns:a16="http://schemas.microsoft.com/office/drawing/2014/main" id="{0A277641-C532-42F9-90D3-EE9CB9354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2" name="Freeform 38">
              <a:extLst>
                <a:ext uri="{FF2B5EF4-FFF2-40B4-BE49-F238E27FC236}">
                  <a16:creationId xmlns:a16="http://schemas.microsoft.com/office/drawing/2014/main" id="{70EC65F9-CAE9-EF37-F13B-53EBEA138722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37EB2A5-A8BE-DEB2-CF6C-120FD8A2716F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3" name="Oval 8">
                <a:extLst>
                  <a:ext uri="{FF2B5EF4-FFF2-40B4-BE49-F238E27FC236}">
                    <a16:creationId xmlns:a16="http://schemas.microsoft.com/office/drawing/2014/main" id="{CA910223-6700-4DEA-8557-D6693AB17B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4" name="Freeform 35">
                <a:extLst>
                  <a:ext uri="{FF2B5EF4-FFF2-40B4-BE49-F238E27FC236}">
                    <a16:creationId xmlns:a16="http://schemas.microsoft.com/office/drawing/2014/main" id="{634D34D4-89FC-9FE9-AE91-B17E7F967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F42D8A75-E32E-CC42-CD00-81CFD45D3606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84FFCC91-BBB1-B6BE-6C1A-2121B22ABEA1}"/>
                </a:ext>
              </a:extLst>
            </p:cNvPr>
            <p:cNvCxnSpPr>
              <a:stCxn id="10" idx="4"/>
              <a:endCxn id="24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CC5209B2-D3CD-E3E7-E5FA-830018D630C0}"/>
                </a:ext>
              </a:extLst>
            </p:cNvPr>
            <p:cNvCxnSpPr>
              <a:stCxn id="12" idx="4"/>
              <a:endCxn id="24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922DF6A6-C3D8-FEB0-AF63-79F597078B8E}"/>
                </a:ext>
              </a:extLst>
            </p:cNvPr>
            <p:cNvCxnSpPr>
              <a:stCxn id="14" idx="4"/>
              <a:endCxn id="24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003FE739-DBFB-3690-321D-E81177A9433D}"/>
                </a:ext>
              </a:extLst>
            </p:cNvPr>
            <p:cNvCxnSpPr>
              <a:stCxn id="11" idx="4"/>
              <a:endCxn id="24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24">
              <a:extLst>
                <a:ext uri="{FF2B5EF4-FFF2-40B4-BE49-F238E27FC236}">
                  <a16:creationId xmlns:a16="http://schemas.microsoft.com/office/drawing/2014/main" id="{BBCB7FAA-D2E9-E5E3-73EA-F293B55E1B5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id="{23C7FD18-6172-2999-7650-70B840ECB67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3EAF6E9C-90DB-A903-E4DF-5532A9A1EE6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id="{BC0E71A2-6ED4-2A1F-ADF1-6D325E2E88D0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518771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951E84-DE88-839C-556A-1AA56065F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6F603375-893E-26FA-8A90-9B63F8847C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399" y="3115289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语句，创建触发器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tg4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CC3E1F6-A2BD-1436-29C9-7E9F9DD6E841}"/>
              </a:ext>
            </a:extLst>
          </p:cNvPr>
          <p:cNvSpPr/>
          <p:nvPr/>
        </p:nvSpPr>
        <p:spPr>
          <a:xfrm>
            <a:off x="1368112" y="3577636"/>
            <a:ext cx="9266316" cy="228111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F997A943-43CF-7154-5C70-9C7C2D243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0268" y="3595203"/>
            <a:ext cx="745650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DELIMITER $$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CREATE TRIGGER tg4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AFTER DELETE ON orders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FOR EACH ROW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BEGIN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UPDATE goods SET num = num + OLD.amount WHERE id = OLD.gid;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END $$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Query OK, 0 rows affected (0.06 sec)</a:t>
            </a:r>
          </a:p>
          <a:p>
            <a:pPr eaLnBrk="1" hangingPunct="1"/>
            <a:endParaRPr lang="en-US" altLang="zh-CN" sz="140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DELIMITER ;</a:t>
            </a:r>
          </a:p>
        </p:txBody>
      </p:sp>
      <p:sp>
        <p:nvSpPr>
          <p:cNvPr id="6" name="文本框 3">
            <a:extLst>
              <a:ext uri="{FF2B5EF4-FFF2-40B4-BE49-F238E27FC236}">
                <a16:creationId xmlns:a16="http://schemas.microsoft.com/office/drawing/2014/main" id="{6C1DEBC3-60CE-BBE8-19D9-15C99F9171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7184" y="1109047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DELETE</a:t>
            </a:r>
            <a:r>
              <a:rPr lang="zh-CN" altLang="en-US"/>
              <a:t>型</a:t>
            </a:r>
            <a:endParaRPr lang="zh-CN" altLang="en-US" noProof="1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1F53A7-66A8-C153-030E-6D0377B289AE}"/>
              </a:ext>
            </a:extLst>
          </p:cNvPr>
          <p:cNvGrpSpPr/>
          <p:nvPr/>
        </p:nvGrpSpPr>
        <p:grpSpPr>
          <a:xfrm>
            <a:off x="733884" y="993742"/>
            <a:ext cx="1003300" cy="722312"/>
            <a:chOff x="877888" y="1586140"/>
            <a:chExt cx="1003300" cy="722312"/>
          </a:xfrm>
        </p:grpSpPr>
        <p:sp>
          <p:nvSpPr>
            <p:cNvPr id="19" name="íṩľíḍè-Freeform: Shape 9">
              <a:extLst>
                <a:ext uri="{FF2B5EF4-FFF2-40B4-BE49-F238E27FC236}">
                  <a16:creationId xmlns:a16="http://schemas.microsoft.com/office/drawing/2014/main" id="{E0E6940A-9F98-F9CA-E56C-BB18DA7F46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íṩľíḍè-Oval 10">
              <a:extLst>
                <a:ext uri="{FF2B5EF4-FFF2-40B4-BE49-F238E27FC236}">
                  <a16:creationId xmlns:a16="http://schemas.microsoft.com/office/drawing/2014/main" id="{F59A0C1F-2D88-92BB-7039-5BFE8B28AFC3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3</a:t>
              </a:r>
            </a:p>
          </p:txBody>
        </p:sp>
      </p:grpSp>
      <p:sp>
        <p:nvSpPr>
          <p:cNvPr id="8" name="文本框 41">
            <a:extLst>
              <a:ext uri="{FF2B5EF4-FFF2-40B4-BE49-F238E27FC236}">
                <a16:creationId xmlns:a16="http://schemas.microsoft.com/office/drawing/2014/main" id="{676BB95F-3BF2-844A-6B3F-675625CC9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78" y="1742789"/>
            <a:ext cx="10421256" cy="7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依然以前面创建的商品表和订单表为例进行介绍。假设买家直接取消订单，系统要执行的操作是先删除</a:t>
            </a:r>
            <a:r>
              <a:rPr lang="en-US" altLang="zh-CN"/>
              <a:t>orders</a:t>
            </a:r>
            <a:r>
              <a:rPr lang="zh-CN" altLang="en-US"/>
              <a:t>表中的订单，然后</a:t>
            </a:r>
            <a:r>
              <a:rPr lang="en-US" altLang="zh-CN"/>
              <a:t>goods</a:t>
            </a:r>
            <a:r>
              <a:rPr lang="zh-CN" altLang="en-US"/>
              <a:t>表中对应的商品数量要恢复为原来的值。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477F3D3-C95A-1A67-0CEF-3A12838BCFE6}"/>
              </a:ext>
            </a:extLst>
          </p:cNvPr>
          <p:cNvGrpSpPr/>
          <p:nvPr/>
        </p:nvGrpSpPr>
        <p:grpSpPr>
          <a:xfrm>
            <a:off x="692798" y="2526019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8366223-73F3-654C-F743-54131FE5DA72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8" name="圆角矩形 24">
              <a:extLst>
                <a:ext uri="{FF2B5EF4-FFF2-40B4-BE49-F238E27FC236}">
                  <a16:creationId xmlns:a16="http://schemas.microsoft.com/office/drawing/2014/main" id="{B6C67C09-D9F2-B7C0-1620-14FC4E903BD7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5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0" name="文本框 36">
            <a:extLst>
              <a:ext uri="{FF2B5EF4-FFF2-40B4-BE49-F238E27FC236}">
                <a16:creationId xmlns:a16="http://schemas.microsoft.com/office/drawing/2014/main" id="{6DF21AF1-6727-2D30-9DB0-2FFCBD80EE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785" y="2665529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为</a:t>
            </a:r>
            <a:r>
              <a:rPr lang="en-US" altLang="zh-CN" sz="1600"/>
              <a:t>orders</a:t>
            </a:r>
            <a:r>
              <a:rPr lang="zh-CN" altLang="en-US" sz="1600"/>
              <a:t>表创建</a:t>
            </a:r>
            <a:r>
              <a:rPr lang="en-US" altLang="zh-CN" sz="1600"/>
              <a:t>DELETE</a:t>
            </a:r>
            <a:r>
              <a:rPr lang="zh-CN" altLang="en-US" sz="1600"/>
              <a:t>型触发器</a:t>
            </a:r>
            <a:r>
              <a:rPr lang="en-US" altLang="zh-CN" sz="1600"/>
              <a:t>tg4</a:t>
            </a:r>
            <a:r>
              <a:rPr lang="zh-CN" altLang="en-US" sz="1600"/>
              <a:t>，并验证其效果。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6A7E2EA-94FD-76E1-6D34-6CB40236C1CF}"/>
              </a:ext>
            </a:extLst>
          </p:cNvPr>
          <p:cNvGrpSpPr/>
          <p:nvPr/>
        </p:nvGrpSpPr>
        <p:grpSpPr>
          <a:xfrm>
            <a:off x="757260" y="5899741"/>
            <a:ext cx="10036581" cy="813550"/>
            <a:chOff x="812800" y="4424635"/>
            <a:chExt cx="10580688" cy="1800000"/>
          </a:xfrm>
        </p:grpSpPr>
        <p:sp>
          <p:nvSpPr>
            <p:cNvPr id="13" name="圆角矩形 27">
              <a:extLst>
                <a:ext uri="{FF2B5EF4-FFF2-40B4-BE49-F238E27FC236}">
                  <a16:creationId xmlns:a16="http://schemas.microsoft.com/office/drawing/2014/main" id="{708F3DF5-C433-A7D0-4DB9-9B81ED50BAE3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FDFF5892-287B-CAE9-0284-F92D2F92B5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5" name="Flowchart: Off-page Connector 32">
                <a:extLst>
                  <a:ext uri="{FF2B5EF4-FFF2-40B4-BE49-F238E27FC236}">
                    <a16:creationId xmlns:a16="http://schemas.microsoft.com/office/drawing/2014/main" id="{CBF4513E-E698-5CDC-29ED-99CD8BAD88FA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6" name="Round Same Side Corner Rectangle 33">
                <a:extLst>
                  <a:ext uri="{FF2B5EF4-FFF2-40B4-BE49-F238E27FC236}">
                    <a16:creationId xmlns:a16="http://schemas.microsoft.com/office/drawing/2014/main" id="{3550659A-2B37-1C10-D0BE-437AFC8CE65F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文本框 41">
            <a:extLst>
              <a:ext uri="{FF2B5EF4-FFF2-40B4-BE49-F238E27FC236}">
                <a16:creationId xmlns:a16="http://schemas.microsoft.com/office/drawing/2014/main" id="{5227CEC2-42D0-06DB-A14F-FDED8C00C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9188" y="5998753"/>
            <a:ext cx="8165240" cy="628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对于</a:t>
            </a:r>
            <a:r>
              <a:rPr lang="en-US" altLang="zh-CN" sz="1600" dirty="0">
                <a:solidFill>
                  <a:schemeClr val="bg1"/>
                </a:solidFill>
              </a:rPr>
              <a:t>DELETE</a:t>
            </a:r>
            <a:r>
              <a:rPr lang="zh-CN" altLang="en-US" sz="1600" dirty="0">
                <a:solidFill>
                  <a:schemeClr val="bg1"/>
                </a:solidFill>
              </a:rPr>
              <a:t>型触发器而言，被删除的一行记录使用</a:t>
            </a:r>
            <a:r>
              <a:rPr lang="en-US" altLang="zh-CN" sz="1600" dirty="0">
                <a:solidFill>
                  <a:schemeClr val="bg1"/>
                </a:solidFill>
              </a:rPr>
              <a:t>OLD</a:t>
            </a:r>
            <a:r>
              <a:rPr lang="zh-CN" altLang="en-US" sz="1600" dirty="0">
                <a:solidFill>
                  <a:schemeClr val="bg1"/>
                </a:solidFill>
              </a:rPr>
              <a:t>表示，引用此条记录中的字段值可以使用“</a:t>
            </a:r>
            <a:r>
              <a:rPr lang="en-US" altLang="zh-CN" sz="1600" dirty="0">
                <a:solidFill>
                  <a:schemeClr val="bg1"/>
                </a:solidFill>
              </a:rPr>
              <a:t>OLD.</a:t>
            </a:r>
            <a:r>
              <a:rPr lang="zh-CN" altLang="en-US" sz="1600" dirty="0">
                <a:solidFill>
                  <a:schemeClr val="bg1"/>
                </a:solidFill>
              </a:rPr>
              <a:t>字段名”。</a:t>
            </a:r>
          </a:p>
        </p:txBody>
      </p:sp>
    </p:spTree>
    <p:extLst>
      <p:ext uri="{BB962C8B-B14F-4D97-AF65-F5344CB8AC3E}">
        <p14:creationId xmlns:p14="http://schemas.microsoft.com/office/powerpoint/2010/main" val="57236571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06B0C-C40A-6624-8B63-B56E4EDF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D84B9A2D-4038-6FC0-FCE6-BF9773B250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760" y="2230589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语句，查看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表中的记录。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2150FCCC-CE6D-9964-7C80-A2730E56B4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158" y="1334364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语句，删除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orders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表中的第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条记录。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E7DA217-F8A9-9C65-3EF9-7D5BFC60AE97}"/>
              </a:ext>
            </a:extLst>
          </p:cNvPr>
          <p:cNvSpPr/>
          <p:nvPr/>
        </p:nvSpPr>
        <p:spPr>
          <a:xfrm>
            <a:off x="1269871" y="1788322"/>
            <a:ext cx="9266316" cy="41106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26891B63-8B89-3D86-9028-A257CF897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2027" y="1822667"/>
            <a:ext cx="745650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DELETE FROM orders WHERE oid = 2;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14AACD5-933F-4E26-BB02-78BD6028F0BF}"/>
              </a:ext>
            </a:extLst>
          </p:cNvPr>
          <p:cNvSpPr/>
          <p:nvPr/>
        </p:nvSpPr>
        <p:spPr>
          <a:xfrm>
            <a:off x="1268473" y="2743269"/>
            <a:ext cx="9266316" cy="213919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2FB4CC22-EA95-8BCA-E84A-DC89A01663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629" y="2777615"/>
            <a:ext cx="7456506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* FROM goods;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	| name     	| num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1	| </a:t>
            </a:r>
            <a:r>
              <a:rPr lang="zh-CN" altLang="en-US" sz="1400">
                <a:solidFill>
                  <a:srgbClr val="FF0000"/>
                </a:solidFill>
              </a:rPr>
              <a:t>果粒橙   </a:t>
            </a:r>
            <a:r>
              <a:rPr lang="en-US" altLang="zh-CN" sz="1400">
                <a:solidFill>
                  <a:srgbClr val="FF0000"/>
                </a:solidFill>
              </a:rPr>
              <a:t>	|    9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2	| </a:t>
            </a:r>
            <a:r>
              <a:rPr lang="zh-CN" altLang="en-US" sz="1400">
                <a:solidFill>
                  <a:srgbClr val="FF0000"/>
                </a:solidFill>
              </a:rPr>
              <a:t>三元酸奶 </a:t>
            </a:r>
            <a:r>
              <a:rPr lang="en-US" altLang="zh-CN" sz="1400">
                <a:solidFill>
                  <a:srgbClr val="FF0000"/>
                </a:solidFill>
              </a:rPr>
              <a:t>	|   10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3	| </a:t>
            </a:r>
            <a:r>
              <a:rPr lang="zh-CN" altLang="en-US" sz="1400">
                <a:solidFill>
                  <a:srgbClr val="FF0000"/>
                </a:solidFill>
              </a:rPr>
              <a:t>加多宝   </a:t>
            </a:r>
            <a:r>
              <a:rPr lang="en-US" altLang="zh-CN" sz="1400">
                <a:solidFill>
                  <a:srgbClr val="FF0000"/>
                </a:solidFill>
              </a:rPr>
              <a:t>	|   10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3 rows in set (0.00 sec)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9F34165-7E3E-55C2-C36C-DDE987E22681}"/>
              </a:ext>
            </a:extLst>
          </p:cNvPr>
          <p:cNvGrpSpPr/>
          <p:nvPr/>
        </p:nvGrpSpPr>
        <p:grpSpPr>
          <a:xfrm flipH="1">
            <a:off x="8915715" y="3332516"/>
            <a:ext cx="2407407" cy="3424744"/>
            <a:chOff x="1133465" y="1394673"/>
            <a:chExt cx="3150360" cy="470253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D9C13E15-5B5F-B7F5-952A-DE5295807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7">
              <a:extLst>
                <a:ext uri="{FF2B5EF4-FFF2-40B4-BE49-F238E27FC236}">
                  <a16:creationId xmlns:a16="http://schemas.microsoft.com/office/drawing/2014/main" id="{5C12CE39-2FA9-B3AC-144C-A25324935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2" name="Freeform 38">
              <a:extLst>
                <a:ext uri="{FF2B5EF4-FFF2-40B4-BE49-F238E27FC236}">
                  <a16:creationId xmlns:a16="http://schemas.microsoft.com/office/drawing/2014/main" id="{E48F232D-69B7-825A-B040-C2CE420171C4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8429DF2-AA6A-1627-5B40-4CC53018FACF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3" name="Oval 8">
                <a:extLst>
                  <a:ext uri="{FF2B5EF4-FFF2-40B4-BE49-F238E27FC236}">
                    <a16:creationId xmlns:a16="http://schemas.microsoft.com/office/drawing/2014/main" id="{D06E9352-73B3-7565-3E7F-A9B88E735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4" name="Freeform 35">
                <a:extLst>
                  <a:ext uri="{FF2B5EF4-FFF2-40B4-BE49-F238E27FC236}">
                    <a16:creationId xmlns:a16="http://schemas.microsoft.com/office/drawing/2014/main" id="{B195A6CA-8B2B-0D0E-FF48-238142884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97FA10CF-002F-C150-D218-036D737A26EA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C3BF7A0C-B393-0696-B076-943C25225E84}"/>
                </a:ext>
              </a:extLst>
            </p:cNvPr>
            <p:cNvCxnSpPr>
              <a:stCxn id="10" idx="4"/>
              <a:endCxn id="24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90E9907-48BB-188E-80F1-8C02FD5CC094}"/>
                </a:ext>
              </a:extLst>
            </p:cNvPr>
            <p:cNvCxnSpPr>
              <a:stCxn id="12" idx="4"/>
              <a:endCxn id="24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C0670BB4-B444-A17E-9DC2-56C4FA6971F8}"/>
                </a:ext>
              </a:extLst>
            </p:cNvPr>
            <p:cNvCxnSpPr>
              <a:stCxn id="14" idx="4"/>
              <a:endCxn id="24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F36C1FFF-CE4F-C2BD-DADB-72232D1CAFCD}"/>
                </a:ext>
              </a:extLst>
            </p:cNvPr>
            <p:cNvCxnSpPr>
              <a:stCxn id="11" idx="4"/>
              <a:endCxn id="24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24">
              <a:extLst>
                <a:ext uri="{FF2B5EF4-FFF2-40B4-BE49-F238E27FC236}">
                  <a16:creationId xmlns:a16="http://schemas.microsoft.com/office/drawing/2014/main" id="{DB13687D-09FA-481E-41CB-8104A5B51F5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id="{7304BEEB-A146-988A-3D1D-16EA82450F70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08EF9366-7DF3-4681-28BB-6C9DE2F8174D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id="{8F4E9E60-A9E2-DC9E-A052-21F538EAF4C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755358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695857-D3E3-2B04-DF12-ED31046348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29DEF703-69F9-1C28-C121-C24C406971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50" y="3465157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语句，创建触发器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tg5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021C987-D9B9-A3EB-272F-7ED042723B8F}"/>
              </a:ext>
            </a:extLst>
          </p:cNvPr>
          <p:cNvSpPr/>
          <p:nvPr/>
        </p:nvSpPr>
        <p:spPr>
          <a:xfrm>
            <a:off x="1133563" y="3961059"/>
            <a:ext cx="9266316" cy="286301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A7C763B8-8AB9-706E-D462-ED818C2319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5719" y="3978627"/>
            <a:ext cx="8403064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mysql&gt; DELIMITER $$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mysql&gt; CREATE TRIGGER tg5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    -&gt; BEFORE INSERT ON orders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    -&gt; FOR EACH ROW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    -&gt; BEGIN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    -&gt; DECLARE msg VARCHAR(200);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    -&gt; UPDATE goods SET num=num-NEW.amount WHERE id=NEW.gid AND num&gt;=NEW.amount;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    -&gt; IF ROW_COUNT() &lt;&gt; 1 THEN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    -&gt;   SELECT CONCAT(name,'</a:t>
            </a:r>
            <a:r>
              <a:rPr lang="zh-CN" altLang="en-US" sz="1200">
                <a:solidFill>
                  <a:srgbClr val="FF0000"/>
                </a:solidFill>
              </a:rPr>
              <a:t>库存不足</a:t>
            </a:r>
            <a:r>
              <a:rPr lang="en-US" altLang="zh-CN" sz="1200">
                <a:solidFill>
                  <a:srgbClr val="FF0000"/>
                </a:solidFill>
              </a:rPr>
              <a:t>') INTO msg FROM goods WHERE id=NEW.gid;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    -&gt;   SIGNAL SQLSTATE 'TX000' SET MESSAGE_TEXT = msg;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    -&gt; END IF;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    -&gt; END $$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Query OK, 0 rows affected (0.16 sec)</a:t>
            </a:r>
          </a:p>
          <a:p>
            <a:pPr eaLnBrk="1" hangingPunct="1"/>
            <a:endParaRPr lang="en-US" altLang="zh-CN" sz="120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mysql&gt; DELIMITER ;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068BD89D-EF07-7B7E-FB31-7B9217C586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229" y="943364"/>
            <a:ext cx="10421256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 dirty="0"/>
              <a:t>BEFORE</a:t>
            </a:r>
            <a:r>
              <a:rPr lang="zh-CN" altLang="en-US" dirty="0"/>
              <a:t>触发器是指触发器在所监视的触发事件</a:t>
            </a:r>
            <a:r>
              <a:rPr lang="zh-CN" altLang="en-US" dirty="0">
                <a:solidFill>
                  <a:srgbClr val="FF0000"/>
                </a:solidFill>
              </a:rPr>
              <a:t>执行之前</a:t>
            </a:r>
            <a:r>
              <a:rPr lang="zh-CN" altLang="en-US" dirty="0"/>
              <a:t>激活，激活后执行的操作</a:t>
            </a:r>
            <a:r>
              <a:rPr lang="zh-CN" altLang="en-US" dirty="0">
                <a:solidFill>
                  <a:srgbClr val="FF0000"/>
                </a:solidFill>
              </a:rPr>
              <a:t>先于监视的事件</a:t>
            </a:r>
            <a:r>
              <a:rPr lang="zh-CN" altLang="en-US" dirty="0"/>
              <a:t>，这样就有机会进行一些判断，或修改即将发生的操作。</a:t>
            </a:r>
          </a:p>
          <a:p>
            <a:pPr algn="just" eaLnBrk="1" hangingPunct="1">
              <a:lnSpc>
                <a:spcPts val="2600"/>
              </a:lnSpc>
            </a:pPr>
            <a:r>
              <a:rPr lang="en-US" altLang="zh-CN" dirty="0"/>
              <a:t>BEFORE</a:t>
            </a:r>
            <a:r>
              <a:rPr lang="zh-CN" altLang="en-US" dirty="0"/>
              <a:t>触发器也可以根据监视事件分为三种，分别是</a:t>
            </a:r>
            <a:r>
              <a:rPr lang="en-US" altLang="zh-CN" dirty="0">
                <a:solidFill>
                  <a:srgbClr val="FF0000"/>
                </a:solidFill>
              </a:rPr>
              <a:t>INSERT</a:t>
            </a:r>
            <a:r>
              <a:rPr lang="zh-CN" altLang="en-US" dirty="0">
                <a:solidFill>
                  <a:srgbClr val="FF0000"/>
                </a:solidFill>
              </a:rPr>
              <a:t>型、</a:t>
            </a:r>
            <a:r>
              <a:rPr lang="en-US" altLang="zh-CN" dirty="0">
                <a:solidFill>
                  <a:srgbClr val="FF0000"/>
                </a:solidFill>
              </a:rPr>
              <a:t>UPDATE</a:t>
            </a:r>
            <a:r>
              <a:rPr lang="zh-CN" altLang="en-US" dirty="0">
                <a:solidFill>
                  <a:srgbClr val="FF0000"/>
                </a:solidFill>
              </a:rPr>
              <a:t>型和</a:t>
            </a:r>
            <a:r>
              <a:rPr lang="en-US" altLang="zh-CN" dirty="0">
                <a:solidFill>
                  <a:srgbClr val="FF0000"/>
                </a:solidFill>
              </a:rPr>
              <a:t>DELETE</a:t>
            </a:r>
            <a:r>
              <a:rPr lang="zh-CN" altLang="en-US" dirty="0">
                <a:solidFill>
                  <a:srgbClr val="FF0000"/>
                </a:solidFill>
              </a:rPr>
              <a:t>型</a:t>
            </a:r>
            <a:r>
              <a:rPr lang="zh-CN" altLang="en-US" dirty="0"/>
              <a:t>。</a:t>
            </a:r>
            <a:endParaRPr lang="en-US" altLang="zh-CN" dirty="0"/>
          </a:p>
          <a:p>
            <a:pPr algn="just" eaLnBrk="1" hangingPunct="1">
              <a:lnSpc>
                <a:spcPts val="2600"/>
              </a:lnSpc>
            </a:pPr>
            <a:r>
              <a:rPr lang="zh-CN" altLang="en-US" dirty="0"/>
              <a:t>依然以前面创建的商品表和订单表为例进行介绍。假设订单中某商品的数量大于</a:t>
            </a:r>
            <a:r>
              <a:rPr lang="en-US" altLang="zh-CN" dirty="0"/>
              <a:t>goods</a:t>
            </a:r>
            <a:r>
              <a:rPr lang="zh-CN" altLang="en-US" dirty="0"/>
              <a:t>表中所对应商品的总量，</a:t>
            </a:r>
            <a:r>
              <a:rPr lang="en-US" altLang="zh-CN" dirty="0"/>
              <a:t>goods</a:t>
            </a:r>
            <a:r>
              <a:rPr lang="zh-CN" altLang="en-US" dirty="0"/>
              <a:t>表中的商品库存会出现负数。为避免这类问题，可以创建</a:t>
            </a:r>
            <a:r>
              <a:rPr lang="en-US" altLang="zh-CN" dirty="0"/>
              <a:t>BEFORE</a:t>
            </a:r>
            <a:r>
              <a:rPr lang="zh-CN" altLang="en-US" dirty="0"/>
              <a:t>触发器，这种情况下，系统会先判断订单中商品的购买数量，如果大于库存，则抛出异常，终止操作。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488A923-0216-2DBD-478A-599AAEB4782E}"/>
              </a:ext>
            </a:extLst>
          </p:cNvPr>
          <p:cNvGrpSpPr/>
          <p:nvPr/>
        </p:nvGrpSpPr>
        <p:grpSpPr>
          <a:xfrm>
            <a:off x="458249" y="295977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26ECB3D9-6C79-F841-5395-5690A415A88A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2" name="圆角矩形 24">
              <a:extLst>
                <a:ext uri="{FF2B5EF4-FFF2-40B4-BE49-F238E27FC236}">
                  <a16:creationId xmlns:a16="http://schemas.microsoft.com/office/drawing/2014/main" id="{617A6B76-6306-D7D8-4C89-8D003F9505E6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6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36">
            <a:extLst>
              <a:ext uri="{FF2B5EF4-FFF2-40B4-BE49-F238E27FC236}">
                <a16:creationId xmlns:a16="http://schemas.microsoft.com/office/drawing/2014/main" id="{C81644C6-D75A-2786-CBB2-DF38C65487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8236" y="3099287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为</a:t>
            </a:r>
            <a:r>
              <a:rPr lang="en-US" altLang="zh-CN" sz="1600"/>
              <a:t>orders</a:t>
            </a:r>
            <a:r>
              <a:rPr lang="zh-CN" altLang="en-US" sz="1600"/>
              <a:t>表创建</a:t>
            </a:r>
            <a:r>
              <a:rPr lang="en-US" altLang="zh-CN" sz="1600"/>
              <a:t>BEFORE</a:t>
            </a:r>
            <a:r>
              <a:rPr lang="zh-CN" altLang="en-US" sz="1600"/>
              <a:t>触发器</a:t>
            </a:r>
            <a:r>
              <a:rPr lang="en-US" altLang="zh-CN" sz="1600"/>
              <a:t>tg5</a:t>
            </a:r>
            <a:r>
              <a:rPr lang="zh-CN" altLang="en-US" sz="1600"/>
              <a:t>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6AB0D30-623D-2A6E-B89C-8A91A5D0F7C0}"/>
              </a:ext>
            </a:extLst>
          </p:cNvPr>
          <p:cNvGrpSpPr/>
          <p:nvPr/>
        </p:nvGrpSpPr>
        <p:grpSpPr>
          <a:xfrm>
            <a:off x="3886696" y="3942635"/>
            <a:ext cx="7847055" cy="1003491"/>
            <a:chOff x="812800" y="4424635"/>
            <a:chExt cx="10580688" cy="1800000"/>
          </a:xfrm>
        </p:grpSpPr>
        <p:sp>
          <p:nvSpPr>
            <p:cNvPr id="17" name="圆角矩形 32">
              <a:extLst>
                <a:ext uri="{FF2B5EF4-FFF2-40B4-BE49-F238E27FC236}">
                  <a16:creationId xmlns:a16="http://schemas.microsoft.com/office/drawing/2014/main" id="{9650E4AA-EE98-3D37-5E76-A428D92BC56A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B5D8D8E-EFA2-E9C6-DEA3-7306581F4C1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9" name="Flowchart: Off-page Connector 32">
                <a:extLst>
                  <a:ext uri="{FF2B5EF4-FFF2-40B4-BE49-F238E27FC236}">
                    <a16:creationId xmlns:a16="http://schemas.microsoft.com/office/drawing/2014/main" id="{DC12605E-6D4C-13A8-3458-6D0BE88EE8B9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33">
                <a:extLst>
                  <a:ext uri="{FF2B5EF4-FFF2-40B4-BE49-F238E27FC236}">
                    <a16:creationId xmlns:a16="http://schemas.microsoft.com/office/drawing/2014/main" id="{2F7C04FF-C361-4378-DE55-A4B55691A995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41">
            <a:extLst>
              <a:ext uri="{FF2B5EF4-FFF2-40B4-BE49-F238E27FC236}">
                <a16:creationId xmlns:a16="http://schemas.microsoft.com/office/drawing/2014/main" id="{96CA9140-3CA0-C769-F1F1-B55A4A032D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6003" y="3966147"/>
            <a:ext cx="6241580" cy="904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ROW_COUNT()</a:t>
            </a:r>
            <a:r>
              <a:rPr lang="zh-CN" altLang="en-US" sz="1400" dirty="0">
                <a:solidFill>
                  <a:schemeClr val="bg1"/>
                </a:solidFill>
              </a:rPr>
              <a:t>函数用于记录更新操作影响的行数，如果其值不等于</a:t>
            </a:r>
            <a:r>
              <a:rPr lang="en-US" altLang="zh-CN" sz="1400" dirty="0">
                <a:solidFill>
                  <a:schemeClr val="bg1"/>
                </a:solidFill>
              </a:rPr>
              <a:t>1</a:t>
            </a:r>
            <a:r>
              <a:rPr lang="zh-CN" altLang="en-US" sz="1400" dirty="0">
                <a:solidFill>
                  <a:schemeClr val="bg1"/>
                </a:solidFill>
              </a:rPr>
              <a:t>，就说明订单中商品的数量大于库存数量，</a:t>
            </a:r>
            <a:r>
              <a:rPr lang="en-US" altLang="zh-CN" sz="1400" dirty="0">
                <a:solidFill>
                  <a:schemeClr val="bg1"/>
                </a:solidFill>
              </a:rPr>
              <a:t>goods</a:t>
            </a:r>
            <a:r>
              <a:rPr lang="zh-CN" altLang="en-US" sz="1400" dirty="0">
                <a:solidFill>
                  <a:schemeClr val="bg1"/>
                </a:solidFill>
              </a:rPr>
              <a:t>表没有更新，此时将执行下面的语句，将“商品名</a:t>
            </a:r>
            <a:r>
              <a:rPr lang="en-US" altLang="zh-CN" sz="1400" dirty="0">
                <a:solidFill>
                  <a:schemeClr val="bg1"/>
                </a:solidFill>
              </a:rPr>
              <a:t>+</a:t>
            </a:r>
            <a:r>
              <a:rPr lang="zh-CN" altLang="en-US" sz="1400" dirty="0">
                <a:solidFill>
                  <a:schemeClr val="bg1"/>
                </a:solidFill>
              </a:rPr>
              <a:t>库存不足”赋给变量</a:t>
            </a:r>
            <a:r>
              <a:rPr lang="en-US" altLang="zh-CN" sz="1400" dirty="0">
                <a:solidFill>
                  <a:schemeClr val="bg1"/>
                </a:solidFill>
              </a:rPr>
              <a:t>msg</a:t>
            </a:r>
            <a:r>
              <a:rPr lang="zh-CN" altLang="en-US" sz="1400" dirty="0">
                <a:solidFill>
                  <a:schemeClr val="bg1"/>
                </a:solidFill>
              </a:rPr>
              <a:t>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2DA7D0-5364-B98A-1367-435D354DB512}"/>
              </a:ext>
            </a:extLst>
          </p:cNvPr>
          <p:cNvGrpSpPr/>
          <p:nvPr/>
        </p:nvGrpSpPr>
        <p:grpSpPr>
          <a:xfrm>
            <a:off x="4114598" y="5873504"/>
            <a:ext cx="6629254" cy="1011880"/>
            <a:chOff x="812800" y="4424635"/>
            <a:chExt cx="10580688" cy="1800000"/>
          </a:xfrm>
        </p:grpSpPr>
        <p:sp>
          <p:nvSpPr>
            <p:cNvPr id="13" name="圆角矩形 38">
              <a:extLst>
                <a:ext uri="{FF2B5EF4-FFF2-40B4-BE49-F238E27FC236}">
                  <a16:creationId xmlns:a16="http://schemas.microsoft.com/office/drawing/2014/main" id="{325BDED6-AB51-E725-F84C-D329E3779140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B01AEFB-7FF4-2FD0-CBCC-B1E8ADA5C3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5" name="Flowchart: Off-page Connector 32">
                <a:extLst>
                  <a:ext uri="{FF2B5EF4-FFF2-40B4-BE49-F238E27FC236}">
                    <a16:creationId xmlns:a16="http://schemas.microsoft.com/office/drawing/2014/main" id="{AAF92BE4-A679-78DE-3629-B54836D5D6C8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6" name="Round Same Side Corner Rectangle 33">
                <a:extLst>
                  <a:ext uri="{FF2B5EF4-FFF2-40B4-BE49-F238E27FC236}">
                    <a16:creationId xmlns:a16="http://schemas.microsoft.com/office/drawing/2014/main" id="{832EBD95-B677-32DF-1DC2-843E783C6787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文本框 41">
            <a:extLst>
              <a:ext uri="{FF2B5EF4-FFF2-40B4-BE49-F238E27FC236}">
                <a16:creationId xmlns:a16="http://schemas.microsoft.com/office/drawing/2014/main" id="{69A74FCE-A6E5-F692-8116-DC075A033D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2087" y="5922182"/>
            <a:ext cx="5304295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SIGNAL</a:t>
            </a:r>
            <a:r>
              <a:rPr lang="zh-CN" altLang="en-US" sz="1400" dirty="0">
                <a:solidFill>
                  <a:schemeClr val="bg1"/>
                </a:solidFill>
              </a:rPr>
              <a:t>语句用于在存储程序（例如存储过程、存储函数、触发器或事件）中向调用者返回错误或警告条件。此外，它还提供对错误特征（错误编号，</a:t>
            </a:r>
            <a:r>
              <a:rPr lang="en-US" altLang="zh-CN" sz="1400" dirty="0">
                <a:solidFill>
                  <a:schemeClr val="bg1"/>
                </a:solidFill>
              </a:rPr>
              <a:t>SQLSTATE</a:t>
            </a:r>
            <a:r>
              <a:rPr lang="zh-CN" altLang="en-US" sz="1400" dirty="0">
                <a:solidFill>
                  <a:schemeClr val="bg1"/>
                </a:solidFill>
              </a:rPr>
              <a:t>值，消息）的控制。</a:t>
            </a:r>
          </a:p>
        </p:txBody>
      </p:sp>
    </p:spTree>
    <p:extLst>
      <p:ext uri="{BB962C8B-B14F-4D97-AF65-F5344CB8AC3E}">
        <p14:creationId xmlns:p14="http://schemas.microsoft.com/office/powerpoint/2010/main" val="70177750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CC53F3-6F62-9FE3-F299-46C19714CB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917F2E26-14B7-26B4-1582-06C8167FF3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760" y="2163477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语句，查看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表，结果如下：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4195C9CB-D398-7E8F-E1F9-044277C010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158" y="1065916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orders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表中新增一条订单记录。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A50FC8A-CF89-1D60-9BB0-13AE20EAF9A0}"/>
              </a:ext>
            </a:extLst>
          </p:cNvPr>
          <p:cNvSpPr/>
          <p:nvPr/>
        </p:nvSpPr>
        <p:spPr>
          <a:xfrm>
            <a:off x="1269871" y="1553430"/>
            <a:ext cx="9266316" cy="55756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6AFB0854-4150-B84E-4F88-8CF0E2FC76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2027" y="1562608"/>
            <a:ext cx="74565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INSERT INTO orders (gid,amount) VALUES(3,20);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ERROR 1644 (TX000): </a:t>
            </a:r>
            <a:r>
              <a:rPr lang="zh-CN" altLang="en-US" sz="1400">
                <a:solidFill>
                  <a:srgbClr val="FF0000"/>
                </a:solidFill>
              </a:rPr>
              <a:t>加多宝库存不足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C5C8DA8-E053-B952-53A9-BA1F7F06248B}"/>
              </a:ext>
            </a:extLst>
          </p:cNvPr>
          <p:cNvSpPr/>
          <p:nvPr/>
        </p:nvSpPr>
        <p:spPr>
          <a:xfrm>
            <a:off x="1268473" y="2667768"/>
            <a:ext cx="9266316" cy="213919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AA558E43-EF29-31E5-6824-66215A5079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629" y="2702114"/>
            <a:ext cx="7456506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* FROM goods;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 	| name     	| num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1	| </a:t>
            </a:r>
            <a:r>
              <a:rPr lang="zh-CN" altLang="en-US" sz="1400">
                <a:solidFill>
                  <a:srgbClr val="FF0000"/>
                </a:solidFill>
              </a:rPr>
              <a:t>果粒橙   </a:t>
            </a:r>
            <a:r>
              <a:rPr lang="en-US" altLang="zh-CN" sz="1400">
                <a:solidFill>
                  <a:srgbClr val="FF0000"/>
                </a:solidFill>
              </a:rPr>
              <a:t>	|    9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2	| </a:t>
            </a:r>
            <a:r>
              <a:rPr lang="zh-CN" altLang="en-US" sz="1400">
                <a:solidFill>
                  <a:srgbClr val="FF0000"/>
                </a:solidFill>
              </a:rPr>
              <a:t>三元酸奶</a:t>
            </a:r>
            <a:r>
              <a:rPr lang="en-US" altLang="zh-CN" sz="1400">
                <a:solidFill>
                  <a:srgbClr val="FF0000"/>
                </a:solidFill>
              </a:rPr>
              <a:t>	|   10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3	| </a:t>
            </a:r>
            <a:r>
              <a:rPr lang="zh-CN" altLang="en-US" sz="1400">
                <a:solidFill>
                  <a:srgbClr val="FF0000"/>
                </a:solidFill>
              </a:rPr>
              <a:t>加多宝   </a:t>
            </a:r>
            <a:r>
              <a:rPr lang="en-US" altLang="zh-CN" sz="1400">
                <a:solidFill>
                  <a:srgbClr val="FF0000"/>
                </a:solidFill>
              </a:rPr>
              <a:t>	|   10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3 rows in set (0.00 sec)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590A66E-5A3C-6BDB-1858-353CB370ADAF}"/>
              </a:ext>
            </a:extLst>
          </p:cNvPr>
          <p:cNvGrpSpPr/>
          <p:nvPr/>
        </p:nvGrpSpPr>
        <p:grpSpPr>
          <a:xfrm flipH="1">
            <a:off x="8915715" y="3332516"/>
            <a:ext cx="2407407" cy="3424744"/>
            <a:chOff x="1133465" y="1394673"/>
            <a:chExt cx="3150360" cy="470253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D9A31A48-B6FA-59EC-47A7-7D009A4CB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7">
              <a:extLst>
                <a:ext uri="{FF2B5EF4-FFF2-40B4-BE49-F238E27FC236}">
                  <a16:creationId xmlns:a16="http://schemas.microsoft.com/office/drawing/2014/main" id="{D05B9FCD-DC5F-5065-7B72-FC34E7805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2" name="Freeform 38">
              <a:extLst>
                <a:ext uri="{FF2B5EF4-FFF2-40B4-BE49-F238E27FC236}">
                  <a16:creationId xmlns:a16="http://schemas.microsoft.com/office/drawing/2014/main" id="{791A1DAF-D582-69F6-3644-6CE3E1F03D10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3893C89-1C31-2A8C-12D1-D9A330260D88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3" name="Oval 8">
                <a:extLst>
                  <a:ext uri="{FF2B5EF4-FFF2-40B4-BE49-F238E27FC236}">
                    <a16:creationId xmlns:a16="http://schemas.microsoft.com/office/drawing/2014/main" id="{597401F4-FC79-BBB8-6820-CA6B135044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4" name="Freeform 35">
                <a:extLst>
                  <a:ext uri="{FF2B5EF4-FFF2-40B4-BE49-F238E27FC236}">
                    <a16:creationId xmlns:a16="http://schemas.microsoft.com/office/drawing/2014/main" id="{24089B9C-442D-C9AF-0CA3-D372B6C1E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9BA37A8C-E177-E2A0-0808-989B7918E792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CF59C4FB-6E44-14F5-39E5-E3989BF66933}"/>
                </a:ext>
              </a:extLst>
            </p:cNvPr>
            <p:cNvCxnSpPr>
              <a:stCxn id="10" idx="4"/>
              <a:endCxn id="24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18A656B3-4E5F-525E-01B7-43EEFB88E4BC}"/>
                </a:ext>
              </a:extLst>
            </p:cNvPr>
            <p:cNvCxnSpPr>
              <a:stCxn id="12" idx="4"/>
              <a:endCxn id="24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7C9E45A-36A9-0091-21FA-13D466470DE7}"/>
                </a:ext>
              </a:extLst>
            </p:cNvPr>
            <p:cNvCxnSpPr>
              <a:stCxn id="14" idx="4"/>
              <a:endCxn id="24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183BF8E-C5B8-29E1-A3DE-6C116ECF6440}"/>
                </a:ext>
              </a:extLst>
            </p:cNvPr>
            <p:cNvCxnSpPr>
              <a:stCxn id="11" idx="4"/>
              <a:endCxn id="24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24">
              <a:extLst>
                <a:ext uri="{FF2B5EF4-FFF2-40B4-BE49-F238E27FC236}">
                  <a16:creationId xmlns:a16="http://schemas.microsoft.com/office/drawing/2014/main" id="{E3797FC2-00D8-BA0C-4831-548CD1B81F5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id="{76650159-3AE5-7EA2-8DC1-BEB67DF833B4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004D1532-478B-6947-D847-8078745ADF7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id="{3620F944-7767-B813-2173-969CC8ED32CD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8498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7624E-D0F6-B167-6C4E-89CD7DD81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93DA51FD-DF3F-4323-5933-40D73C1681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760" y="1294445"/>
            <a:ext cx="10421256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2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选中需要创建触发器的表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orders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，单击“设计表”按钮，然后选择“触发器”选项卡，如图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762084AC-9060-FCC8-F857-C1CE3A43F0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158" y="977061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Navicat for 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连接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后，双击需要操作的数据库“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test_db”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C7353F73-45B4-E12B-9A21-E6E7825A68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797" y="1846742"/>
            <a:ext cx="8827957" cy="449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1710DE81-94E4-3407-94C3-3FF79F784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8146" y="3719817"/>
            <a:ext cx="534062" cy="232794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8E8F63F-E32A-BA4B-3DC2-DF44C736D850}"/>
              </a:ext>
            </a:extLst>
          </p:cNvPr>
          <p:cNvSpPr/>
          <p:nvPr/>
        </p:nvSpPr>
        <p:spPr>
          <a:xfrm>
            <a:off x="4556220" y="6387338"/>
            <a:ext cx="2444387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zh-CN" sz="1400" dirty="0"/>
              <a:t>图</a:t>
            </a:r>
            <a:r>
              <a:rPr lang="en-US" altLang="zh-CN" sz="1400" dirty="0"/>
              <a:t>1  </a:t>
            </a:r>
            <a:r>
              <a:rPr lang="zh-CN" altLang="zh-CN" sz="1400" dirty="0"/>
              <a:t>选择“触发器”选项卡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21907201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F7890-C144-833D-9A39-CDCD66DF4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5B805E6B-B154-70F7-A7BB-5C50F37F19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760" y="1304277"/>
            <a:ext cx="10421256" cy="679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4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3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单击“添加触发器”按钮，填写触发器的名称及其特性，然后在“定义”编辑区填写触发器激活后需执行的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语句，最后单击“保存”按钮即可，如图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1438D4C-B6E4-B63F-58B8-940E38AB72D5}"/>
              </a:ext>
            </a:extLst>
          </p:cNvPr>
          <p:cNvSpPr/>
          <p:nvPr/>
        </p:nvSpPr>
        <p:spPr>
          <a:xfrm>
            <a:off x="5168616" y="6285226"/>
            <a:ext cx="1460656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400" dirty="0"/>
              <a:t>图</a:t>
            </a:r>
            <a:r>
              <a:rPr lang="en-US" altLang="zh-CN" sz="1400" dirty="0"/>
              <a:t>2  </a:t>
            </a:r>
            <a:r>
              <a:rPr lang="zh-CN" altLang="en-US" sz="1400" dirty="0"/>
              <a:t>创建触发器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D268E02C-34DF-5229-9388-65E89A9F5B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097" y="2103729"/>
            <a:ext cx="8064273" cy="4102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827553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E3DB8-F411-67C8-9EC1-205F43FF2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6D549CE-1F6B-A128-66B0-93D4A0A18412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A0550419-67C5-28FD-6FB8-12A5304663AF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5D76A560-FECA-0DB6-3A20-FCA94D040911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030C0E1A-CA42-EF23-7F67-02ABDFBB0F91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4683B54B-D69B-1B96-3BEA-8F6EFDEC5184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1FB78D86-6FB5-589E-9CF2-9E7CCB18E3C8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8D2DEEDD-BA62-9C49-D1BF-E66D94C17CCE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A424E67C-6E76-9EB5-F529-121920C85226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219D44B5-319F-C5CF-7CAA-D55B05BD8461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A2783442-6BC4-1305-0163-A2C4E1973FC1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61E27ED7-69D8-8CB4-170F-50BEA6C4AF94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C6995650-2C7D-4DC9-373D-0CEA89C9A4CF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695D0665-081A-58C5-3873-C69E17465134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0A571366-34A9-5501-F499-31668EBFE2C4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A5DDD8C7-DCD3-15E9-857D-707EAAB26712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1590716D-9FD9-4070-06AD-08C678A09B8A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53F854B5-23A9-2B22-5A19-1544AEA625F5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00B72126-8C4A-03D2-6DB2-1B71CE75016A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8F40E096-EB60-80FA-2E45-01670E6F420F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4AF36A0C-7D03-DF56-2D58-00E05B899B93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61082A04-CA5B-5A3D-4907-1B4F484D0139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C72F5765-5ABA-525E-E023-8273156C5EDA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533885E7-A7FF-6D40-4FA2-6042BF9CEFED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312B8B5A-4C49-E607-5981-3FC650923371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B629B858-4178-8FA0-C3F8-1BF7680A6569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0AC8E596-4B12-CDA2-ACE5-2A27E8249604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660595DF-36ED-2943-6CA8-CA88E40E0F3E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34A7FA9D-A8D7-1101-5B44-00D403C00D6D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2EA26F9E-D9B7-47FB-2CE4-4AEF2B9630CD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8552E5B5-4795-BFAE-5EED-4596263A7684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955F9B42-3FEF-274A-3AB1-7025A8C191AF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8D37CBB8-6C28-9712-0CDD-9AD2F5BC6AA4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D6869DA1-41C8-C460-F20A-114FED228819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503E6BC5-9970-F04C-87FB-5428D3B551B6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663B4D06-6534-0297-5E9B-44A98B871A69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C9FA737C-F5A5-C4F6-1921-1D6D5DA62B74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876CB04B-9FD1-8461-F241-F17645C2AED0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E8544944-4B1E-4565-3A62-2A67B3419D49}"/>
              </a:ext>
            </a:extLst>
          </p:cNvPr>
          <p:cNvCxnSpPr/>
          <p:nvPr/>
        </p:nvCxnSpPr>
        <p:spPr>
          <a:xfrm>
            <a:off x="6092076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5287B72B-100C-2144-299A-3C5460C4E5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6460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2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7D3CE021-BAC2-CAF1-D968-0047224952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6121" y="3070486"/>
            <a:ext cx="441659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600" b="1" noProof="1">
                <a:solidFill>
                  <a:schemeClr val="bg1"/>
                </a:solidFill>
                <a:latin typeface="微软雅黑" pitchFamily="34" charset="-122"/>
              </a:rPr>
              <a:t>查看触发器</a:t>
            </a:r>
          </a:p>
        </p:txBody>
      </p:sp>
    </p:spTree>
    <p:extLst>
      <p:ext uri="{BB962C8B-B14F-4D97-AF65-F5344CB8AC3E}">
        <p14:creationId xmlns:p14="http://schemas.microsoft.com/office/powerpoint/2010/main" val="182887221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DD1E20-0F5D-6DE0-3E39-E45DDFBFD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89AAB0D8-3215-7A27-F07E-E7595BB0EE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173" y="1480707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使用</a:t>
            </a:r>
            <a:r>
              <a:rPr lang="en-US" altLang="zh-CN"/>
              <a:t>DROP TRIGGER</a:t>
            </a:r>
            <a:r>
              <a:rPr lang="zh-CN" altLang="en-US"/>
              <a:t>语句可以删除</a:t>
            </a:r>
            <a:r>
              <a:rPr lang="en-US" altLang="zh-CN"/>
              <a:t>MySQL</a:t>
            </a:r>
            <a:r>
              <a:rPr lang="zh-CN" altLang="en-US"/>
              <a:t>中定义的触发器，基本语法形式如下：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9DD87C1-8823-0EAC-47C1-7E5F706409DF}"/>
              </a:ext>
            </a:extLst>
          </p:cNvPr>
          <p:cNvSpPr/>
          <p:nvPr/>
        </p:nvSpPr>
        <p:spPr>
          <a:xfrm>
            <a:off x="1185844" y="1965796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F274F770-8B51-031C-C07B-43B0DC0552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3739" y="2041000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DROP TRIGGER data_name.trigger_name;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7BA884E-CE85-C63A-DB7F-12495A74DC3B}"/>
              </a:ext>
            </a:extLst>
          </p:cNvPr>
          <p:cNvGrpSpPr/>
          <p:nvPr/>
        </p:nvGrpSpPr>
        <p:grpSpPr>
          <a:xfrm>
            <a:off x="821173" y="2584000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1A91C4B-F3B4-C175-3195-DE19FC50E2EC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4" name="圆角矩形 12">
              <a:extLst>
                <a:ext uri="{FF2B5EF4-FFF2-40B4-BE49-F238E27FC236}">
                  <a16:creationId xmlns:a16="http://schemas.microsoft.com/office/drawing/2014/main" id="{1D45B28F-23C4-DD9A-44CA-D8A79C2C564B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10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B3E99BC9-136E-5F5C-30DA-3EE68854C7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1160" y="2715823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语句，删除触发器</a:t>
            </a:r>
            <a:r>
              <a:rPr lang="en-US" altLang="zh-CN" sz="1600"/>
              <a:t>tg3</a:t>
            </a:r>
            <a:r>
              <a:rPr lang="zh-CN" altLang="en-US" sz="1600"/>
              <a:t>，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192D97C-6B75-2BCB-D1A8-08406177988D}"/>
              </a:ext>
            </a:extLst>
          </p:cNvPr>
          <p:cNvSpPr/>
          <p:nvPr/>
        </p:nvSpPr>
        <p:spPr>
          <a:xfrm>
            <a:off x="1045328" y="3361383"/>
            <a:ext cx="9882453" cy="67172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35680B28-2E37-F13C-C8DF-BA6C143FF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3223" y="3389613"/>
            <a:ext cx="85746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DROP TRIGGER test_db.tg3;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Query OK, 0 rows affected (0.04 sec)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E942C50-9346-9C73-E943-18EE1F33BF48}"/>
              </a:ext>
            </a:extLst>
          </p:cNvPr>
          <p:cNvSpPr/>
          <p:nvPr/>
        </p:nvSpPr>
        <p:spPr>
          <a:xfrm>
            <a:off x="1031050" y="4757063"/>
            <a:ext cx="9882453" cy="70450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5CA8FE35-7F4B-EE7F-1F19-796816C290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259" y="4801288"/>
            <a:ext cx="85746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SHOW TRIGGERS WHERE `TRIGGER` LIKE 'tg3%' \G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Empty set (0.00 sec)</a:t>
            </a:r>
          </a:p>
        </p:txBody>
      </p:sp>
      <p:sp>
        <p:nvSpPr>
          <p:cNvPr id="12" name="文本框 41">
            <a:extLst>
              <a:ext uri="{FF2B5EF4-FFF2-40B4-BE49-F238E27FC236}">
                <a16:creationId xmlns:a16="http://schemas.microsoft.com/office/drawing/2014/main" id="{A205CA6C-6645-B614-AFCF-2E00727A06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9571" y="4225308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/>
              <a:t>使用</a:t>
            </a:r>
            <a:r>
              <a:rPr lang="en-US" altLang="zh-CN" sz="1600"/>
              <a:t>SHOW TRIGGERS</a:t>
            </a:r>
            <a:r>
              <a:rPr lang="zh-CN" altLang="en-US" sz="1600"/>
              <a:t>语句查询触发器</a:t>
            </a:r>
            <a:r>
              <a:rPr lang="en-US" altLang="zh-CN" sz="1600"/>
              <a:t>tg3</a:t>
            </a:r>
            <a:r>
              <a:rPr lang="zh-CN" altLang="en-US" sz="1600"/>
              <a:t>，验证删除结果，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156496889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>
            <a:extLst>
              <a:ext uri="{FF2B5EF4-FFF2-40B4-BE49-F238E27FC236}">
                <a16:creationId xmlns:a16="http://schemas.microsoft.com/office/drawing/2014/main" id="{4FEE849D-1029-C078-CF7A-DC554F622154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3" name="任意多边形 8">
            <a:extLst>
              <a:ext uri="{FF2B5EF4-FFF2-40B4-BE49-F238E27FC236}">
                <a16:creationId xmlns:a16="http://schemas.microsoft.com/office/drawing/2014/main" id="{5D4D0473-5FC2-4D59-53C1-C8DB24CF3451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4" name="任意多边形 9">
            <a:extLst>
              <a:ext uri="{FF2B5EF4-FFF2-40B4-BE49-F238E27FC236}">
                <a16:creationId xmlns:a16="http://schemas.microsoft.com/office/drawing/2014/main" id="{A096D67A-B851-C183-B52E-745F9A1D8A80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5" name="任意多边形 10">
            <a:extLst>
              <a:ext uri="{FF2B5EF4-FFF2-40B4-BE49-F238E27FC236}">
                <a16:creationId xmlns:a16="http://schemas.microsoft.com/office/drawing/2014/main" id="{E2BFE8D9-9F2D-96CC-FD79-0624074260E2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6" name="任意多边形 11">
            <a:extLst>
              <a:ext uri="{FF2B5EF4-FFF2-40B4-BE49-F238E27FC236}">
                <a16:creationId xmlns:a16="http://schemas.microsoft.com/office/drawing/2014/main" id="{245745F6-5325-1700-EE08-560FD1BDAE3F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7" name="任意多边形 12">
            <a:extLst>
              <a:ext uri="{FF2B5EF4-FFF2-40B4-BE49-F238E27FC236}">
                <a16:creationId xmlns:a16="http://schemas.microsoft.com/office/drawing/2014/main" id="{7C6661E5-11CF-C7CD-75D9-98714BEAE843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8" name="任意多边形 16">
            <a:extLst>
              <a:ext uri="{FF2B5EF4-FFF2-40B4-BE49-F238E27FC236}">
                <a16:creationId xmlns:a16="http://schemas.microsoft.com/office/drawing/2014/main" id="{261C8C4A-6E5F-85CC-274A-CD0E1B07E56B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9" name="任意多边形 20">
            <a:extLst>
              <a:ext uri="{FF2B5EF4-FFF2-40B4-BE49-F238E27FC236}">
                <a16:creationId xmlns:a16="http://schemas.microsoft.com/office/drawing/2014/main" id="{1EB06AA7-ADC8-4D9E-F305-3EFA2145F08F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0" name="任意多边形 21">
            <a:extLst>
              <a:ext uri="{FF2B5EF4-FFF2-40B4-BE49-F238E27FC236}">
                <a16:creationId xmlns:a16="http://schemas.microsoft.com/office/drawing/2014/main" id="{744E6FA1-2F97-69A9-BF03-00CC978AD7F1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1" name="任意多边形 22">
            <a:extLst>
              <a:ext uri="{FF2B5EF4-FFF2-40B4-BE49-F238E27FC236}">
                <a16:creationId xmlns:a16="http://schemas.microsoft.com/office/drawing/2014/main" id="{DB1D9E1C-6070-798A-F1C1-86B1D99DF070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2" name="任意多边形 23">
            <a:extLst>
              <a:ext uri="{FF2B5EF4-FFF2-40B4-BE49-F238E27FC236}">
                <a16:creationId xmlns:a16="http://schemas.microsoft.com/office/drawing/2014/main" id="{1EE4F95D-E85C-4AC5-0D32-F005033BBBEA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3" name="任意多边形 24">
            <a:extLst>
              <a:ext uri="{FF2B5EF4-FFF2-40B4-BE49-F238E27FC236}">
                <a16:creationId xmlns:a16="http://schemas.microsoft.com/office/drawing/2014/main" id="{B14308BF-BEBE-9B53-AFAA-41787CA2F8FF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4" name="任意多边形 25">
            <a:extLst>
              <a:ext uri="{FF2B5EF4-FFF2-40B4-BE49-F238E27FC236}">
                <a16:creationId xmlns:a16="http://schemas.microsoft.com/office/drawing/2014/main" id="{68A734A8-9259-5672-D0DD-F93CB5DCBABD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5" name="任意多边形 2">
            <a:extLst>
              <a:ext uri="{FF2B5EF4-FFF2-40B4-BE49-F238E27FC236}">
                <a16:creationId xmlns:a16="http://schemas.microsoft.com/office/drawing/2014/main" id="{5779EDE1-4F05-0967-D06A-7FAA8D1BE976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6" name="任意多边形 4">
            <a:extLst>
              <a:ext uri="{FF2B5EF4-FFF2-40B4-BE49-F238E27FC236}">
                <a16:creationId xmlns:a16="http://schemas.microsoft.com/office/drawing/2014/main" id="{373D14E7-AA87-1514-C701-583B87E7F2DF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7" name="任意多边形 5">
            <a:extLst>
              <a:ext uri="{FF2B5EF4-FFF2-40B4-BE49-F238E27FC236}">
                <a16:creationId xmlns:a16="http://schemas.microsoft.com/office/drawing/2014/main" id="{FC5B79C7-4331-2ECF-463B-B42DF3C1A7DF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8" name="任意多边形 29">
            <a:extLst>
              <a:ext uri="{FF2B5EF4-FFF2-40B4-BE49-F238E27FC236}">
                <a16:creationId xmlns:a16="http://schemas.microsoft.com/office/drawing/2014/main" id="{EC5C41FA-C323-1868-47E7-0E720108C55E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9" name="任意多边形 30">
            <a:extLst>
              <a:ext uri="{FF2B5EF4-FFF2-40B4-BE49-F238E27FC236}">
                <a16:creationId xmlns:a16="http://schemas.microsoft.com/office/drawing/2014/main" id="{3417EBF5-2557-90EF-527E-AD46336723F8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0" name="任意多边形 31">
            <a:extLst>
              <a:ext uri="{FF2B5EF4-FFF2-40B4-BE49-F238E27FC236}">
                <a16:creationId xmlns:a16="http://schemas.microsoft.com/office/drawing/2014/main" id="{CDBC8372-4713-78FC-F0C6-BF5154496F49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1" name="任意多边形 32">
            <a:extLst>
              <a:ext uri="{FF2B5EF4-FFF2-40B4-BE49-F238E27FC236}">
                <a16:creationId xmlns:a16="http://schemas.microsoft.com/office/drawing/2014/main" id="{10E1794D-7142-4746-BADD-1B00D220A61F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2" name="任意多边形 33">
            <a:extLst>
              <a:ext uri="{FF2B5EF4-FFF2-40B4-BE49-F238E27FC236}">
                <a16:creationId xmlns:a16="http://schemas.microsoft.com/office/drawing/2014/main" id="{E17D5615-3FFC-0B9D-3286-4F97A42A3832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3" name="任意多边形 34">
            <a:extLst>
              <a:ext uri="{FF2B5EF4-FFF2-40B4-BE49-F238E27FC236}">
                <a16:creationId xmlns:a16="http://schemas.microsoft.com/office/drawing/2014/main" id="{885F1F5F-9BD0-0639-A3ED-399C75F5EB9E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4" name="任意多边形 35">
            <a:extLst>
              <a:ext uri="{FF2B5EF4-FFF2-40B4-BE49-F238E27FC236}">
                <a16:creationId xmlns:a16="http://schemas.microsoft.com/office/drawing/2014/main" id="{85578E82-5D89-4D10-02C0-973C67467BA3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5" name="任意多边形 36">
            <a:extLst>
              <a:ext uri="{FF2B5EF4-FFF2-40B4-BE49-F238E27FC236}">
                <a16:creationId xmlns:a16="http://schemas.microsoft.com/office/drawing/2014/main" id="{3CE30A2E-27A8-F054-032B-85A8F7BBB53C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6" name="任意多边形 37">
            <a:extLst>
              <a:ext uri="{FF2B5EF4-FFF2-40B4-BE49-F238E27FC236}">
                <a16:creationId xmlns:a16="http://schemas.microsoft.com/office/drawing/2014/main" id="{1D2F816C-DC1D-0077-70FE-217168ED7435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7" name="任意多边形 38">
            <a:extLst>
              <a:ext uri="{FF2B5EF4-FFF2-40B4-BE49-F238E27FC236}">
                <a16:creationId xmlns:a16="http://schemas.microsoft.com/office/drawing/2014/main" id="{7F8F3A7C-1453-B8F2-7D2B-2E71889D7416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8" name="任意多边形 39">
            <a:extLst>
              <a:ext uri="{FF2B5EF4-FFF2-40B4-BE49-F238E27FC236}">
                <a16:creationId xmlns:a16="http://schemas.microsoft.com/office/drawing/2014/main" id="{FB4A249D-1FE1-D840-9655-E878E7AA11B3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9" name="任意多边形 40">
            <a:extLst>
              <a:ext uri="{FF2B5EF4-FFF2-40B4-BE49-F238E27FC236}">
                <a16:creationId xmlns:a16="http://schemas.microsoft.com/office/drawing/2014/main" id="{3BCC70B1-CB63-583B-CADF-BC85CA996794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0" name="任意多边形 41">
            <a:extLst>
              <a:ext uri="{FF2B5EF4-FFF2-40B4-BE49-F238E27FC236}">
                <a16:creationId xmlns:a16="http://schemas.microsoft.com/office/drawing/2014/main" id="{9CA67240-9C0D-0E98-ADAD-0DCD193C4A06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1" name="任意多边形 42">
            <a:extLst>
              <a:ext uri="{FF2B5EF4-FFF2-40B4-BE49-F238E27FC236}">
                <a16:creationId xmlns:a16="http://schemas.microsoft.com/office/drawing/2014/main" id="{55EECA82-251A-F795-E67A-AE216FDE1316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2" name="任意多边形 43">
            <a:extLst>
              <a:ext uri="{FF2B5EF4-FFF2-40B4-BE49-F238E27FC236}">
                <a16:creationId xmlns:a16="http://schemas.microsoft.com/office/drawing/2014/main" id="{6F87C93B-74A1-51AC-A066-BB7BB4F78F53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3" name="任意多边形 44">
            <a:extLst>
              <a:ext uri="{FF2B5EF4-FFF2-40B4-BE49-F238E27FC236}">
                <a16:creationId xmlns:a16="http://schemas.microsoft.com/office/drawing/2014/main" id="{016078D9-908C-7618-CB6A-4CE4759A17C2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4" name="任意多边形 45">
            <a:extLst>
              <a:ext uri="{FF2B5EF4-FFF2-40B4-BE49-F238E27FC236}">
                <a16:creationId xmlns:a16="http://schemas.microsoft.com/office/drawing/2014/main" id="{DCC237F3-DDE1-5951-3CF8-E383B60C668A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5" name="任意多边形 46">
            <a:extLst>
              <a:ext uri="{FF2B5EF4-FFF2-40B4-BE49-F238E27FC236}">
                <a16:creationId xmlns:a16="http://schemas.microsoft.com/office/drawing/2014/main" id="{D6952787-AB78-A1D4-5395-0BB215A465FF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6" name="任意多边形 47">
            <a:extLst>
              <a:ext uri="{FF2B5EF4-FFF2-40B4-BE49-F238E27FC236}">
                <a16:creationId xmlns:a16="http://schemas.microsoft.com/office/drawing/2014/main" id="{234DCFA7-5E16-0A96-9AED-A22ADC002391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7" name="任意多边形 48">
            <a:extLst>
              <a:ext uri="{FF2B5EF4-FFF2-40B4-BE49-F238E27FC236}">
                <a16:creationId xmlns:a16="http://schemas.microsoft.com/office/drawing/2014/main" id="{56A437DE-03D0-A3A0-1D12-C4204005B4C6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8" name="任意多边形 49">
            <a:extLst>
              <a:ext uri="{FF2B5EF4-FFF2-40B4-BE49-F238E27FC236}">
                <a16:creationId xmlns:a16="http://schemas.microsoft.com/office/drawing/2014/main" id="{C5B6E1CA-19C4-5788-204A-5E9D38930F77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119" name="直接连接符 118">
            <a:extLst>
              <a:ext uri="{FF2B5EF4-FFF2-40B4-BE49-F238E27FC236}">
                <a16:creationId xmlns:a16="http://schemas.microsoft.com/office/drawing/2014/main" id="{AACAF255-2662-345B-411E-DD703D29820A}"/>
              </a:ext>
            </a:extLst>
          </p:cNvPr>
          <p:cNvCxnSpPr/>
          <p:nvPr/>
        </p:nvCxnSpPr>
        <p:spPr>
          <a:xfrm>
            <a:off x="5658549" y="2841891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文本框 51">
            <a:extLst>
              <a:ext uri="{FF2B5EF4-FFF2-40B4-BE49-F238E27FC236}">
                <a16:creationId xmlns:a16="http://schemas.microsoft.com/office/drawing/2014/main" id="{2E0C9C1E-97F2-DCE8-507E-1CDDAEEA4E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3211" y="3071982"/>
            <a:ext cx="61106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54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1</a:t>
            </a:r>
          </a:p>
        </p:txBody>
      </p:sp>
      <p:sp>
        <p:nvSpPr>
          <p:cNvPr id="121" name="文本框 52">
            <a:extLst>
              <a:ext uri="{FF2B5EF4-FFF2-40B4-BE49-F238E27FC236}">
                <a16:creationId xmlns:a16="http://schemas.microsoft.com/office/drawing/2014/main" id="{18C50221-D2F6-1491-D5B4-FF7C8778F2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9658" y="3070486"/>
            <a:ext cx="641714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5400" b="1" noProof="1">
                <a:solidFill>
                  <a:schemeClr val="bg1"/>
                </a:solidFill>
                <a:latin typeface="微软雅黑" pitchFamily="34" charset="-122"/>
              </a:rPr>
              <a:t>为什么要应用触发器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514C3-E436-6D72-B8DA-4D350F3289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41">
            <a:extLst>
              <a:ext uri="{FF2B5EF4-FFF2-40B4-BE49-F238E27FC236}">
                <a16:creationId xmlns:a16="http://schemas.microsoft.com/office/drawing/2014/main" id="{567FA62B-F73F-0109-7646-0D2709EA80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227" y="999393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Navicat for 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连接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后，双击需要操作的数据库“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test_db”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FE46CE9-1423-9E93-4208-539BB10CD45F}"/>
              </a:ext>
            </a:extLst>
          </p:cNvPr>
          <p:cNvSpPr/>
          <p:nvPr/>
        </p:nvSpPr>
        <p:spPr>
          <a:xfrm>
            <a:off x="4756640" y="6424075"/>
            <a:ext cx="1460656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400" dirty="0"/>
              <a:t>图</a:t>
            </a:r>
            <a:r>
              <a:rPr lang="en-US" altLang="zh-CN" sz="1400" dirty="0"/>
              <a:t>3  </a:t>
            </a:r>
            <a:r>
              <a:rPr lang="zh-CN" altLang="en-US" sz="1400" dirty="0"/>
              <a:t>查看触发器</a:t>
            </a:r>
          </a:p>
        </p:txBody>
      </p:sp>
      <p:sp>
        <p:nvSpPr>
          <p:cNvPr id="23" name="文本框 41">
            <a:extLst>
              <a:ext uri="{FF2B5EF4-FFF2-40B4-BE49-F238E27FC236}">
                <a16:creationId xmlns:a16="http://schemas.microsoft.com/office/drawing/2014/main" id="{1FBBD5C8-68A5-AA25-E962-B6D19D177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625" y="1411852"/>
            <a:ext cx="10421256" cy="98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4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2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选中需要查看和修改触发器的表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orders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，单击“设计表”按钮，然后选择“触发器”选项卡，可看到针对该表的所有触发器列表。单击选中某个触发器，可在下方的“定义”编辑区查看和修改触发器激活后执行的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pic>
        <p:nvPicPr>
          <p:cNvPr id="24" name="Picture 2">
            <a:extLst>
              <a:ext uri="{FF2B5EF4-FFF2-40B4-BE49-F238E27FC236}">
                <a16:creationId xmlns:a16="http://schemas.microsoft.com/office/drawing/2014/main" id="{547295FD-EBA4-95BD-51E7-62F3731115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341" y="2436665"/>
            <a:ext cx="7303824" cy="395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0514271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A6CF7-6C71-B416-9674-73078227D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B7682B6-3CC9-5429-E064-74830F226A4D}"/>
              </a:ext>
            </a:extLst>
          </p:cNvPr>
          <p:cNvSpPr/>
          <p:nvPr/>
        </p:nvSpPr>
        <p:spPr>
          <a:xfrm>
            <a:off x="4747552" y="6339058"/>
            <a:ext cx="1460656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400" dirty="0"/>
              <a:t>图</a:t>
            </a:r>
            <a:r>
              <a:rPr lang="en-US" altLang="zh-CN" sz="1400" dirty="0"/>
              <a:t>4  </a:t>
            </a:r>
            <a:r>
              <a:rPr lang="zh-CN" altLang="en-US" sz="1400" dirty="0"/>
              <a:t>删除触发器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91FDDE51-2FD1-7423-7071-FE90E77B2D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926" y="1133888"/>
            <a:ext cx="10421256" cy="371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4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3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选中需要删除的触发器，单击“删除触发器”按钮，然后在提示框中确认即可删除该触发器，如图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635A0E16-460D-A6F5-0126-86E05D6E0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489" y="1917275"/>
            <a:ext cx="7999186" cy="432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2271556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4"/>
          <p:cNvSpPr>
            <a:spLocks noTextEdit="1"/>
          </p:cNvSpPr>
          <p:nvPr/>
        </p:nvSpPr>
        <p:spPr>
          <a:xfrm>
            <a:off x="4224020" y="2780348"/>
            <a:ext cx="3814763" cy="571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2500" lnSpcReduction="10000"/>
          </a:bodyPr>
          <a:lstStyle/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B69B7-9962-676C-E884-5661FCD26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637D4E2-7194-BC9B-0198-37C855EF5D70}"/>
              </a:ext>
            </a:extLst>
          </p:cNvPr>
          <p:cNvGrpSpPr/>
          <p:nvPr/>
        </p:nvGrpSpPr>
        <p:grpSpPr>
          <a:xfrm>
            <a:off x="670768" y="1010500"/>
            <a:ext cx="10850465" cy="1449118"/>
            <a:chOff x="812799" y="1508963"/>
            <a:chExt cx="10850465" cy="1658273"/>
          </a:xfrm>
        </p:grpSpPr>
        <p:sp>
          <p:nvSpPr>
            <p:cNvPr id="30" name="íṩľíḍè-圆角矩形 61">
              <a:extLst>
                <a:ext uri="{FF2B5EF4-FFF2-40B4-BE49-F238E27FC236}">
                  <a16:creationId xmlns:a16="http://schemas.microsoft.com/office/drawing/2014/main" id="{76C1CACE-FE2F-8390-6842-0EC63CF0C78C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1" name="íṩľíḍè-圆角矩形 61">
              <a:extLst>
                <a:ext uri="{FF2B5EF4-FFF2-40B4-BE49-F238E27FC236}">
                  <a16:creationId xmlns:a16="http://schemas.microsoft.com/office/drawing/2014/main" id="{A8D9579D-4DC0-4A37-7470-481329F0C2FE}"/>
                </a:ext>
              </a:extLst>
            </p:cNvPr>
            <p:cNvSpPr/>
            <p:nvPr/>
          </p:nvSpPr>
          <p:spPr>
            <a:xfrm>
              <a:off x="906109" y="1572467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3" name="文本框 41">
            <a:extLst>
              <a:ext uri="{FF2B5EF4-FFF2-40B4-BE49-F238E27FC236}">
                <a16:creationId xmlns:a16="http://schemas.microsoft.com/office/drawing/2014/main" id="{8ED8776C-8E2E-1C14-CCE5-8563BF222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679" y="1133209"/>
            <a:ext cx="10356981" cy="1134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同存储过程和函数类似，</a:t>
            </a:r>
            <a:r>
              <a:rPr lang="en-US" altLang="zh-CN"/>
              <a:t>MySQL</a:t>
            </a:r>
            <a:r>
              <a:rPr lang="zh-CN" altLang="en-US"/>
              <a:t>中的触发器也是存储在系统内部的</a:t>
            </a:r>
            <a:r>
              <a:rPr lang="zh-CN" altLang="en-US">
                <a:solidFill>
                  <a:srgbClr val="FF0000"/>
                </a:solidFill>
              </a:rPr>
              <a:t>一段程序代码</a:t>
            </a:r>
            <a:r>
              <a:rPr lang="zh-CN" altLang="en-US"/>
              <a:t>，可以把它看作是一个</a:t>
            </a:r>
            <a:r>
              <a:rPr lang="zh-CN" altLang="en-US">
                <a:solidFill>
                  <a:srgbClr val="FF0000"/>
                </a:solidFill>
              </a:rPr>
              <a:t>特殊的存储过程</a:t>
            </a:r>
            <a:r>
              <a:rPr lang="zh-CN" altLang="en-US"/>
              <a:t>。所不同的是，</a:t>
            </a:r>
            <a:r>
              <a:rPr lang="zh-CN" altLang="en-US">
                <a:solidFill>
                  <a:srgbClr val="FF0000"/>
                </a:solidFill>
              </a:rPr>
              <a:t>触发器无需人工调用</a:t>
            </a:r>
            <a:r>
              <a:rPr lang="zh-CN" altLang="en-US"/>
              <a:t>，当程序满足定义条件时就会</a:t>
            </a:r>
            <a:r>
              <a:rPr lang="zh-CN" altLang="en-US">
                <a:solidFill>
                  <a:srgbClr val="FF0000"/>
                </a:solidFill>
              </a:rPr>
              <a:t>被</a:t>
            </a:r>
            <a:r>
              <a:rPr lang="en-US" altLang="zh-CN">
                <a:solidFill>
                  <a:srgbClr val="FF0000"/>
                </a:solidFill>
              </a:rPr>
              <a:t>MySQL</a:t>
            </a:r>
            <a:r>
              <a:rPr lang="zh-CN" altLang="en-US">
                <a:solidFill>
                  <a:srgbClr val="FF0000"/>
                </a:solidFill>
              </a:rPr>
              <a:t>自动调用</a:t>
            </a:r>
            <a:r>
              <a:rPr lang="zh-CN" altLang="en-US"/>
              <a:t>。这些条件可以称为</a:t>
            </a:r>
            <a:r>
              <a:rPr lang="zh-CN" altLang="en-US">
                <a:solidFill>
                  <a:srgbClr val="FF0000"/>
                </a:solidFill>
              </a:rPr>
              <a:t>触发事件</a:t>
            </a:r>
            <a:r>
              <a:rPr lang="zh-CN" altLang="en-US"/>
              <a:t>，包括</a:t>
            </a:r>
            <a:r>
              <a:rPr lang="en-US" altLang="zh-CN">
                <a:solidFill>
                  <a:srgbClr val="FF0000"/>
                </a:solidFill>
              </a:rPr>
              <a:t>INSERT</a:t>
            </a:r>
            <a:r>
              <a:rPr lang="zh-CN" altLang="en-US">
                <a:solidFill>
                  <a:srgbClr val="FF0000"/>
                </a:solidFill>
              </a:rPr>
              <a:t>、</a:t>
            </a:r>
            <a:r>
              <a:rPr lang="en-US" altLang="zh-CN">
                <a:solidFill>
                  <a:srgbClr val="FF0000"/>
                </a:solidFill>
              </a:rPr>
              <a:t>UPDATE</a:t>
            </a:r>
            <a:r>
              <a:rPr lang="zh-CN" altLang="en-US">
                <a:solidFill>
                  <a:srgbClr val="FF0000"/>
                </a:solidFill>
              </a:rPr>
              <a:t>和</a:t>
            </a:r>
            <a:r>
              <a:rPr lang="en-US" altLang="zh-CN">
                <a:solidFill>
                  <a:srgbClr val="FF0000"/>
                </a:solidFill>
              </a:rPr>
              <a:t>DELETE</a:t>
            </a:r>
            <a:r>
              <a:rPr lang="zh-CN" altLang="en-US">
                <a:solidFill>
                  <a:srgbClr val="FF0000"/>
                </a:solidFill>
              </a:rPr>
              <a:t>操作</a:t>
            </a:r>
            <a:r>
              <a:rPr lang="zh-CN" altLang="en-US"/>
              <a:t>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62FC256-A92F-F5C1-1A06-42C3BA950ADC}"/>
              </a:ext>
            </a:extLst>
          </p:cNvPr>
          <p:cNvGrpSpPr/>
          <p:nvPr/>
        </p:nvGrpSpPr>
        <p:grpSpPr>
          <a:xfrm>
            <a:off x="672166" y="2630974"/>
            <a:ext cx="7586009" cy="2538287"/>
            <a:chOff x="812799" y="1508963"/>
            <a:chExt cx="10850465" cy="1658273"/>
          </a:xfrm>
        </p:grpSpPr>
        <p:sp>
          <p:nvSpPr>
            <p:cNvPr id="28" name="íṩľíḍè-圆角矩形 61">
              <a:extLst>
                <a:ext uri="{FF2B5EF4-FFF2-40B4-BE49-F238E27FC236}">
                  <a16:creationId xmlns:a16="http://schemas.microsoft.com/office/drawing/2014/main" id="{E52AF7CD-E5AC-984A-AF29-06371ED46790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29" name="íṩľíḍè-圆角矩形 61">
              <a:extLst>
                <a:ext uri="{FF2B5EF4-FFF2-40B4-BE49-F238E27FC236}">
                  <a16:creationId xmlns:a16="http://schemas.microsoft.com/office/drawing/2014/main" id="{DFB41847-F508-3D34-1FA9-579B64E58844}"/>
                </a:ext>
              </a:extLst>
            </p:cNvPr>
            <p:cNvSpPr/>
            <p:nvPr/>
          </p:nvSpPr>
          <p:spPr>
            <a:xfrm>
              <a:off x="906109" y="1572467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5" name="文本框 41">
            <a:extLst>
              <a:ext uri="{FF2B5EF4-FFF2-40B4-BE49-F238E27FC236}">
                <a16:creationId xmlns:a16="http://schemas.microsoft.com/office/drawing/2014/main" id="{0EE3ECCF-13ED-556F-4A55-4F59C1ABC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078" y="2736906"/>
            <a:ext cx="706487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触发器常被用在数据库端</a:t>
            </a:r>
            <a:r>
              <a:rPr lang="zh-CN" altLang="en-US">
                <a:solidFill>
                  <a:srgbClr val="FF0000"/>
                </a:solidFill>
              </a:rPr>
              <a:t>确保数据的完整性</a:t>
            </a:r>
            <a:r>
              <a:rPr lang="zh-CN" altLang="en-US"/>
              <a:t>。例如，在具体开发项目时，常会遇到如下情况，当在用户表中插入一个新用户后，用户总数必须要自动加</a:t>
            </a:r>
            <a:r>
              <a:rPr lang="en-US" altLang="zh-CN"/>
              <a:t>1</a:t>
            </a:r>
            <a:r>
              <a:rPr lang="zh-CN" altLang="en-US"/>
              <a:t>。就是在对表执行某项操作后，需要自动进行一些处理。此时就可以使用触发器处理数据库对象，可以创建一个触发器对象，每添加一条学生记录，就执行一次计算学生总数的操作，这样可以保证每次添加学生记录后，学生总数与学生记录数一致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0A0355E-72AB-2AF2-6D59-1B1E9A91A27D}"/>
              </a:ext>
            </a:extLst>
          </p:cNvPr>
          <p:cNvGrpSpPr/>
          <p:nvPr/>
        </p:nvGrpSpPr>
        <p:grpSpPr>
          <a:xfrm flipH="1">
            <a:off x="8902707" y="2956584"/>
            <a:ext cx="2407407" cy="3424744"/>
            <a:chOff x="1133465" y="1394673"/>
            <a:chExt cx="3150360" cy="470253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087F1CA8-D7C9-E436-7728-BF676EFB0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8" name="Freeform 37">
              <a:extLst>
                <a:ext uri="{FF2B5EF4-FFF2-40B4-BE49-F238E27FC236}">
                  <a16:creationId xmlns:a16="http://schemas.microsoft.com/office/drawing/2014/main" id="{CBFE645E-2BC5-85FF-9381-F97318FD8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9" name="Freeform 38">
              <a:extLst>
                <a:ext uri="{FF2B5EF4-FFF2-40B4-BE49-F238E27FC236}">
                  <a16:creationId xmlns:a16="http://schemas.microsoft.com/office/drawing/2014/main" id="{58C39D7A-8046-81A3-B91C-04D21B5954F2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DF6A75D-C925-22E3-05FF-62147326720B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6" name="Oval 8">
                <a:extLst>
                  <a:ext uri="{FF2B5EF4-FFF2-40B4-BE49-F238E27FC236}">
                    <a16:creationId xmlns:a16="http://schemas.microsoft.com/office/drawing/2014/main" id="{ED57F50D-8890-7ACD-7B30-B7C942247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7" name="Freeform 35">
                <a:extLst>
                  <a:ext uri="{FF2B5EF4-FFF2-40B4-BE49-F238E27FC236}">
                    <a16:creationId xmlns:a16="http://schemas.microsoft.com/office/drawing/2014/main" id="{6978E1D8-C8B6-63C1-3C1A-FAF02F7635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0C9783F6-7E28-4E8C-A348-161B390E170C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95F9069E-94B1-F807-7413-1354941DF721}"/>
                </a:ext>
              </a:extLst>
            </p:cNvPr>
            <p:cNvCxnSpPr>
              <a:stCxn id="7" idx="4"/>
              <a:endCxn id="27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671C50F-08BC-485D-C34E-328D5C78EABE}"/>
                </a:ext>
              </a:extLst>
            </p:cNvPr>
            <p:cNvCxnSpPr>
              <a:stCxn id="9" idx="4"/>
              <a:endCxn id="27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4FF4D7D9-2916-8013-1A42-925545E495C9}"/>
                </a:ext>
              </a:extLst>
            </p:cNvPr>
            <p:cNvCxnSpPr>
              <a:stCxn id="17" idx="4"/>
              <a:endCxn id="27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356B7A5D-7B8E-7AFB-BE26-053871A47294}"/>
                </a:ext>
              </a:extLst>
            </p:cNvPr>
            <p:cNvCxnSpPr>
              <a:stCxn id="8" idx="4"/>
              <a:endCxn id="27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id="{9E0D01E2-631D-F6FD-53BF-4CB2352FC89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8D5C0E45-5776-7C9C-EA89-81E9033C09F8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BDE744D3-ABF4-73C6-6463-D1231ECAE6CD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687B6065-8718-C280-0CBB-622F5A753B47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77116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D3EB7-CD17-A539-9FD7-D11903232B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76640AD-76ED-2267-7BFB-B7C6550C12E2}"/>
              </a:ext>
            </a:extLst>
          </p:cNvPr>
          <p:cNvSpPr/>
          <p:nvPr/>
        </p:nvSpPr>
        <p:spPr>
          <a:xfrm>
            <a:off x="957755" y="1041943"/>
            <a:ext cx="9882453" cy="74182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AA24B4F8-B205-296A-A5F6-454A8524E0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0295" y="1113604"/>
            <a:ext cx="85746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CREATE TRIGGER trigger_name trigger_time trigger_event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ON table_name FOR EACH ROW trigger_body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B38944D8-3225-C963-0ECA-6D0856E939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480" y="2993647"/>
            <a:ext cx="7773271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从</a:t>
            </a:r>
            <a:r>
              <a:rPr lang="en-US" altLang="zh-CN"/>
              <a:t>MySQL5.7.2</a:t>
            </a:r>
            <a:r>
              <a:rPr lang="zh-CN" altLang="en-US"/>
              <a:t>开始，可以为一张表定义</a:t>
            </a:r>
            <a:r>
              <a:rPr lang="zh-CN" altLang="en-US">
                <a:solidFill>
                  <a:srgbClr val="FF0000"/>
                </a:solidFill>
              </a:rPr>
              <a:t>具有相同触发事件和触发时机的多个触发器</a:t>
            </a:r>
            <a:r>
              <a:rPr lang="zh-CN" altLang="en-US"/>
              <a:t>。默认情况下，具有相同触发事件和触发时机的触发器</a:t>
            </a:r>
            <a:r>
              <a:rPr lang="zh-CN" altLang="en-US">
                <a:solidFill>
                  <a:srgbClr val="FF0000"/>
                </a:solidFill>
              </a:rPr>
              <a:t>按其创建顺序激活</a:t>
            </a:r>
            <a:r>
              <a:rPr lang="zh-CN" altLang="en-US"/>
              <a:t>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814EA5F-6344-2AE8-0CAE-287875EB2B82}"/>
              </a:ext>
            </a:extLst>
          </p:cNvPr>
          <p:cNvGrpSpPr/>
          <p:nvPr/>
        </p:nvGrpSpPr>
        <p:grpSpPr>
          <a:xfrm>
            <a:off x="773196" y="1966249"/>
            <a:ext cx="10405697" cy="713690"/>
            <a:chOff x="812800" y="4424635"/>
            <a:chExt cx="10580688" cy="1800000"/>
          </a:xfrm>
        </p:grpSpPr>
        <p:sp>
          <p:nvSpPr>
            <p:cNvPr id="24" name="圆角矩形 7">
              <a:extLst>
                <a:ext uri="{FF2B5EF4-FFF2-40B4-BE49-F238E27FC236}">
                  <a16:creationId xmlns:a16="http://schemas.microsoft.com/office/drawing/2014/main" id="{898EB3EE-F7CF-ABFC-91EB-0683CA2114EA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E52A97EC-8090-7B7B-11E7-7FE13B9191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26" name="Flowchart: Off-page Connector 32">
                <a:extLst>
                  <a:ext uri="{FF2B5EF4-FFF2-40B4-BE49-F238E27FC236}">
                    <a16:creationId xmlns:a16="http://schemas.microsoft.com/office/drawing/2014/main" id="{5C75381F-A99B-16EE-6A46-CE89B669DD93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7" name="Round Same Side Corner Rectangle 33">
                <a:extLst>
                  <a:ext uri="{FF2B5EF4-FFF2-40B4-BE49-F238E27FC236}">
                    <a16:creationId xmlns:a16="http://schemas.microsoft.com/office/drawing/2014/main" id="{B97EDFD3-441F-A8D5-7440-57D3F15905BA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6" name="文本框 41">
            <a:extLst>
              <a:ext uri="{FF2B5EF4-FFF2-40B4-BE49-F238E27FC236}">
                <a16:creationId xmlns:a16="http://schemas.microsoft.com/office/drawing/2014/main" id="{209191D1-06AC-006E-0C7F-0AEF54501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5124" y="2140762"/>
            <a:ext cx="8668601" cy="34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500" dirty="0">
                <a:solidFill>
                  <a:schemeClr val="bg1"/>
                </a:solidFill>
              </a:rPr>
              <a:t>触发器只能创建在永久表（</a:t>
            </a:r>
            <a:r>
              <a:rPr lang="en-US" altLang="zh-CN" sz="1500" dirty="0">
                <a:solidFill>
                  <a:schemeClr val="bg1"/>
                </a:solidFill>
              </a:rPr>
              <a:t>Permanent Table</a:t>
            </a:r>
            <a:r>
              <a:rPr lang="zh-CN" altLang="en-US" sz="1500" dirty="0">
                <a:solidFill>
                  <a:schemeClr val="bg1"/>
                </a:solidFill>
              </a:rPr>
              <a:t>）上，不能创建在临时表（</a:t>
            </a:r>
            <a:r>
              <a:rPr lang="en-US" altLang="zh-CN" sz="1500" dirty="0">
                <a:solidFill>
                  <a:schemeClr val="bg1"/>
                </a:solidFill>
              </a:rPr>
              <a:t>Temporary Table</a:t>
            </a:r>
            <a:r>
              <a:rPr lang="zh-CN" altLang="en-US" sz="1500" dirty="0">
                <a:solidFill>
                  <a:schemeClr val="bg1"/>
                </a:solidFill>
              </a:rPr>
              <a:t>）上。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8A934092-F840-D3E9-ACB3-E676A0694E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878" y="4085615"/>
            <a:ext cx="7914485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本节按照触发器</a:t>
            </a:r>
            <a:r>
              <a:rPr lang="zh-CN" altLang="en-US">
                <a:solidFill>
                  <a:srgbClr val="FF0000"/>
                </a:solidFill>
              </a:rPr>
              <a:t>触发时机的不同</a:t>
            </a:r>
            <a:r>
              <a:rPr lang="zh-CN" altLang="en-US"/>
              <a:t>，分为</a:t>
            </a:r>
            <a:r>
              <a:rPr lang="en-US" altLang="zh-CN">
                <a:solidFill>
                  <a:srgbClr val="FF0000"/>
                </a:solidFill>
              </a:rPr>
              <a:t>AFTER</a:t>
            </a:r>
            <a:r>
              <a:rPr lang="zh-CN" altLang="en-US"/>
              <a:t>和</a:t>
            </a:r>
            <a:r>
              <a:rPr lang="en-US" altLang="zh-CN">
                <a:solidFill>
                  <a:srgbClr val="FF0000"/>
                </a:solidFill>
              </a:rPr>
              <a:t>BEFORE</a:t>
            </a:r>
            <a:r>
              <a:rPr lang="zh-CN" altLang="en-US"/>
              <a:t>两种情况，详细介绍触发器的创建。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8DFEBE4-7D34-A8FB-BC42-932F390BA61D}"/>
              </a:ext>
            </a:extLst>
          </p:cNvPr>
          <p:cNvGrpSpPr/>
          <p:nvPr/>
        </p:nvGrpSpPr>
        <p:grpSpPr>
          <a:xfrm flipH="1">
            <a:off x="9013114" y="3100600"/>
            <a:ext cx="2407407" cy="3424744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AB2F73C9-4035-4929-E242-578D108BB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92B44789-2707-20D9-C8D2-2AB2F6ECD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5D25BDDC-E93B-2725-00A2-98CC9F63A9FE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D98D827-2742-F1C5-469D-34026C5C85FE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E9B95264-D884-7744-D4D9-42D2CB00B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0FB0E757-EADB-ED1A-A92E-351FC2BAB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247B6E4E-9B59-BF80-18FC-23E4FC405EAD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DBAD4615-BBF5-6F5F-B1A3-8DBCE8A322F6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336606E5-A36D-3460-B098-2B0E39044963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222A8733-2C9F-D672-B51B-6CDACC56115C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615F8F21-71C5-2FB3-5424-C8A7B2CC1B77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CE4EAE87-C2A3-1161-8A48-004096999F07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5DA83F4F-72B7-AF76-B2FF-363E81E66B9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DA7330B2-EF4D-2BBA-DACF-3553A5BB5F7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57046447-E6D8-2946-8E6A-45A140C45598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557385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95121B-8F9F-F9DC-2CFB-AF659D759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8DBA359E-8087-E3DC-6265-5BFE356CC3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435" y="1116291"/>
            <a:ext cx="10421256" cy="106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>
                <a:solidFill>
                  <a:srgbClr val="FF0000"/>
                </a:solidFill>
              </a:rPr>
              <a:t>AFTER</a:t>
            </a:r>
            <a:r>
              <a:rPr lang="zh-CN" altLang="en-US">
                <a:solidFill>
                  <a:srgbClr val="FF0000"/>
                </a:solidFill>
              </a:rPr>
              <a:t>触发器</a:t>
            </a:r>
            <a:r>
              <a:rPr lang="zh-CN" altLang="en-US"/>
              <a:t>是指触发器监视的触发事件</a:t>
            </a:r>
            <a:r>
              <a:rPr lang="zh-CN" altLang="en-US">
                <a:solidFill>
                  <a:srgbClr val="FF0000"/>
                </a:solidFill>
              </a:rPr>
              <a:t>执行之后</a:t>
            </a:r>
            <a:r>
              <a:rPr lang="zh-CN" altLang="en-US"/>
              <a:t>，</a:t>
            </a:r>
            <a:r>
              <a:rPr lang="zh-CN" altLang="en-US">
                <a:solidFill>
                  <a:srgbClr val="FF0000"/>
                </a:solidFill>
              </a:rPr>
              <a:t>再激活触发器</a:t>
            </a:r>
            <a:r>
              <a:rPr lang="zh-CN" altLang="en-US"/>
              <a:t>，激活后所执行的操作无法影响触发器所监视的事件。以买家购买商品为例，首先向订单表中添加订单记录，再更新商品表中商品的数量，这种情况下无论商品是什么状态，订单都已经插入数据库。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5B1EC1EB-058C-2BA2-3CA6-4828EBF4F6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833" y="2174703"/>
            <a:ext cx="10421256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/>
              <a:t>AFTER</a:t>
            </a:r>
            <a:r>
              <a:rPr lang="zh-CN" altLang="en-US"/>
              <a:t>触发器可以根据所监视的事件分为三种，分别是</a:t>
            </a:r>
            <a:r>
              <a:rPr lang="en-US" altLang="zh-CN">
                <a:solidFill>
                  <a:srgbClr val="FF0000"/>
                </a:solidFill>
              </a:rPr>
              <a:t>INSERT</a:t>
            </a:r>
            <a:r>
              <a:rPr lang="zh-CN" altLang="en-US">
                <a:solidFill>
                  <a:srgbClr val="FF0000"/>
                </a:solidFill>
              </a:rPr>
              <a:t>型</a:t>
            </a:r>
            <a:r>
              <a:rPr lang="zh-CN" altLang="en-US"/>
              <a:t>、</a:t>
            </a:r>
            <a:r>
              <a:rPr lang="en-US" altLang="zh-CN">
                <a:solidFill>
                  <a:srgbClr val="FF0000"/>
                </a:solidFill>
              </a:rPr>
              <a:t>UPDATE</a:t>
            </a:r>
            <a:r>
              <a:rPr lang="zh-CN" altLang="en-US">
                <a:solidFill>
                  <a:srgbClr val="FF0000"/>
                </a:solidFill>
              </a:rPr>
              <a:t>型</a:t>
            </a:r>
            <a:r>
              <a:rPr lang="zh-CN" altLang="en-US"/>
              <a:t>和</a:t>
            </a:r>
            <a:r>
              <a:rPr lang="en-US" altLang="zh-CN">
                <a:solidFill>
                  <a:srgbClr val="FF0000"/>
                </a:solidFill>
              </a:rPr>
              <a:t>DELETE</a:t>
            </a:r>
            <a:r>
              <a:rPr lang="zh-CN" altLang="en-US">
                <a:solidFill>
                  <a:srgbClr val="FF0000"/>
                </a:solidFill>
              </a:rPr>
              <a:t>型</a:t>
            </a:r>
            <a:r>
              <a:rPr lang="zh-CN" altLang="en-US"/>
              <a:t>，下面分别介绍。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136E6EA-64F6-9C4D-222D-8B020E4B0FFD}"/>
              </a:ext>
            </a:extLst>
          </p:cNvPr>
          <p:cNvGrpSpPr/>
          <p:nvPr/>
        </p:nvGrpSpPr>
        <p:grpSpPr>
          <a:xfrm>
            <a:off x="692798" y="3883721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3F507783-50F8-6276-D6E9-8AED06EDC3FC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6" name="圆角矩形 26">
              <a:extLst>
                <a:ext uri="{FF2B5EF4-FFF2-40B4-BE49-F238E27FC236}">
                  <a16:creationId xmlns:a16="http://schemas.microsoft.com/office/drawing/2014/main" id="{C401EC7C-F5EE-C478-1A3D-12163E48F121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9E4FA283-14B8-1127-16E8-8F04CC4BA3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785" y="4023231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参照表</a:t>
            </a:r>
            <a:r>
              <a:rPr lang="en-US" altLang="zh-CN" sz="1600"/>
              <a:t>14-1</a:t>
            </a:r>
            <a:r>
              <a:rPr lang="zh-CN" altLang="en-US" sz="1600"/>
              <a:t>和表</a:t>
            </a:r>
            <a:r>
              <a:rPr lang="en-US" altLang="zh-CN" sz="1600"/>
              <a:t>14-2</a:t>
            </a:r>
            <a:r>
              <a:rPr lang="zh-CN" altLang="en-US" sz="1600"/>
              <a:t>创建两张表</a:t>
            </a:r>
            <a:r>
              <a:rPr lang="en-US" altLang="zh-CN" sz="1600"/>
              <a:t>goods</a:t>
            </a:r>
            <a:r>
              <a:rPr lang="zh-CN" altLang="en-US" sz="1600"/>
              <a:t>和</a:t>
            </a:r>
            <a:r>
              <a:rPr lang="en-US" altLang="zh-CN" sz="1600"/>
              <a:t>orders</a:t>
            </a:r>
            <a:r>
              <a:rPr lang="zh-CN" altLang="en-US" sz="1600"/>
              <a:t>。</a:t>
            </a:r>
          </a:p>
        </p:txBody>
      </p:sp>
      <p:sp>
        <p:nvSpPr>
          <p:cNvPr id="7" name="文本框 3">
            <a:extLst>
              <a:ext uri="{FF2B5EF4-FFF2-40B4-BE49-F238E27FC236}">
                <a16:creationId xmlns:a16="http://schemas.microsoft.com/office/drawing/2014/main" id="{991332EE-7C9F-241A-6A18-6483C87729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7184" y="3221759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INSERT</a:t>
            </a:r>
            <a:r>
              <a:rPr lang="zh-CN" altLang="en-US"/>
              <a:t>型</a:t>
            </a:r>
            <a:endParaRPr lang="zh-CN" altLang="en-US" noProof="1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11226F7-E084-7865-AFDF-4806CA44E8F3}"/>
              </a:ext>
            </a:extLst>
          </p:cNvPr>
          <p:cNvGrpSpPr/>
          <p:nvPr/>
        </p:nvGrpSpPr>
        <p:grpSpPr>
          <a:xfrm>
            <a:off x="733884" y="3106454"/>
            <a:ext cx="1003300" cy="722312"/>
            <a:chOff x="877888" y="1586140"/>
            <a:chExt cx="1003300" cy="722312"/>
          </a:xfrm>
        </p:grpSpPr>
        <p:sp>
          <p:nvSpPr>
            <p:cNvPr id="13" name="íṩľíḍè-Freeform: Shape 9">
              <a:extLst>
                <a:ext uri="{FF2B5EF4-FFF2-40B4-BE49-F238E27FC236}">
                  <a16:creationId xmlns:a16="http://schemas.microsoft.com/office/drawing/2014/main" id="{31F7B726-067F-3F60-C4A8-3AE568E373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íṩľíḍè-Oval 10">
              <a:extLst>
                <a:ext uri="{FF2B5EF4-FFF2-40B4-BE49-F238E27FC236}">
                  <a16:creationId xmlns:a16="http://schemas.microsoft.com/office/drawing/2014/main" id="{C3104144-FBDE-3C37-FC58-8D159C81B19E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620B48E8-8A89-32BD-D7B2-22467F84B45D}"/>
              </a:ext>
            </a:extLst>
          </p:cNvPr>
          <p:cNvSpPr/>
          <p:nvPr/>
        </p:nvSpPr>
        <p:spPr>
          <a:xfrm>
            <a:off x="2164169" y="4480514"/>
            <a:ext cx="2565126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400"/>
              <a:t>表</a:t>
            </a:r>
            <a:r>
              <a:rPr lang="en-US" altLang="zh-CN" sz="1400"/>
              <a:t>14-1  </a:t>
            </a:r>
            <a:r>
              <a:rPr lang="zh-CN" altLang="en-US" sz="1400"/>
              <a:t>商品表（</a:t>
            </a:r>
            <a:r>
              <a:rPr lang="en-US" altLang="zh-CN" sz="1400"/>
              <a:t>goods</a:t>
            </a:r>
            <a:r>
              <a:rPr lang="zh-CN" altLang="en-US" sz="1400"/>
              <a:t>）结构</a:t>
            </a:r>
          </a:p>
        </p:txBody>
      </p:sp>
      <p:pic>
        <p:nvPicPr>
          <p:cNvPr id="10" name="table">
            <a:extLst>
              <a:ext uri="{FF2B5EF4-FFF2-40B4-BE49-F238E27FC236}">
                <a16:creationId xmlns:a16="http://schemas.microsoft.com/office/drawing/2014/main" id="{D8054A39-6C04-1AC5-345E-1668B40897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702" y="4836414"/>
            <a:ext cx="4189354" cy="156296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8B8FB21-BB3A-621E-342B-E18BC3A25215}"/>
              </a:ext>
            </a:extLst>
          </p:cNvPr>
          <p:cNvSpPr/>
          <p:nvPr/>
        </p:nvSpPr>
        <p:spPr>
          <a:xfrm>
            <a:off x="7087776" y="4473307"/>
            <a:ext cx="2584362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400"/>
              <a:t>表</a:t>
            </a:r>
            <a:r>
              <a:rPr lang="en-US" altLang="zh-CN" sz="1400"/>
              <a:t>14-2  </a:t>
            </a:r>
            <a:r>
              <a:rPr lang="zh-CN" altLang="en-US" sz="1400"/>
              <a:t>订单表（</a:t>
            </a:r>
            <a:r>
              <a:rPr lang="en-US" altLang="zh-CN" sz="1400"/>
              <a:t>orders</a:t>
            </a:r>
            <a:r>
              <a:rPr lang="zh-CN" altLang="en-US" sz="1400"/>
              <a:t>）结构</a:t>
            </a:r>
          </a:p>
        </p:txBody>
      </p:sp>
      <p:pic>
        <p:nvPicPr>
          <p:cNvPr id="12" name="table">
            <a:extLst>
              <a:ext uri="{FF2B5EF4-FFF2-40B4-BE49-F238E27FC236}">
                <a16:creationId xmlns:a16="http://schemas.microsoft.com/office/drawing/2014/main" id="{09BC714B-555C-72B8-9D1E-F7E7FB4472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2949" y="4811245"/>
            <a:ext cx="4319222" cy="1588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71233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3D3D47-31D1-CEF2-EFFF-63268B80C0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7A15240F-7247-69EF-4F6F-95ACDB10E5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763" y="1284906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，并选择数据库“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test_db”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7DBB5232-F191-4F70-BE56-1942591A1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757" y="1615682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分别执行以下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语句，创建两张表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orders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DF8D9D2-E241-CC21-D450-DDD3064EBAEB}"/>
              </a:ext>
            </a:extLst>
          </p:cNvPr>
          <p:cNvSpPr/>
          <p:nvPr/>
        </p:nvSpPr>
        <p:spPr>
          <a:xfrm>
            <a:off x="1285254" y="2165622"/>
            <a:ext cx="1563248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/>
              <a:t>创建</a:t>
            </a:r>
            <a:r>
              <a:rPr lang="en-US" altLang="zh-CN" sz="1600"/>
              <a:t>goods</a:t>
            </a:r>
            <a:r>
              <a:rPr lang="zh-CN" altLang="en-US" sz="1600"/>
              <a:t>表：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F0A9F26-DF87-7775-2DD9-7CBE395663C3}"/>
              </a:ext>
            </a:extLst>
          </p:cNvPr>
          <p:cNvSpPr/>
          <p:nvPr/>
        </p:nvSpPr>
        <p:spPr>
          <a:xfrm>
            <a:off x="1268476" y="2558286"/>
            <a:ext cx="4315408" cy="128655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44595943-6C82-9C8C-667E-21A1ADFFBB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632" y="2604055"/>
            <a:ext cx="4123251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CREATE TABLE goods (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id INT(11) PRIMARY KEY AUTO_INCREMENT,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name VARCHAR(30) UNIQUE,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num INT(11) DEFAULT 0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);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3355DD6-0ECF-63CB-85F6-8C0016130CC5}"/>
              </a:ext>
            </a:extLst>
          </p:cNvPr>
          <p:cNvSpPr/>
          <p:nvPr/>
        </p:nvSpPr>
        <p:spPr>
          <a:xfrm>
            <a:off x="6236162" y="2167020"/>
            <a:ext cx="1587294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/>
              <a:t>创建</a:t>
            </a:r>
            <a:r>
              <a:rPr lang="en-US" altLang="zh-CN" sz="1600"/>
              <a:t>orders</a:t>
            </a:r>
            <a:r>
              <a:rPr lang="zh-CN" altLang="en-US" sz="1600"/>
              <a:t>表：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A7C2A2B-2B82-27E8-61FA-EC97F7FC97E2}"/>
              </a:ext>
            </a:extLst>
          </p:cNvPr>
          <p:cNvSpPr/>
          <p:nvPr/>
        </p:nvSpPr>
        <p:spPr>
          <a:xfrm>
            <a:off x="6219384" y="2559683"/>
            <a:ext cx="4315408" cy="128515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0" name="文本框 38">
            <a:extLst>
              <a:ext uri="{FF2B5EF4-FFF2-40B4-BE49-F238E27FC236}">
                <a16:creationId xmlns:a16="http://schemas.microsoft.com/office/drawing/2014/main" id="{14334EBA-FBAB-C724-01C6-71618770F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1541" y="2605453"/>
            <a:ext cx="301670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CREATE TABLE orders(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oid INT(11) PRIMARY KEY,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gid INT(11),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amount INT(11)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);</a:t>
            </a:r>
          </a:p>
        </p:txBody>
      </p:sp>
      <p:sp>
        <p:nvSpPr>
          <p:cNvPr id="11" name="文本框 41">
            <a:extLst>
              <a:ext uri="{FF2B5EF4-FFF2-40B4-BE49-F238E27FC236}">
                <a16:creationId xmlns:a16="http://schemas.microsoft.com/office/drawing/2014/main" id="{8250F14C-76BB-B27D-9568-AD6D6CB720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155" y="3919374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语句，向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表中添加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条记录，完成表的创建。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1C28220-E99E-C9FF-975C-97A245343CBC}"/>
              </a:ext>
            </a:extLst>
          </p:cNvPr>
          <p:cNvSpPr/>
          <p:nvPr/>
        </p:nvSpPr>
        <p:spPr>
          <a:xfrm>
            <a:off x="1278262" y="4426986"/>
            <a:ext cx="9256529" cy="108187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3" name="文本框 38">
            <a:extLst>
              <a:ext uri="{FF2B5EF4-FFF2-40B4-BE49-F238E27FC236}">
                <a16:creationId xmlns:a16="http://schemas.microsoft.com/office/drawing/2014/main" id="{331415CC-4986-2F70-A7F0-008A46D39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0419" y="4492005"/>
            <a:ext cx="775962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INSERT INTO goods(id,name,num)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VALUES(1,'</a:t>
            </a:r>
            <a:r>
              <a:rPr lang="zh-CN" altLang="en-US" sz="1400">
                <a:solidFill>
                  <a:srgbClr val="FF0000"/>
                </a:solidFill>
              </a:rPr>
              <a:t>果粒橙</a:t>
            </a:r>
            <a:r>
              <a:rPr lang="en-US" altLang="zh-CN" sz="1400">
                <a:solidFill>
                  <a:srgbClr val="FF0000"/>
                </a:solidFill>
              </a:rPr>
              <a:t>', 10),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(2,'</a:t>
            </a:r>
            <a:r>
              <a:rPr lang="zh-CN" altLang="en-US" sz="1400">
                <a:solidFill>
                  <a:srgbClr val="FF0000"/>
                </a:solidFill>
              </a:rPr>
              <a:t>三元酸奶</a:t>
            </a:r>
            <a:r>
              <a:rPr lang="en-US" altLang="zh-CN" sz="1400">
                <a:solidFill>
                  <a:srgbClr val="FF0000"/>
                </a:solidFill>
              </a:rPr>
              <a:t>', 10),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(3,'</a:t>
            </a:r>
            <a:r>
              <a:rPr lang="zh-CN" altLang="en-US" sz="1400">
                <a:solidFill>
                  <a:srgbClr val="FF0000"/>
                </a:solidFill>
              </a:rPr>
              <a:t>加多宝</a:t>
            </a:r>
            <a:r>
              <a:rPr lang="en-US" altLang="zh-CN" sz="1400">
                <a:solidFill>
                  <a:srgbClr val="FF0000"/>
                </a:solidFill>
              </a:rPr>
              <a:t>',10);</a:t>
            </a:r>
          </a:p>
        </p:txBody>
      </p:sp>
    </p:spTree>
    <p:extLst>
      <p:ext uri="{BB962C8B-B14F-4D97-AF65-F5344CB8AC3E}">
        <p14:creationId xmlns:p14="http://schemas.microsoft.com/office/powerpoint/2010/main" val="413599509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B0E42C-2609-DDB8-55F5-E90E2B5748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E3C3C8B5-18DE-A41E-8848-96DB9B5561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918" y="2578113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语句，为订单表创建触发器。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C0A3792C-5E41-384B-3242-E7153728AB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602" y="5370459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语句，在订单表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orders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中插入一条记录。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212308F-7DD0-E47F-2363-3FC27B42BF77}"/>
              </a:ext>
            </a:extLst>
          </p:cNvPr>
          <p:cNvSpPr/>
          <p:nvPr/>
        </p:nvSpPr>
        <p:spPr>
          <a:xfrm>
            <a:off x="1287631" y="3065626"/>
            <a:ext cx="9266316" cy="230628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173C100D-5C2C-E696-FFCB-B98C6CE68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9787" y="3099972"/>
            <a:ext cx="745650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DELIMITER $$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CREATE TRIGGER tg1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AFTER INSERT ON orders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FOR EACH ROW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BEGIN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UPDATE goods SET num=num-1 WHERE id=1;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END $$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Query OK, 0 rows affected (0.11 sec)</a:t>
            </a:r>
          </a:p>
          <a:p>
            <a:pPr eaLnBrk="1" hangingPunct="1"/>
            <a:endParaRPr lang="en-US" altLang="zh-CN" sz="140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DELIMITER ;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A28AE90-88D5-EC48-23D9-FB16D0360D03}"/>
              </a:ext>
            </a:extLst>
          </p:cNvPr>
          <p:cNvSpPr/>
          <p:nvPr/>
        </p:nvSpPr>
        <p:spPr>
          <a:xfrm>
            <a:off x="1297417" y="5874305"/>
            <a:ext cx="9256529" cy="568989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6D7B94B5-BBD6-D5D4-49D0-BE2F0672F9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9574" y="5894907"/>
            <a:ext cx="77596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INSERT INTO orders(oid,gid,amount) VALUES(1,1,1);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Query OK, 1 row affected (0.03 sec)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711E8DB9-DC6D-7C66-3819-07CD586EBD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029" y="1484278"/>
            <a:ext cx="10421256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如果为订单表创建触发器，就可以在向订单表插入记录的同时自动更新商品表中商品的库存。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C2A0748-4864-103D-C5F7-4F2D11BBAE77}"/>
              </a:ext>
            </a:extLst>
          </p:cNvPr>
          <p:cNvGrpSpPr/>
          <p:nvPr/>
        </p:nvGrpSpPr>
        <p:grpSpPr>
          <a:xfrm>
            <a:off x="705994" y="2074561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62535D06-4DB1-8487-367A-3E0BED208378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18">
              <a:extLst>
                <a:ext uri="{FF2B5EF4-FFF2-40B4-BE49-F238E27FC236}">
                  <a16:creationId xmlns:a16="http://schemas.microsoft.com/office/drawing/2014/main" id="{C817C295-A19D-2831-3EF5-90D18C4902C4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2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1" name="文本框 36">
            <a:extLst>
              <a:ext uri="{FF2B5EF4-FFF2-40B4-BE49-F238E27FC236}">
                <a16:creationId xmlns:a16="http://schemas.microsoft.com/office/drawing/2014/main" id="{A3D151F1-3F4E-88AC-98DB-148B000E3B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5981" y="2214071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zh-CN" sz="1600"/>
              <a:t>为订单表创建</a:t>
            </a:r>
            <a:r>
              <a:rPr lang="en-US" altLang="zh-CN" sz="1600"/>
              <a:t>INSERT</a:t>
            </a:r>
            <a:r>
              <a:rPr lang="zh-CN" altLang="zh-CN" sz="1600"/>
              <a:t>型触发器，并验证其应用。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308863948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6FEAEF-57A9-2162-F538-2D0C2E33E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AE6C9A60-74F2-594C-F46C-D6E9895AA8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385" y="928472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语句，查看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表中数据。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483099A-A1EA-6F84-BF81-747C44DEC22F}"/>
              </a:ext>
            </a:extLst>
          </p:cNvPr>
          <p:cNvSpPr/>
          <p:nvPr/>
        </p:nvSpPr>
        <p:spPr>
          <a:xfrm>
            <a:off x="1117098" y="1382429"/>
            <a:ext cx="9266316" cy="213919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1CBDE631-FFB0-AC4E-CD6B-CCD70566CC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9254" y="1416775"/>
            <a:ext cx="7456506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* FROM goods;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+-----+----------------------+--------------+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   | name    	| num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+-----+----------------------+--------------+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1   | </a:t>
            </a:r>
            <a:r>
              <a:rPr lang="zh-CN" altLang="en-US" sz="1400">
                <a:solidFill>
                  <a:srgbClr val="FF0000"/>
                </a:solidFill>
              </a:rPr>
              <a:t>果粒橙   </a:t>
            </a:r>
            <a:r>
              <a:rPr lang="en-US" altLang="zh-CN" sz="1400">
                <a:solidFill>
                  <a:srgbClr val="FF0000"/>
                </a:solidFill>
              </a:rPr>
              <a:t>	|    9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2   | </a:t>
            </a:r>
            <a:r>
              <a:rPr lang="zh-CN" altLang="en-US" sz="1400">
                <a:solidFill>
                  <a:srgbClr val="FF0000"/>
                </a:solidFill>
              </a:rPr>
              <a:t>三元酸奶 </a:t>
            </a:r>
            <a:r>
              <a:rPr lang="en-US" altLang="zh-CN" sz="1400">
                <a:solidFill>
                  <a:srgbClr val="FF0000"/>
                </a:solidFill>
              </a:rPr>
              <a:t>	|   10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3   | </a:t>
            </a:r>
            <a:r>
              <a:rPr lang="zh-CN" altLang="en-US" sz="1400">
                <a:solidFill>
                  <a:srgbClr val="FF0000"/>
                </a:solidFill>
              </a:rPr>
              <a:t>加多宝  </a:t>
            </a:r>
            <a:r>
              <a:rPr lang="en-US" altLang="zh-CN" sz="1400">
                <a:solidFill>
                  <a:srgbClr val="FF0000"/>
                </a:solidFill>
              </a:rPr>
              <a:t>	|   10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+-----+----------------------+--------------+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3 rows in set (0.02 sec)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944D7E1F-502D-EB10-483B-2F1BB64F68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385" y="4024013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语句，为订单表创建触发器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tg2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479AB90-C382-6A86-EDEE-230E76181C43}"/>
              </a:ext>
            </a:extLst>
          </p:cNvPr>
          <p:cNvSpPr/>
          <p:nvPr/>
        </p:nvSpPr>
        <p:spPr>
          <a:xfrm>
            <a:off x="1117098" y="4452803"/>
            <a:ext cx="9266316" cy="230628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F5973A1A-23CC-7B43-3490-D5DB06C275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9254" y="4487149"/>
            <a:ext cx="745650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DELIMITER $$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CREATE TRIGGER tg2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AFTER INSERT ON orders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FOR EACH ROW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BEGIN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UPDATE goods SET num=num-NEW.amount WHERE id=NEW.gid;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END $$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Query OK, 0 rows affected (0.06 sec)</a:t>
            </a:r>
          </a:p>
          <a:p>
            <a:pPr eaLnBrk="1" hangingPunct="1"/>
            <a:endParaRPr lang="en-US" altLang="zh-CN" sz="140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DELIMITER ;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17B5F3A-38E2-17CA-E111-D133EF3A0306}"/>
              </a:ext>
            </a:extLst>
          </p:cNvPr>
          <p:cNvGrpSpPr/>
          <p:nvPr/>
        </p:nvGrpSpPr>
        <p:grpSpPr>
          <a:xfrm>
            <a:off x="535461" y="3520461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DD45C89-72C5-9448-230E-14F843A58F46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8" name="圆角矩形 28">
              <a:extLst>
                <a:ext uri="{FF2B5EF4-FFF2-40B4-BE49-F238E27FC236}">
                  <a16:creationId xmlns:a16="http://schemas.microsoft.com/office/drawing/2014/main" id="{155F71EA-001F-51C0-0449-963F873934C4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3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0" name="文本框 36">
            <a:extLst>
              <a:ext uri="{FF2B5EF4-FFF2-40B4-BE49-F238E27FC236}">
                <a16:creationId xmlns:a16="http://schemas.microsoft.com/office/drawing/2014/main" id="{C3CD45E0-0587-CF84-E44B-E72C597F9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5448" y="3659971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为订单表重新创建触发器，使其更符合实际需要。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C53750B-1751-ED47-16AA-E00F03ABC9C2}"/>
              </a:ext>
            </a:extLst>
          </p:cNvPr>
          <p:cNvGrpSpPr/>
          <p:nvPr/>
        </p:nvGrpSpPr>
        <p:grpSpPr>
          <a:xfrm>
            <a:off x="4999369" y="4604779"/>
            <a:ext cx="6657170" cy="738825"/>
            <a:chOff x="812800" y="4424635"/>
            <a:chExt cx="10580688" cy="1800000"/>
          </a:xfrm>
        </p:grpSpPr>
        <p:sp>
          <p:nvSpPr>
            <p:cNvPr id="13" name="圆角矩形 31">
              <a:extLst>
                <a:ext uri="{FF2B5EF4-FFF2-40B4-BE49-F238E27FC236}">
                  <a16:creationId xmlns:a16="http://schemas.microsoft.com/office/drawing/2014/main" id="{39F0D7CA-DFF4-C590-215B-1C2101650591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94016AF-F628-B975-A35F-84ADE9A511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5" name="Flowchart: Off-page Connector 32">
                <a:extLst>
                  <a:ext uri="{FF2B5EF4-FFF2-40B4-BE49-F238E27FC236}">
                    <a16:creationId xmlns:a16="http://schemas.microsoft.com/office/drawing/2014/main" id="{08904910-0407-BF2B-9551-8814D884E333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6" name="Round Same Side Corner Rectangle 33">
                <a:extLst>
                  <a:ext uri="{FF2B5EF4-FFF2-40B4-BE49-F238E27FC236}">
                    <a16:creationId xmlns:a16="http://schemas.microsoft.com/office/drawing/2014/main" id="{BF6D445B-E183-E91D-AC45-9D9B605CEA9B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文本框 41">
            <a:extLst>
              <a:ext uri="{FF2B5EF4-FFF2-40B4-BE49-F238E27FC236}">
                <a16:creationId xmlns:a16="http://schemas.microsoft.com/office/drawing/2014/main" id="{5D8D6A1A-C6EB-0CFB-4017-FE09FF7B60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2620" y="4653458"/>
            <a:ext cx="5167618" cy="65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500" dirty="0">
                <a:solidFill>
                  <a:schemeClr val="bg1"/>
                </a:solidFill>
              </a:rPr>
              <a:t>对于</a:t>
            </a:r>
            <a:r>
              <a:rPr lang="en-US" altLang="zh-CN" sz="1500" dirty="0">
                <a:solidFill>
                  <a:schemeClr val="bg1"/>
                </a:solidFill>
              </a:rPr>
              <a:t>INSERT</a:t>
            </a:r>
            <a:r>
              <a:rPr lang="zh-CN" altLang="en-US" sz="1500" dirty="0">
                <a:solidFill>
                  <a:schemeClr val="bg1"/>
                </a:solidFill>
              </a:rPr>
              <a:t>型触发器而言，新插入的行使用</a:t>
            </a:r>
            <a:r>
              <a:rPr lang="en-US" altLang="zh-CN" sz="1500" dirty="0">
                <a:solidFill>
                  <a:schemeClr val="bg1"/>
                </a:solidFill>
              </a:rPr>
              <a:t>NEW</a:t>
            </a:r>
            <a:r>
              <a:rPr lang="zh-CN" altLang="en-US" sz="1500" dirty="0">
                <a:solidFill>
                  <a:schemeClr val="bg1"/>
                </a:solidFill>
              </a:rPr>
              <a:t>表示，引用行中的字段值可以使用“</a:t>
            </a:r>
            <a:r>
              <a:rPr lang="en-US" altLang="zh-CN" sz="1500" dirty="0">
                <a:solidFill>
                  <a:schemeClr val="bg1"/>
                </a:solidFill>
              </a:rPr>
              <a:t>NEW.</a:t>
            </a:r>
            <a:r>
              <a:rPr lang="zh-CN" altLang="en-US" sz="1500" dirty="0">
                <a:solidFill>
                  <a:schemeClr val="bg1"/>
                </a:solidFill>
              </a:rPr>
              <a:t>字段名”。</a:t>
            </a:r>
          </a:p>
        </p:txBody>
      </p:sp>
    </p:spTree>
    <p:extLst>
      <p:ext uri="{BB962C8B-B14F-4D97-AF65-F5344CB8AC3E}">
        <p14:creationId xmlns:p14="http://schemas.microsoft.com/office/powerpoint/2010/main" val="276686961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6992F1-0581-DB34-793B-4D4C8B691F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CA1A586E-231C-81E0-F891-C36B065062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760" y="2462507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语句，向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orders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表中插入一条新记录。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55F58DB-4A05-5C40-30DB-4B6C66E373E6}"/>
              </a:ext>
            </a:extLst>
          </p:cNvPr>
          <p:cNvSpPr/>
          <p:nvPr/>
        </p:nvSpPr>
        <p:spPr>
          <a:xfrm>
            <a:off x="1268473" y="2916465"/>
            <a:ext cx="9266316" cy="41106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FECEC8BA-3A7F-B623-34DB-1606839437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629" y="2950810"/>
            <a:ext cx="745650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INSERT INTO orders(oid,gid,amount) VALUES(2,2,3);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B3736A46-7A2E-52D2-892E-3B7693E32D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158" y="1566282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激活触发器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tg2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之前，需要先把触发器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tg1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删除。执行以下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语句删除触发器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tg1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AFC5802-3DCB-F9B3-7C2E-BD144AD53B53}"/>
              </a:ext>
            </a:extLst>
          </p:cNvPr>
          <p:cNvSpPr/>
          <p:nvPr/>
        </p:nvSpPr>
        <p:spPr>
          <a:xfrm>
            <a:off x="1269871" y="2020240"/>
            <a:ext cx="9266316" cy="41106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2B017D68-593E-2616-FE65-7084977BA0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2027" y="2054585"/>
            <a:ext cx="745650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DROP TRIGGER tg1;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E66304D3-E1D5-5B4C-B848-4C4F95F699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760" y="3360130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4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语句，查看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09E9CD7-5FA6-36EB-5180-9B3AA6B245B2}"/>
              </a:ext>
            </a:extLst>
          </p:cNvPr>
          <p:cNvSpPr/>
          <p:nvPr/>
        </p:nvSpPr>
        <p:spPr>
          <a:xfrm>
            <a:off x="1268473" y="3814087"/>
            <a:ext cx="9266316" cy="213919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374CF68E-6515-9ECC-E488-D3FC66E3EA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629" y="3848433"/>
            <a:ext cx="7456506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* FROM goods;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 	| name     	| num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1	| </a:t>
            </a:r>
            <a:r>
              <a:rPr lang="zh-CN" altLang="en-US" sz="1400">
                <a:solidFill>
                  <a:srgbClr val="FF0000"/>
                </a:solidFill>
              </a:rPr>
              <a:t>果粒橙   </a:t>
            </a:r>
            <a:r>
              <a:rPr lang="en-US" altLang="zh-CN" sz="1400">
                <a:solidFill>
                  <a:srgbClr val="FF0000"/>
                </a:solidFill>
              </a:rPr>
              <a:t>	|    9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2	| </a:t>
            </a:r>
            <a:r>
              <a:rPr lang="zh-CN" altLang="en-US" sz="1400">
                <a:solidFill>
                  <a:srgbClr val="FF0000"/>
                </a:solidFill>
              </a:rPr>
              <a:t>三元酸奶 </a:t>
            </a:r>
            <a:r>
              <a:rPr lang="en-US" altLang="zh-CN" sz="1400">
                <a:solidFill>
                  <a:srgbClr val="FF0000"/>
                </a:solidFill>
              </a:rPr>
              <a:t>	|    7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3	| </a:t>
            </a:r>
            <a:r>
              <a:rPr lang="zh-CN" altLang="en-US" sz="1400">
                <a:solidFill>
                  <a:srgbClr val="FF0000"/>
                </a:solidFill>
              </a:rPr>
              <a:t>加多宝   </a:t>
            </a:r>
            <a:r>
              <a:rPr lang="en-US" altLang="zh-CN" sz="1400">
                <a:solidFill>
                  <a:srgbClr val="FF0000"/>
                </a:solidFill>
              </a:rPr>
              <a:t>	|   10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3 rows in set (0.00 sec)</a:t>
            </a:r>
          </a:p>
        </p:txBody>
      </p:sp>
    </p:spTree>
    <p:extLst>
      <p:ext uri="{BB962C8B-B14F-4D97-AF65-F5344CB8AC3E}">
        <p14:creationId xmlns:p14="http://schemas.microsoft.com/office/powerpoint/2010/main" val="192755262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259e4a3d-8953-45b9-a5b3-c530baca94f0"/>
  <p:tag name="COMMONDATA" val="eyJoZGlkIjoiMmE3ODljNmM3OTdiZmM2NTBiNTU4NGE3OTk1NjExMG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">
      <a:dk1>
        <a:srgbClr val="000000"/>
      </a:dk1>
      <a:lt1>
        <a:srgbClr val="FFFFFF"/>
      </a:lt1>
      <a:dk2>
        <a:srgbClr val="4B5661"/>
      </a:dk2>
      <a:lt2>
        <a:srgbClr val="D5E2F0"/>
      </a:lt2>
      <a:accent1>
        <a:srgbClr val="1B5A9A"/>
      </a:accent1>
      <a:accent2>
        <a:srgbClr val="344D8D"/>
      </a:accent2>
      <a:accent3>
        <a:srgbClr val="4D4080"/>
      </a:accent3>
      <a:accent4>
        <a:srgbClr val="663373"/>
      </a:accent4>
      <a:accent5>
        <a:srgbClr val="7F2666"/>
      </a:accent5>
      <a:accent6>
        <a:srgbClr val="991A5A"/>
      </a:accent6>
      <a:hlink>
        <a:srgbClr val="0026E5"/>
      </a:hlink>
      <a:folHlink>
        <a:srgbClr val="7E1FA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演示文稿1</Template>
  <TotalTime>15</TotalTime>
  <Words>2581</Words>
  <Application>Microsoft Office PowerPoint</Application>
  <PresentationFormat>宽屏</PresentationFormat>
  <Paragraphs>223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微软雅黑</vt:lpstr>
      <vt:lpstr>Arial</vt:lpstr>
      <vt:lpstr>Calibri</vt:lpstr>
      <vt:lpstr>Impact</vt:lpstr>
      <vt:lpstr>Roboto Light</vt:lpstr>
      <vt:lpstr>3_自定义设计方案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lspcieee</dc:creator>
  <cp:lastModifiedBy>昌港 徐</cp:lastModifiedBy>
  <cp:revision>194</cp:revision>
  <dcterms:created xsi:type="dcterms:W3CDTF">2014-01-13T14:27:00Z</dcterms:created>
  <dcterms:modified xsi:type="dcterms:W3CDTF">2024-11-25T02:03:12Z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E878210423CE4FA895E9EC0BB90DA950_13</vt:lpwstr>
  </property>
  <property fmtid="{D5CDD505-2E9C-101B-9397-08002B2CF9AE}" pid="3" name="KSOProductBuildVer">
    <vt:lpwstr>2052-12.1.0.18608</vt:lpwstr>
  </property>
</Properties>
</file>