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50"/>
  </p:notesMasterIdLst>
  <p:handoutMasterIdLst>
    <p:handoutMasterId r:id="rId51"/>
  </p:handoutMasterIdLst>
  <p:sldIdLst>
    <p:sldId id="466" r:id="rId3"/>
    <p:sldId id="469" r:id="rId4"/>
    <p:sldId id="470" r:id="rId5"/>
    <p:sldId id="495" r:id="rId6"/>
    <p:sldId id="496" r:id="rId7"/>
    <p:sldId id="497" r:id="rId8"/>
    <p:sldId id="498" r:id="rId9"/>
    <p:sldId id="499" r:id="rId10"/>
    <p:sldId id="500" r:id="rId11"/>
    <p:sldId id="501" r:id="rId12"/>
    <p:sldId id="502" r:id="rId13"/>
    <p:sldId id="503" r:id="rId14"/>
    <p:sldId id="504" r:id="rId15"/>
    <p:sldId id="505" r:id="rId16"/>
    <p:sldId id="506" r:id="rId17"/>
    <p:sldId id="507" r:id="rId18"/>
    <p:sldId id="508" r:id="rId19"/>
    <p:sldId id="509" r:id="rId20"/>
    <p:sldId id="510" r:id="rId21"/>
    <p:sldId id="511" r:id="rId22"/>
    <p:sldId id="512" r:id="rId23"/>
    <p:sldId id="513" r:id="rId24"/>
    <p:sldId id="514" r:id="rId25"/>
    <p:sldId id="515" r:id="rId26"/>
    <p:sldId id="516" r:id="rId27"/>
    <p:sldId id="517" r:id="rId28"/>
    <p:sldId id="518" r:id="rId29"/>
    <p:sldId id="519" r:id="rId30"/>
    <p:sldId id="520" r:id="rId31"/>
    <p:sldId id="521" r:id="rId32"/>
    <p:sldId id="522" r:id="rId33"/>
    <p:sldId id="523" r:id="rId34"/>
    <p:sldId id="524" r:id="rId35"/>
    <p:sldId id="525" r:id="rId36"/>
    <p:sldId id="526" r:id="rId37"/>
    <p:sldId id="527" r:id="rId38"/>
    <p:sldId id="528" r:id="rId39"/>
    <p:sldId id="529" r:id="rId40"/>
    <p:sldId id="530" r:id="rId41"/>
    <p:sldId id="531" r:id="rId42"/>
    <p:sldId id="532" r:id="rId43"/>
    <p:sldId id="533" r:id="rId44"/>
    <p:sldId id="534" r:id="rId45"/>
    <p:sldId id="535" r:id="rId46"/>
    <p:sldId id="536" r:id="rId47"/>
    <p:sldId id="537" r:id="rId48"/>
    <p:sldId id="468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874CB"/>
    <a:srgbClr val="1B5A9D"/>
    <a:srgbClr val="389B39"/>
    <a:srgbClr val="2492BC"/>
    <a:srgbClr val="339AC1"/>
    <a:srgbClr val="2691BD"/>
    <a:srgbClr val="78C7ED"/>
    <a:srgbClr val="E97915"/>
    <a:srgbClr val="379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05"/>
    <p:restoredTop sz="94619"/>
  </p:normalViewPr>
  <p:slideViewPr>
    <p:cSldViewPr showGuides="1">
      <p:cViewPr varScale="1">
        <p:scale>
          <a:sx n="97" d="100"/>
          <a:sy n="97" d="100"/>
        </p:scale>
        <p:origin x="96" y="221"/>
      </p:cViewPr>
      <p:guideLst>
        <p:guide orient="horz" pos="2156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D907B-4F5A-4CC1-B227-0B6326A0A0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A9358B-EE37-4E8F-BE4A-AFBAD25C69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172995" y="160638"/>
            <a:ext cx="11825416" cy="6524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4"/>
          <a:srcRect t="8345" b="8345"/>
          <a:stretch>
            <a:fillRect/>
          </a:stretch>
        </p:blipFill>
        <p:spPr>
          <a:xfrm>
            <a:off x="191135" y="188595"/>
            <a:ext cx="3283585" cy="13677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962660"/>
            <a:ext cx="12216765" cy="177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图片 7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3"/>
          <a:srcRect t="8319" b="8319"/>
          <a:stretch>
            <a:fillRect/>
          </a:stretch>
        </p:blipFill>
        <p:spPr>
          <a:xfrm>
            <a:off x="0" y="45085"/>
            <a:ext cx="2148840" cy="895985"/>
          </a:xfrm>
          <a:prstGeom prst="rect">
            <a:avLst/>
          </a:prstGeom>
        </p:spPr>
      </p:pic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3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2173" y="1755666"/>
            <a:ext cx="5419983" cy="2123658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itle"/>
              </a:ext>
            </a:extLst>
          </a:bodyPr>
          <a:lstStyle/>
          <a:p>
            <a:pPr algn="ctr"/>
            <a:r>
              <a:rPr lang="en-US" altLang="zh-CN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MySQL</a:t>
            </a:r>
            <a:r>
              <a:rPr lang="zh-CN" altLang="en-US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数据库项目驱动教程</a:t>
            </a:r>
          </a:p>
          <a:p>
            <a:pPr algn="ctr"/>
            <a:endParaRPr lang="zh-CN" altLang="en-US" sz="4400" b="1" spc="4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336" y="3274675"/>
            <a:ext cx="7056784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="" xmlns:wpsdc="http://www.wps.cn/officeDocument/2022/drawingmlCustomData" type="sub-title"/>
              </a:ext>
            </a:extLst>
          </a:bodyPr>
          <a:lstStyle/>
          <a:p>
            <a:pPr algn="ctr"/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模块七</a:t>
            </a:r>
            <a:r>
              <a:rPr lang="en-US" altLang="zh-CN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用程序方式处理数据库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3352" y="4174470"/>
            <a:ext cx="6644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="" xmlns:wpsdc="http://www.wps.cn/officeDocument/2022/drawingmlCustomData" type="sub-title"/>
              </a:ext>
            </a:extLst>
          </a:bodyPr>
          <a:lstStyle/>
          <a:p>
            <a:pPr algn="ctr"/>
            <a:r>
              <a:rPr lang="zh-CN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任务一</a:t>
            </a:r>
            <a:r>
              <a:rPr lang="en-US" altLang="zh-CN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存储过程与函数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559496" y="5157385"/>
            <a:ext cx="4064000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授课讲师：</a:t>
            </a:r>
            <a:r>
              <a:rPr lang="zh-CN" altLang="en-US" sz="2400" b="1" dirty="0">
                <a:ea typeface="微软雅黑" panose="020B0503020204020204" charset="-122"/>
              </a:rPr>
              <a:t>徐昌港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C00545C-60F0-B812-166B-CD28DE743C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3" b="20965"/>
          <a:stretch/>
        </p:blipFill>
        <p:spPr>
          <a:xfrm>
            <a:off x="7464152" y="1628775"/>
            <a:ext cx="3312795" cy="3936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3D8E4-7C29-9CA1-7E2F-A8E68C0D3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0B37D306-4BCE-3271-FBC6-612BA9481D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956" y="2648614"/>
            <a:ext cx="8961668" cy="3604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文本框 41">
            <a:extLst>
              <a:ext uri="{FF2B5EF4-FFF2-40B4-BE49-F238E27FC236}">
                <a16:creationId xmlns:a16="http://schemas.microsoft.com/office/drawing/2014/main" id="{EB820560-BC2D-E189-F7D5-79F798384A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239" y="1222321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使用</a:t>
            </a:r>
            <a:r>
              <a:rPr lang="en-US" altLang="zh-CN"/>
              <a:t>Navicat for MySQL</a:t>
            </a:r>
            <a:r>
              <a:rPr lang="zh-CN" altLang="en-US"/>
              <a:t>也可以创建存储过程和函数，具体操作如下。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7A2E83FE-2505-D940-B197-F4CAD90F7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526" y="1681160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Navicat for 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连接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后，双击需要操作的数据库“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test_db”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，然后单击“函数”按钮。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DFF2200A-E1B8-2627-061C-06F69B2D00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520" y="2036768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单击“新建函数”按钮，选择需要创建的类型，此处选择创建存储过程，如图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10551568-647C-FC1A-CF74-7C44BD35AC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1844" y="3960097"/>
            <a:ext cx="781243" cy="232794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731B6B8-6E07-5E6D-D4A1-04BCA11893A6}"/>
              </a:ext>
            </a:extLst>
          </p:cNvPr>
          <p:cNvSpPr/>
          <p:nvPr/>
        </p:nvSpPr>
        <p:spPr>
          <a:xfrm>
            <a:off x="4774155" y="6353902"/>
            <a:ext cx="1281120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 sz="1400" dirty="0"/>
              <a:t>图</a:t>
            </a:r>
            <a:r>
              <a:rPr lang="en-US" altLang="zh-CN" sz="1400" dirty="0"/>
              <a:t>1  </a:t>
            </a:r>
            <a:r>
              <a:rPr lang="zh-CN" altLang="zh-CN" sz="1400" dirty="0"/>
              <a:t>选择类型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10240585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EE8422-620C-FF5A-3F69-C34694533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584CA872-3AF7-7DB2-8B93-DEB980009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572" y="1028190"/>
            <a:ext cx="4742154" cy="142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3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在编辑区填写存储过程需要的参数，单击编辑区左下方的“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+”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按钮可以添加参数，单击“－”按钮可以删除参数，如果存储过程没有参数，直接单击“完成”按钮即可，如图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7A951C-2112-B086-0FEC-F5CEB3401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814" y="1157643"/>
            <a:ext cx="5855615" cy="4671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577BAAE0-E105-CDF0-42B4-649C9C93188F}"/>
              </a:ext>
            </a:extLst>
          </p:cNvPr>
          <p:cNvSpPr/>
          <p:nvPr/>
        </p:nvSpPr>
        <p:spPr>
          <a:xfrm>
            <a:off x="7822530" y="5929535"/>
            <a:ext cx="1281120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400" dirty="0"/>
              <a:t>图</a:t>
            </a:r>
            <a:r>
              <a:rPr lang="en-US" altLang="zh-CN" sz="1400" dirty="0"/>
              <a:t>2  </a:t>
            </a:r>
            <a:r>
              <a:rPr lang="zh-CN" altLang="en-US" sz="1400" dirty="0"/>
              <a:t>填写参数</a:t>
            </a:r>
          </a:p>
        </p:txBody>
      </p:sp>
    </p:spTree>
    <p:extLst>
      <p:ext uri="{BB962C8B-B14F-4D97-AF65-F5344CB8AC3E}">
        <p14:creationId xmlns:p14="http://schemas.microsoft.com/office/powerpoint/2010/main" val="331809918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1B8AC-014F-7FB2-5A7F-C93612F1F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6AAF937C-333B-379F-C177-2001DCAD51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372" y="1081414"/>
            <a:ext cx="10421256" cy="3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4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BEGIN…END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语句中编辑需要执行的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DF66DE91-0E91-68ED-7456-E99624426C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417" y="1803877"/>
            <a:ext cx="9155179" cy="3774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A910823-6371-6863-A20D-FB1153001872}"/>
              </a:ext>
            </a:extLst>
          </p:cNvPr>
          <p:cNvSpPr/>
          <p:nvPr/>
        </p:nvSpPr>
        <p:spPr>
          <a:xfrm>
            <a:off x="5083676" y="5713511"/>
            <a:ext cx="1640193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400" dirty="0"/>
              <a:t>图</a:t>
            </a:r>
            <a:r>
              <a:rPr lang="en-US" altLang="zh-CN" sz="1400" dirty="0"/>
              <a:t>3  </a:t>
            </a:r>
            <a:r>
              <a:rPr lang="zh-CN" altLang="en-US" sz="1400" dirty="0"/>
              <a:t>编辑</a:t>
            </a:r>
            <a:r>
              <a:rPr lang="en-US" altLang="zh-CN" sz="1400" dirty="0"/>
              <a:t>SQL</a:t>
            </a:r>
            <a:r>
              <a:rPr lang="zh-CN" altLang="en-US" sz="1400" dirty="0"/>
              <a:t>语句</a:t>
            </a:r>
          </a:p>
        </p:txBody>
      </p:sp>
    </p:spTree>
    <p:extLst>
      <p:ext uri="{BB962C8B-B14F-4D97-AF65-F5344CB8AC3E}">
        <p14:creationId xmlns:p14="http://schemas.microsoft.com/office/powerpoint/2010/main" val="111737235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4A139-3A4A-377C-3E5A-0D7AD0437C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345CE644-3D4B-BEC1-7DFB-B05969C143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372" y="1024784"/>
            <a:ext cx="10421256" cy="3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5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在“高级”选项卡中可以设置存储程序的特性，最后单击“保存”按钮，输入名称确定即可，如图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0D7977-6FFF-AADA-844E-1AA9EB43AC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622" y="1811959"/>
            <a:ext cx="8368753" cy="4201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79ECE5BD-F3C7-80EC-DDF2-EA680839FB88}"/>
              </a:ext>
            </a:extLst>
          </p:cNvPr>
          <p:cNvSpPr/>
          <p:nvPr/>
        </p:nvSpPr>
        <p:spPr>
          <a:xfrm>
            <a:off x="4948918" y="6145559"/>
            <a:ext cx="1640193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400" dirty="0"/>
              <a:t>图</a:t>
            </a:r>
            <a:r>
              <a:rPr lang="en-US" altLang="zh-CN" sz="1400" dirty="0"/>
              <a:t>4  </a:t>
            </a:r>
            <a:r>
              <a:rPr lang="zh-CN" altLang="en-US" sz="1400" dirty="0"/>
              <a:t>保存存储过程</a:t>
            </a:r>
          </a:p>
        </p:txBody>
      </p:sp>
    </p:spTree>
    <p:extLst>
      <p:ext uri="{BB962C8B-B14F-4D97-AF65-F5344CB8AC3E}">
        <p14:creationId xmlns:p14="http://schemas.microsoft.com/office/powerpoint/2010/main" val="104322080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054E4-8CDA-D19F-5008-CB89732C6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2865C0E-7325-B53C-23A8-32DBE51289EE}"/>
              </a:ext>
            </a:extLst>
          </p:cNvPr>
          <p:cNvSpPr/>
          <p:nvPr/>
        </p:nvSpPr>
        <p:spPr>
          <a:xfrm>
            <a:off x="-68733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78A52722-EA83-A756-ED80-2A7DBF9E1F47}"/>
              </a:ext>
            </a:extLst>
          </p:cNvPr>
          <p:cNvSpPr/>
          <p:nvPr/>
        </p:nvSpPr>
        <p:spPr>
          <a:xfrm>
            <a:off x="313855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BCB775DE-6ACD-21F6-7432-106E829D2B94}"/>
              </a:ext>
            </a:extLst>
          </p:cNvPr>
          <p:cNvSpPr/>
          <p:nvPr/>
        </p:nvSpPr>
        <p:spPr>
          <a:xfrm>
            <a:off x="990130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7782F086-4EC1-0BC6-E7EC-B37D174A8134}"/>
              </a:ext>
            </a:extLst>
          </p:cNvPr>
          <p:cNvSpPr/>
          <p:nvPr/>
        </p:nvSpPr>
        <p:spPr>
          <a:xfrm>
            <a:off x="1667992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B1625AC8-1868-0F5E-9AD1-A9E97EC25916}"/>
              </a:ext>
            </a:extLst>
          </p:cNvPr>
          <p:cNvSpPr/>
          <p:nvPr/>
        </p:nvSpPr>
        <p:spPr>
          <a:xfrm>
            <a:off x="2344267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DA4332FA-ECAC-A397-DDEB-63C8963B19D9}"/>
              </a:ext>
            </a:extLst>
          </p:cNvPr>
          <p:cNvSpPr/>
          <p:nvPr/>
        </p:nvSpPr>
        <p:spPr>
          <a:xfrm>
            <a:off x="3022130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CE5438BE-479E-0A87-9DD9-4EB02351985E}"/>
              </a:ext>
            </a:extLst>
          </p:cNvPr>
          <p:cNvSpPr/>
          <p:nvPr/>
        </p:nvSpPr>
        <p:spPr>
          <a:xfrm>
            <a:off x="-1176808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81402728-1F93-3E13-9EE5-AAD9B2ABD099}"/>
              </a:ext>
            </a:extLst>
          </p:cNvPr>
          <p:cNvSpPr/>
          <p:nvPr/>
        </p:nvSpPr>
        <p:spPr>
          <a:xfrm>
            <a:off x="11404130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12331753-1245-ED92-6672-2E9828657492}"/>
              </a:ext>
            </a:extLst>
          </p:cNvPr>
          <p:cNvSpPr/>
          <p:nvPr/>
        </p:nvSpPr>
        <p:spPr>
          <a:xfrm>
            <a:off x="11293005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3C3D0455-C9CC-3526-1952-3E392400FD06}"/>
              </a:ext>
            </a:extLst>
          </p:cNvPr>
          <p:cNvSpPr/>
          <p:nvPr/>
        </p:nvSpPr>
        <p:spPr>
          <a:xfrm>
            <a:off x="1118188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017986B5-8B77-1627-3996-6131A33828A3}"/>
              </a:ext>
            </a:extLst>
          </p:cNvPr>
          <p:cNvSpPr/>
          <p:nvPr/>
        </p:nvSpPr>
        <p:spPr>
          <a:xfrm>
            <a:off x="11069167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A79B161B-FE20-53C5-E727-39C9C64559FD}"/>
              </a:ext>
            </a:extLst>
          </p:cNvPr>
          <p:cNvSpPr/>
          <p:nvPr/>
        </p:nvSpPr>
        <p:spPr>
          <a:xfrm>
            <a:off x="10958042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99279BFE-0EE0-DF1D-2316-A94A5D822478}"/>
              </a:ext>
            </a:extLst>
          </p:cNvPr>
          <p:cNvSpPr/>
          <p:nvPr/>
        </p:nvSpPr>
        <p:spPr>
          <a:xfrm>
            <a:off x="10846917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6E5F034B-A1FE-1D6B-1CE0-A41889468F31}"/>
              </a:ext>
            </a:extLst>
          </p:cNvPr>
          <p:cNvSpPr/>
          <p:nvPr/>
        </p:nvSpPr>
        <p:spPr>
          <a:xfrm>
            <a:off x="10735792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AF68D430-938F-3076-8EA4-235D9E6A69C8}"/>
              </a:ext>
            </a:extLst>
          </p:cNvPr>
          <p:cNvSpPr/>
          <p:nvPr/>
        </p:nvSpPr>
        <p:spPr>
          <a:xfrm>
            <a:off x="10623080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1188AD4E-0504-29F1-F2C2-28716D309301}"/>
              </a:ext>
            </a:extLst>
          </p:cNvPr>
          <p:cNvSpPr/>
          <p:nvPr/>
        </p:nvSpPr>
        <p:spPr>
          <a:xfrm>
            <a:off x="10511955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ADABC072-A1CD-7D76-2E27-D7BBEB69E5BC}"/>
              </a:ext>
            </a:extLst>
          </p:cNvPr>
          <p:cNvSpPr/>
          <p:nvPr/>
        </p:nvSpPr>
        <p:spPr>
          <a:xfrm>
            <a:off x="1040083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2229CCFF-5582-2C83-6052-F39AE2F4F5F5}"/>
              </a:ext>
            </a:extLst>
          </p:cNvPr>
          <p:cNvSpPr/>
          <p:nvPr/>
        </p:nvSpPr>
        <p:spPr>
          <a:xfrm>
            <a:off x="10288117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A71B85CA-2F1A-CDC0-6EF8-F219C11B92B9}"/>
              </a:ext>
            </a:extLst>
          </p:cNvPr>
          <p:cNvSpPr/>
          <p:nvPr/>
        </p:nvSpPr>
        <p:spPr>
          <a:xfrm>
            <a:off x="10176992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8C4F7AA6-6CA1-68DD-A9A6-4D2DFFD41D7B}"/>
              </a:ext>
            </a:extLst>
          </p:cNvPr>
          <p:cNvSpPr/>
          <p:nvPr/>
        </p:nvSpPr>
        <p:spPr>
          <a:xfrm>
            <a:off x="10065867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F7D535DC-135E-06C6-823D-AA8F01B695BC}"/>
              </a:ext>
            </a:extLst>
          </p:cNvPr>
          <p:cNvSpPr/>
          <p:nvPr/>
        </p:nvSpPr>
        <p:spPr>
          <a:xfrm>
            <a:off x="9954742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5DD4EDBA-0B22-3619-DE00-75CBB35566F7}"/>
              </a:ext>
            </a:extLst>
          </p:cNvPr>
          <p:cNvSpPr/>
          <p:nvPr/>
        </p:nvSpPr>
        <p:spPr>
          <a:xfrm>
            <a:off x="9842030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75B572A7-DA01-FE5B-B58D-8F32D383E100}"/>
              </a:ext>
            </a:extLst>
          </p:cNvPr>
          <p:cNvSpPr/>
          <p:nvPr/>
        </p:nvSpPr>
        <p:spPr>
          <a:xfrm>
            <a:off x="9730905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EB012DE4-2737-5391-2EC5-7FDAB3BC3FB8}"/>
              </a:ext>
            </a:extLst>
          </p:cNvPr>
          <p:cNvSpPr/>
          <p:nvPr/>
        </p:nvSpPr>
        <p:spPr>
          <a:xfrm>
            <a:off x="961978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15B0969D-96B7-003F-799E-8BFD5423DCA3}"/>
              </a:ext>
            </a:extLst>
          </p:cNvPr>
          <p:cNvSpPr/>
          <p:nvPr/>
        </p:nvSpPr>
        <p:spPr>
          <a:xfrm>
            <a:off x="9507067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94388409-FAE9-6898-925B-2D1E7F45CB2C}"/>
              </a:ext>
            </a:extLst>
          </p:cNvPr>
          <p:cNvSpPr/>
          <p:nvPr/>
        </p:nvSpPr>
        <p:spPr>
          <a:xfrm>
            <a:off x="9395942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374E65D6-9291-0926-4F15-717E2E7FF15A}"/>
              </a:ext>
            </a:extLst>
          </p:cNvPr>
          <p:cNvSpPr/>
          <p:nvPr/>
        </p:nvSpPr>
        <p:spPr>
          <a:xfrm>
            <a:off x="9284817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243E55AD-4333-35E9-0D56-35569194A2F9}"/>
              </a:ext>
            </a:extLst>
          </p:cNvPr>
          <p:cNvSpPr/>
          <p:nvPr/>
        </p:nvSpPr>
        <p:spPr>
          <a:xfrm>
            <a:off x="9173692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A69A209D-8F80-CEE4-7655-ED1F5E63124C}"/>
              </a:ext>
            </a:extLst>
          </p:cNvPr>
          <p:cNvSpPr/>
          <p:nvPr/>
        </p:nvSpPr>
        <p:spPr>
          <a:xfrm>
            <a:off x="9060980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8F470F15-2100-ED01-321C-A0150F3CD7AA}"/>
              </a:ext>
            </a:extLst>
          </p:cNvPr>
          <p:cNvSpPr/>
          <p:nvPr/>
        </p:nvSpPr>
        <p:spPr>
          <a:xfrm>
            <a:off x="894985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E9EB3F10-588C-7C34-FC78-5534C74A3AD5}"/>
              </a:ext>
            </a:extLst>
          </p:cNvPr>
          <p:cNvSpPr/>
          <p:nvPr/>
        </p:nvSpPr>
        <p:spPr>
          <a:xfrm>
            <a:off x="883873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A8406877-6DB4-C47F-15CF-B11B7DDA2E21}"/>
              </a:ext>
            </a:extLst>
          </p:cNvPr>
          <p:cNvSpPr/>
          <p:nvPr/>
        </p:nvSpPr>
        <p:spPr>
          <a:xfrm>
            <a:off x="8726017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DD15A2E1-E077-424C-8438-667D5886B714}"/>
              </a:ext>
            </a:extLst>
          </p:cNvPr>
          <p:cNvSpPr/>
          <p:nvPr/>
        </p:nvSpPr>
        <p:spPr>
          <a:xfrm>
            <a:off x="8614892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F378A92A-3DF4-D87F-C7F6-B2CF0656FA5B}"/>
              </a:ext>
            </a:extLst>
          </p:cNvPr>
          <p:cNvSpPr/>
          <p:nvPr/>
        </p:nvSpPr>
        <p:spPr>
          <a:xfrm>
            <a:off x="8503767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C20A4DEF-120E-ED01-50C0-5D134679FF83}"/>
              </a:ext>
            </a:extLst>
          </p:cNvPr>
          <p:cNvSpPr/>
          <p:nvPr/>
        </p:nvSpPr>
        <p:spPr>
          <a:xfrm>
            <a:off x="8391055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FA639780-8EA4-B704-B575-40EB04959F20}"/>
              </a:ext>
            </a:extLst>
          </p:cNvPr>
          <p:cNvSpPr/>
          <p:nvPr/>
        </p:nvSpPr>
        <p:spPr>
          <a:xfrm>
            <a:off x="8279930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3C8753B0-32C4-FB4A-8044-936202C965D2}"/>
              </a:ext>
            </a:extLst>
          </p:cNvPr>
          <p:cNvSpPr/>
          <p:nvPr/>
        </p:nvSpPr>
        <p:spPr>
          <a:xfrm>
            <a:off x="816880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CE00D12A-B628-E82A-1EAD-66F4CC9BADC3}"/>
              </a:ext>
            </a:extLst>
          </p:cNvPr>
          <p:cNvCxnSpPr/>
          <p:nvPr/>
        </p:nvCxnSpPr>
        <p:spPr>
          <a:xfrm>
            <a:off x="5215492" y="2808908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6E925BA2-220B-7F3E-E51E-8EC023242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1145" y="3129732"/>
            <a:ext cx="53251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44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3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553474DA-835C-7F68-3BD5-8E01D0D31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1338" y="3160955"/>
            <a:ext cx="685315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4000" b="1" noProof="1">
                <a:solidFill>
                  <a:schemeClr val="bg1"/>
                </a:solidFill>
                <a:latin typeface="微软雅黑" pitchFamily="34" charset="-122"/>
              </a:rPr>
              <a:t>关于存储过程和函数的表达式</a:t>
            </a:r>
          </a:p>
        </p:txBody>
      </p:sp>
    </p:spTree>
    <p:extLst>
      <p:ext uri="{BB962C8B-B14F-4D97-AF65-F5344CB8AC3E}">
        <p14:creationId xmlns:p14="http://schemas.microsoft.com/office/powerpoint/2010/main" val="55188350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07C6C-C176-4229-6275-8CC13872C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30A4BC0B-4A63-3E9C-2513-7A2CF8253F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133" y="2090052"/>
            <a:ext cx="10421256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变量是表达式中最基本的元素，可用于</a:t>
            </a:r>
            <a:r>
              <a:rPr lang="zh-CN" altLang="en-US">
                <a:solidFill>
                  <a:srgbClr val="FF0000"/>
                </a:solidFill>
              </a:rPr>
              <a:t>存储临时数据</a:t>
            </a:r>
            <a:r>
              <a:rPr lang="zh-CN" altLang="en-US"/>
              <a:t>。本节简单介绍变量的分类，以及在存储过程和函数中应用变量的方法。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60BAD6D-1313-C2CC-2A2A-DA459BAE4018}"/>
              </a:ext>
            </a:extLst>
          </p:cNvPr>
          <p:cNvGrpSpPr/>
          <p:nvPr/>
        </p:nvGrpSpPr>
        <p:grpSpPr>
          <a:xfrm>
            <a:off x="670768" y="1100115"/>
            <a:ext cx="10850465" cy="894578"/>
            <a:chOff x="812799" y="1508963"/>
            <a:chExt cx="10850465" cy="1658273"/>
          </a:xfrm>
        </p:grpSpPr>
        <p:sp>
          <p:nvSpPr>
            <p:cNvPr id="10" name="íṩľíḍè-圆角矩形 61">
              <a:extLst>
                <a:ext uri="{FF2B5EF4-FFF2-40B4-BE49-F238E27FC236}">
                  <a16:creationId xmlns:a16="http://schemas.microsoft.com/office/drawing/2014/main" id="{DCFEB7CD-4FDF-C9DF-178D-026A002193FD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1" name="íṩľíḍè-圆角矩形 61">
              <a:extLst>
                <a:ext uri="{FF2B5EF4-FFF2-40B4-BE49-F238E27FC236}">
                  <a16:creationId xmlns:a16="http://schemas.microsoft.com/office/drawing/2014/main" id="{5B633C01-55CF-2B79-84AA-654EC5947D60}"/>
                </a:ext>
              </a:extLst>
            </p:cNvPr>
            <p:cNvSpPr/>
            <p:nvPr/>
          </p:nvSpPr>
          <p:spPr>
            <a:xfrm>
              <a:off x="906109" y="1572467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4" name="文本框 41">
            <a:extLst>
              <a:ext uri="{FF2B5EF4-FFF2-40B4-BE49-F238E27FC236}">
                <a16:creationId xmlns:a16="http://schemas.microsoft.com/office/drawing/2014/main" id="{0727CBE2-D3AD-4FFC-FE47-A374F82E4A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222824"/>
            <a:ext cx="103569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/>
              <a:t>本节详细介绍存储过程和函数中所包含的表达式语句。此处的表达式同其他高级语言中一样，主要由</a:t>
            </a:r>
            <a:r>
              <a:rPr lang="zh-CN" altLang="en-US">
                <a:solidFill>
                  <a:srgbClr val="FF0000"/>
                </a:solidFill>
              </a:rPr>
              <a:t>变量、运算符和流程控制语句</a:t>
            </a:r>
            <a:r>
              <a:rPr lang="zh-CN" altLang="en-US"/>
              <a:t>构成。</a:t>
            </a:r>
            <a:endParaRPr lang="zh-CN" altLang="zh-CN"/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8F0BCB93-08E7-4CA3-5488-13BAFB2678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133" y="3666991"/>
            <a:ext cx="10421256" cy="2426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FF0000"/>
                </a:solidFill>
              </a:rPr>
              <a:t>用户变量（</a:t>
            </a:r>
            <a:r>
              <a:rPr lang="en-US" altLang="zh-CN" dirty="0">
                <a:solidFill>
                  <a:srgbClr val="FF0000"/>
                </a:solidFill>
              </a:rPr>
              <a:t>User-Defined Variables</a:t>
            </a:r>
            <a:r>
              <a:rPr lang="zh-CN" altLang="en-US" dirty="0">
                <a:solidFill>
                  <a:srgbClr val="FF0000"/>
                </a:solidFill>
              </a:rPr>
              <a:t>）：带有前缀</a:t>
            </a:r>
            <a:r>
              <a:rPr lang="en-US" altLang="zh-CN" dirty="0">
                <a:solidFill>
                  <a:srgbClr val="FF0000"/>
                </a:solidFill>
              </a:rPr>
              <a:t>@</a:t>
            </a:r>
            <a:r>
              <a:rPr lang="zh-CN" altLang="en-US" dirty="0">
                <a:solidFill>
                  <a:srgbClr val="FF0000"/>
                </a:solidFill>
              </a:rPr>
              <a:t>，</a:t>
            </a:r>
            <a:r>
              <a:rPr lang="zh-CN" altLang="en-US" dirty="0"/>
              <a:t>只能被定义它的用户使用，作用于当前整个连接，当前连接断开后，所定义的用户变量会被全部释放。用户变量不用提前定义就可以直接使用。</a:t>
            </a:r>
          </a:p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FF0000"/>
                </a:solidFill>
              </a:rPr>
              <a:t>局部变量（</a:t>
            </a:r>
            <a:r>
              <a:rPr lang="en-US" altLang="zh-CN" dirty="0">
                <a:solidFill>
                  <a:srgbClr val="FF0000"/>
                </a:solidFill>
              </a:rPr>
              <a:t>Local Variables</a:t>
            </a:r>
            <a:r>
              <a:rPr lang="zh-CN" altLang="en-US" dirty="0">
                <a:solidFill>
                  <a:srgbClr val="FF0000"/>
                </a:solidFill>
              </a:rPr>
              <a:t>）：没有前缀，</a:t>
            </a:r>
            <a:r>
              <a:rPr lang="zh-CN" altLang="en-US" dirty="0"/>
              <a:t>一般用于</a:t>
            </a:r>
            <a:r>
              <a:rPr lang="en-US" altLang="zh-CN" dirty="0"/>
              <a:t>SQL</a:t>
            </a:r>
            <a:r>
              <a:rPr lang="zh-CN" altLang="en-US" dirty="0"/>
              <a:t>语句块中，比如存储过程的</a:t>
            </a:r>
            <a:r>
              <a:rPr lang="en-US" altLang="zh-CN" dirty="0"/>
              <a:t>BEGIN…END</a:t>
            </a:r>
            <a:r>
              <a:rPr lang="zh-CN" altLang="en-US" dirty="0"/>
              <a:t>中。局部变量使用前需要先通过</a:t>
            </a:r>
            <a:r>
              <a:rPr lang="en-US" altLang="zh-CN" dirty="0">
                <a:solidFill>
                  <a:srgbClr val="FF0000"/>
                </a:solidFill>
              </a:rPr>
              <a:t>DECLARE</a:t>
            </a:r>
            <a:r>
              <a:rPr lang="zh-CN" altLang="en-US" dirty="0">
                <a:solidFill>
                  <a:srgbClr val="FF0000"/>
                </a:solidFill>
              </a:rPr>
              <a:t>声明</a:t>
            </a:r>
            <a:r>
              <a:rPr lang="zh-CN" altLang="en-US" dirty="0"/>
              <a:t>。如没有声明，则初始值为</a:t>
            </a:r>
            <a:r>
              <a:rPr lang="en-US" altLang="zh-CN" dirty="0"/>
              <a:t>NULL</a:t>
            </a:r>
            <a:r>
              <a:rPr lang="zh-CN" altLang="en-US" dirty="0"/>
              <a:t>。</a:t>
            </a:r>
          </a:p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FF0000"/>
                </a:solidFill>
              </a:rPr>
              <a:t>系统变量（</a:t>
            </a:r>
            <a:r>
              <a:rPr lang="en-US" altLang="zh-CN" dirty="0">
                <a:solidFill>
                  <a:srgbClr val="FF0000"/>
                </a:solidFill>
              </a:rPr>
              <a:t>Server System Variables</a:t>
            </a:r>
            <a:r>
              <a:rPr lang="zh-CN" altLang="en-US" dirty="0">
                <a:solidFill>
                  <a:srgbClr val="FF0000"/>
                </a:solidFill>
              </a:rPr>
              <a:t>）：带有前缀</a:t>
            </a:r>
            <a:r>
              <a:rPr lang="en-US" altLang="zh-CN" dirty="0">
                <a:solidFill>
                  <a:srgbClr val="FF0000"/>
                </a:solidFill>
              </a:rPr>
              <a:t>@@</a:t>
            </a:r>
            <a:r>
              <a:rPr lang="zh-CN" altLang="en-US" dirty="0">
                <a:solidFill>
                  <a:srgbClr val="FF0000"/>
                </a:solidFill>
              </a:rPr>
              <a:t>，</a:t>
            </a:r>
            <a:r>
              <a:rPr lang="en-US" altLang="zh-CN" dirty="0">
                <a:solidFill>
                  <a:srgbClr val="FF0000"/>
                </a:solidFill>
              </a:rPr>
              <a:t>MySQL</a:t>
            </a:r>
            <a:r>
              <a:rPr lang="zh-CN" altLang="en-US" dirty="0"/>
              <a:t>有许多已经设置默认值的系统变量。系统变量包含</a:t>
            </a:r>
            <a:r>
              <a:rPr lang="zh-CN" altLang="en-US" dirty="0">
                <a:solidFill>
                  <a:srgbClr val="FF0000"/>
                </a:solidFill>
              </a:rPr>
              <a:t>全局变量</a:t>
            </a:r>
            <a:r>
              <a:rPr lang="zh-CN" altLang="en-US" dirty="0"/>
              <a:t>和</a:t>
            </a:r>
            <a:r>
              <a:rPr lang="zh-CN" altLang="en-US" dirty="0">
                <a:solidFill>
                  <a:srgbClr val="FF0000"/>
                </a:solidFill>
              </a:rPr>
              <a:t>会话变量</a:t>
            </a:r>
            <a:r>
              <a:rPr lang="zh-CN" altLang="en-US" dirty="0"/>
              <a:t>。全局变量会影响整个服务器，而会话变量只影响个人客户端连接。</a:t>
            </a: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id="{AF7F73E2-EB6B-DAC3-6AC2-F1769AFFF9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8882" y="2978841"/>
            <a:ext cx="3612281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变量的分类</a:t>
            </a:r>
            <a:endParaRPr lang="zh-CN" altLang="en-US" noProof="1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5DCA015-4EF7-629A-5FD2-99CCB0F5825E}"/>
              </a:ext>
            </a:extLst>
          </p:cNvPr>
          <p:cNvGrpSpPr/>
          <p:nvPr/>
        </p:nvGrpSpPr>
        <p:grpSpPr>
          <a:xfrm>
            <a:off x="815582" y="2863536"/>
            <a:ext cx="1003300" cy="722312"/>
            <a:chOff x="877888" y="1586140"/>
            <a:chExt cx="1003300" cy="722312"/>
          </a:xfrm>
        </p:grpSpPr>
        <p:sp>
          <p:nvSpPr>
            <p:cNvPr id="8" name="íṩľíḍè-Freeform: Shape 9">
              <a:extLst>
                <a:ext uri="{FF2B5EF4-FFF2-40B4-BE49-F238E27FC236}">
                  <a16:creationId xmlns:a16="http://schemas.microsoft.com/office/drawing/2014/main" id="{F33735DF-1A1A-5B3B-179A-8D306ED272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ṩľíḍè-Oval 10">
              <a:extLst>
                <a:ext uri="{FF2B5EF4-FFF2-40B4-BE49-F238E27FC236}">
                  <a16:creationId xmlns:a16="http://schemas.microsoft.com/office/drawing/2014/main" id="{9696D47A-B74B-5E9C-3047-E7FBCAED1015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2201216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EDB3E-CA03-CA9C-14CB-54AAA47C2A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>
            <a:extLst>
              <a:ext uri="{FF2B5EF4-FFF2-40B4-BE49-F238E27FC236}">
                <a16:creationId xmlns:a16="http://schemas.microsoft.com/office/drawing/2014/main" id="{F6F48516-134D-420B-B9AC-C3326E058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0041" y="1240049"/>
            <a:ext cx="3612281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在存储过程和函数中应用变量</a:t>
            </a:r>
            <a:endParaRPr lang="zh-CN" altLang="en-US" noProof="1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D9426F2-663E-0E2F-81DB-78AE0E9A7ABC}"/>
              </a:ext>
            </a:extLst>
          </p:cNvPr>
          <p:cNvGrpSpPr/>
          <p:nvPr/>
        </p:nvGrpSpPr>
        <p:grpSpPr>
          <a:xfrm>
            <a:off x="726741" y="1124744"/>
            <a:ext cx="1003300" cy="722312"/>
            <a:chOff x="877888" y="1586140"/>
            <a:chExt cx="1003300" cy="722312"/>
          </a:xfrm>
        </p:grpSpPr>
        <p:sp>
          <p:nvSpPr>
            <p:cNvPr id="19" name="íṩľíḍè-Freeform: Shape 9">
              <a:extLst>
                <a:ext uri="{FF2B5EF4-FFF2-40B4-BE49-F238E27FC236}">
                  <a16:creationId xmlns:a16="http://schemas.microsoft.com/office/drawing/2014/main" id="{E4070062-9FFA-F133-5630-616BA31344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íṩľíḍè-Oval 10">
              <a:extLst>
                <a:ext uri="{FF2B5EF4-FFF2-40B4-BE49-F238E27FC236}">
                  <a16:creationId xmlns:a16="http://schemas.microsoft.com/office/drawing/2014/main" id="{82FFA4E7-E142-A699-AAFB-ABDB2E21E823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5" name="文本框 41">
            <a:extLst>
              <a:ext uri="{FF2B5EF4-FFF2-40B4-BE49-F238E27FC236}">
                <a16:creationId xmlns:a16="http://schemas.microsoft.com/office/drawing/2014/main" id="{9AC6138A-0C10-37C8-2C47-CB751FE186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92" y="1974854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局部变量可以在子程序中定义并应用，其作用范围是</a:t>
            </a:r>
            <a:r>
              <a:rPr lang="en-US" altLang="zh-CN">
                <a:solidFill>
                  <a:srgbClr val="FF0000"/>
                </a:solidFill>
              </a:rPr>
              <a:t>BEGIN…END</a:t>
            </a:r>
            <a:r>
              <a:rPr lang="zh-CN" altLang="en-US"/>
              <a:t>语句块。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509FCA13-6895-7285-3089-6847B02634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065" y="2360529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/>
              <a:t>1</a:t>
            </a:r>
            <a:r>
              <a:rPr lang="zh-CN" altLang="en-US"/>
              <a:t>）定义变量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388EF677-3362-9EF4-B759-E4E4911CC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169" y="2764866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在存储过程中使用</a:t>
            </a:r>
            <a:r>
              <a:rPr lang="en-US" altLang="zh-CN">
                <a:solidFill>
                  <a:srgbClr val="FF0000"/>
                </a:solidFill>
              </a:rPr>
              <a:t>DECLARE</a:t>
            </a:r>
            <a:r>
              <a:rPr lang="zh-CN" altLang="en-US">
                <a:solidFill>
                  <a:srgbClr val="FF0000"/>
                </a:solidFill>
              </a:rPr>
              <a:t>语句</a:t>
            </a:r>
            <a:r>
              <a:rPr lang="zh-CN" altLang="en-US"/>
              <a:t>定义局部变量，其语法形式如下：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22A4FC9-0BB0-1E5E-DBB1-9F857923A303}"/>
              </a:ext>
            </a:extLst>
          </p:cNvPr>
          <p:cNvSpPr/>
          <p:nvPr/>
        </p:nvSpPr>
        <p:spPr>
          <a:xfrm>
            <a:off x="1050326" y="3297760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7566C763-A2BD-809D-0626-7A1DCFE1C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8221" y="3372964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DECLARE var_name[,…] type [DEFAULT value];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1292FDAC-AC00-D41A-927B-8864139210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942" y="3831704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例如，定义一个</a:t>
            </a:r>
            <a:r>
              <a:rPr lang="en-US" altLang="zh-CN"/>
              <a:t>INT</a:t>
            </a:r>
            <a:r>
              <a:rPr lang="zh-CN" altLang="en-US"/>
              <a:t>类型的变量，名称为</a:t>
            </a:r>
            <a:r>
              <a:rPr lang="en-US" altLang="zh-CN"/>
              <a:t>var1</a:t>
            </a:r>
            <a:r>
              <a:rPr lang="zh-CN" altLang="en-US"/>
              <a:t>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D3C849D-E156-AB46-7F9E-D3AF99B2F3A8}"/>
              </a:ext>
            </a:extLst>
          </p:cNvPr>
          <p:cNvSpPr/>
          <p:nvPr/>
        </p:nvSpPr>
        <p:spPr>
          <a:xfrm>
            <a:off x="1044099" y="4364598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2" name="文本框 38">
            <a:extLst>
              <a:ext uri="{FF2B5EF4-FFF2-40B4-BE49-F238E27FC236}">
                <a16:creationId xmlns:a16="http://schemas.microsoft.com/office/drawing/2014/main" id="{A17C6601-8C10-7FCA-C275-50EEEE186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1994" y="4439802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DECLARE var1 INT;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0698602-5BF0-97F1-3CBC-36D9CBDB598F}"/>
              </a:ext>
            </a:extLst>
          </p:cNvPr>
          <p:cNvGrpSpPr/>
          <p:nvPr/>
        </p:nvGrpSpPr>
        <p:grpSpPr>
          <a:xfrm>
            <a:off x="860827" y="4969886"/>
            <a:ext cx="10096656" cy="1071395"/>
            <a:chOff x="812800" y="4424635"/>
            <a:chExt cx="10580688" cy="1800000"/>
          </a:xfrm>
        </p:grpSpPr>
        <p:sp>
          <p:nvSpPr>
            <p:cNvPr id="15" name="圆角矩形 33">
              <a:extLst>
                <a:ext uri="{FF2B5EF4-FFF2-40B4-BE49-F238E27FC236}">
                  <a16:creationId xmlns:a16="http://schemas.microsoft.com/office/drawing/2014/main" id="{2284DE44-0F26-F059-1F6C-E9544220FB4D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3D205A3-02BF-51C5-7885-67D5EF46F8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7" name="Flowchart: Off-page Connector 32">
                <a:extLst>
                  <a:ext uri="{FF2B5EF4-FFF2-40B4-BE49-F238E27FC236}">
                    <a16:creationId xmlns:a16="http://schemas.microsoft.com/office/drawing/2014/main" id="{CA6A6B15-832A-DFE8-65E0-41060C60E296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8" name="Round Same Side Corner Rectangle 33">
                <a:extLst>
                  <a:ext uri="{FF2B5EF4-FFF2-40B4-BE49-F238E27FC236}">
                    <a16:creationId xmlns:a16="http://schemas.microsoft.com/office/drawing/2014/main" id="{FBCBE388-02B3-91A8-A9D6-3668C20CD300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4" name="文本框 41">
            <a:extLst>
              <a:ext uri="{FF2B5EF4-FFF2-40B4-BE49-F238E27FC236}">
                <a16:creationId xmlns:a16="http://schemas.microsoft.com/office/drawing/2014/main" id="{6CF1AAAC-4CCA-E593-93E7-CD81D7B496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1812" y="5052121"/>
            <a:ext cx="8099502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变量的定义必须在复合语句开头，并且在任何其他语句前面。也就是说，</a:t>
            </a:r>
            <a:r>
              <a:rPr lang="en-US" altLang="zh-CN" sz="1600" dirty="0">
                <a:solidFill>
                  <a:schemeClr val="bg1"/>
                </a:solidFill>
              </a:rPr>
              <a:t>DECLARE</a:t>
            </a:r>
            <a:r>
              <a:rPr lang="zh-CN" altLang="en-US" sz="1600" dirty="0">
                <a:solidFill>
                  <a:schemeClr val="bg1"/>
                </a:solidFill>
              </a:rPr>
              <a:t>语句在存储过程和函数中使用时，必须出现在</a:t>
            </a:r>
            <a:r>
              <a:rPr lang="en-US" altLang="zh-CN" sz="1600" dirty="0">
                <a:solidFill>
                  <a:schemeClr val="bg1"/>
                </a:solidFill>
              </a:rPr>
              <a:t>BEGIN…END</a:t>
            </a:r>
            <a:r>
              <a:rPr lang="zh-CN" altLang="en-US" sz="1600" dirty="0">
                <a:solidFill>
                  <a:schemeClr val="bg1"/>
                </a:solidFill>
              </a:rPr>
              <a:t>语句块的最前面，并且变量名不区分大小写。可以一次声明多个相同类型的变量。</a:t>
            </a:r>
          </a:p>
        </p:txBody>
      </p:sp>
    </p:spTree>
    <p:extLst>
      <p:ext uri="{BB962C8B-B14F-4D97-AF65-F5344CB8AC3E}">
        <p14:creationId xmlns:p14="http://schemas.microsoft.com/office/powerpoint/2010/main" val="242988643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52907-DA2F-A936-6424-6C6C96055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67C3E763-563E-72C0-B6A3-A9955426F9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495" y="1124744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/>
              <a:t>2</a:t>
            </a:r>
            <a:r>
              <a:rPr lang="zh-CN" altLang="en-US"/>
              <a:t>）为变量赋值</a:t>
            </a:r>
          </a:p>
        </p:txBody>
      </p:sp>
      <p:sp>
        <p:nvSpPr>
          <p:cNvPr id="3" name="文本框 41">
            <a:extLst>
              <a:ext uri="{FF2B5EF4-FFF2-40B4-BE49-F238E27FC236}">
                <a16:creationId xmlns:a16="http://schemas.microsoft.com/office/drawing/2014/main" id="{61B4D257-E396-DFA3-E61D-0C9ED231AB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599" y="1529081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定义变量之后，可以使用</a:t>
            </a:r>
            <a:r>
              <a:rPr lang="en-US" altLang="zh-CN">
                <a:solidFill>
                  <a:srgbClr val="FF0000"/>
                </a:solidFill>
              </a:rPr>
              <a:t>SET</a:t>
            </a:r>
            <a:r>
              <a:rPr lang="zh-CN" altLang="en-US">
                <a:solidFill>
                  <a:srgbClr val="FF0000"/>
                </a:solidFill>
              </a:rPr>
              <a:t>关键字</a:t>
            </a:r>
            <a:r>
              <a:rPr lang="zh-CN" altLang="en-US"/>
              <a:t>为变量赋值，语法形式如下：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48E5390-BAB3-22C1-E9E6-43B4FAA5DC75}"/>
              </a:ext>
            </a:extLst>
          </p:cNvPr>
          <p:cNvSpPr/>
          <p:nvPr/>
        </p:nvSpPr>
        <p:spPr>
          <a:xfrm>
            <a:off x="1235756" y="2061975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C3383937-DFF4-4F43-D244-F5E7AEB2AE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3651" y="2137179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SET var_name = expr [,var_name = expr] …;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2BA9F1B6-4EB4-6B5A-FBEE-3B3EEEB8D3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372" y="2595919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为前面定义的变量</a:t>
            </a:r>
            <a:r>
              <a:rPr lang="en-US" altLang="zh-CN"/>
              <a:t>var1</a:t>
            </a:r>
            <a:r>
              <a:rPr lang="zh-CN" altLang="en-US"/>
              <a:t>赋值，具体如下：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AE28EAD-8F4E-B816-5C91-33B9E6BB167C}"/>
              </a:ext>
            </a:extLst>
          </p:cNvPr>
          <p:cNvSpPr/>
          <p:nvPr/>
        </p:nvSpPr>
        <p:spPr>
          <a:xfrm>
            <a:off x="1229529" y="3128813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4AE5A22F-872E-6756-EE4F-7CD49E2727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424" y="3204017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SET var1 = 3;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A3090037-A0E9-EA3E-7C33-DDC8EB596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145" y="3672088"/>
            <a:ext cx="10421256" cy="106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变量值可以为常量或者表达式。</a:t>
            </a:r>
          </a:p>
          <a:p>
            <a:pPr algn="just" eaLnBrk="1" hangingPunct="1">
              <a:lnSpc>
                <a:spcPts val="2600"/>
              </a:lnSpc>
            </a:pPr>
            <a:r>
              <a:rPr lang="zh-CN" altLang="en-US"/>
              <a:t>另外，也可以使用</a:t>
            </a:r>
            <a:r>
              <a:rPr lang="en-US" altLang="zh-CN"/>
              <a:t>SELECT…INTO…</a:t>
            </a:r>
            <a:r>
              <a:rPr lang="zh-CN" altLang="en-US"/>
              <a:t>查询语句将查询结果赋给变量，这要求查询结果必须只有一行，具体语法形式如下：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6A69BD2-8417-E3BF-2021-EE57EEE64FAE}"/>
              </a:ext>
            </a:extLst>
          </p:cNvPr>
          <p:cNvSpPr/>
          <p:nvPr/>
        </p:nvSpPr>
        <p:spPr>
          <a:xfrm>
            <a:off x="1248191" y="4845717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9BE93026-6124-5FF0-F242-F758EF14A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6086" y="4920921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SELECT col_name[,……] INTO var_name[,……] FROM table_name;</a:t>
            </a:r>
          </a:p>
        </p:txBody>
      </p:sp>
    </p:spTree>
    <p:extLst>
      <p:ext uri="{BB962C8B-B14F-4D97-AF65-F5344CB8AC3E}">
        <p14:creationId xmlns:p14="http://schemas.microsoft.com/office/powerpoint/2010/main" val="126278939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CD6B3-3380-B39E-6142-F3B8EC881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A78C8FA-F7E3-56ED-AB88-436098E43B6C}"/>
              </a:ext>
            </a:extLst>
          </p:cNvPr>
          <p:cNvSpPr/>
          <p:nvPr/>
        </p:nvSpPr>
        <p:spPr>
          <a:xfrm>
            <a:off x="1093512" y="2796687"/>
            <a:ext cx="9882453" cy="292049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E36ACB67-ED5D-C1C6-6F84-54AF2251D7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9503" y="2851096"/>
            <a:ext cx="8574639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DELIMITER $$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CREATE PROCEDURE proc1()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-&gt; BEGIN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-&gt; DECLARE var1,var2,var3,g_id INT;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-&gt; SET var1=1,var2=2;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-&gt; SET var3=var1+var2;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-&gt; SELECT id into g_id FROM goods WHERE id=1;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-&gt; END $$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0 rows affected (0.10 sec)</a:t>
            </a:r>
          </a:p>
          <a:p>
            <a:pPr eaLnBrk="1" hangingPunct="1"/>
            <a:endParaRPr lang="en-US" altLang="zh-CN" sz="160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DELIMITER;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F7310AA-2675-49BD-45F4-069EAFD807E8}"/>
              </a:ext>
            </a:extLst>
          </p:cNvPr>
          <p:cNvGrpSpPr/>
          <p:nvPr/>
        </p:nvGrpSpPr>
        <p:grpSpPr>
          <a:xfrm>
            <a:off x="865114" y="1140820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78078F4-1000-CF73-4751-01AEB6294BE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8" name="圆角矩形 26">
              <a:extLst>
                <a:ext uri="{FF2B5EF4-FFF2-40B4-BE49-F238E27FC236}">
                  <a16:creationId xmlns:a16="http://schemas.microsoft.com/office/drawing/2014/main" id="{6DFBC160-2B55-DD0D-8BD8-8C6471E72B9D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5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36">
            <a:extLst>
              <a:ext uri="{FF2B5EF4-FFF2-40B4-BE49-F238E27FC236}">
                <a16:creationId xmlns:a16="http://schemas.microsoft.com/office/drawing/2014/main" id="{6AF056D6-C5D2-D5B1-7A4B-EA5C258A01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5101" y="1291305"/>
            <a:ext cx="8021784" cy="34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语句，定义变量并为其赋值。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79F10F24-3B39-4552-0A8A-16C7084280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628" y="1958954"/>
            <a:ext cx="10421256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首先登录</a:t>
            </a:r>
            <a:r>
              <a:rPr lang="en-US" altLang="zh-CN"/>
              <a:t>MySQL</a:t>
            </a:r>
            <a:r>
              <a:rPr lang="zh-CN" altLang="en-US"/>
              <a:t>，并选择数据库</a:t>
            </a:r>
            <a:r>
              <a:rPr lang="en-US" altLang="zh-CN"/>
              <a:t>db_shop</a:t>
            </a:r>
            <a:r>
              <a:rPr lang="zh-CN" altLang="en-US"/>
              <a:t>。然后创建存储过程并定义变量，</a:t>
            </a:r>
            <a:r>
              <a:rPr lang="en-US" altLang="zh-CN"/>
              <a:t>SQL</a:t>
            </a:r>
            <a:r>
              <a:rPr lang="zh-CN" altLang="en-US"/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283343277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183FDC-732F-6F9D-A752-2D06E2490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A11BD8A7-8BD0-5131-4C6C-9DE82B7DA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068" y="1031181"/>
            <a:ext cx="10421256" cy="106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条件和处理程序是</a:t>
            </a:r>
            <a:r>
              <a:rPr lang="en-US" altLang="zh-CN"/>
              <a:t>MySQL</a:t>
            </a:r>
            <a:r>
              <a:rPr lang="zh-CN" altLang="en-US"/>
              <a:t>提供的一种</a:t>
            </a:r>
            <a:r>
              <a:rPr lang="zh-CN" altLang="en-US">
                <a:solidFill>
                  <a:srgbClr val="FF0000"/>
                </a:solidFill>
              </a:rPr>
              <a:t>异常处理机制</a:t>
            </a:r>
            <a:r>
              <a:rPr lang="zh-CN" altLang="en-US"/>
              <a:t>，</a:t>
            </a:r>
            <a:r>
              <a:rPr lang="zh-CN" altLang="en-US">
                <a:solidFill>
                  <a:srgbClr val="FF0000"/>
                </a:solidFill>
              </a:rPr>
              <a:t>定义条件</a:t>
            </a:r>
            <a:r>
              <a:rPr lang="zh-CN" altLang="en-US"/>
              <a:t>是事先定义程序执行过程中可能会遇到的问题；</a:t>
            </a:r>
            <a:r>
              <a:rPr lang="zh-CN" altLang="en-US">
                <a:solidFill>
                  <a:srgbClr val="FF0000"/>
                </a:solidFill>
              </a:rPr>
              <a:t>定义处理程序</a:t>
            </a:r>
            <a:r>
              <a:rPr lang="zh-CN" altLang="en-US"/>
              <a:t>是定义在遇到问题时执行的相应处理方法，并且保证存储过程和函数在遇到问题时不终止。</a:t>
            </a:r>
          </a:p>
        </p:txBody>
      </p:sp>
      <p:sp>
        <p:nvSpPr>
          <p:cNvPr id="3" name="文本框 3">
            <a:extLst>
              <a:ext uri="{FF2B5EF4-FFF2-40B4-BE49-F238E27FC236}">
                <a16:creationId xmlns:a16="http://schemas.microsoft.com/office/drawing/2014/main" id="{5DBCF2BA-5115-EA17-E5B8-DAF27D509E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817" y="2209231"/>
            <a:ext cx="3612281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定义条件</a:t>
            </a:r>
            <a:endParaRPr lang="zh-CN" altLang="en-US" noProof="1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56B67AF-EEF1-FD8D-8CCF-D894F25576E6}"/>
              </a:ext>
            </a:extLst>
          </p:cNvPr>
          <p:cNvGrpSpPr/>
          <p:nvPr/>
        </p:nvGrpSpPr>
        <p:grpSpPr>
          <a:xfrm>
            <a:off x="597517" y="2093926"/>
            <a:ext cx="1003300" cy="722312"/>
            <a:chOff x="877888" y="1586140"/>
            <a:chExt cx="1003300" cy="722312"/>
          </a:xfrm>
        </p:grpSpPr>
        <p:sp>
          <p:nvSpPr>
            <p:cNvPr id="20" name="íṩľíḍè-Freeform: Shape 9">
              <a:extLst>
                <a:ext uri="{FF2B5EF4-FFF2-40B4-BE49-F238E27FC236}">
                  <a16:creationId xmlns:a16="http://schemas.microsoft.com/office/drawing/2014/main" id="{8F97B1F0-CAC5-1823-78CE-326181226D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íṩľíḍè-Oval 10">
              <a:extLst>
                <a:ext uri="{FF2B5EF4-FFF2-40B4-BE49-F238E27FC236}">
                  <a16:creationId xmlns:a16="http://schemas.microsoft.com/office/drawing/2014/main" id="{2ED23EBD-427C-8A61-9594-11CF0BE1C2B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5" name="文本框 41">
            <a:extLst>
              <a:ext uri="{FF2B5EF4-FFF2-40B4-BE49-F238E27FC236}">
                <a16:creationId xmlns:a16="http://schemas.microsoft.com/office/drawing/2014/main" id="{73F6A9FF-5962-C3DF-6321-BBFB021F0E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945" y="2791617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在</a:t>
            </a:r>
            <a:r>
              <a:rPr lang="en-US" altLang="zh-CN"/>
              <a:t>MySQL</a:t>
            </a:r>
            <a:r>
              <a:rPr lang="zh-CN" altLang="en-US"/>
              <a:t>中定义条件使用</a:t>
            </a:r>
            <a:r>
              <a:rPr lang="en-US" altLang="zh-CN">
                <a:solidFill>
                  <a:srgbClr val="FF0000"/>
                </a:solidFill>
              </a:rPr>
              <a:t>DECLARE…CONDITION</a:t>
            </a:r>
            <a:r>
              <a:rPr lang="zh-CN" altLang="en-US"/>
              <a:t>语句，其语法形式如下：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BBF037E-CE5F-F816-D949-373511805EA7}"/>
              </a:ext>
            </a:extLst>
          </p:cNvPr>
          <p:cNvSpPr/>
          <p:nvPr/>
        </p:nvSpPr>
        <p:spPr>
          <a:xfrm>
            <a:off x="921102" y="3240532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4CCB97C6-02CB-E9A5-CA3B-03CE34FDD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8997" y="3315736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DECLARE condition_name CONDITION FOR [condition_type];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AF2D4101-A425-588F-24E8-9B6C79FA1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676" y="3727821"/>
            <a:ext cx="10421256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en-US" altLang="zh-CN">
                <a:solidFill>
                  <a:srgbClr val="FF0000"/>
                </a:solidFill>
              </a:rPr>
              <a:t>mysql_error_code</a:t>
            </a:r>
            <a:r>
              <a:rPr lang="zh-CN" altLang="en-US">
                <a:solidFill>
                  <a:srgbClr val="FF0000"/>
                </a:solidFill>
              </a:rPr>
              <a:t>：</a:t>
            </a:r>
            <a:r>
              <a:rPr lang="zh-CN" altLang="en-US"/>
              <a:t>表示数值类型错误代码。</a:t>
            </a:r>
          </a:p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en-US" altLang="zh-CN">
                <a:solidFill>
                  <a:srgbClr val="FF0000"/>
                </a:solidFill>
              </a:rPr>
              <a:t>sqlstate_value</a:t>
            </a:r>
            <a:r>
              <a:rPr lang="zh-CN" altLang="en-US">
                <a:solidFill>
                  <a:srgbClr val="FF0000"/>
                </a:solidFill>
              </a:rPr>
              <a:t>：</a:t>
            </a:r>
            <a:r>
              <a:rPr lang="zh-CN" altLang="en-US"/>
              <a:t>表示长度为</a:t>
            </a:r>
            <a:r>
              <a:rPr lang="en-US" altLang="zh-CN"/>
              <a:t>5</a:t>
            </a:r>
            <a:r>
              <a:rPr lang="zh-CN" altLang="en-US"/>
              <a:t>的字符串类型错误代码。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1FDC2358-E4F2-2CF0-B384-96B50B1A35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049" y="4474301"/>
            <a:ext cx="10421256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下面以名为“</a:t>
            </a:r>
            <a:r>
              <a:rPr lang="en-US" altLang="zh-CN"/>
              <a:t>not_found_database”</a:t>
            </a:r>
            <a:r>
              <a:rPr lang="zh-CN" altLang="en-US"/>
              <a:t>的条件“</a:t>
            </a:r>
            <a:r>
              <a:rPr lang="en-US" altLang="zh-CN"/>
              <a:t>ERROR 1049(42000)”</a:t>
            </a:r>
            <a:r>
              <a:rPr lang="zh-CN" altLang="en-US"/>
              <a:t>的定义为例，来看看这两种形式的区别。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A234977-8F9C-6194-F576-CF507A9D201D}"/>
              </a:ext>
            </a:extLst>
          </p:cNvPr>
          <p:cNvSpPr/>
          <p:nvPr/>
        </p:nvSpPr>
        <p:spPr>
          <a:xfrm>
            <a:off x="914875" y="5371104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64C778BE-F2AE-7711-1786-1D2EAB05A3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2770" y="5446308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DECLARE not_found_database CONDITION FOR 1049;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52DF326-828E-A5E1-16D4-1D8757BAD139}"/>
              </a:ext>
            </a:extLst>
          </p:cNvPr>
          <p:cNvSpPr/>
          <p:nvPr/>
        </p:nvSpPr>
        <p:spPr>
          <a:xfrm>
            <a:off x="908648" y="5980723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:a16="http://schemas.microsoft.com/office/drawing/2014/main" id="{4B830F81-AE40-682E-FBA5-61A7FB65C9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543" y="6055927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DECLARE not_found_database CONDITION FOR SQLSTATE ‘42000’;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76D3BCF-8324-DE75-07E2-EF552CDBB0F2}"/>
              </a:ext>
            </a:extLst>
          </p:cNvPr>
          <p:cNvGrpSpPr/>
          <p:nvPr/>
        </p:nvGrpSpPr>
        <p:grpSpPr>
          <a:xfrm>
            <a:off x="3148233" y="1770663"/>
            <a:ext cx="8466825" cy="1071395"/>
            <a:chOff x="812800" y="4424635"/>
            <a:chExt cx="10580688" cy="1800000"/>
          </a:xfrm>
        </p:grpSpPr>
        <p:sp>
          <p:nvSpPr>
            <p:cNvPr id="16" name="圆角矩形 33">
              <a:extLst>
                <a:ext uri="{FF2B5EF4-FFF2-40B4-BE49-F238E27FC236}">
                  <a16:creationId xmlns:a16="http://schemas.microsoft.com/office/drawing/2014/main" id="{600ED05A-3317-B9C2-909E-CCED4E84CBB0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47ED6B4A-08A8-BA50-8E78-2D5D94B3356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8" name="Flowchart: Off-page Connector 32">
                <a:extLst>
                  <a:ext uri="{FF2B5EF4-FFF2-40B4-BE49-F238E27FC236}">
                    <a16:creationId xmlns:a16="http://schemas.microsoft.com/office/drawing/2014/main" id="{67E1A4CC-0EB8-5F29-CDA5-CC06BEF748D9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9" name="Round Same Side Corner Rectangle 33">
                <a:extLst>
                  <a:ext uri="{FF2B5EF4-FFF2-40B4-BE49-F238E27FC236}">
                    <a16:creationId xmlns:a16="http://schemas.microsoft.com/office/drawing/2014/main" id="{EF1D8E49-B837-5E5B-3428-98D6E8DDA63A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5" name="文本框 41">
            <a:extLst>
              <a:ext uri="{FF2B5EF4-FFF2-40B4-BE49-F238E27FC236}">
                <a16:creationId xmlns:a16="http://schemas.microsoft.com/office/drawing/2014/main" id="{2332B031-4971-8F57-19C5-05EFDDBBAE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9217" y="1852898"/>
            <a:ext cx="6393618" cy="92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dirty="0">
                <a:solidFill>
                  <a:schemeClr val="bg1"/>
                </a:solidFill>
              </a:rPr>
              <a:t>数值类型的错误代码不要使用</a:t>
            </a:r>
            <a:r>
              <a:rPr lang="en-US" altLang="zh-CN" dirty="0">
                <a:solidFill>
                  <a:schemeClr val="bg1"/>
                </a:solidFill>
              </a:rPr>
              <a:t>0</a:t>
            </a:r>
            <a:r>
              <a:rPr lang="zh-CN" altLang="en-US" dirty="0">
                <a:solidFill>
                  <a:schemeClr val="bg1"/>
                </a:solidFill>
              </a:rPr>
              <a:t>，因为</a:t>
            </a:r>
            <a:r>
              <a:rPr lang="en-US" altLang="zh-CN" dirty="0">
                <a:solidFill>
                  <a:schemeClr val="bg1"/>
                </a:solidFill>
              </a:rPr>
              <a:t>0</a:t>
            </a:r>
            <a:r>
              <a:rPr lang="zh-CN" altLang="en-US" dirty="0">
                <a:solidFill>
                  <a:schemeClr val="bg1"/>
                </a:solidFill>
              </a:rPr>
              <a:t>表示成功而不是错误；字符串类型的错误代码不要使用</a:t>
            </a:r>
            <a:r>
              <a:rPr lang="en-US" altLang="zh-CN" dirty="0">
                <a:solidFill>
                  <a:schemeClr val="bg1"/>
                </a:solidFill>
              </a:rPr>
              <a:t>'00'</a:t>
            </a:r>
            <a:r>
              <a:rPr lang="zh-CN" altLang="en-US" dirty="0">
                <a:solidFill>
                  <a:schemeClr val="bg1"/>
                </a:solidFill>
              </a:rPr>
              <a:t>，因为</a:t>
            </a:r>
            <a:r>
              <a:rPr lang="en-US" altLang="zh-CN" dirty="0">
                <a:solidFill>
                  <a:schemeClr val="bg1"/>
                </a:solidFill>
              </a:rPr>
              <a:t>'00'</a:t>
            </a:r>
            <a:r>
              <a:rPr lang="zh-CN" altLang="en-US" dirty="0">
                <a:solidFill>
                  <a:schemeClr val="bg1"/>
                </a:solidFill>
              </a:rPr>
              <a:t>表示成功而不是错误。</a:t>
            </a:r>
          </a:p>
        </p:txBody>
      </p:sp>
    </p:spTree>
    <p:extLst>
      <p:ext uri="{BB962C8B-B14F-4D97-AF65-F5344CB8AC3E}">
        <p14:creationId xmlns:p14="http://schemas.microsoft.com/office/powerpoint/2010/main" val="24263715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id="{FEEF311C-AC89-2399-CA9F-B25C42BB6443}"/>
              </a:ext>
            </a:extLst>
          </p:cNvPr>
          <p:cNvSpPr/>
          <p:nvPr/>
        </p:nvSpPr>
        <p:spPr>
          <a:xfrm>
            <a:off x="11980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3" name="任意多边形 8">
            <a:extLst>
              <a:ext uri="{FF2B5EF4-FFF2-40B4-BE49-F238E27FC236}">
                <a16:creationId xmlns:a16="http://schemas.microsoft.com/office/drawing/2014/main" id="{2165F8E8-9D25-74CD-3D34-5766058C6A6A}"/>
              </a:ext>
            </a:extLst>
          </p:cNvPr>
          <p:cNvSpPr/>
          <p:nvPr/>
        </p:nvSpPr>
        <p:spPr>
          <a:xfrm>
            <a:off x="39456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4" name="任意多边形 9">
            <a:extLst>
              <a:ext uri="{FF2B5EF4-FFF2-40B4-BE49-F238E27FC236}">
                <a16:creationId xmlns:a16="http://schemas.microsoft.com/office/drawing/2014/main" id="{1C19BDAE-B63D-D3AD-8F44-DDC356A03225}"/>
              </a:ext>
            </a:extLst>
          </p:cNvPr>
          <p:cNvSpPr/>
          <p:nvPr/>
        </p:nvSpPr>
        <p:spPr>
          <a:xfrm>
            <a:off x="1070843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5" name="任意多边形 10">
            <a:extLst>
              <a:ext uri="{FF2B5EF4-FFF2-40B4-BE49-F238E27FC236}">
                <a16:creationId xmlns:a16="http://schemas.microsoft.com/office/drawing/2014/main" id="{DFCF797F-E8C1-58B9-EC92-516075EECBE7}"/>
              </a:ext>
            </a:extLst>
          </p:cNvPr>
          <p:cNvSpPr/>
          <p:nvPr/>
        </p:nvSpPr>
        <p:spPr>
          <a:xfrm>
            <a:off x="1748705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6" name="任意多边形 11">
            <a:extLst>
              <a:ext uri="{FF2B5EF4-FFF2-40B4-BE49-F238E27FC236}">
                <a16:creationId xmlns:a16="http://schemas.microsoft.com/office/drawing/2014/main" id="{48A5975B-7FB6-0BC9-BE8D-B2EBBAEC04D4}"/>
              </a:ext>
            </a:extLst>
          </p:cNvPr>
          <p:cNvSpPr/>
          <p:nvPr/>
        </p:nvSpPr>
        <p:spPr>
          <a:xfrm>
            <a:off x="2424980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7" name="任意多边形 12">
            <a:extLst>
              <a:ext uri="{FF2B5EF4-FFF2-40B4-BE49-F238E27FC236}">
                <a16:creationId xmlns:a16="http://schemas.microsoft.com/office/drawing/2014/main" id="{39C6F94B-1769-15D2-A692-C12DE2BDCC79}"/>
              </a:ext>
            </a:extLst>
          </p:cNvPr>
          <p:cNvSpPr/>
          <p:nvPr/>
        </p:nvSpPr>
        <p:spPr>
          <a:xfrm>
            <a:off x="310284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8" name="任意多边形 16">
            <a:extLst>
              <a:ext uri="{FF2B5EF4-FFF2-40B4-BE49-F238E27FC236}">
                <a16:creationId xmlns:a16="http://schemas.microsoft.com/office/drawing/2014/main" id="{9784D6CB-FA75-EBF0-9150-64BF7F37B706}"/>
              </a:ext>
            </a:extLst>
          </p:cNvPr>
          <p:cNvSpPr/>
          <p:nvPr/>
        </p:nvSpPr>
        <p:spPr>
          <a:xfrm>
            <a:off x="-1096095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9" name="任意多边形 20">
            <a:extLst>
              <a:ext uri="{FF2B5EF4-FFF2-40B4-BE49-F238E27FC236}">
                <a16:creationId xmlns:a16="http://schemas.microsoft.com/office/drawing/2014/main" id="{892150E2-1CA8-B3B6-85EC-6D0812D27E77}"/>
              </a:ext>
            </a:extLst>
          </p:cNvPr>
          <p:cNvSpPr/>
          <p:nvPr/>
        </p:nvSpPr>
        <p:spPr>
          <a:xfrm>
            <a:off x="114848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0" name="任意多边形 21">
            <a:extLst>
              <a:ext uri="{FF2B5EF4-FFF2-40B4-BE49-F238E27FC236}">
                <a16:creationId xmlns:a16="http://schemas.microsoft.com/office/drawing/2014/main" id="{55344FBF-7212-386C-69BA-0B642CCA279F}"/>
              </a:ext>
            </a:extLst>
          </p:cNvPr>
          <p:cNvSpPr/>
          <p:nvPr/>
        </p:nvSpPr>
        <p:spPr>
          <a:xfrm>
            <a:off x="1137371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1" name="任意多边形 22">
            <a:extLst>
              <a:ext uri="{FF2B5EF4-FFF2-40B4-BE49-F238E27FC236}">
                <a16:creationId xmlns:a16="http://schemas.microsoft.com/office/drawing/2014/main" id="{C5D3DDB4-EDEE-C526-92BE-C9923A6D02B2}"/>
              </a:ext>
            </a:extLst>
          </p:cNvPr>
          <p:cNvSpPr/>
          <p:nvPr/>
        </p:nvSpPr>
        <p:spPr>
          <a:xfrm>
            <a:off x="1126259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2" name="任意多边形 23">
            <a:extLst>
              <a:ext uri="{FF2B5EF4-FFF2-40B4-BE49-F238E27FC236}">
                <a16:creationId xmlns:a16="http://schemas.microsoft.com/office/drawing/2014/main" id="{EC3F480C-477B-607B-DD5A-ECAACBC6EE17}"/>
              </a:ext>
            </a:extLst>
          </p:cNvPr>
          <p:cNvSpPr/>
          <p:nvPr/>
        </p:nvSpPr>
        <p:spPr>
          <a:xfrm>
            <a:off x="1114988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3" name="任意多边形 24">
            <a:extLst>
              <a:ext uri="{FF2B5EF4-FFF2-40B4-BE49-F238E27FC236}">
                <a16:creationId xmlns:a16="http://schemas.microsoft.com/office/drawing/2014/main" id="{8DE05D3C-FC10-F6B0-6BDE-DB57DEA74B2B}"/>
              </a:ext>
            </a:extLst>
          </p:cNvPr>
          <p:cNvSpPr/>
          <p:nvPr/>
        </p:nvSpPr>
        <p:spPr>
          <a:xfrm>
            <a:off x="1103875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4" name="任意多边形 25">
            <a:extLst>
              <a:ext uri="{FF2B5EF4-FFF2-40B4-BE49-F238E27FC236}">
                <a16:creationId xmlns:a16="http://schemas.microsoft.com/office/drawing/2014/main" id="{5106644C-8C6D-3F1F-2A8B-2B5B9CED8C31}"/>
              </a:ext>
            </a:extLst>
          </p:cNvPr>
          <p:cNvSpPr/>
          <p:nvPr/>
        </p:nvSpPr>
        <p:spPr>
          <a:xfrm>
            <a:off x="1092763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5" name="任意多边形 2">
            <a:extLst>
              <a:ext uri="{FF2B5EF4-FFF2-40B4-BE49-F238E27FC236}">
                <a16:creationId xmlns:a16="http://schemas.microsoft.com/office/drawing/2014/main" id="{4E2310A5-CB2F-1AB2-7BAA-0B43759F09EC}"/>
              </a:ext>
            </a:extLst>
          </p:cNvPr>
          <p:cNvSpPr/>
          <p:nvPr/>
        </p:nvSpPr>
        <p:spPr>
          <a:xfrm>
            <a:off x="1081650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6" name="任意多边形 4">
            <a:extLst>
              <a:ext uri="{FF2B5EF4-FFF2-40B4-BE49-F238E27FC236}">
                <a16:creationId xmlns:a16="http://schemas.microsoft.com/office/drawing/2014/main" id="{2B75578E-683A-7974-E938-422C33D9FEFD}"/>
              </a:ext>
            </a:extLst>
          </p:cNvPr>
          <p:cNvSpPr/>
          <p:nvPr/>
        </p:nvSpPr>
        <p:spPr>
          <a:xfrm>
            <a:off x="1070379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7" name="任意多边形 5">
            <a:extLst>
              <a:ext uri="{FF2B5EF4-FFF2-40B4-BE49-F238E27FC236}">
                <a16:creationId xmlns:a16="http://schemas.microsoft.com/office/drawing/2014/main" id="{67F2E2D7-C2FD-8668-3B69-099F30304236}"/>
              </a:ext>
            </a:extLst>
          </p:cNvPr>
          <p:cNvSpPr/>
          <p:nvPr/>
        </p:nvSpPr>
        <p:spPr>
          <a:xfrm>
            <a:off x="1059266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8" name="任意多边形 29">
            <a:extLst>
              <a:ext uri="{FF2B5EF4-FFF2-40B4-BE49-F238E27FC236}">
                <a16:creationId xmlns:a16="http://schemas.microsoft.com/office/drawing/2014/main" id="{FBC16472-F2E5-A7F2-49B9-B380D3601842}"/>
              </a:ext>
            </a:extLst>
          </p:cNvPr>
          <p:cNvSpPr/>
          <p:nvPr/>
        </p:nvSpPr>
        <p:spPr>
          <a:xfrm>
            <a:off x="1048154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9" name="任意多边形 30">
            <a:extLst>
              <a:ext uri="{FF2B5EF4-FFF2-40B4-BE49-F238E27FC236}">
                <a16:creationId xmlns:a16="http://schemas.microsoft.com/office/drawing/2014/main" id="{F11988EC-B618-2773-AE04-9F1AE804AF06}"/>
              </a:ext>
            </a:extLst>
          </p:cNvPr>
          <p:cNvSpPr/>
          <p:nvPr/>
        </p:nvSpPr>
        <p:spPr>
          <a:xfrm>
            <a:off x="1036883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0" name="任意多边形 31">
            <a:extLst>
              <a:ext uri="{FF2B5EF4-FFF2-40B4-BE49-F238E27FC236}">
                <a16:creationId xmlns:a16="http://schemas.microsoft.com/office/drawing/2014/main" id="{31A9DA1B-63EB-CD96-768E-19BEE3AD1995}"/>
              </a:ext>
            </a:extLst>
          </p:cNvPr>
          <p:cNvSpPr/>
          <p:nvPr/>
        </p:nvSpPr>
        <p:spPr>
          <a:xfrm>
            <a:off x="1025770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1" name="任意多边形 32">
            <a:extLst>
              <a:ext uri="{FF2B5EF4-FFF2-40B4-BE49-F238E27FC236}">
                <a16:creationId xmlns:a16="http://schemas.microsoft.com/office/drawing/2014/main" id="{81D7D790-1A6A-0A35-152F-E43AD3F54A14}"/>
              </a:ext>
            </a:extLst>
          </p:cNvPr>
          <p:cNvSpPr/>
          <p:nvPr/>
        </p:nvSpPr>
        <p:spPr>
          <a:xfrm>
            <a:off x="1014658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2" name="任意多边形 33">
            <a:extLst>
              <a:ext uri="{FF2B5EF4-FFF2-40B4-BE49-F238E27FC236}">
                <a16:creationId xmlns:a16="http://schemas.microsoft.com/office/drawing/2014/main" id="{B9C67075-C111-7235-6863-6FA557B127B7}"/>
              </a:ext>
            </a:extLst>
          </p:cNvPr>
          <p:cNvSpPr/>
          <p:nvPr/>
        </p:nvSpPr>
        <p:spPr>
          <a:xfrm>
            <a:off x="1003545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3" name="任意多边形 34">
            <a:extLst>
              <a:ext uri="{FF2B5EF4-FFF2-40B4-BE49-F238E27FC236}">
                <a16:creationId xmlns:a16="http://schemas.microsoft.com/office/drawing/2014/main" id="{3563D994-3322-1787-1A23-863036F60F50}"/>
              </a:ext>
            </a:extLst>
          </p:cNvPr>
          <p:cNvSpPr/>
          <p:nvPr/>
        </p:nvSpPr>
        <p:spPr>
          <a:xfrm>
            <a:off x="99227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4" name="任意多边形 35">
            <a:extLst>
              <a:ext uri="{FF2B5EF4-FFF2-40B4-BE49-F238E27FC236}">
                <a16:creationId xmlns:a16="http://schemas.microsoft.com/office/drawing/2014/main" id="{AE61E899-31D6-E5B3-C6A1-C3E6F7C3629A}"/>
              </a:ext>
            </a:extLst>
          </p:cNvPr>
          <p:cNvSpPr/>
          <p:nvPr/>
        </p:nvSpPr>
        <p:spPr>
          <a:xfrm>
            <a:off x="981161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5" name="任意多边形 36">
            <a:extLst>
              <a:ext uri="{FF2B5EF4-FFF2-40B4-BE49-F238E27FC236}">
                <a16:creationId xmlns:a16="http://schemas.microsoft.com/office/drawing/2014/main" id="{049B9CE1-BB9B-C585-C73A-19992B9E633E}"/>
              </a:ext>
            </a:extLst>
          </p:cNvPr>
          <p:cNvSpPr/>
          <p:nvPr/>
        </p:nvSpPr>
        <p:spPr>
          <a:xfrm>
            <a:off x="970049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6" name="任意多边形 37">
            <a:extLst>
              <a:ext uri="{FF2B5EF4-FFF2-40B4-BE49-F238E27FC236}">
                <a16:creationId xmlns:a16="http://schemas.microsoft.com/office/drawing/2014/main" id="{532E6604-409B-1E12-B172-BFBEE9DBA9F3}"/>
              </a:ext>
            </a:extLst>
          </p:cNvPr>
          <p:cNvSpPr/>
          <p:nvPr/>
        </p:nvSpPr>
        <p:spPr>
          <a:xfrm>
            <a:off x="958778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7" name="任意多边形 38">
            <a:extLst>
              <a:ext uri="{FF2B5EF4-FFF2-40B4-BE49-F238E27FC236}">
                <a16:creationId xmlns:a16="http://schemas.microsoft.com/office/drawing/2014/main" id="{EDD358E5-E697-4E25-7AA3-385D066E8D9A}"/>
              </a:ext>
            </a:extLst>
          </p:cNvPr>
          <p:cNvSpPr/>
          <p:nvPr/>
        </p:nvSpPr>
        <p:spPr>
          <a:xfrm>
            <a:off x="947665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8" name="任意多边形 39">
            <a:extLst>
              <a:ext uri="{FF2B5EF4-FFF2-40B4-BE49-F238E27FC236}">
                <a16:creationId xmlns:a16="http://schemas.microsoft.com/office/drawing/2014/main" id="{F689BBD6-67CA-1AB9-0688-B46D982087DD}"/>
              </a:ext>
            </a:extLst>
          </p:cNvPr>
          <p:cNvSpPr/>
          <p:nvPr/>
        </p:nvSpPr>
        <p:spPr>
          <a:xfrm>
            <a:off x="936553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9" name="任意多边形 40">
            <a:extLst>
              <a:ext uri="{FF2B5EF4-FFF2-40B4-BE49-F238E27FC236}">
                <a16:creationId xmlns:a16="http://schemas.microsoft.com/office/drawing/2014/main" id="{D9C3DB1B-31E9-A7F6-8218-7BE320D4C96E}"/>
              </a:ext>
            </a:extLst>
          </p:cNvPr>
          <p:cNvSpPr/>
          <p:nvPr/>
        </p:nvSpPr>
        <p:spPr>
          <a:xfrm>
            <a:off x="925440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0" name="任意多边形 41">
            <a:extLst>
              <a:ext uri="{FF2B5EF4-FFF2-40B4-BE49-F238E27FC236}">
                <a16:creationId xmlns:a16="http://schemas.microsoft.com/office/drawing/2014/main" id="{6C180830-AED0-8DB9-8466-206ABE550A3E}"/>
              </a:ext>
            </a:extLst>
          </p:cNvPr>
          <p:cNvSpPr/>
          <p:nvPr/>
        </p:nvSpPr>
        <p:spPr>
          <a:xfrm>
            <a:off x="914169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1" name="任意多边形 42">
            <a:extLst>
              <a:ext uri="{FF2B5EF4-FFF2-40B4-BE49-F238E27FC236}">
                <a16:creationId xmlns:a16="http://schemas.microsoft.com/office/drawing/2014/main" id="{63400CE1-C2C9-4F0A-443A-2C8E1084070C}"/>
              </a:ext>
            </a:extLst>
          </p:cNvPr>
          <p:cNvSpPr/>
          <p:nvPr/>
        </p:nvSpPr>
        <p:spPr>
          <a:xfrm>
            <a:off x="903056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2" name="任意多边形 43">
            <a:extLst>
              <a:ext uri="{FF2B5EF4-FFF2-40B4-BE49-F238E27FC236}">
                <a16:creationId xmlns:a16="http://schemas.microsoft.com/office/drawing/2014/main" id="{2D52D9DC-425D-2722-881B-207AC83543E3}"/>
              </a:ext>
            </a:extLst>
          </p:cNvPr>
          <p:cNvSpPr/>
          <p:nvPr/>
        </p:nvSpPr>
        <p:spPr>
          <a:xfrm>
            <a:off x="891944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3" name="任意多边形 44">
            <a:extLst>
              <a:ext uri="{FF2B5EF4-FFF2-40B4-BE49-F238E27FC236}">
                <a16:creationId xmlns:a16="http://schemas.microsoft.com/office/drawing/2014/main" id="{C5FCE5F8-7334-EFC8-9E5D-F031A2ECB948}"/>
              </a:ext>
            </a:extLst>
          </p:cNvPr>
          <p:cNvSpPr/>
          <p:nvPr/>
        </p:nvSpPr>
        <p:spPr>
          <a:xfrm>
            <a:off x="880673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4" name="任意多边形 45">
            <a:extLst>
              <a:ext uri="{FF2B5EF4-FFF2-40B4-BE49-F238E27FC236}">
                <a16:creationId xmlns:a16="http://schemas.microsoft.com/office/drawing/2014/main" id="{CA3A939C-E14A-10FC-ED97-8580CFEF866C}"/>
              </a:ext>
            </a:extLst>
          </p:cNvPr>
          <p:cNvSpPr/>
          <p:nvPr/>
        </p:nvSpPr>
        <p:spPr>
          <a:xfrm>
            <a:off x="869560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5" name="任意多边形 46">
            <a:extLst>
              <a:ext uri="{FF2B5EF4-FFF2-40B4-BE49-F238E27FC236}">
                <a16:creationId xmlns:a16="http://schemas.microsoft.com/office/drawing/2014/main" id="{977C68FA-5629-D857-9EA5-F2D6FA0DF4D5}"/>
              </a:ext>
            </a:extLst>
          </p:cNvPr>
          <p:cNvSpPr/>
          <p:nvPr/>
        </p:nvSpPr>
        <p:spPr>
          <a:xfrm>
            <a:off x="858448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6" name="任意多边形 47">
            <a:extLst>
              <a:ext uri="{FF2B5EF4-FFF2-40B4-BE49-F238E27FC236}">
                <a16:creationId xmlns:a16="http://schemas.microsoft.com/office/drawing/2014/main" id="{73DD47EC-2B89-AFCF-610A-A1E7DC0C6E10}"/>
              </a:ext>
            </a:extLst>
          </p:cNvPr>
          <p:cNvSpPr/>
          <p:nvPr/>
        </p:nvSpPr>
        <p:spPr>
          <a:xfrm>
            <a:off x="847176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7" name="任意多边形 48">
            <a:extLst>
              <a:ext uri="{FF2B5EF4-FFF2-40B4-BE49-F238E27FC236}">
                <a16:creationId xmlns:a16="http://schemas.microsoft.com/office/drawing/2014/main" id="{2D6C7E76-46C0-AA58-1CEA-9F9D111E1DB5}"/>
              </a:ext>
            </a:extLst>
          </p:cNvPr>
          <p:cNvSpPr/>
          <p:nvPr/>
        </p:nvSpPr>
        <p:spPr>
          <a:xfrm>
            <a:off x="836064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8" name="任意多边形 49">
            <a:extLst>
              <a:ext uri="{FF2B5EF4-FFF2-40B4-BE49-F238E27FC236}">
                <a16:creationId xmlns:a16="http://schemas.microsoft.com/office/drawing/2014/main" id="{BF10C833-D26D-0348-C98A-75157D87A1F2}"/>
              </a:ext>
            </a:extLst>
          </p:cNvPr>
          <p:cNvSpPr/>
          <p:nvPr/>
        </p:nvSpPr>
        <p:spPr>
          <a:xfrm>
            <a:off x="824951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397D8135-EB07-C5EC-DDAC-FA594E7E7C73}"/>
              </a:ext>
            </a:extLst>
          </p:cNvPr>
          <p:cNvCxnSpPr/>
          <p:nvPr/>
        </p:nvCxnSpPr>
        <p:spPr>
          <a:xfrm>
            <a:off x="5679045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51">
            <a:extLst>
              <a:ext uri="{FF2B5EF4-FFF2-40B4-BE49-F238E27FC236}">
                <a16:creationId xmlns:a16="http://schemas.microsoft.com/office/drawing/2014/main" id="{461C49E0-3215-D50B-677C-8F7635667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0084" y="3071982"/>
            <a:ext cx="65915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0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1</a:t>
            </a:r>
          </a:p>
        </p:txBody>
      </p:sp>
      <p:sp>
        <p:nvSpPr>
          <p:cNvPr id="81" name="文本框 52">
            <a:extLst>
              <a:ext uri="{FF2B5EF4-FFF2-40B4-BE49-F238E27FC236}">
                <a16:creationId xmlns:a16="http://schemas.microsoft.com/office/drawing/2014/main" id="{9BE2C004-885F-49FE-ACAB-640026FBBA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5451" y="3128236"/>
            <a:ext cx="641714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5400" b="1" noProof="1">
                <a:solidFill>
                  <a:schemeClr val="bg1"/>
                </a:solidFill>
                <a:latin typeface="微软雅黑" pitchFamily="34" charset="-122"/>
              </a:rPr>
              <a:t>存储过程和函数概述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0B6A63-2FFB-37FE-A84F-59CF76860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56789571-2ED0-B3A0-8C79-9EE3A27B15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379" y="1176432"/>
            <a:ext cx="3612281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定义处理程序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4F90884-128D-6234-7135-E2D836E4970C}"/>
              </a:ext>
            </a:extLst>
          </p:cNvPr>
          <p:cNvGrpSpPr/>
          <p:nvPr/>
        </p:nvGrpSpPr>
        <p:grpSpPr>
          <a:xfrm>
            <a:off x="825079" y="1061127"/>
            <a:ext cx="1003300" cy="722312"/>
            <a:chOff x="877888" y="1586140"/>
            <a:chExt cx="1003300" cy="722312"/>
          </a:xfrm>
        </p:grpSpPr>
        <p:sp>
          <p:nvSpPr>
            <p:cNvPr id="9" name="íṩľíḍè-Freeform: Shape 9">
              <a:extLst>
                <a:ext uri="{FF2B5EF4-FFF2-40B4-BE49-F238E27FC236}">
                  <a16:creationId xmlns:a16="http://schemas.microsoft.com/office/drawing/2014/main" id="{74C6C054-E79E-4730-68DD-DFACE525E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íṩľíḍè-Oval 10">
              <a:extLst>
                <a:ext uri="{FF2B5EF4-FFF2-40B4-BE49-F238E27FC236}">
                  <a16:creationId xmlns:a16="http://schemas.microsoft.com/office/drawing/2014/main" id="{68378B20-3C34-B62C-A8E7-300042CD662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4" name="文本框 41">
            <a:extLst>
              <a:ext uri="{FF2B5EF4-FFF2-40B4-BE49-F238E27FC236}">
                <a16:creationId xmlns:a16="http://schemas.microsoft.com/office/drawing/2014/main" id="{E5041134-453D-2A59-25AF-F948DC3096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507" y="1758818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在定义条件之后，可以使用</a:t>
            </a:r>
            <a:r>
              <a:rPr lang="en-US" altLang="zh-CN">
                <a:solidFill>
                  <a:srgbClr val="FF0000"/>
                </a:solidFill>
              </a:rPr>
              <a:t>DECLARE…HANDLER</a:t>
            </a:r>
            <a:r>
              <a:rPr lang="zh-CN" altLang="en-US">
                <a:solidFill>
                  <a:srgbClr val="FF0000"/>
                </a:solidFill>
              </a:rPr>
              <a:t>语句</a:t>
            </a:r>
            <a:r>
              <a:rPr lang="zh-CN" altLang="en-US"/>
              <a:t>定义处理程序，语法形式如下：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E10FB26-EA29-C3A3-CE80-F39885EEE31E}"/>
              </a:ext>
            </a:extLst>
          </p:cNvPr>
          <p:cNvSpPr/>
          <p:nvPr/>
        </p:nvSpPr>
        <p:spPr>
          <a:xfrm>
            <a:off x="1148664" y="2207733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1611F71F-CCCE-006B-DE8E-035AD47075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6559" y="2282937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DECLARE handler_type HANDLER FOR condition_value[...] statement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833E4D4D-B02D-D0DB-C750-7EA34E73C3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238" y="2872311"/>
            <a:ext cx="10421256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en-US" altLang="zh-CN">
                <a:solidFill>
                  <a:srgbClr val="FF0000"/>
                </a:solidFill>
              </a:rPr>
              <a:t>CONTINUE</a:t>
            </a:r>
            <a:r>
              <a:rPr lang="zh-CN" altLang="en-US">
                <a:solidFill>
                  <a:srgbClr val="FF0000"/>
                </a:solidFill>
              </a:rPr>
              <a:t>：</a:t>
            </a:r>
            <a:r>
              <a:rPr lang="zh-CN" altLang="en-US"/>
              <a:t>表示遇到错误不处理，程序继续执行。</a:t>
            </a:r>
          </a:p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en-US" altLang="zh-CN">
                <a:solidFill>
                  <a:srgbClr val="FF0000"/>
                </a:solidFill>
              </a:rPr>
              <a:t>EXIT</a:t>
            </a:r>
            <a:r>
              <a:rPr lang="zh-CN" altLang="en-US">
                <a:solidFill>
                  <a:srgbClr val="FF0000"/>
                </a:solidFill>
              </a:rPr>
              <a:t>：</a:t>
            </a:r>
            <a:r>
              <a:rPr lang="zh-CN" altLang="en-US"/>
              <a:t>表示遇到错误立即退出程序。</a:t>
            </a:r>
          </a:p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en-US" altLang="zh-CN">
                <a:solidFill>
                  <a:srgbClr val="FF0000"/>
                </a:solidFill>
              </a:rPr>
              <a:t>UNDO</a:t>
            </a:r>
            <a:r>
              <a:rPr lang="zh-CN" altLang="en-US">
                <a:solidFill>
                  <a:srgbClr val="FF0000"/>
                </a:solidFill>
              </a:rPr>
              <a:t>：</a:t>
            </a:r>
            <a:r>
              <a:rPr lang="zh-CN" altLang="en-US"/>
              <a:t>表示遇到错误后撤回之前的操作，目前</a:t>
            </a:r>
            <a:r>
              <a:rPr lang="en-US" altLang="zh-CN"/>
              <a:t>MySQL</a:t>
            </a:r>
            <a:r>
              <a:rPr lang="zh-CN" altLang="en-US"/>
              <a:t>暂不支持该操作。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094C266F-6230-71CB-CE9F-92EEFABCEF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011" y="4144431"/>
            <a:ext cx="10421256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en-US" altLang="zh-CN">
                <a:solidFill>
                  <a:srgbClr val="FF0000"/>
                </a:solidFill>
              </a:rPr>
              <a:t>mysql_error_code</a:t>
            </a:r>
            <a:r>
              <a:rPr lang="zh-CN" altLang="en-US">
                <a:solidFill>
                  <a:srgbClr val="FF0000"/>
                </a:solidFill>
              </a:rPr>
              <a:t>：</a:t>
            </a:r>
            <a:r>
              <a:rPr lang="zh-CN" altLang="en-US"/>
              <a:t>表示数值类型的错误代码。</a:t>
            </a:r>
          </a:p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en-US" altLang="zh-CN">
                <a:solidFill>
                  <a:srgbClr val="FF0000"/>
                </a:solidFill>
              </a:rPr>
              <a:t>sqlstate_value</a:t>
            </a:r>
            <a:r>
              <a:rPr lang="zh-CN" altLang="en-US">
                <a:solidFill>
                  <a:srgbClr val="FF0000"/>
                </a:solidFill>
              </a:rPr>
              <a:t>：</a:t>
            </a:r>
            <a:r>
              <a:rPr lang="zh-CN" altLang="en-US"/>
              <a:t>表示包含</a:t>
            </a:r>
            <a:r>
              <a:rPr lang="en-US" altLang="zh-CN"/>
              <a:t>5</a:t>
            </a:r>
            <a:r>
              <a:rPr lang="zh-CN" altLang="en-US"/>
              <a:t>个字符的字符串错误值。</a:t>
            </a:r>
          </a:p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en-US" altLang="zh-CN">
                <a:solidFill>
                  <a:srgbClr val="FF0000"/>
                </a:solidFill>
              </a:rPr>
              <a:t>condition_name</a:t>
            </a:r>
            <a:r>
              <a:rPr lang="zh-CN" altLang="en-US">
                <a:solidFill>
                  <a:srgbClr val="FF0000"/>
                </a:solidFill>
              </a:rPr>
              <a:t>：</a:t>
            </a:r>
            <a:r>
              <a:rPr lang="zh-CN" altLang="en-US"/>
              <a:t>表示使用</a:t>
            </a:r>
            <a:r>
              <a:rPr lang="en-US" altLang="zh-CN"/>
              <a:t>DECLARE…CONDITION</a:t>
            </a:r>
            <a:r>
              <a:rPr lang="zh-CN" altLang="en-US"/>
              <a:t>语句定义的条件名。</a:t>
            </a:r>
          </a:p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en-US" altLang="zh-CN">
                <a:solidFill>
                  <a:srgbClr val="FF0000"/>
                </a:solidFill>
              </a:rPr>
              <a:t>SQLWARNING</a:t>
            </a:r>
            <a:r>
              <a:rPr lang="zh-CN" altLang="en-US">
                <a:solidFill>
                  <a:srgbClr val="FF0000"/>
                </a:solidFill>
              </a:rPr>
              <a:t>：</a:t>
            </a:r>
            <a:r>
              <a:rPr lang="zh-CN" altLang="en-US"/>
              <a:t>匹配所有以</a:t>
            </a:r>
            <a:r>
              <a:rPr lang="en-US" altLang="zh-CN"/>
              <a:t>01</a:t>
            </a:r>
            <a:r>
              <a:rPr lang="zh-CN" altLang="en-US"/>
              <a:t>开头的</a:t>
            </a:r>
            <a:r>
              <a:rPr lang="en-US" altLang="zh-CN"/>
              <a:t>SQLSTATE</a:t>
            </a:r>
            <a:r>
              <a:rPr lang="zh-CN" altLang="en-US"/>
              <a:t>错误代码。</a:t>
            </a:r>
          </a:p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en-US" altLang="zh-CN">
                <a:solidFill>
                  <a:srgbClr val="FF0000"/>
                </a:solidFill>
              </a:rPr>
              <a:t>NOT FOUND</a:t>
            </a:r>
            <a:r>
              <a:rPr lang="zh-CN" altLang="en-US">
                <a:solidFill>
                  <a:srgbClr val="FF0000"/>
                </a:solidFill>
              </a:rPr>
              <a:t>：</a:t>
            </a:r>
            <a:r>
              <a:rPr lang="zh-CN" altLang="en-US"/>
              <a:t>匹配所有以</a:t>
            </a:r>
            <a:r>
              <a:rPr lang="en-US" altLang="zh-CN"/>
              <a:t>02</a:t>
            </a:r>
            <a:r>
              <a:rPr lang="zh-CN" altLang="en-US"/>
              <a:t>开头的</a:t>
            </a:r>
            <a:r>
              <a:rPr lang="en-US" altLang="zh-CN"/>
              <a:t>SQLSTATE</a:t>
            </a:r>
            <a:r>
              <a:rPr lang="zh-CN" altLang="en-US"/>
              <a:t>错误代码。</a:t>
            </a:r>
          </a:p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en-US" altLang="zh-CN">
                <a:solidFill>
                  <a:srgbClr val="FF0000"/>
                </a:solidFill>
              </a:rPr>
              <a:t>SQLEXCEPTION</a:t>
            </a:r>
            <a:r>
              <a:rPr lang="zh-CN" altLang="en-US">
                <a:solidFill>
                  <a:srgbClr val="FF0000"/>
                </a:solidFill>
              </a:rPr>
              <a:t>：</a:t>
            </a:r>
            <a:r>
              <a:rPr lang="zh-CN" altLang="en-US"/>
              <a:t>匹配所有未被</a:t>
            </a:r>
            <a:r>
              <a:rPr lang="en-US" altLang="zh-CN"/>
              <a:t>SQLWARNING</a:t>
            </a:r>
            <a:r>
              <a:rPr lang="zh-CN" altLang="en-US"/>
              <a:t>和</a:t>
            </a:r>
            <a:r>
              <a:rPr lang="en-US" altLang="zh-CN"/>
              <a:t>NOT FOUND</a:t>
            </a:r>
            <a:r>
              <a:rPr lang="zh-CN" altLang="en-US"/>
              <a:t>捕获的</a:t>
            </a:r>
            <a:r>
              <a:rPr lang="en-US" altLang="zh-CN"/>
              <a:t>SQLSTATE</a:t>
            </a:r>
            <a:r>
              <a:rPr lang="zh-CN" altLang="en-US"/>
              <a:t>错误代码。</a:t>
            </a:r>
          </a:p>
        </p:txBody>
      </p:sp>
    </p:spTree>
    <p:extLst>
      <p:ext uri="{BB962C8B-B14F-4D97-AF65-F5344CB8AC3E}">
        <p14:creationId xmlns:p14="http://schemas.microsoft.com/office/powerpoint/2010/main" val="285514424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9BAC35-7F64-1283-2A7A-12C0F0BFF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26285EAE-FEBB-BED2-3439-ECD6680254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381" y="1078529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/>
              <a:t>statement</a:t>
            </a:r>
            <a:r>
              <a:rPr lang="zh-CN" altLang="en-US"/>
              <a:t>为程序语句段，表示在遇到定义的异常条件时，需要执行的存储过程或函数。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FDDC8D2-6079-6635-6965-AFE4256B077A}"/>
              </a:ext>
            </a:extLst>
          </p:cNvPr>
          <p:cNvSpPr/>
          <p:nvPr/>
        </p:nvSpPr>
        <p:spPr>
          <a:xfrm>
            <a:off x="1229538" y="1873102"/>
            <a:ext cx="9882453" cy="72414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EE2701EA-4F97-CDA7-098A-44767AA0B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433" y="1947895"/>
            <a:ext cx="85746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DECLARE CONTINUE HANDLER FOR SQLSTATE '42s02' 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SET @info='can not find';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BFA25378-89CD-3E13-FEAD-05CAE1B3C4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485" y="1426880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方法一：捕获</a:t>
            </a:r>
            <a:r>
              <a:rPr lang="en-US" altLang="zh-CN"/>
              <a:t>sqlstate_value</a:t>
            </a:r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DFF7588-A1B0-5F6C-0C58-01BAFAAA4A95}"/>
              </a:ext>
            </a:extLst>
          </p:cNvPr>
          <p:cNvSpPr/>
          <p:nvPr/>
        </p:nvSpPr>
        <p:spPr>
          <a:xfrm>
            <a:off x="1223311" y="3107898"/>
            <a:ext cx="9882453" cy="41334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230B7FA3-8034-4D85-D043-17F1F363E6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1206" y="3164029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DECLARE CONTINUE HANDLER FOR 1146 SET @info='can not find';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D2494D61-8DA0-1911-2B20-6CF57DD1C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258" y="2643014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方法二：捕获</a:t>
            </a:r>
            <a:r>
              <a:rPr lang="en-US" altLang="zh-CN"/>
              <a:t>mysql_error_code</a:t>
            </a:r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176804B-E1A0-93A6-9222-80533835388D}"/>
              </a:ext>
            </a:extLst>
          </p:cNvPr>
          <p:cNvSpPr/>
          <p:nvPr/>
        </p:nvSpPr>
        <p:spPr>
          <a:xfrm>
            <a:off x="1223311" y="4013005"/>
            <a:ext cx="9882453" cy="72414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B9314F19-CC23-0F7A-194F-4A564A909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1206" y="4087798"/>
            <a:ext cx="85746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DECLARE can_not_find CONDITION FOR 1146 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DECLARE CONTINUE HANDLER FOR can_not_find SET @info='can not find';</a:t>
            </a:r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D591AC0D-F8CD-4C39-2570-217857913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258" y="3566783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方法三：先定义条件，然后再调用条件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8890784-F09D-9E99-6109-E0B87C5F24EC}"/>
              </a:ext>
            </a:extLst>
          </p:cNvPr>
          <p:cNvSpPr/>
          <p:nvPr/>
        </p:nvSpPr>
        <p:spPr>
          <a:xfrm>
            <a:off x="1226415" y="5229139"/>
            <a:ext cx="9882453" cy="41334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:a16="http://schemas.microsoft.com/office/drawing/2014/main" id="{8E587235-A87B-EF56-F5A3-63A05CE00A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4310" y="5285270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DECLARE EXIT HANDLER FOR SQLWARNING SET @info='error';</a:t>
            </a:r>
          </a:p>
        </p:txBody>
      </p:sp>
      <p:sp>
        <p:nvSpPr>
          <p:cNvPr id="14" name="文本框 41">
            <a:extLst>
              <a:ext uri="{FF2B5EF4-FFF2-40B4-BE49-F238E27FC236}">
                <a16:creationId xmlns:a16="http://schemas.microsoft.com/office/drawing/2014/main" id="{7FCF64A1-3E64-9E9B-54D7-2E5E2875B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362" y="4764255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方法四：使用</a:t>
            </a:r>
            <a:r>
              <a:rPr lang="en-US" altLang="zh-CN"/>
              <a:t>SQLWARNING</a:t>
            </a:r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C193F25-D7C5-FAC0-84B3-324D2B8B799D}"/>
              </a:ext>
            </a:extLst>
          </p:cNvPr>
          <p:cNvSpPr/>
          <p:nvPr/>
        </p:nvSpPr>
        <p:spPr>
          <a:xfrm>
            <a:off x="1229519" y="6184005"/>
            <a:ext cx="9882453" cy="41334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6" name="文本框 38">
            <a:extLst>
              <a:ext uri="{FF2B5EF4-FFF2-40B4-BE49-F238E27FC236}">
                <a16:creationId xmlns:a16="http://schemas.microsoft.com/office/drawing/2014/main" id="{F2FF5270-C738-5412-0DDF-275C37F5E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414" y="6240136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DECLARE EXIT HANDLER FOR NOT FOUND SET @info='can not find';</a:t>
            </a:r>
          </a:p>
        </p:txBody>
      </p:sp>
      <p:sp>
        <p:nvSpPr>
          <p:cNvPr id="17" name="文本框 41">
            <a:extLst>
              <a:ext uri="{FF2B5EF4-FFF2-40B4-BE49-F238E27FC236}">
                <a16:creationId xmlns:a16="http://schemas.microsoft.com/office/drawing/2014/main" id="{667CAF12-CFE5-9DBB-13FF-3B3A96583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466" y="5719121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方法五：使用</a:t>
            </a:r>
            <a:r>
              <a:rPr lang="en-US" altLang="zh-CN"/>
              <a:t>NOT FOUND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5919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62F176-7F62-8F2F-60F0-61B05B6EC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2BA7964-BA6E-9A97-4F27-786E9EE2C6C1}"/>
              </a:ext>
            </a:extLst>
          </p:cNvPr>
          <p:cNvSpPr/>
          <p:nvPr/>
        </p:nvSpPr>
        <p:spPr>
          <a:xfrm>
            <a:off x="1229785" y="1454943"/>
            <a:ext cx="9882453" cy="41334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FA46707D-BEEE-1431-197D-FC93B46D59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680" y="1501743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DECLARE EXIT HANDLER FOR SQLEXCEPTION SET @info='error';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CF42204B-0B67-DB54-B5C4-538A7C9648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732" y="980728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fr-FR"/>
              <a:t>方法六：使用</a:t>
            </a:r>
            <a:r>
              <a:rPr lang="fr-FR" altLang="zh-CN"/>
              <a:t>SQLEXCEPTION</a:t>
            </a:r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0478F64-4E9A-3768-2B03-CA8753077D1C}"/>
              </a:ext>
            </a:extLst>
          </p:cNvPr>
          <p:cNvSpPr/>
          <p:nvPr/>
        </p:nvSpPr>
        <p:spPr>
          <a:xfrm>
            <a:off x="1224146" y="3927320"/>
            <a:ext cx="9882453" cy="292049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14C4D4AA-87A6-B08D-76AE-DA37D374B0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0137" y="3981729"/>
            <a:ext cx="8574639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DELIMITER $$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CREATE PROCEDURE handlerdemo()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-&gt; BEGIN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-&gt; DECLARE CONTINUE HANDLER FOR SQLSTATE '23000' SET @x2 = 1;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-&gt; SET @x = 1;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-&gt; INSERT INTO t_handler VALUES (1);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-&gt; SET @x = 2;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-&gt; INSERT INTO t_handler VALUES (1);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-&gt; SET @x = 3;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-&gt; END $$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Query OK, 0 rows affected (0.03 sec)</a:t>
            </a:r>
          </a:p>
          <a:p>
            <a:pPr eaLnBrk="1" hangingPunct="1"/>
            <a:endParaRPr lang="en-US" altLang="zh-CN" sz="140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DELIMITER ;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42B3CBC-DEF1-A8D3-C666-3D15A6EAC371}"/>
              </a:ext>
            </a:extLst>
          </p:cNvPr>
          <p:cNvGrpSpPr/>
          <p:nvPr/>
        </p:nvGrpSpPr>
        <p:grpSpPr>
          <a:xfrm>
            <a:off x="865114" y="1867063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FF7CB82-05F6-4787-880D-9EAAA42F0000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4" name="圆角矩形 32">
              <a:extLst>
                <a:ext uri="{FF2B5EF4-FFF2-40B4-BE49-F238E27FC236}">
                  <a16:creationId xmlns:a16="http://schemas.microsoft.com/office/drawing/2014/main" id="{BE82AFEE-C468-96D3-C70D-6B9BC964294D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6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36">
            <a:extLst>
              <a:ext uri="{FF2B5EF4-FFF2-40B4-BE49-F238E27FC236}">
                <a16:creationId xmlns:a16="http://schemas.microsoft.com/office/drawing/2014/main" id="{522DCDCE-282D-2C07-B34D-A547D41A0F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5101" y="1961562"/>
            <a:ext cx="8021784" cy="60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/>
              <a:t>执行</a:t>
            </a:r>
            <a:r>
              <a:rPr lang="en-US" altLang="zh-CN"/>
              <a:t>SQL</a:t>
            </a:r>
            <a:r>
              <a:rPr lang="zh-CN" altLang="en-US"/>
              <a:t>语句，在存储过程中定义条件和处理程序，体验异常处理机制在存储过程中的作用。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0BC94D42-5E63-4395-B4C6-915582E81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038" y="2537511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，并选择任一数据库，之后执行以下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t_handler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B7C2633-3A68-E456-3683-28CB1736FD21}"/>
              </a:ext>
            </a:extLst>
          </p:cNvPr>
          <p:cNvSpPr/>
          <p:nvPr/>
        </p:nvSpPr>
        <p:spPr>
          <a:xfrm>
            <a:off x="1232889" y="3025655"/>
            <a:ext cx="9882453" cy="41334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3124FAA8-FD49-4B9D-94B3-ADDF13CB3F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0784" y="3072455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CREATE TABLE t_handler(s1 INT, PRIMARY KEY (s1));</a:t>
            </a:r>
          </a:p>
        </p:txBody>
      </p:sp>
      <p:sp>
        <p:nvSpPr>
          <p:cNvPr id="12" name="文本框 41">
            <a:extLst>
              <a:ext uri="{FF2B5EF4-FFF2-40B4-BE49-F238E27FC236}">
                <a16:creationId xmlns:a16="http://schemas.microsoft.com/office/drawing/2014/main" id="{E41D301F-97A0-3976-6EB5-4E23693936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142" y="3455053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在存储过程和函数中定义条件和处理程序，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语句及其执行结果如下。</a:t>
            </a:r>
          </a:p>
        </p:txBody>
      </p:sp>
    </p:spTree>
    <p:extLst>
      <p:ext uri="{BB962C8B-B14F-4D97-AF65-F5344CB8AC3E}">
        <p14:creationId xmlns:p14="http://schemas.microsoft.com/office/powerpoint/2010/main" val="370857235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D32409-F191-01E7-7E4C-1967B4B64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8FF72F3-44CC-FE09-523F-915D73C72DBD}"/>
              </a:ext>
            </a:extLst>
          </p:cNvPr>
          <p:cNvSpPr/>
          <p:nvPr/>
        </p:nvSpPr>
        <p:spPr>
          <a:xfrm>
            <a:off x="871655" y="2599519"/>
            <a:ext cx="4447788" cy="230117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11322175-D4F6-D862-F6BB-E9EAC8CE5C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521" y="2635265"/>
            <a:ext cx="372782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CALL handlerdemo();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Query OK, 0 rows affected (0.11 sec)</a:t>
            </a:r>
          </a:p>
          <a:p>
            <a:pPr eaLnBrk="1" hangingPunct="1"/>
            <a:endParaRPr lang="en-US" altLang="zh-CN" sz="140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@X;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@X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3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FD311E3B-316E-7BC8-3404-292C3B0A7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615" y="1499862"/>
            <a:ext cx="470781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调用存储过程，查看变量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x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的值，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B593615-C9CD-4AC1-8FD5-8CB8985FAD2F}"/>
              </a:ext>
            </a:extLst>
          </p:cNvPr>
          <p:cNvSpPr/>
          <p:nvPr/>
        </p:nvSpPr>
        <p:spPr>
          <a:xfrm>
            <a:off x="6319209" y="2549824"/>
            <a:ext cx="5051176" cy="2865829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EB11FECC-704D-D0E7-6222-2872082250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7242" y="2632226"/>
            <a:ext cx="441518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DELIMITER $$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CREATE PROCEDURE handlerdemo2 ()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BEGIN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SET @x = 1;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INSERT INTO t_handler VALUES (1);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SET @x = 2;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INSERT INTO t_handler VALUES (1);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SET @x = 3;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END $$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Query OK, 0 rows affected (0.00 sec)</a:t>
            </a:r>
          </a:p>
          <a:p>
            <a:pPr eaLnBrk="1" hangingPunct="1"/>
            <a:endParaRPr lang="en-US" altLang="zh-CN" sz="140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DELIMITER ;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8EC40D7E-A9EC-9AA1-B856-59A4C8AF16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9209" y="1442346"/>
            <a:ext cx="50511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4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在存储过程中不定义条件和处理程序，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语句及其执行结果如下。</a:t>
            </a:r>
          </a:p>
        </p:txBody>
      </p:sp>
    </p:spTree>
    <p:extLst>
      <p:ext uri="{BB962C8B-B14F-4D97-AF65-F5344CB8AC3E}">
        <p14:creationId xmlns:p14="http://schemas.microsoft.com/office/powerpoint/2010/main" val="1645813815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BEA774-D07D-93CC-CA5D-9239C3A386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E55D63A-2D2A-AC4A-6112-887D1BA8BF62}"/>
              </a:ext>
            </a:extLst>
          </p:cNvPr>
          <p:cNvSpPr/>
          <p:nvPr/>
        </p:nvSpPr>
        <p:spPr>
          <a:xfrm>
            <a:off x="1148383" y="1833186"/>
            <a:ext cx="9882453" cy="243738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859C3063-7E4A-D8DA-3AE7-6F76C3E37A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4374" y="1887595"/>
            <a:ext cx="857463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CALL handlerdemo2 ();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ERROR 1062 (23000): Duplicate entry '1' for key 'PRIMARY'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SELECT @X;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@X 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   1 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1 row in set (0.00 sec)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91AF5719-767C-B4A8-DDD9-AB4F13307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087" y="1234498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5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调用存储过程，查看变量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x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的值，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语句及其执行结果如下。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9F4EEE82-9E2B-D26D-F152-D2BC8DA1A8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656" y="4559749"/>
            <a:ext cx="10421256" cy="106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由结果可以看出，当在存储过程中</a:t>
            </a:r>
            <a:r>
              <a:rPr lang="zh-CN" altLang="en-US">
                <a:solidFill>
                  <a:srgbClr val="FF0000"/>
                </a:solidFill>
              </a:rPr>
              <a:t>定义条件和处理程序</a:t>
            </a:r>
            <a:r>
              <a:rPr lang="zh-CN" altLang="en-US"/>
              <a:t>时，程序在遇到错误后会</a:t>
            </a:r>
            <a:r>
              <a:rPr lang="zh-CN" altLang="en-US">
                <a:solidFill>
                  <a:srgbClr val="FF0000"/>
                </a:solidFill>
              </a:rPr>
              <a:t>继续执行直到最后一步，</a:t>
            </a:r>
            <a:r>
              <a:rPr lang="zh-CN" altLang="en-US"/>
              <a:t>为变量</a:t>
            </a:r>
            <a:r>
              <a:rPr lang="en-US" altLang="zh-CN"/>
              <a:t>@x</a:t>
            </a:r>
            <a:r>
              <a:rPr lang="zh-CN" altLang="en-US"/>
              <a:t>赋值为</a:t>
            </a:r>
            <a:r>
              <a:rPr lang="en-US" altLang="zh-CN"/>
              <a:t>3</a:t>
            </a:r>
            <a:r>
              <a:rPr lang="zh-CN" altLang="en-US"/>
              <a:t>；而当存储过程中</a:t>
            </a:r>
            <a:r>
              <a:rPr lang="zh-CN" altLang="en-US">
                <a:solidFill>
                  <a:srgbClr val="FF0000"/>
                </a:solidFill>
              </a:rPr>
              <a:t>没有定义条件和处理程序</a:t>
            </a:r>
            <a:r>
              <a:rPr lang="zh-CN" altLang="en-US"/>
              <a:t>时，程序在遇到错误后会</a:t>
            </a:r>
            <a:r>
              <a:rPr lang="zh-CN" altLang="en-US">
                <a:solidFill>
                  <a:srgbClr val="FF0000"/>
                </a:solidFill>
              </a:rPr>
              <a:t>立即终止</a:t>
            </a:r>
            <a:r>
              <a:rPr lang="zh-CN" altLang="en-US"/>
              <a:t>，此时变量</a:t>
            </a:r>
            <a:r>
              <a:rPr lang="en-US" altLang="zh-CN"/>
              <a:t>@x</a:t>
            </a:r>
            <a:r>
              <a:rPr lang="zh-CN" altLang="en-US"/>
              <a:t>的值为</a:t>
            </a:r>
            <a:r>
              <a:rPr lang="en-US" altLang="zh-CN"/>
              <a:t>1</a:t>
            </a:r>
            <a:r>
              <a:rPr lang="zh-CN" altLang="en-US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937465824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8210B4-2D40-BEAF-8E59-D25604FCC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C41E8DC4-5549-A4DD-F7C8-2FB1A49B6B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932" y="1067636"/>
            <a:ext cx="10421256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在存储过程和函数中，当查询语句返回</a:t>
            </a:r>
            <a:r>
              <a:rPr lang="zh-CN" altLang="en-US">
                <a:solidFill>
                  <a:srgbClr val="FF0000"/>
                </a:solidFill>
              </a:rPr>
              <a:t>多条记录</a:t>
            </a:r>
            <a:r>
              <a:rPr lang="zh-CN" altLang="en-US"/>
              <a:t>时，可以使用</a:t>
            </a:r>
            <a:r>
              <a:rPr lang="zh-CN" altLang="en-US">
                <a:solidFill>
                  <a:srgbClr val="FF0000"/>
                </a:solidFill>
              </a:rPr>
              <a:t>游标</a:t>
            </a:r>
            <a:r>
              <a:rPr lang="zh-CN" altLang="en-US"/>
              <a:t>对结果集进行</a:t>
            </a:r>
            <a:r>
              <a:rPr lang="zh-CN" altLang="en-US">
                <a:solidFill>
                  <a:srgbClr val="FF0000"/>
                </a:solidFill>
              </a:rPr>
              <a:t>逐条读取</a:t>
            </a:r>
            <a:r>
              <a:rPr lang="zh-CN" altLang="en-US"/>
              <a:t>。本节介绍定义、打开、使用和关闭游标的方法。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44433A-3F52-899F-CA46-0D7F032BC4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4681" y="1956425"/>
            <a:ext cx="3612281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定义游标</a:t>
            </a:r>
            <a:endParaRPr lang="zh-CN" altLang="en-US" noProof="1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B7BCAD0-8D9F-4F01-360E-A2ABC56D11A3}"/>
              </a:ext>
            </a:extLst>
          </p:cNvPr>
          <p:cNvGrpSpPr/>
          <p:nvPr/>
        </p:nvGrpSpPr>
        <p:grpSpPr>
          <a:xfrm>
            <a:off x="591381" y="1841120"/>
            <a:ext cx="1003300" cy="722312"/>
            <a:chOff x="877888" y="1586140"/>
            <a:chExt cx="1003300" cy="722312"/>
          </a:xfrm>
        </p:grpSpPr>
        <p:sp>
          <p:nvSpPr>
            <p:cNvPr id="30" name="íṩľíḍè-Freeform: Shape 9">
              <a:extLst>
                <a:ext uri="{FF2B5EF4-FFF2-40B4-BE49-F238E27FC236}">
                  <a16:creationId xmlns:a16="http://schemas.microsoft.com/office/drawing/2014/main" id="{9BB4751A-9854-6F19-5FD0-88813B3912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íṩľíḍè-Oval 10">
              <a:extLst>
                <a:ext uri="{FF2B5EF4-FFF2-40B4-BE49-F238E27FC236}">
                  <a16:creationId xmlns:a16="http://schemas.microsoft.com/office/drawing/2014/main" id="{EB302004-D826-4BF2-C536-2C6FB4324CAD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6" name="文本框 41">
            <a:extLst>
              <a:ext uri="{FF2B5EF4-FFF2-40B4-BE49-F238E27FC236}">
                <a16:creationId xmlns:a16="http://schemas.microsoft.com/office/drawing/2014/main" id="{DCA3C597-C48D-041B-CDD4-AF25C0890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809" y="2538811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在</a:t>
            </a:r>
            <a:r>
              <a:rPr lang="en-US" altLang="zh-CN"/>
              <a:t>MySQL</a:t>
            </a:r>
            <a:r>
              <a:rPr lang="zh-CN" altLang="en-US"/>
              <a:t>中，使用</a:t>
            </a:r>
            <a:r>
              <a:rPr lang="en-US" altLang="zh-CN">
                <a:solidFill>
                  <a:srgbClr val="FF0000"/>
                </a:solidFill>
              </a:rPr>
              <a:t>DECLARE</a:t>
            </a:r>
            <a:r>
              <a:rPr lang="zh-CN" altLang="en-US">
                <a:solidFill>
                  <a:srgbClr val="FF0000"/>
                </a:solidFill>
              </a:rPr>
              <a:t>关键字</a:t>
            </a:r>
            <a:r>
              <a:rPr lang="zh-CN" altLang="en-US"/>
              <a:t>来定义游标，其语法形式如下：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B2EFA75-C649-F6AA-25D8-6BF7D2F379D5}"/>
              </a:ext>
            </a:extLst>
          </p:cNvPr>
          <p:cNvSpPr/>
          <p:nvPr/>
        </p:nvSpPr>
        <p:spPr>
          <a:xfrm>
            <a:off x="914966" y="2987726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C946152F-D6BE-BE1D-192C-E23540285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2861" y="3062930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DECLARE cursor_name CURSOR FOR select_statement;</a:t>
            </a:r>
          </a:p>
        </p:txBody>
      </p:sp>
      <p:sp>
        <p:nvSpPr>
          <p:cNvPr id="9" name="文本框 3">
            <a:extLst>
              <a:ext uri="{FF2B5EF4-FFF2-40B4-BE49-F238E27FC236}">
                <a16:creationId xmlns:a16="http://schemas.microsoft.com/office/drawing/2014/main" id="{3D247310-AC31-82C4-285D-5276BD5C89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1799" y="3601785"/>
            <a:ext cx="3612281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打开游标</a:t>
            </a:r>
            <a:endParaRPr lang="zh-CN" altLang="en-US" noProof="1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229039F-0C4F-3204-007F-6AF1028C9CA7}"/>
              </a:ext>
            </a:extLst>
          </p:cNvPr>
          <p:cNvGrpSpPr/>
          <p:nvPr/>
        </p:nvGrpSpPr>
        <p:grpSpPr>
          <a:xfrm>
            <a:off x="538499" y="3486480"/>
            <a:ext cx="1003300" cy="722312"/>
            <a:chOff x="877888" y="1586140"/>
            <a:chExt cx="1003300" cy="722312"/>
          </a:xfrm>
        </p:grpSpPr>
        <p:sp>
          <p:nvSpPr>
            <p:cNvPr id="28" name="íṩľíḍè-Freeform: Shape 9">
              <a:extLst>
                <a:ext uri="{FF2B5EF4-FFF2-40B4-BE49-F238E27FC236}">
                  <a16:creationId xmlns:a16="http://schemas.microsoft.com/office/drawing/2014/main" id="{C9EE3977-F9D9-3C47-DB7A-ADE5502D2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íṩľíḍè-Oval 10">
              <a:extLst>
                <a:ext uri="{FF2B5EF4-FFF2-40B4-BE49-F238E27FC236}">
                  <a16:creationId xmlns:a16="http://schemas.microsoft.com/office/drawing/2014/main" id="{D3F0E877-8935-E0DA-BB30-AF71B9DD959D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11" name="文本框 41">
            <a:extLst>
              <a:ext uri="{FF2B5EF4-FFF2-40B4-BE49-F238E27FC236}">
                <a16:creationId xmlns:a16="http://schemas.microsoft.com/office/drawing/2014/main" id="{E2A8B189-506E-424E-377C-32E40DDA1A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927" y="4184171"/>
            <a:ext cx="5338265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打开游标的关键字为</a:t>
            </a:r>
            <a:r>
              <a:rPr lang="en-US" altLang="zh-CN">
                <a:solidFill>
                  <a:srgbClr val="FF0000"/>
                </a:solidFill>
              </a:rPr>
              <a:t>OPEN</a:t>
            </a:r>
            <a:r>
              <a:rPr lang="zh-CN" altLang="en-US"/>
              <a:t>，其语法形式如下：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54019A7-1040-2477-EDB9-76F9D32BC69A}"/>
              </a:ext>
            </a:extLst>
          </p:cNvPr>
          <p:cNvSpPr/>
          <p:nvPr/>
        </p:nvSpPr>
        <p:spPr>
          <a:xfrm>
            <a:off x="862084" y="4633086"/>
            <a:ext cx="4863367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:a16="http://schemas.microsoft.com/office/drawing/2014/main" id="{B8D2E870-B61A-0E14-3D54-60609833C8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9980" y="4708290"/>
            <a:ext cx="28886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OPEN cursor_name;</a:t>
            </a:r>
          </a:p>
        </p:txBody>
      </p:sp>
      <p:sp>
        <p:nvSpPr>
          <p:cNvPr id="14" name="文本框 3">
            <a:extLst>
              <a:ext uri="{FF2B5EF4-FFF2-40B4-BE49-F238E27FC236}">
                <a16:creationId xmlns:a16="http://schemas.microsoft.com/office/drawing/2014/main" id="{1F86D015-A122-7839-C26A-7CF858096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9538" y="3588437"/>
            <a:ext cx="3612281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使用游标</a:t>
            </a:r>
            <a:endParaRPr lang="zh-CN" altLang="en-US" noProof="1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A3BA9D5-D25A-3B74-8FAF-540C57319325}"/>
              </a:ext>
            </a:extLst>
          </p:cNvPr>
          <p:cNvGrpSpPr/>
          <p:nvPr/>
        </p:nvGrpSpPr>
        <p:grpSpPr>
          <a:xfrm>
            <a:off x="5776238" y="3473132"/>
            <a:ext cx="1003300" cy="722312"/>
            <a:chOff x="877888" y="1586140"/>
            <a:chExt cx="1003300" cy="722312"/>
          </a:xfrm>
        </p:grpSpPr>
        <p:sp>
          <p:nvSpPr>
            <p:cNvPr id="26" name="íṩľíḍè-Freeform: Shape 9">
              <a:extLst>
                <a:ext uri="{FF2B5EF4-FFF2-40B4-BE49-F238E27FC236}">
                  <a16:creationId xmlns:a16="http://schemas.microsoft.com/office/drawing/2014/main" id="{2F36BC34-9F04-DF5C-5D89-B19B69F2DB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íṩľíḍè-Oval 10">
              <a:extLst>
                <a:ext uri="{FF2B5EF4-FFF2-40B4-BE49-F238E27FC236}">
                  <a16:creationId xmlns:a16="http://schemas.microsoft.com/office/drawing/2014/main" id="{694E55CF-BF04-866B-FE8E-06DA5FB734F0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3</a:t>
              </a:r>
            </a:p>
          </p:txBody>
        </p:sp>
      </p:grpSp>
      <p:sp>
        <p:nvSpPr>
          <p:cNvPr id="16" name="文本框 41">
            <a:extLst>
              <a:ext uri="{FF2B5EF4-FFF2-40B4-BE49-F238E27FC236}">
                <a16:creationId xmlns:a16="http://schemas.microsoft.com/office/drawing/2014/main" id="{34DB11D8-5A4E-94BA-BC79-206971C65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5666" y="4170823"/>
            <a:ext cx="5834457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使用游标的关键字是</a:t>
            </a:r>
            <a:r>
              <a:rPr lang="en-US" altLang="zh-CN">
                <a:solidFill>
                  <a:srgbClr val="FF0000"/>
                </a:solidFill>
              </a:rPr>
              <a:t>FETCH</a:t>
            </a:r>
            <a:r>
              <a:rPr lang="zh-CN" altLang="en-US"/>
              <a:t>，其语法形式如下：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6BC57B0-6E6F-68EE-891A-30CD93E2A9A9}"/>
              </a:ext>
            </a:extLst>
          </p:cNvPr>
          <p:cNvSpPr/>
          <p:nvPr/>
        </p:nvSpPr>
        <p:spPr>
          <a:xfrm>
            <a:off x="6099824" y="4619738"/>
            <a:ext cx="5490299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8" name="文本框 38">
            <a:extLst>
              <a:ext uri="{FF2B5EF4-FFF2-40B4-BE49-F238E27FC236}">
                <a16:creationId xmlns:a16="http://schemas.microsoft.com/office/drawing/2014/main" id="{517681E1-0AB4-4158-6C62-36CABB7AA1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1872" y="4694942"/>
            <a:ext cx="516220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FETCH cursor_name INTO var_name [, var_name] …</a:t>
            </a:r>
          </a:p>
        </p:txBody>
      </p:sp>
      <p:sp>
        <p:nvSpPr>
          <p:cNvPr id="19" name="文本框 3">
            <a:extLst>
              <a:ext uri="{FF2B5EF4-FFF2-40B4-BE49-F238E27FC236}">
                <a16:creationId xmlns:a16="http://schemas.microsoft.com/office/drawing/2014/main" id="{31E040B8-949B-1C94-4BBC-F03BF9C941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4681" y="5268930"/>
            <a:ext cx="3612281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关闭游标</a:t>
            </a:r>
            <a:endParaRPr lang="zh-CN" altLang="en-US" noProof="1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F06ACA0-F776-6595-C93C-811350F93BDB}"/>
              </a:ext>
            </a:extLst>
          </p:cNvPr>
          <p:cNvGrpSpPr/>
          <p:nvPr/>
        </p:nvGrpSpPr>
        <p:grpSpPr>
          <a:xfrm>
            <a:off x="591381" y="5153625"/>
            <a:ext cx="1003300" cy="722312"/>
            <a:chOff x="877888" y="1586140"/>
            <a:chExt cx="1003300" cy="722312"/>
          </a:xfrm>
        </p:grpSpPr>
        <p:sp>
          <p:nvSpPr>
            <p:cNvPr id="24" name="íṩľíḍè-Freeform: Shape 9">
              <a:extLst>
                <a:ext uri="{FF2B5EF4-FFF2-40B4-BE49-F238E27FC236}">
                  <a16:creationId xmlns:a16="http://schemas.microsoft.com/office/drawing/2014/main" id="{07AF4E02-340F-5038-E8D6-A5CCB58BF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íṩľíḍè-Oval 10">
              <a:extLst>
                <a:ext uri="{FF2B5EF4-FFF2-40B4-BE49-F238E27FC236}">
                  <a16:creationId xmlns:a16="http://schemas.microsoft.com/office/drawing/2014/main" id="{6ACFD94F-B527-DFC4-EEE1-29B56E02798B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4</a:t>
              </a:r>
            </a:p>
          </p:txBody>
        </p:sp>
      </p:grpSp>
      <p:sp>
        <p:nvSpPr>
          <p:cNvPr id="21" name="文本框 41">
            <a:extLst>
              <a:ext uri="{FF2B5EF4-FFF2-40B4-BE49-F238E27FC236}">
                <a16:creationId xmlns:a16="http://schemas.microsoft.com/office/drawing/2014/main" id="{67FE8697-113C-0F23-EA1B-3742BC8799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809" y="5832654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关闭游标的关键字为</a:t>
            </a:r>
            <a:r>
              <a:rPr lang="en-US" altLang="zh-CN">
                <a:solidFill>
                  <a:srgbClr val="FF0000"/>
                </a:solidFill>
              </a:rPr>
              <a:t>CLOSE</a:t>
            </a:r>
            <a:r>
              <a:rPr lang="zh-CN" altLang="en-US"/>
              <a:t>，其语法形式如下：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D349FF7-C79E-1E6D-689D-04295AAF02AD}"/>
              </a:ext>
            </a:extLst>
          </p:cNvPr>
          <p:cNvSpPr/>
          <p:nvPr/>
        </p:nvSpPr>
        <p:spPr>
          <a:xfrm>
            <a:off x="914966" y="6234914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23" name="文本框 38">
            <a:extLst>
              <a:ext uri="{FF2B5EF4-FFF2-40B4-BE49-F238E27FC236}">
                <a16:creationId xmlns:a16="http://schemas.microsoft.com/office/drawing/2014/main" id="{88703515-88F6-2011-C2CD-58A61C3FF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2861" y="6310118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CLOSE cursor_name;</a:t>
            </a:r>
          </a:p>
        </p:txBody>
      </p:sp>
    </p:spTree>
    <p:extLst>
      <p:ext uri="{BB962C8B-B14F-4D97-AF65-F5344CB8AC3E}">
        <p14:creationId xmlns:p14="http://schemas.microsoft.com/office/powerpoint/2010/main" val="4011865274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C7551-1E46-FC28-80FE-EE32DE2AB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FDE86F2-607C-0B38-A52B-7A02515CA022}"/>
              </a:ext>
            </a:extLst>
          </p:cNvPr>
          <p:cNvSpPr/>
          <p:nvPr/>
        </p:nvSpPr>
        <p:spPr>
          <a:xfrm>
            <a:off x="1224146" y="2070311"/>
            <a:ext cx="9882453" cy="467105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D9ECCDDA-379C-5AEF-8B63-709F8DBA7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5209" y="2124720"/>
            <a:ext cx="9698749" cy="461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 dirty="0" err="1">
                <a:solidFill>
                  <a:srgbClr val="FF0000"/>
                </a:solidFill>
              </a:rPr>
              <a:t>mysql</a:t>
            </a:r>
            <a:r>
              <a:rPr lang="en-US" altLang="zh-CN" sz="1400" dirty="0">
                <a:solidFill>
                  <a:srgbClr val="FF0000"/>
                </a:solidFill>
              </a:rPr>
              <a:t>&gt; DELIMITER $$</a:t>
            </a:r>
          </a:p>
          <a:p>
            <a:pPr eaLnBrk="1" hangingPunct="1"/>
            <a:r>
              <a:rPr lang="en-US" altLang="zh-CN" sz="1400" dirty="0" err="1">
                <a:solidFill>
                  <a:srgbClr val="FF0000"/>
                </a:solidFill>
              </a:rPr>
              <a:t>mysql</a:t>
            </a:r>
            <a:r>
              <a:rPr lang="en-US" altLang="zh-CN" sz="1400" dirty="0">
                <a:solidFill>
                  <a:srgbClr val="FF0000"/>
                </a:solidFill>
              </a:rPr>
              <a:t>&gt; CREATE PROCEDURE proc9(IN flag VARCHAR(10),OUT </a:t>
            </a:r>
            <a:r>
              <a:rPr lang="en-US" altLang="zh-CN" sz="1400" dirty="0" err="1">
                <a:solidFill>
                  <a:srgbClr val="FF0000"/>
                </a:solidFill>
              </a:rPr>
              <a:t>gname</a:t>
            </a:r>
            <a:r>
              <a:rPr lang="en-US" altLang="zh-CN" sz="1400" dirty="0">
                <a:solidFill>
                  <a:srgbClr val="FF0000"/>
                </a:solidFill>
              </a:rPr>
              <a:t> VARCHAR(30),OUT </a:t>
            </a:r>
            <a:r>
              <a:rPr lang="en-US" altLang="zh-CN" sz="1400" dirty="0" err="1">
                <a:solidFill>
                  <a:srgbClr val="FF0000"/>
                </a:solidFill>
              </a:rPr>
              <a:t>gprice</a:t>
            </a:r>
            <a:r>
              <a:rPr lang="en-US" altLang="zh-CN" sz="1400" dirty="0">
                <a:solidFill>
                  <a:srgbClr val="FF0000"/>
                </a:solidFill>
              </a:rPr>
              <a:t> DECIMAL(7,2) )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BEGIN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DECLARE </a:t>
            </a:r>
            <a:r>
              <a:rPr lang="en-US" altLang="zh-CN" sz="1400" dirty="0" err="1">
                <a:solidFill>
                  <a:srgbClr val="FF0000"/>
                </a:solidFill>
              </a:rPr>
              <a:t>g_id</a:t>
            </a:r>
            <a:r>
              <a:rPr lang="en-US" altLang="zh-CN" sz="1400" dirty="0">
                <a:solidFill>
                  <a:srgbClr val="FF0000"/>
                </a:solidFill>
              </a:rPr>
              <a:t> INT;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DECLARE </a:t>
            </a:r>
            <a:r>
              <a:rPr lang="en-US" altLang="zh-CN" sz="1400" dirty="0" err="1">
                <a:solidFill>
                  <a:srgbClr val="FF0000"/>
                </a:solidFill>
              </a:rPr>
              <a:t>g_name</a:t>
            </a:r>
            <a:r>
              <a:rPr lang="en-US" altLang="zh-CN" sz="1400" dirty="0">
                <a:solidFill>
                  <a:srgbClr val="FF0000"/>
                </a:solidFill>
              </a:rPr>
              <a:t> VARCHAR(30);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DECLARE </a:t>
            </a:r>
            <a:r>
              <a:rPr lang="en-US" altLang="zh-CN" sz="1400" dirty="0" err="1">
                <a:solidFill>
                  <a:srgbClr val="FF0000"/>
                </a:solidFill>
              </a:rPr>
              <a:t>g_price</a:t>
            </a:r>
            <a:r>
              <a:rPr lang="en-US" altLang="zh-CN" sz="1400" dirty="0">
                <a:solidFill>
                  <a:srgbClr val="FF0000"/>
                </a:solidFill>
              </a:rPr>
              <a:t> DECIMAL(7,2);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DECLARE </a:t>
            </a:r>
            <a:r>
              <a:rPr lang="en-US" altLang="zh-CN" sz="1400" dirty="0" err="1">
                <a:solidFill>
                  <a:srgbClr val="FF0000"/>
                </a:solidFill>
              </a:rPr>
              <a:t>g_cursor</a:t>
            </a:r>
            <a:r>
              <a:rPr lang="en-US" altLang="zh-CN" sz="1400" dirty="0">
                <a:solidFill>
                  <a:srgbClr val="FF0000"/>
                </a:solidFill>
              </a:rPr>
              <a:t> CURSOR FOR SELECT </a:t>
            </a:r>
            <a:r>
              <a:rPr lang="en-US" altLang="zh-CN" sz="1400" dirty="0" err="1">
                <a:solidFill>
                  <a:srgbClr val="FF0000"/>
                </a:solidFill>
              </a:rPr>
              <a:t>id,name,price</a:t>
            </a:r>
            <a:r>
              <a:rPr lang="en-US" altLang="zh-CN" sz="1400" dirty="0">
                <a:solidFill>
                  <a:srgbClr val="FF0000"/>
                </a:solidFill>
              </a:rPr>
              <a:t> FROM </a:t>
            </a:r>
            <a:r>
              <a:rPr lang="en-US" altLang="zh-CN" sz="1400" dirty="0" err="1">
                <a:solidFill>
                  <a:srgbClr val="FF0000"/>
                </a:solidFill>
              </a:rPr>
              <a:t>db_shop.goods</a:t>
            </a:r>
            <a:r>
              <a:rPr lang="en-US" altLang="zh-CN" sz="1400" dirty="0">
                <a:solidFill>
                  <a:srgbClr val="FF0000"/>
                </a:solidFill>
              </a:rPr>
              <a:t>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DECLARE EXIT HANDLER FOR NOT FOUND CLOSE </a:t>
            </a:r>
            <a:r>
              <a:rPr lang="en-US" altLang="zh-CN" sz="1400" dirty="0" err="1">
                <a:solidFill>
                  <a:srgbClr val="FF0000"/>
                </a:solidFill>
              </a:rPr>
              <a:t>g_cursor</a:t>
            </a:r>
            <a:r>
              <a:rPr lang="en-US" altLang="zh-CN" sz="1400" dirty="0">
                <a:solidFill>
                  <a:srgbClr val="FF0000"/>
                </a:solidFill>
              </a:rPr>
              <a:t>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OPEN </a:t>
            </a:r>
            <a:r>
              <a:rPr lang="en-US" altLang="zh-CN" sz="1400" dirty="0" err="1">
                <a:solidFill>
                  <a:srgbClr val="FF0000"/>
                </a:solidFill>
              </a:rPr>
              <a:t>g_cursor</a:t>
            </a:r>
            <a:r>
              <a:rPr lang="en-US" altLang="zh-CN" sz="1400" dirty="0">
                <a:solidFill>
                  <a:srgbClr val="FF0000"/>
                </a:solidFill>
              </a:rPr>
              <a:t>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REPEAT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FETCH </a:t>
            </a:r>
            <a:r>
              <a:rPr lang="en-US" altLang="zh-CN" sz="1400" dirty="0" err="1">
                <a:solidFill>
                  <a:srgbClr val="FF0000"/>
                </a:solidFill>
              </a:rPr>
              <a:t>g_cursor</a:t>
            </a:r>
            <a:r>
              <a:rPr lang="en-US" altLang="zh-CN" sz="1400" dirty="0">
                <a:solidFill>
                  <a:srgbClr val="FF0000"/>
                </a:solidFill>
              </a:rPr>
              <a:t> INTO </a:t>
            </a:r>
            <a:r>
              <a:rPr lang="en-US" altLang="zh-CN" sz="1400" dirty="0" err="1">
                <a:solidFill>
                  <a:srgbClr val="FF0000"/>
                </a:solidFill>
              </a:rPr>
              <a:t>g_id,g_name,g_price</a:t>
            </a:r>
            <a:r>
              <a:rPr lang="en-US" altLang="zh-CN" sz="1400" dirty="0">
                <a:solidFill>
                  <a:srgbClr val="FF0000"/>
                </a:solidFill>
              </a:rPr>
              <a:t>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IF </a:t>
            </a:r>
            <a:r>
              <a:rPr lang="en-US" altLang="zh-CN" sz="1400" dirty="0" err="1">
                <a:solidFill>
                  <a:srgbClr val="FF0000"/>
                </a:solidFill>
              </a:rPr>
              <a:t>g_id</a:t>
            </a:r>
            <a:r>
              <a:rPr lang="en-US" altLang="zh-CN" sz="1400" dirty="0">
                <a:solidFill>
                  <a:srgbClr val="FF0000"/>
                </a:solidFill>
              </a:rPr>
              <a:t>=flag THEN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SELECT </a:t>
            </a:r>
            <a:r>
              <a:rPr lang="en-US" altLang="zh-CN" sz="1400" dirty="0" err="1">
                <a:solidFill>
                  <a:srgbClr val="FF0000"/>
                </a:solidFill>
              </a:rPr>
              <a:t>g_name,g_price</a:t>
            </a:r>
            <a:r>
              <a:rPr lang="en-US" altLang="zh-CN" sz="1400" dirty="0">
                <a:solidFill>
                  <a:srgbClr val="FF0000"/>
                </a:solidFill>
              </a:rPr>
              <a:t> INTO </a:t>
            </a:r>
            <a:r>
              <a:rPr lang="en-US" altLang="zh-CN" sz="1400" dirty="0" err="1">
                <a:solidFill>
                  <a:srgbClr val="FF0000"/>
                </a:solidFill>
              </a:rPr>
              <a:t>gname,gprice</a:t>
            </a:r>
            <a:r>
              <a:rPr lang="en-US" altLang="zh-CN" sz="1400" dirty="0">
                <a:solidFill>
                  <a:srgbClr val="FF0000"/>
                </a:solidFill>
              </a:rPr>
              <a:t>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END IF;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UNTIL </a:t>
            </a:r>
            <a:r>
              <a:rPr lang="en-US" altLang="zh-CN" sz="1400" dirty="0" err="1">
                <a:solidFill>
                  <a:srgbClr val="FF0000"/>
                </a:solidFill>
              </a:rPr>
              <a:t>g_id</a:t>
            </a:r>
            <a:r>
              <a:rPr lang="en-US" altLang="zh-CN" sz="1400" dirty="0">
                <a:solidFill>
                  <a:srgbClr val="FF0000"/>
                </a:solidFill>
              </a:rPr>
              <a:t>=flag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END REPEAT;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CLOSE </a:t>
            </a:r>
            <a:r>
              <a:rPr lang="en-US" altLang="zh-CN" sz="1400" dirty="0" err="1">
                <a:solidFill>
                  <a:srgbClr val="FF0000"/>
                </a:solidFill>
              </a:rPr>
              <a:t>g_cursor</a:t>
            </a:r>
            <a:r>
              <a:rPr lang="en-US" altLang="zh-CN" sz="1400" dirty="0">
                <a:solidFill>
                  <a:srgbClr val="FF0000"/>
                </a:solidFill>
              </a:rPr>
              <a:t>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END $$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Query OK, 0 rows affected (0.12 sec)</a:t>
            </a:r>
          </a:p>
          <a:p>
            <a:pPr eaLnBrk="1" hangingPunct="1"/>
            <a:endParaRPr lang="en-US" altLang="zh-CN" sz="1400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400" dirty="0" err="1">
                <a:solidFill>
                  <a:srgbClr val="FF0000"/>
                </a:solidFill>
              </a:rPr>
              <a:t>mysql</a:t>
            </a:r>
            <a:r>
              <a:rPr lang="en-US" altLang="zh-CN" sz="1400" dirty="0">
                <a:solidFill>
                  <a:srgbClr val="FF0000"/>
                </a:solidFill>
              </a:rPr>
              <a:t>&gt; DELIMITER ;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3723E17-D241-D879-E509-B7341E0984BE}"/>
              </a:ext>
            </a:extLst>
          </p:cNvPr>
          <p:cNvGrpSpPr/>
          <p:nvPr/>
        </p:nvGrpSpPr>
        <p:grpSpPr>
          <a:xfrm>
            <a:off x="865114" y="1045795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C10CD20-1299-D428-FDF0-2E8213BA244A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8" name="圆角矩形 35">
              <a:extLst>
                <a:ext uri="{FF2B5EF4-FFF2-40B4-BE49-F238E27FC236}">
                  <a16:creationId xmlns:a16="http://schemas.microsoft.com/office/drawing/2014/main" id="{3DF0E41A-2757-9C37-7AA9-7C684C1629F9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7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36">
            <a:extLst>
              <a:ext uri="{FF2B5EF4-FFF2-40B4-BE49-F238E27FC236}">
                <a16:creationId xmlns:a16="http://schemas.microsoft.com/office/drawing/2014/main" id="{F427FBE1-7BC1-7F2C-E1B7-4B89958A7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5101" y="1196280"/>
            <a:ext cx="8021784" cy="34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/>
              <a:t>创建存储过程，并在存储过程中使用游标。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B7FEAC93-6972-AA94-4572-19F0291C3A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038" y="1613014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在创建存储过程前首先登录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3446398028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D4121-3AD5-673C-A5E9-59E0FFEAF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01916A3F-8546-7456-5F06-9E84833FBE12}"/>
              </a:ext>
            </a:extLst>
          </p:cNvPr>
          <p:cNvSpPr/>
          <p:nvPr/>
        </p:nvSpPr>
        <p:spPr>
          <a:xfrm>
            <a:off x="1141761" y="1542412"/>
            <a:ext cx="9882453" cy="268754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15EB2607-2C91-C9D2-E163-36E958C523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5395" y="1606152"/>
            <a:ext cx="6671387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CALL proc9(5,@gname,@gprice);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1 row affected (0.06 sec)</a:t>
            </a:r>
          </a:p>
          <a:p>
            <a:pPr eaLnBrk="1" hangingPunct="1"/>
            <a:endParaRPr lang="en-US" altLang="zh-CN" sz="160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SELECT @gname,@gprice;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+-------------------------+-------------------------+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@gname	| @gprice 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+-------------------------+-------------------------+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</a:t>
            </a:r>
            <a:r>
              <a:rPr lang="zh-CN" altLang="en-US" sz="1600">
                <a:solidFill>
                  <a:srgbClr val="FF0000"/>
                </a:solidFill>
              </a:rPr>
              <a:t>果汁   	</a:t>
            </a:r>
            <a:r>
              <a:rPr lang="en-US" altLang="zh-CN" sz="1600">
                <a:solidFill>
                  <a:srgbClr val="FF0000"/>
                </a:solidFill>
              </a:rPr>
              <a:t>	|    2.50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+-------------------------+-------------------------+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1 row in set (0.01 sec)</a:t>
            </a:r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BBA7CBAB-7493-01CB-7C3C-2413CEE28A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4653" y="1048379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调用存储过程，查看结果：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E60DD0E-1255-1A4D-614A-90EF98EB591A}"/>
              </a:ext>
            </a:extLst>
          </p:cNvPr>
          <p:cNvGrpSpPr/>
          <p:nvPr/>
        </p:nvGrpSpPr>
        <p:grpSpPr>
          <a:xfrm flipH="1">
            <a:off x="8989942" y="3028592"/>
            <a:ext cx="2407407" cy="3424744"/>
            <a:chOff x="1133465" y="1394673"/>
            <a:chExt cx="3150360" cy="470253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DC841488-6BC1-DCA8-D338-BC700A7AC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4" name="Freeform 37">
              <a:extLst>
                <a:ext uri="{FF2B5EF4-FFF2-40B4-BE49-F238E27FC236}">
                  <a16:creationId xmlns:a16="http://schemas.microsoft.com/office/drawing/2014/main" id="{0199145C-39C7-C918-1878-BFBD1334C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5" name="Freeform 38">
              <a:extLst>
                <a:ext uri="{FF2B5EF4-FFF2-40B4-BE49-F238E27FC236}">
                  <a16:creationId xmlns:a16="http://schemas.microsoft.com/office/drawing/2014/main" id="{9A6DB49C-3A39-CBBA-4131-52234E56B13D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752FD48-5329-5EDC-3602-1CD9FEF8E35B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6" name="Oval 8">
                <a:extLst>
                  <a:ext uri="{FF2B5EF4-FFF2-40B4-BE49-F238E27FC236}">
                    <a16:creationId xmlns:a16="http://schemas.microsoft.com/office/drawing/2014/main" id="{5F0EE143-64B6-DFAE-93CD-4609B58265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7" name="Freeform 35">
                <a:extLst>
                  <a:ext uri="{FF2B5EF4-FFF2-40B4-BE49-F238E27FC236}">
                    <a16:creationId xmlns:a16="http://schemas.microsoft.com/office/drawing/2014/main" id="{7FE15275-8CF4-E492-9D16-BC1712536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CCF18E74-B951-1B08-224D-D57A04560181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9DC5EE3B-1612-C897-8BA5-D7C16BAF2253}"/>
                </a:ext>
              </a:extLst>
            </p:cNvPr>
            <p:cNvCxnSpPr>
              <a:stCxn id="13" idx="4"/>
              <a:endCxn id="27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8657AA1D-E38D-48F2-D277-8A33318591D6}"/>
                </a:ext>
              </a:extLst>
            </p:cNvPr>
            <p:cNvCxnSpPr>
              <a:stCxn id="15" idx="4"/>
              <a:endCxn id="27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7844BF4A-D4AF-ED17-1AB9-1DD67AEA3C9D}"/>
                </a:ext>
              </a:extLst>
            </p:cNvPr>
            <p:cNvCxnSpPr>
              <a:stCxn id="17" idx="4"/>
              <a:endCxn id="27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C89B9E04-760B-0187-F903-674A94707FD7}"/>
                </a:ext>
              </a:extLst>
            </p:cNvPr>
            <p:cNvCxnSpPr>
              <a:stCxn id="14" idx="4"/>
              <a:endCxn id="27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713CA6F4-71D0-4D4F-FB20-FE5D0413796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2D270671-AD3C-2F36-12AB-AB24E0991F5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D57BD6AF-E410-9362-C18F-C797A71F4AB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95E62EF9-2D58-930C-9DB9-8C0395269F34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7129581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DE11D4-C48A-EA14-AA71-6DFF8C5BA7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61A66AB2-4B1A-5899-BA80-2E09F42A4D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933" y="1124744"/>
            <a:ext cx="10421256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流程控制语句是指</a:t>
            </a:r>
            <a:r>
              <a:rPr lang="zh-CN" altLang="en-US">
                <a:solidFill>
                  <a:srgbClr val="FF0000"/>
                </a:solidFill>
              </a:rPr>
              <a:t>可以控制程序运行顺序的指令</a:t>
            </a:r>
            <a:r>
              <a:rPr lang="zh-CN" altLang="en-US"/>
              <a:t>，程序运行顺序主要包括</a:t>
            </a:r>
            <a:r>
              <a:rPr lang="zh-CN" altLang="en-US">
                <a:solidFill>
                  <a:srgbClr val="FF0000"/>
                </a:solidFill>
              </a:rPr>
              <a:t>顺序执行、条件执行和循环执行</a:t>
            </a:r>
            <a:r>
              <a:rPr lang="zh-CN" altLang="en-US"/>
              <a:t>。</a:t>
            </a:r>
            <a:r>
              <a:rPr lang="en-US" altLang="zh-CN"/>
              <a:t>MySQL</a:t>
            </a:r>
            <a:r>
              <a:rPr lang="zh-CN" altLang="en-US"/>
              <a:t>支持的流程控制语句包括</a:t>
            </a:r>
            <a:r>
              <a:rPr lang="en-US" altLang="zh-CN">
                <a:solidFill>
                  <a:srgbClr val="FF0000"/>
                </a:solidFill>
              </a:rPr>
              <a:t>IF</a:t>
            </a:r>
            <a:r>
              <a:rPr lang="zh-CN" altLang="en-US">
                <a:solidFill>
                  <a:srgbClr val="FF0000"/>
                </a:solidFill>
              </a:rPr>
              <a:t>语句、</a:t>
            </a:r>
            <a:r>
              <a:rPr lang="en-US" altLang="zh-CN">
                <a:solidFill>
                  <a:srgbClr val="FF0000"/>
                </a:solidFill>
              </a:rPr>
              <a:t>CASE</a:t>
            </a:r>
            <a:r>
              <a:rPr lang="zh-CN" altLang="en-US">
                <a:solidFill>
                  <a:srgbClr val="FF0000"/>
                </a:solidFill>
              </a:rPr>
              <a:t>语句、</a:t>
            </a:r>
            <a:r>
              <a:rPr lang="en-US" altLang="zh-CN">
                <a:solidFill>
                  <a:srgbClr val="FF0000"/>
                </a:solidFill>
              </a:rPr>
              <a:t>LOOP</a:t>
            </a:r>
            <a:r>
              <a:rPr lang="zh-CN" altLang="en-US">
                <a:solidFill>
                  <a:srgbClr val="FF0000"/>
                </a:solidFill>
              </a:rPr>
              <a:t>语句、</a:t>
            </a:r>
            <a:r>
              <a:rPr lang="en-US" altLang="zh-CN">
                <a:solidFill>
                  <a:srgbClr val="FF0000"/>
                </a:solidFill>
              </a:rPr>
              <a:t>REPEAT</a:t>
            </a:r>
            <a:r>
              <a:rPr lang="zh-CN" altLang="en-US">
                <a:solidFill>
                  <a:srgbClr val="FF0000"/>
                </a:solidFill>
              </a:rPr>
              <a:t>语句、</a:t>
            </a:r>
            <a:r>
              <a:rPr lang="en-US" altLang="zh-CN">
                <a:solidFill>
                  <a:srgbClr val="FF0000"/>
                </a:solidFill>
              </a:rPr>
              <a:t>WHILE</a:t>
            </a:r>
            <a:r>
              <a:rPr lang="zh-CN" altLang="en-US">
                <a:solidFill>
                  <a:srgbClr val="FF0000"/>
                </a:solidFill>
              </a:rPr>
              <a:t>语句、</a:t>
            </a:r>
            <a:r>
              <a:rPr lang="en-US" altLang="zh-CN">
                <a:solidFill>
                  <a:srgbClr val="FF0000"/>
                </a:solidFill>
              </a:rPr>
              <a:t>LEAVE</a:t>
            </a:r>
            <a:r>
              <a:rPr lang="zh-CN" altLang="en-US">
                <a:solidFill>
                  <a:srgbClr val="FF0000"/>
                </a:solidFill>
              </a:rPr>
              <a:t>语句、</a:t>
            </a:r>
            <a:r>
              <a:rPr lang="en-US" altLang="zh-CN">
                <a:solidFill>
                  <a:srgbClr val="FF0000"/>
                </a:solidFill>
              </a:rPr>
              <a:t>ITERATE</a:t>
            </a:r>
            <a:r>
              <a:rPr lang="zh-CN" altLang="en-US">
                <a:solidFill>
                  <a:srgbClr val="FF0000"/>
                </a:solidFill>
              </a:rPr>
              <a:t>语句和</a:t>
            </a:r>
            <a:r>
              <a:rPr lang="en-US" altLang="zh-CN">
                <a:solidFill>
                  <a:srgbClr val="FF0000"/>
                </a:solidFill>
              </a:rPr>
              <a:t>RETURN</a:t>
            </a:r>
            <a:r>
              <a:rPr lang="zh-CN" altLang="en-US">
                <a:solidFill>
                  <a:srgbClr val="FF0000"/>
                </a:solidFill>
              </a:rPr>
              <a:t>语句</a:t>
            </a:r>
            <a:r>
              <a:rPr lang="zh-CN" altLang="en-US"/>
              <a:t>。</a:t>
            </a:r>
          </a:p>
        </p:txBody>
      </p:sp>
      <p:sp>
        <p:nvSpPr>
          <p:cNvPr id="3" name="文本框 3">
            <a:extLst>
              <a:ext uri="{FF2B5EF4-FFF2-40B4-BE49-F238E27FC236}">
                <a16:creationId xmlns:a16="http://schemas.microsoft.com/office/drawing/2014/main" id="{42553DCE-8F25-9CC9-3509-2490D27FE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7682" y="2424097"/>
            <a:ext cx="3612281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IF</a:t>
            </a:r>
            <a:r>
              <a:rPr lang="zh-CN" altLang="en-US"/>
              <a:t>语句</a:t>
            </a:r>
            <a:endParaRPr lang="zh-CN" altLang="en-US" noProof="1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60A892A-32EE-2D9E-E423-46B5C65DB08A}"/>
              </a:ext>
            </a:extLst>
          </p:cNvPr>
          <p:cNvGrpSpPr/>
          <p:nvPr/>
        </p:nvGrpSpPr>
        <p:grpSpPr>
          <a:xfrm>
            <a:off x="904382" y="2308792"/>
            <a:ext cx="1003300" cy="722312"/>
            <a:chOff x="877888" y="1586140"/>
            <a:chExt cx="1003300" cy="722312"/>
          </a:xfrm>
        </p:grpSpPr>
        <p:sp>
          <p:nvSpPr>
            <p:cNvPr id="8" name="íṩľíḍè-Freeform: Shape 9">
              <a:extLst>
                <a:ext uri="{FF2B5EF4-FFF2-40B4-BE49-F238E27FC236}">
                  <a16:creationId xmlns:a16="http://schemas.microsoft.com/office/drawing/2014/main" id="{8E40EBF0-A674-023C-D746-D76D0409F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ṩľíḍè-Oval 10">
              <a:extLst>
                <a:ext uri="{FF2B5EF4-FFF2-40B4-BE49-F238E27FC236}">
                  <a16:creationId xmlns:a16="http://schemas.microsoft.com/office/drawing/2014/main" id="{E8818A25-C270-7AD8-9FB8-A59905C00914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5" name="文本框 41">
            <a:extLst>
              <a:ext uri="{FF2B5EF4-FFF2-40B4-BE49-F238E27FC236}">
                <a16:creationId xmlns:a16="http://schemas.microsoft.com/office/drawing/2014/main" id="{86EA2172-22A7-3019-DB22-12D4F6B0B2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810" y="3090462"/>
            <a:ext cx="10421256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/>
              <a:t>IF</a:t>
            </a:r>
            <a:r>
              <a:rPr lang="zh-CN" altLang="en-US"/>
              <a:t>实现</a:t>
            </a:r>
            <a:r>
              <a:rPr lang="zh-CN" altLang="en-US">
                <a:solidFill>
                  <a:srgbClr val="FF0000"/>
                </a:solidFill>
              </a:rPr>
              <a:t>条件判断</a:t>
            </a:r>
            <a:r>
              <a:rPr lang="zh-CN" altLang="en-US"/>
              <a:t>，语句中可以包含</a:t>
            </a:r>
            <a:r>
              <a:rPr lang="zh-CN" altLang="en-US">
                <a:solidFill>
                  <a:srgbClr val="FF0000"/>
                </a:solidFill>
              </a:rPr>
              <a:t>多个</a:t>
            </a:r>
            <a:r>
              <a:rPr lang="zh-CN" altLang="en-US"/>
              <a:t>判断条件，系统会根据条件的结果</a:t>
            </a:r>
            <a:r>
              <a:rPr lang="zh-CN" altLang="en-US">
                <a:solidFill>
                  <a:srgbClr val="FF0000"/>
                </a:solidFill>
              </a:rPr>
              <a:t>是否为</a:t>
            </a:r>
            <a:r>
              <a:rPr lang="en-US" altLang="zh-CN">
                <a:solidFill>
                  <a:srgbClr val="FF0000"/>
                </a:solidFill>
              </a:rPr>
              <a:t>TRUE</a:t>
            </a:r>
            <a:r>
              <a:rPr lang="zh-CN" altLang="en-US"/>
              <a:t>执行相应的操作，语法形式如下：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AF1CE5-06F8-E587-3A0A-F7D15320B036}"/>
              </a:ext>
            </a:extLst>
          </p:cNvPr>
          <p:cNvSpPr/>
          <p:nvPr/>
        </p:nvSpPr>
        <p:spPr>
          <a:xfrm>
            <a:off x="1227967" y="3913172"/>
            <a:ext cx="9882453" cy="1194097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1A1015C3-3DFB-EEDF-E2E7-3DABFC05B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5862" y="3969159"/>
            <a:ext cx="857463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IF search_condition THEN statement_list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[ELSEIF search_condition THEN statement_list] ...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[ELSE statement_list]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END IF</a:t>
            </a:r>
          </a:p>
        </p:txBody>
      </p:sp>
    </p:spTree>
    <p:extLst>
      <p:ext uri="{BB962C8B-B14F-4D97-AF65-F5344CB8AC3E}">
        <p14:creationId xmlns:p14="http://schemas.microsoft.com/office/powerpoint/2010/main" val="846561914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8B1EF8-DD40-60DF-A2EF-5CCB96019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CB062433-9A22-5317-DBBF-FEAF14C360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3026" y="1220391"/>
            <a:ext cx="3612281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CASE</a:t>
            </a:r>
            <a:r>
              <a:rPr lang="zh-CN" altLang="en-US"/>
              <a:t>语句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CAB8D0F-B440-7691-E2C4-D48B5910686D}"/>
              </a:ext>
            </a:extLst>
          </p:cNvPr>
          <p:cNvGrpSpPr/>
          <p:nvPr/>
        </p:nvGrpSpPr>
        <p:grpSpPr>
          <a:xfrm>
            <a:off x="899726" y="1105086"/>
            <a:ext cx="1003300" cy="722312"/>
            <a:chOff x="877888" y="1586140"/>
            <a:chExt cx="1003300" cy="722312"/>
          </a:xfrm>
        </p:grpSpPr>
        <p:sp>
          <p:nvSpPr>
            <p:cNvPr id="10" name="íṩľíḍè-Freeform: Shape 9">
              <a:extLst>
                <a:ext uri="{FF2B5EF4-FFF2-40B4-BE49-F238E27FC236}">
                  <a16:creationId xmlns:a16="http://schemas.microsoft.com/office/drawing/2014/main" id="{E8625902-FB8B-45C3-9BEF-CD49AF7FA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ṩľíḍè-Oval 10">
              <a:extLst>
                <a:ext uri="{FF2B5EF4-FFF2-40B4-BE49-F238E27FC236}">
                  <a16:creationId xmlns:a16="http://schemas.microsoft.com/office/drawing/2014/main" id="{6807E432-A228-9220-04ED-14B681E437CC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4" name="文本框 41">
            <a:extLst>
              <a:ext uri="{FF2B5EF4-FFF2-40B4-BE49-F238E27FC236}">
                <a16:creationId xmlns:a16="http://schemas.microsoft.com/office/drawing/2014/main" id="{1324F699-73B9-9B9D-704C-FF800481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154" y="1886756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/>
              <a:t>CASE</a:t>
            </a:r>
            <a:r>
              <a:rPr lang="zh-CN" altLang="en-US"/>
              <a:t>语句可以实现比</a:t>
            </a:r>
            <a:r>
              <a:rPr lang="en-US" altLang="zh-CN"/>
              <a:t>IF</a:t>
            </a:r>
            <a:r>
              <a:rPr lang="zh-CN" altLang="en-US"/>
              <a:t>语句</a:t>
            </a:r>
            <a:r>
              <a:rPr lang="zh-CN" altLang="en-US">
                <a:solidFill>
                  <a:srgbClr val="FF0000"/>
                </a:solidFill>
              </a:rPr>
              <a:t>更复杂</a:t>
            </a:r>
            <a:r>
              <a:rPr lang="zh-CN" altLang="en-US"/>
              <a:t>的条件构造，该语句有两种使用形式。第</a:t>
            </a:r>
            <a:r>
              <a:rPr lang="en-US" altLang="zh-CN"/>
              <a:t>1</a:t>
            </a:r>
            <a:r>
              <a:rPr lang="zh-CN" altLang="en-US"/>
              <a:t>种语法形式如下：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7A80E6C-6BB6-33F6-314D-AFE39944098A}"/>
              </a:ext>
            </a:extLst>
          </p:cNvPr>
          <p:cNvSpPr/>
          <p:nvPr/>
        </p:nvSpPr>
        <p:spPr>
          <a:xfrm>
            <a:off x="1223311" y="2392212"/>
            <a:ext cx="9882453" cy="137942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D9E27142-59A0-2F23-3161-2B8702B451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1206" y="2438868"/>
            <a:ext cx="857463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CASE case_expr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WHEN when_value THEN statement_list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[WHEN when_value THEN statement_list] ...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[ELSE statement_list]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END CASE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55B2F832-FFA5-ACF3-493C-DFA5E653F8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589" y="3868032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/>
              <a:t>CASE</a:t>
            </a:r>
            <a:r>
              <a:rPr lang="zh-CN" altLang="en-US"/>
              <a:t>语句的第</a:t>
            </a:r>
            <a:r>
              <a:rPr lang="en-US" altLang="zh-CN"/>
              <a:t>2</a:t>
            </a:r>
            <a:r>
              <a:rPr lang="zh-CN" altLang="en-US"/>
              <a:t>种语法形式如下：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5619B76-0F59-608D-2F30-9F547EF714CE}"/>
              </a:ext>
            </a:extLst>
          </p:cNvPr>
          <p:cNvSpPr/>
          <p:nvPr/>
        </p:nvSpPr>
        <p:spPr>
          <a:xfrm>
            <a:off x="1235746" y="4373488"/>
            <a:ext cx="9882453" cy="137942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31CCB229-52C8-0028-2D34-948A91133E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3641" y="4420144"/>
            <a:ext cx="857463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CASE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WHEN search_condition THEN statement_list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[WHEN search_condition THEN statement_list] ...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[ELSE statement_list]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END CASE</a:t>
            </a:r>
          </a:p>
        </p:txBody>
      </p:sp>
    </p:spTree>
    <p:extLst>
      <p:ext uri="{BB962C8B-B14F-4D97-AF65-F5344CB8AC3E}">
        <p14:creationId xmlns:p14="http://schemas.microsoft.com/office/powerpoint/2010/main" val="365562165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8E8AB-B901-A54A-4885-B52AE1C98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4C2B0CF-BB0F-EE6A-1789-FEF63DB5DFA6}"/>
              </a:ext>
            </a:extLst>
          </p:cNvPr>
          <p:cNvGrpSpPr/>
          <p:nvPr/>
        </p:nvGrpSpPr>
        <p:grpSpPr>
          <a:xfrm>
            <a:off x="670768" y="1056261"/>
            <a:ext cx="10850465" cy="894578"/>
            <a:chOff x="812799" y="1508963"/>
            <a:chExt cx="10850465" cy="1658273"/>
          </a:xfrm>
        </p:grpSpPr>
        <p:sp>
          <p:nvSpPr>
            <p:cNvPr id="15" name="íṩľíḍè-圆角矩形 61">
              <a:extLst>
                <a:ext uri="{FF2B5EF4-FFF2-40B4-BE49-F238E27FC236}">
                  <a16:creationId xmlns:a16="http://schemas.microsoft.com/office/drawing/2014/main" id="{8FF14DA6-E138-4283-BB54-E8C272BD36F1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6" name="íṩľíḍè-圆角矩形 61">
              <a:extLst>
                <a:ext uri="{FF2B5EF4-FFF2-40B4-BE49-F238E27FC236}">
                  <a16:creationId xmlns:a16="http://schemas.microsoft.com/office/drawing/2014/main" id="{98FC092F-821F-4F44-C6F2-F21DA4682845}"/>
                </a:ext>
              </a:extLst>
            </p:cNvPr>
            <p:cNvSpPr/>
            <p:nvPr/>
          </p:nvSpPr>
          <p:spPr>
            <a:xfrm>
              <a:off x="906109" y="1572467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10" name="文本框 41">
            <a:extLst>
              <a:ext uri="{FF2B5EF4-FFF2-40B4-BE49-F238E27FC236}">
                <a16:creationId xmlns:a16="http://schemas.microsoft.com/office/drawing/2014/main" id="{8B81111B-B42A-8462-8B28-4A8676404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178970"/>
            <a:ext cx="103569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/>
              <a:t>针对表的一个完整操作往往不是单条</a:t>
            </a:r>
            <a:r>
              <a:rPr lang="en-US" altLang="zh-CN"/>
              <a:t>SQL</a:t>
            </a:r>
            <a:r>
              <a:rPr lang="zh-CN" altLang="zh-CN"/>
              <a:t>语句就能实现的，而是需要</a:t>
            </a:r>
            <a:r>
              <a:rPr lang="zh-CN" altLang="zh-CN">
                <a:solidFill>
                  <a:srgbClr val="FF0000"/>
                </a:solidFill>
              </a:rPr>
              <a:t>一组</a:t>
            </a:r>
            <a:r>
              <a:rPr lang="en-US" altLang="zh-CN">
                <a:solidFill>
                  <a:srgbClr val="FF0000"/>
                </a:solidFill>
              </a:rPr>
              <a:t>SQL</a:t>
            </a:r>
            <a:r>
              <a:rPr lang="zh-CN" altLang="zh-CN">
                <a:solidFill>
                  <a:srgbClr val="FF0000"/>
                </a:solidFill>
              </a:rPr>
              <a:t>语句</a:t>
            </a:r>
            <a:r>
              <a:rPr lang="zh-CN" altLang="zh-CN"/>
              <a:t>来实现。</a:t>
            </a:r>
            <a:endParaRPr lang="en-US" altLang="zh-CN"/>
          </a:p>
          <a:p>
            <a:r>
              <a:rPr lang="zh-CN" altLang="en-US"/>
              <a:t>例如，要完成一个购买商品的订单的处理，一般需要考虑以下几步：</a:t>
            </a:r>
            <a:endParaRPr lang="zh-CN" altLang="zh-CN"/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D1C30FD7-7B66-44F7-F97D-092E64F655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496" y="3229099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可将一个完整操作中所包含的</a:t>
            </a:r>
            <a:r>
              <a:rPr lang="zh-CN" altLang="en-US">
                <a:solidFill>
                  <a:srgbClr val="FF0000"/>
                </a:solidFill>
              </a:rPr>
              <a:t>多条</a:t>
            </a:r>
            <a:r>
              <a:rPr lang="en-US" altLang="zh-CN">
                <a:solidFill>
                  <a:srgbClr val="FF0000"/>
                </a:solidFill>
              </a:rPr>
              <a:t>SQL</a:t>
            </a:r>
            <a:r>
              <a:rPr lang="zh-CN" altLang="en-US">
                <a:solidFill>
                  <a:srgbClr val="FF0000"/>
                </a:solidFill>
              </a:rPr>
              <a:t>语句</a:t>
            </a:r>
            <a:r>
              <a:rPr lang="zh-CN" altLang="en-US"/>
              <a:t>创建为</a:t>
            </a:r>
            <a:r>
              <a:rPr lang="zh-CN" altLang="en-US">
                <a:solidFill>
                  <a:srgbClr val="FF0000"/>
                </a:solidFill>
              </a:rPr>
              <a:t>存储过程或函数</a:t>
            </a:r>
            <a:r>
              <a:rPr lang="zh-CN" altLang="en-US"/>
              <a:t>，以方便应用。</a:t>
            </a:r>
          </a:p>
        </p:txBody>
      </p:sp>
      <p:sp>
        <p:nvSpPr>
          <p:cNvPr id="12" name="文本框 41">
            <a:extLst>
              <a:ext uri="{FF2B5EF4-FFF2-40B4-BE49-F238E27FC236}">
                <a16:creationId xmlns:a16="http://schemas.microsoft.com/office/drawing/2014/main" id="{8EEB62E9-B33B-50F2-BB3F-0AED4B23F2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868" y="1962342"/>
            <a:ext cx="10291667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indent="0" algn="just" eaLnBrk="1" hangingPunct="1">
              <a:lnSpc>
                <a:spcPct val="15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）在生成订单之前，首先需要查看</a:t>
            </a:r>
            <a:r>
              <a:rPr lang="zh-CN" altLang="en-US">
                <a:solidFill>
                  <a:srgbClr val="FF0000"/>
                </a:solidFill>
              </a:rPr>
              <a:t>商品库存中是否有相应商品</a:t>
            </a:r>
            <a:r>
              <a:rPr lang="zh-CN" altLang="en-US"/>
              <a:t>；</a:t>
            </a:r>
          </a:p>
          <a:p>
            <a:pPr indent="0" algn="just" eaLnBrk="1" hangingPunct="1">
              <a:lnSpc>
                <a:spcPct val="150000"/>
              </a:lnSpc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）如果商品库存中不存在相应商品，需要</a:t>
            </a:r>
            <a:r>
              <a:rPr lang="zh-CN" altLang="en-US">
                <a:solidFill>
                  <a:srgbClr val="FF0000"/>
                </a:solidFill>
              </a:rPr>
              <a:t>向供应商订货</a:t>
            </a:r>
            <a:r>
              <a:rPr lang="zh-CN" altLang="en-US"/>
              <a:t>；</a:t>
            </a:r>
          </a:p>
          <a:p>
            <a:pPr indent="0" algn="just" eaLnBrk="1" hangingPunct="1">
              <a:lnSpc>
                <a:spcPct val="15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）如果商品库存中存在相应商品，需要</a:t>
            </a:r>
            <a:r>
              <a:rPr lang="zh-CN" altLang="en-US">
                <a:solidFill>
                  <a:srgbClr val="FF0000"/>
                </a:solidFill>
              </a:rPr>
              <a:t>预定商品，并修改库存数量</a:t>
            </a:r>
            <a:r>
              <a:rPr lang="zh-CN" altLang="en-US"/>
              <a:t>。</a:t>
            </a:r>
          </a:p>
        </p:txBody>
      </p:sp>
      <p:sp>
        <p:nvSpPr>
          <p:cNvPr id="13" name="文本框 41">
            <a:extLst>
              <a:ext uri="{FF2B5EF4-FFF2-40B4-BE49-F238E27FC236}">
                <a16:creationId xmlns:a16="http://schemas.microsoft.com/office/drawing/2014/main" id="{84583C32-9701-278F-6C63-9E766036F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5269" y="3586781"/>
            <a:ext cx="10421256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存储过程和函数可以简单地理解为</a:t>
            </a:r>
            <a:r>
              <a:rPr lang="zh-CN" altLang="en-US">
                <a:solidFill>
                  <a:srgbClr val="FF0000"/>
                </a:solidFill>
              </a:rPr>
              <a:t>一组经过编译并保存在数据库中的</a:t>
            </a:r>
            <a:r>
              <a:rPr lang="en-US" altLang="zh-CN">
                <a:solidFill>
                  <a:srgbClr val="FF0000"/>
                </a:solidFill>
              </a:rPr>
              <a:t>SQL</a:t>
            </a:r>
            <a:r>
              <a:rPr lang="zh-CN" altLang="en-US">
                <a:solidFill>
                  <a:srgbClr val="FF0000"/>
                </a:solidFill>
              </a:rPr>
              <a:t>语句的集合</a:t>
            </a:r>
            <a:r>
              <a:rPr lang="zh-CN" altLang="en-US"/>
              <a:t>，可以随时被调用。</a:t>
            </a:r>
          </a:p>
        </p:txBody>
      </p:sp>
      <p:sp>
        <p:nvSpPr>
          <p:cNvPr id="14" name="文本框 41">
            <a:extLst>
              <a:ext uri="{FF2B5EF4-FFF2-40B4-BE49-F238E27FC236}">
                <a16:creationId xmlns:a16="http://schemas.microsoft.com/office/drawing/2014/main" id="{804A9DCA-CCDB-8471-E52C-092AB1F39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373" y="4243055"/>
            <a:ext cx="10421256" cy="2426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zh-CN" altLang="zh-CN" sz="1600">
                <a:solidFill>
                  <a:srgbClr val="FF0000"/>
                </a:solidFill>
              </a:rPr>
              <a:t>允许标准组件式编程：</a:t>
            </a:r>
            <a:r>
              <a:rPr lang="zh-CN" altLang="en-US" sz="1600"/>
              <a:t>存储过程和函数在创建后可以在程序中</a:t>
            </a:r>
            <a:r>
              <a:rPr lang="zh-CN" altLang="en-US" sz="1600">
                <a:solidFill>
                  <a:srgbClr val="FF0000"/>
                </a:solidFill>
              </a:rPr>
              <a:t>被多次调用</a:t>
            </a:r>
            <a:r>
              <a:rPr lang="zh-CN" altLang="en-US" sz="1600"/>
              <a:t>。</a:t>
            </a:r>
            <a:endParaRPr lang="en-US" altLang="zh-CN" sz="1600"/>
          </a:p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rgbClr val="FF0000"/>
                </a:solidFill>
              </a:rPr>
              <a:t>较快的执行速度：</a:t>
            </a:r>
            <a:r>
              <a:rPr lang="zh-CN" altLang="en-US" sz="1600"/>
              <a:t>如果某一操作包含大量的事务处理代码，并且被多次执行，那么存储过程要比批处理的执行速度快很多。</a:t>
            </a:r>
            <a:endParaRPr lang="en-US" altLang="zh-CN" sz="1600"/>
          </a:p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zh-CN" altLang="en-US" sz="1600">
                <a:solidFill>
                  <a:srgbClr val="FF0000"/>
                </a:solidFill>
              </a:rPr>
              <a:t>减少网络流量：</a:t>
            </a:r>
            <a:r>
              <a:rPr lang="zh-CN" altLang="en-US" sz="1600"/>
              <a:t>对于大量的</a:t>
            </a:r>
            <a:r>
              <a:rPr lang="en-US" altLang="zh-CN" sz="1600"/>
              <a:t>SQL</a:t>
            </a:r>
            <a:r>
              <a:rPr lang="zh-CN" altLang="en-US" sz="1600"/>
              <a:t>语句，将其组织成存储过程，会比一条一条的调用</a:t>
            </a:r>
            <a:r>
              <a:rPr lang="en-US" altLang="zh-CN" sz="1600"/>
              <a:t>SQL</a:t>
            </a:r>
            <a:r>
              <a:rPr lang="zh-CN" altLang="en-US" sz="1600"/>
              <a:t>语句要大大节省网络流量，降低网络负载。</a:t>
            </a:r>
            <a:endParaRPr lang="en-US" altLang="zh-CN" sz="1600"/>
          </a:p>
          <a:p>
            <a:pPr marL="285750" indent="-285750" algn="just" eaLnBrk="1" hangingPunct="1">
              <a:lnSpc>
                <a:spcPts val="2600"/>
              </a:lnSpc>
              <a:buFont typeface="Wingdings" panose="05000000000000000000" pitchFamily="2" charset="2"/>
              <a:buChar char="u"/>
            </a:pPr>
            <a:r>
              <a:rPr lang="zh-CN" altLang="zh-CN" sz="1600">
                <a:solidFill>
                  <a:srgbClr val="FF0000"/>
                </a:solidFill>
              </a:rPr>
              <a:t>安全：</a:t>
            </a:r>
            <a:r>
              <a:rPr lang="zh-CN" altLang="en-US" sz="1600"/>
              <a:t>数据库管理员通过设置执行某一存储过程的权限，从而限制相应数据的访问权限，避免非授权用户对数据的访问，保证数据的安全。</a:t>
            </a:r>
          </a:p>
        </p:txBody>
      </p:sp>
    </p:spTree>
    <p:extLst>
      <p:ext uri="{BB962C8B-B14F-4D97-AF65-F5344CB8AC3E}">
        <p14:creationId xmlns:p14="http://schemas.microsoft.com/office/powerpoint/2010/main" val="914846537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604E2-B4DE-FA99-94A8-766450DF8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87B5929A-93E9-78D6-4EFE-5F99EB3E7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3026" y="1125699"/>
            <a:ext cx="3612281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LOOP</a:t>
            </a:r>
            <a:r>
              <a:rPr lang="zh-CN" altLang="en-US"/>
              <a:t>语句和</a:t>
            </a:r>
            <a:r>
              <a:rPr lang="en-US" altLang="zh-CN"/>
              <a:t>LEAVE</a:t>
            </a:r>
            <a:r>
              <a:rPr lang="zh-CN" altLang="en-US"/>
              <a:t>语句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1CFEF21-2022-27F2-AA3D-2235FF3EDABD}"/>
              </a:ext>
            </a:extLst>
          </p:cNvPr>
          <p:cNvGrpSpPr/>
          <p:nvPr/>
        </p:nvGrpSpPr>
        <p:grpSpPr>
          <a:xfrm>
            <a:off x="899726" y="1010394"/>
            <a:ext cx="1003300" cy="722312"/>
            <a:chOff x="877888" y="1586140"/>
            <a:chExt cx="1003300" cy="722312"/>
          </a:xfrm>
        </p:grpSpPr>
        <p:sp>
          <p:nvSpPr>
            <p:cNvPr id="17" name="íṩľíḍè-Freeform: Shape 9">
              <a:extLst>
                <a:ext uri="{FF2B5EF4-FFF2-40B4-BE49-F238E27FC236}">
                  <a16:creationId xmlns:a16="http://schemas.microsoft.com/office/drawing/2014/main" id="{0A49D618-1922-D49F-7E9B-D2636D324D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íṩľíḍè-Oval 10">
              <a:extLst>
                <a:ext uri="{FF2B5EF4-FFF2-40B4-BE49-F238E27FC236}">
                  <a16:creationId xmlns:a16="http://schemas.microsoft.com/office/drawing/2014/main" id="{F28FE15B-7F1D-2D84-EF70-C987A891A14B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3</a:t>
              </a:r>
            </a:p>
          </p:txBody>
        </p:sp>
      </p:grpSp>
      <p:sp>
        <p:nvSpPr>
          <p:cNvPr id="4" name="文本框 41">
            <a:extLst>
              <a:ext uri="{FF2B5EF4-FFF2-40B4-BE49-F238E27FC236}">
                <a16:creationId xmlns:a16="http://schemas.microsoft.com/office/drawing/2014/main" id="{502991FD-E856-F453-F84B-09FBDA3F3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154" y="1670761"/>
            <a:ext cx="10421256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/>
              <a:t>LOOP</a:t>
            </a:r>
            <a:r>
              <a:rPr lang="zh-CN" altLang="en-US"/>
              <a:t>语句可以实现</a:t>
            </a:r>
            <a:r>
              <a:rPr lang="zh-CN" altLang="en-US">
                <a:solidFill>
                  <a:srgbClr val="FF0000"/>
                </a:solidFill>
              </a:rPr>
              <a:t>简单的循环</a:t>
            </a:r>
            <a:r>
              <a:rPr lang="zh-CN" altLang="en-US"/>
              <a:t>，使得系统能够</a:t>
            </a:r>
            <a:r>
              <a:rPr lang="zh-CN" altLang="en-US">
                <a:solidFill>
                  <a:srgbClr val="FF0000"/>
                </a:solidFill>
              </a:rPr>
              <a:t>重复执行循环结构内的语句列表</a:t>
            </a:r>
            <a:r>
              <a:rPr lang="zh-CN" altLang="en-US"/>
              <a:t>。该语句列表由一条或多条语句组成，每条语句使用</a:t>
            </a:r>
            <a:r>
              <a:rPr lang="zh-CN" altLang="en-US">
                <a:solidFill>
                  <a:srgbClr val="FF0000"/>
                </a:solidFill>
              </a:rPr>
              <a:t>分号（</a:t>
            </a:r>
            <a:r>
              <a:rPr lang="en-US" altLang="zh-CN">
                <a:solidFill>
                  <a:srgbClr val="FF0000"/>
                </a:solidFill>
              </a:rPr>
              <a:t>;</a:t>
            </a:r>
            <a:r>
              <a:rPr lang="zh-CN" altLang="en-US">
                <a:solidFill>
                  <a:srgbClr val="FF0000"/>
                </a:solidFill>
              </a:rPr>
              <a:t>）隔开</a:t>
            </a:r>
            <a:r>
              <a:rPr lang="zh-CN" altLang="en-US"/>
              <a:t>。语法形式如下：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E2FF387-855B-88E8-64C1-22CEBD545B33}"/>
              </a:ext>
            </a:extLst>
          </p:cNvPr>
          <p:cNvSpPr/>
          <p:nvPr/>
        </p:nvSpPr>
        <p:spPr>
          <a:xfrm>
            <a:off x="1223311" y="2437485"/>
            <a:ext cx="9882453" cy="87765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52BB3A93-CC78-38FD-E0C6-F91CDBD4C2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1206" y="2474810"/>
            <a:ext cx="85746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nl-NL" altLang="zh-CN" sz="1600">
                <a:solidFill>
                  <a:srgbClr val="FF0000"/>
                </a:solidFill>
              </a:rPr>
              <a:t>[loop_label:] LOOP</a:t>
            </a:r>
          </a:p>
          <a:p>
            <a:pPr eaLnBrk="1" hangingPunct="1"/>
            <a:r>
              <a:rPr lang="nl-NL" altLang="zh-CN" sz="1600">
                <a:solidFill>
                  <a:srgbClr val="FF0000"/>
                </a:solidFill>
              </a:rPr>
              <a:t>    statement_list</a:t>
            </a:r>
          </a:p>
          <a:p>
            <a:pPr eaLnBrk="1" hangingPunct="1"/>
            <a:r>
              <a:rPr lang="nl-NL" altLang="zh-CN" sz="1600">
                <a:solidFill>
                  <a:srgbClr val="FF0000"/>
                </a:solidFill>
              </a:rPr>
              <a:t>END LOOP [end_label]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96363BF0-6C14-8351-1BF7-63281C01B8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1589" y="3334783"/>
            <a:ext cx="10421256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如果不在</a:t>
            </a:r>
            <a:r>
              <a:rPr lang="en-US" altLang="zh-CN"/>
              <a:t>statement_list</a:t>
            </a:r>
            <a:r>
              <a:rPr lang="zh-CN" altLang="en-US"/>
              <a:t>中增加退出循环的语句，</a:t>
            </a:r>
            <a:r>
              <a:rPr lang="en-US" altLang="zh-CN"/>
              <a:t>LOOP</a:t>
            </a:r>
            <a:r>
              <a:rPr lang="zh-CN" altLang="en-US"/>
              <a:t>语句可以实现简单的死循环。使用</a:t>
            </a:r>
            <a:r>
              <a:rPr lang="en-US" altLang="zh-CN"/>
              <a:t>LEAVE</a:t>
            </a:r>
            <a:r>
              <a:rPr lang="zh-CN" altLang="en-US"/>
              <a:t>语句可以退出循环。语法形式如下：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2FB2D87-12FA-8622-19A0-2C40D4996333}"/>
              </a:ext>
            </a:extLst>
          </p:cNvPr>
          <p:cNvSpPr/>
          <p:nvPr/>
        </p:nvSpPr>
        <p:spPr>
          <a:xfrm>
            <a:off x="1235746" y="4101507"/>
            <a:ext cx="9882453" cy="55647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CDE84488-AC2F-6511-4E05-FFF6944318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3641" y="4222811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LEAVE label;</a:t>
            </a:r>
          </a:p>
        </p:txBody>
      </p:sp>
      <p:sp>
        <p:nvSpPr>
          <p:cNvPr id="10" name="文本框 3">
            <a:extLst>
              <a:ext uri="{FF2B5EF4-FFF2-40B4-BE49-F238E27FC236}">
                <a16:creationId xmlns:a16="http://schemas.microsoft.com/office/drawing/2014/main" id="{1FE0CA7D-2FD6-B986-BF9D-57745B1960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6130" y="4730569"/>
            <a:ext cx="3612281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REPEAT</a:t>
            </a:r>
            <a:r>
              <a:rPr lang="zh-CN" altLang="en-US"/>
              <a:t>语句</a:t>
            </a:r>
            <a:endParaRPr lang="zh-CN" altLang="en-US" noProof="1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9C20540-1BF5-87FD-FF69-BDF03928666B}"/>
              </a:ext>
            </a:extLst>
          </p:cNvPr>
          <p:cNvGrpSpPr/>
          <p:nvPr/>
        </p:nvGrpSpPr>
        <p:grpSpPr>
          <a:xfrm>
            <a:off x="902830" y="4615264"/>
            <a:ext cx="1003300" cy="722312"/>
            <a:chOff x="877888" y="1586140"/>
            <a:chExt cx="1003300" cy="722312"/>
          </a:xfrm>
        </p:grpSpPr>
        <p:sp>
          <p:nvSpPr>
            <p:cNvPr id="15" name="íṩľíḍè-Freeform: Shape 9">
              <a:extLst>
                <a:ext uri="{FF2B5EF4-FFF2-40B4-BE49-F238E27FC236}">
                  <a16:creationId xmlns:a16="http://schemas.microsoft.com/office/drawing/2014/main" id="{BB235EB8-DC39-8B46-A34B-1C03C3F3CD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íṩľíḍè-Oval 10">
              <a:extLst>
                <a:ext uri="{FF2B5EF4-FFF2-40B4-BE49-F238E27FC236}">
                  <a16:creationId xmlns:a16="http://schemas.microsoft.com/office/drawing/2014/main" id="{B7AE3A86-6E87-F6EF-2087-4274BA53039F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4</a:t>
              </a:r>
            </a:p>
          </p:txBody>
        </p:sp>
      </p:grpSp>
      <p:sp>
        <p:nvSpPr>
          <p:cNvPr id="12" name="文本框 41">
            <a:extLst>
              <a:ext uri="{FF2B5EF4-FFF2-40B4-BE49-F238E27FC236}">
                <a16:creationId xmlns:a16="http://schemas.microsoft.com/office/drawing/2014/main" id="{F46E336D-D078-60CB-A929-EF8BED4D63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258" y="5256969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/>
              <a:t>REPEAT</a:t>
            </a:r>
            <a:r>
              <a:rPr lang="zh-CN" altLang="en-US"/>
              <a:t>语句可以实现一个带条件判断的循环结构。语法形式如下：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A67E657-4CB3-91D3-D891-368622473F6C}"/>
              </a:ext>
            </a:extLst>
          </p:cNvPr>
          <p:cNvSpPr/>
          <p:nvPr/>
        </p:nvSpPr>
        <p:spPr>
          <a:xfrm>
            <a:off x="1226415" y="5653873"/>
            <a:ext cx="9882453" cy="115950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4" name="文本框 38">
            <a:extLst>
              <a:ext uri="{FF2B5EF4-FFF2-40B4-BE49-F238E27FC236}">
                <a16:creationId xmlns:a16="http://schemas.microsoft.com/office/drawing/2014/main" id="{2C22A01F-055F-4178-AB05-1DEA6C72F4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4310" y="5706440"/>
            <a:ext cx="857463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[repeat_label:] REPEAT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statement_list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UNTIL search_condition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END REPEAT [repeat_label]</a:t>
            </a:r>
          </a:p>
        </p:txBody>
      </p:sp>
    </p:spTree>
    <p:extLst>
      <p:ext uri="{BB962C8B-B14F-4D97-AF65-F5344CB8AC3E}">
        <p14:creationId xmlns:p14="http://schemas.microsoft.com/office/powerpoint/2010/main" val="114893190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7673F-7504-420B-E206-88C175E93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607D8B87-F403-1B88-89B4-F814D7EFED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7692" y="1187088"/>
            <a:ext cx="3612281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WHILE</a:t>
            </a:r>
            <a:r>
              <a:rPr lang="zh-CN" altLang="en-US"/>
              <a:t>语句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FF930C0-18ED-958D-9BA3-04FCE42B0B0E}"/>
              </a:ext>
            </a:extLst>
          </p:cNvPr>
          <p:cNvGrpSpPr/>
          <p:nvPr/>
        </p:nvGrpSpPr>
        <p:grpSpPr>
          <a:xfrm>
            <a:off x="904392" y="1071783"/>
            <a:ext cx="1003300" cy="722312"/>
            <a:chOff x="877888" y="1586140"/>
            <a:chExt cx="1003300" cy="722312"/>
          </a:xfrm>
        </p:grpSpPr>
        <p:sp>
          <p:nvSpPr>
            <p:cNvPr id="14" name="íṩľíḍè-Freeform: Shape 9">
              <a:extLst>
                <a:ext uri="{FF2B5EF4-FFF2-40B4-BE49-F238E27FC236}">
                  <a16:creationId xmlns:a16="http://schemas.microsoft.com/office/drawing/2014/main" id="{E2B45A97-328A-6A32-6DC6-BE0D6436B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íṩľíḍè-Oval 10">
              <a:extLst>
                <a:ext uri="{FF2B5EF4-FFF2-40B4-BE49-F238E27FC236}">
                  <a16:creationId xmlns:a16="http://schemas.microsoft.com/office/drawing/2014/main" id="{8B3B4F52-FC5C-938F-4C21-67B913ACD9B8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5</a:t>
              </a:r>
            </a:p>
          </p:txBody>
        </p:sp>
      </p:grpSp>
      <p:sp>
        <p:nvSpPr>
          <p:cNvPr id="4" name="文本框 41">
            <a:extLst>
              <a:ext uri="{FF2B5EF4-FFF2-40B4-BE49-F238E27FC236}">
                <a16:creationId xmlns:a16="http://schemas.microsoft.com/office/drawing/2014/main" id="{AF0EEBFA-BA7A-13B8-AB9B-727472DEAE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820" y="1760143"/>
            <a:ext cx="10421256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/>
              <a:t>WHILE</a:t>
            </a:r>
            <a:r>
              <a:rPr lang="zh-CN" altLang="en-US"/>
              <a:t>语句同样可以实现一个</a:t>
            </a:r>
            <a:r>
              <a:rPr lang="zh-CN" altLang="en-US">
                <a:solidFill>
                  <a:srgbClr val="FF0000"/>
                </a:solidFill>
              </a:rPr>
              <a:t>带条件判断的循环结构</a:t>
            </a:r>
            <a:r>
              <a:rPr lang="zh-CN" altLang="en-US"/>
              <a:t>，但与</a:t>
            </a:r>
            <a:r>
              <a:rPr lang="en-US" altLang="zh-CN"/>
              <a:t>REPEAT</a:t>
            </a:r>
            <a:r>
              <a:rPr lang="zh-CN" altLang="en-US"/>
              <a:t>语句不同的是，</a:t>
            </a:r>
            <a:r>
              <a:rPr lang="en-US" altLang="zh-CN"/>
              <a:t>WHILE</a:t>
            </a:r>
            <a:r>
              <a:rPr lang="zh-CN" altLang="en-US"/>
              <a:t>语句会</a:t>
            </a:r>
            <a:r>
              <a:rPr lang="zh-CN" altLang="en-US">
                <a:solidFill>
                  <a:srgbClr val="FF0000"/>
                </a:solidFill>
              </a:rPr>
              <a:t>先</a:t>
            </a:r>
            <a:r>
              <a:rPr lang="zh-CN" altLang="en-US"/>
              <a:t>对条件进行判断，</a:t>
            </a:r>
            <a:r>
              <a:rPr lang="zh-CN" altLang="en-US">
                <a:solidFill>
                  <a:srgbClr val="FF0000"/>
                </a:solidFill>
              </a:rPr>
              <a:t>如果为</a:t>
            </a:r>
            <a:r>
              <a:rPr lang="en-US" altLang="zh-CN">
                <a:solidFill>
                  <a:srgbClr val="FF0000"/>
                </a:solidFill>
              </a:rPr>
              <a:t>TRUE</a:t>
            </a:r>
            <a:r>
              <a:rPr lang="zh-CN" altLang="en-US"/>
              <a:t>，才会执行需要循环的操作，</a:t>
            </a:r>
            <a:r>
              <a:rPr lang="zh-CN" altLang="en-US">
                <a:solidFill>
                  <a:srgbClr val="FF0000"/>
                </a:solidFill>
              </a:rPr>
              <a:t>否则终止循环</a:t>
            </a:r>
            <a:r>
              <a:rPr lang="zh-CN" altLang="en-US"/>
              <a:t>，语法形式如下：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BE3823B-FB9D-0E75-E870-58FFBE4F74A0}"/>
              </a:ext>
            </a:extLst>
          </p:cNvPr>
          <p:cNvSpPr/>
          <p:nvPr/>
        </p:nvSpPr>
        <p:spPr>
          <a:xfrm>
            <a:off x="1227977" y="2554860"/>
            <a:ext cx="9882453" cy="87765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7E652F6F-25D3-85B4-FEA4-CF0734CF52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5872" y="2592185"/>
            <a:ext cx="85746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[while_label:] WHILE search_condition DO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statement_list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END WHILE [while_label]</a:t>
            </a:r>
          </a:p>
        </p:txBody>
      </p:sp>
      <p:sp>
        <p:nvSpPr>
          <p:cNvPr id="7" name="文本框 3">
            <a:extLst>
              <a:ext uri="{FF2B5EF4-FFF2-40B4-BE49-F238E27FC236}">
                <a16:creationId xmlns:a16="http://schemas.microsoft.com/office/drawing/2014/main" id="{2177E315-F788-98D7-3BB8-561DF15356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0796" y="3816613"/>
            <a:ext cx="3612281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altLang="zh-CN"/>
              <a:t>ITERATE</a:t>
            </a:r>
            <a:r>
              <a:rPr lang="zh-CN" altLang="en-US"/>
              <a:t>语句</a:t>
            </a:r>
            <a:endParaRPr lang="zh-CN" altLang="en-US" noProof="1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E77671F-B256-31F9-703E-377813B3FE49}"/>
              </a:ext>
            </a:extLst>
          </p:cNvPr>
          <p:cNvGrpSpPr/>
          <p:nvPr/>
        </p:nvGrpSpPr>
        <p:grpSpPr>
          <a:xfrm>
            <a:off x="907496" y="3701308"/>
            <a:ext cx="1003300" cy="722312"/>
            <a:chOff x="877888" y="1586140"/>
            <a:chExt cx="1003300" cy="722312"/>
          </a:xfrm>
        </p:grpSpPr>
        <p:sp>
          <p:nvSpPr>
            <p:cNvPr id="12" name="íṩľíḍè-Freeform: Shape 9">
              <a:extLst>
                <a:ext uri="{FF2B5EF4-FFF2-40B4-BE49-F238E27FC236}">
                  <a16:creationId xmlns:a16="http://schemas.microsoft.com/office/drawing/2014/main" id="{62AEFC6E-556A-B280-AB23-F0F4BE42F1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íṩľíḍè-Oval 10">
              <a:extLst>
                <a:ext uri="{FF2B5EF4-FFF2-40B4-BE49-F238E27FC236}">
                  <a16:creationId xmlns:a16="http://schemas.microsoft.com/office/drawing/2014/main" id="{1E3B19EB-023E-BE4F-BA6D-9AEB8FE8F668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6</a:t>
              </a:r>
            </a:p>
          </p:txBody>
        </p:sp>
      </p:grpSp>
      <p:sp>
        <p:nvSpPr>
          <p:cNvPr id="9" name="文本框 41">
            <a:extLst>
              <a:ext uri="{FF2B5EF4-FFF2-40B4-BE49-F238E27FC236}">
                <a16:creationId xmlns:a16="http://schemas.microsoft.com/office/drawing/2014/main" id="{1F999E15-17A2-A5CF-B1D6-9AB16CFBA1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924" y="4426992"/>
            <a:ext cx="10421256" cy="73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/>
              <a:t>ITERATE</a:t>
            </a:r>
            <a:r>
              <a:rPr lang="zh-CN" altLang="en-US"/>
              <a:t>语句只可以出现在</a:t>
            </a:r>
            <a:r>
              <a:rPr lang="en-US" altLang="zh-CN"/>
              <a:t>LOOP</a:t>
            </a:r>
            <a:r>
              <a:rPr lang="zh-CN" altLang="en-US"/>
              <a:t>语句、</a:t>
            </a:r>
            <a:r>
              <a:rPr lang="en-US" altLang="zh-CN"/>
              <a:t>REPEAT</a:t>
            </a:r>
            <a:r>
              <a:rPr lang="zh-CN" altLang="en-US"/>
              <a:t>语句和</a:t>
            </a:r>
            <a:r>
              <a:rPr lang="en-US" altLang="zh-CN"/>
              <a:t>WHILE</a:t>
            </a:r>
            <a:r>
              <a:rPr lang="zh-CN" altLang="en-US"/>
              <a:t>语句中，意义为再次执行循环，语法形式如下：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DEF6D4B-CF09-E6A1-E3D1-9631CAA2B1D9}"/>
              </a:ext>
            </a:extLst>
          </p:cNvPr>
          <p:cNvSpPr/>
          <p:nvPr/>
        </p:nvSpPr>
        <p:spPr>
          <a:xfrm>
            <a:off x="1231081" y="5206467"/>
            <a:ext cx="9882453" cy="57975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3B0A0075-8189-BF71-0F21-47564196DA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8976" y="5343013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ITERATE label;</a:t>
            </a:r>
          </a:p>
        </p:txBody>
      </p:sp>
    </p:spTree>
    <p:extLst>
      <p:ext uri="{BB962C8B-B14F-4D97-AF65-F5344CB8AC3E}">
        <p14:creationId xmlns:p14="http://schemas.microsoft.com/office/powerpoint/2010/main" val="1662427113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CABF9-1ABF-F68B-E07A-7B6A670C6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4D62236-A4E6-F539-2E33-0FD92C44C7B0}"/>
              </a:ext>
            </a:extLst>
          </p:cNvPr>
          <p:cNvSpPr/>
          <p:nvPr/>
        </p:nvSpPr>
        <p:spPr>
          <a:xfrm>
            <a:off x="1026839" y="2474856"/>
            <a:ext cx="5063609" cy="3461989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22E136C7-C3FC-C241-AF37-F75B809D08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9206" y="2547927"/>
            <a:ext cx="4637312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 dirty="0" err="1">
                <a:solidFill>
                  <a:srgbClr val="FF0000"/>
                </a:solidFill>
              </a:rPr>
              <a:t>mysql</a:t>
            </a:r>
            <a:r>
              <a:rPr lang="en-US" altLang="zh-CN" sz="1400" dirty="0">
                <a:solidFill>
                  <a:srgbClr val="FF0000"/>
                </a:solidFill>
              </a:rPr>
              <a:t>&gt; DELIMITER $$</a:t>
            </a:r>
          </a:p>
          <a:p>
            <a:pPr eaLnBrk="1" hangingPunct="1"/>
            <a:r>
              <a:rPr lang="en-US" altLang="zh-CN" sz="1400" dirty="0" err="1">
                <a:solidFill>
                  <a:srgbClr val="FF0000"/>
                </a:solidFill>
              </a:rPr>
              <a:t>mysql</a:t>
            </a:r>
            <a:r>
              <a:rPr lang="en-US" altLang="zh-CN" sz="1400" dirty="0">
                <a:solidFill>
                  <a:srgbClr val="FF0000"/>
                </a:solidFill>
              </a:rPr>
              <a:t>&gt; CREATE PROCEDURE proc8(p1 int)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BEGIN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  label1: LOOP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    SET p1 = p1 + 1;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    IF p1 &lt; 10 THEN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      ITERATE label1;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    END IF;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    LEAVE label1;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  END LOOP label1;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  SET @y = p1;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END $$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Query OK, 0 rows affected (0.00 sec)</a:t>
            </a:r>
          </a:p>
          <a:p>
            <a:pPr eaLnBrk="1" hangingPunct="1"/>
            <a:endParaRPr lang="en-US" altLang="zh-CN" sz="1400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400" dirty="0" err="1">
                <a:solidFill>
                  <a:srgbClr val="FF0000"/>
                </a:solidFill>
              </a:rPr>
              <a:t>mysql</a:t>
            </a:r>
            <a:r>
              <a:rPr lang="en-US" altLang="zh-CN" sz="1400" dirty="0">
                <a:solidFill>
                  <a:srgbClr val="FF0000"/>
                </a:solidFill>
              </a:rPr>
              <a:t>&gt; DELIMITER ;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6DF73B8-7094-DC82-B8CD-D5DB2C06184D}"/>
              </a:ext>
            </a:extLst>
          </p:cNvPr>
          <p:cNvGrpSpPr/>
          <p:nvPr/>
        </p:nvGrpSpPr>
        <p:grpSpPr>
          <a:xfrm>
            <a:off x="835765" y="980045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9BF8F31-0973-0869-D86B-8BE3EB5833D6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1" name="圆角矩形 24">
              <a:extLst>
                <a:ext uri="{FF2B5EF4-FFF2-40B4-BE49-F238E27FC236}">
                  <a16:creationId xmlns:a16="http://schemas.microsoft.com/office/drawing/2014/main" id="{C764A0C2-34DA-AA5A-96D8-0A6B0C1B65F0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8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36">
            <a:extLst>
              <a:ext uri="{FF2B5EF4-FFF2-40B4-BE49-F238E27FC236}">
                <a16:creationId xmlns:a16="http://schemas.microsoft.com/office/drawing/2014/main" id="{553F829C-372C-0706-7F98-1509C1D77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5752" y="1130530"/>
            <a:ext cx="8021784" cy="34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/>
              <a:t>创建存储过程，并在存储过程中使用</a:t>
            </a:r>
            <a:r>
              <a:rPr lang="en-US" altLang="zh-CN"/>
              <a:t>ITERATE</a:t>
            </a:r>
            <a:r>
              <a:rPr lang="zh-CN" altLang="en-US"/>
              <a:t>语句。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25508A60-7756-C92A-62E2-3080C09069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6316" y="1663569"/>
            <a:ext cx="50654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4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在创建存储过程前首先登录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DD0E127-49B5-CAC9-AB44-02C3380561F8}"/>
              </a:ext>
            </a:extLst>
          </p:cNvPr>
          <p:cNvSpPr/>
          <p:nvPr/>
        </p:nvSpPr>
        <p:spPr>
          <a:xfrm>
            <a:off x="6292627" y="2487291"/>
            <a:ext cx="5063609" cy="3461989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ABC09FDA-0C59-5B71-D58D-45AF6BBF94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4994" y="2560362"/>
            <a:ext cx="463731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CALL proc8(1);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Query OK, 0 rows affected (0.01 sec)</a:t>
            </a:r>
          </a:p>
          <a:p>
            <a:pPr eaLnBrk="1" hangingPunct="1"/>
            <a:endParaRPr lang="en-US" altLang="zh-CN" sz="140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@y;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@y  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10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04F116B2-B8D6-160E-BEF6-01E332EFF7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2104" y="1676004"/>
            <a:ext cx="5065484" cy="371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4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调用存储过程，查看结果。</a:t>
            </a:r>
          </a:p>
        </p:txBody>
      </p:sp>
    </p:spTree>
    <p:extLst>
      <p:ext uri="{BB962C8B-B14F-4D97-AF65-F5344CB8AC3E}">
        <p14:creationId xmlns:p14="http://schemas.microsoft.com/office/powerpoint/2010/main" val="15650505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BC2DA-CD44-EDE3-1613-539FD194D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85AA5DB-6A3D-1510-1C2B-94BEC201032A}"/>
              </a:ext>
            </a:extLst>
          </p:cNvPr>
          <p:cNvSpPr/>
          <p:nvPr/>
        </p:nvSpPr>
        <p:spPr>
          <a:xfrm>
            <a:off x="11980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D622469E-2471-D348-4994-0317CB0C34B5}"/>
              </a:ext>
            </a:extLst>
          </p:cNvPr>
          <p:cNvSpPr/>
          <p:nvPr/>
        </p:nvSpPr>
        <p:spPr>
          <a:xfrm>
            <a:off x="41710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BC3F92D2-A903-CE91-1591-CD3AF6C5957D}"/>
              </a:ext>
            </a:extLst>
          </p:cNvPr>
          <p:cNvSpPr/>
          <p:nvPr/>
        </p:nvSpPr>
        <p:spPr>
          <a:xfrm>
            <a:off x="109337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0CD4D0EA-197B-C654-1E71-E098B2984A0D}"/>
              </a:ext>
            </a:extLst>
          </p:cNvPr>
          <p:cNvSpPr/>
          <p:nvPr/>
        </p:nvSpPr>
        <p:spPr>
          <a:xfrm>
            <a:off x="177124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BF9CFAD0-19CA-114F-7AD2-D918D9B32F75}"/>
              </a:ext>
            </a:extLst>
          </p:cNvPr>
          <p:cNvSpPr/>
          <p:nvPr/>
        </p:nvSpPr>
        <p:spPr>
          <a:xfrm>
            <a:off x="244751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36242A47-46B4-F24D-1E19-9ED736CBE04B}"/>
              </a:ext>
            </a:extLst>
          </p:cNvPr>
          <p:cNvSpPr/>
          <p:nvPr/>
        </p:nvSpPr>
        <p:spPr>
          <a:xfrm>
            <a:off x="312537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7840C4D3-A5EC-2007-6F9D-F6F3E5A85D9B}"/>
              </a:ext>
            </a:extLst>
          </p:cNvPr>
          <p:cNvSpPr/>
          <p:nvPr/>
        </p:nvSpPr>
        <p:spPr>
          <a:xfrm>
            <a:off x="-107356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55142FE0-9F03-FAB3-724B-47B84B210353}"/>
              </a:ext>
            </a:extLst>
          </p:cNvPr>
          <p:cNvSpPr/>
          <p:nvPr/>
        </p:nvSpPr>
        <p:spPr>
          <a:xfrm>
            <a:off x="1150737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F4FE083F-6EE2-2D4B-164D-C4F80C518E70}"/>
              </a:ext>
            </a:extLst>
          </p:cNvPr>
          <p:cNvSpPr/>
          <p:nvPr/>
        </p:nvSpPr>
        <p:spPr>
          <a:xfrm>
            <a:off x="1139625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5C269EDE-4F48-811D-22BC-869C5DFF448C}"/>
              </a:ext>
            </a:extLst>
          </p:cNvPr>
          <p:cNvSpPr/>
          <p:nvPr/>
        </p:nvSpPr>
        <p:spPr>
          <a:xfrm>
            <a:off x="1128512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6AD30170-D01F-BAE6-A736-7DC2924840AB}"/>
              </a:ext>
            </a:extLst>
          </p:cNvPr>
          <p:cNvSpPr/>
          <p:nvPr/>
        </p:nvSpPr>
        <p:spPr>
          <a:xfrm>
            <a:off x="1117241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EC71566D-27AF-B68A-DED9-B9342C4C07BB}"/>
              </a:ext>
            </a:extLst>
          </p:cNvPr>
          <p:cNvSpPr/>
          <p:nvPr/>
        </p:nvSpPr>
        <p:spPr>
          <a:xfrm>
            <a:off x="1106129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F419CE25-92B4-127F-7DB6-E9CE47E5FFFA}"/>
              </a:ext>
            </a:extLst>
          </p:cNvPr>
          <p:cNvSpPr/>
          <p:nvPr/>
        </p:nvSpPr>
        <p:spPr>
          <a:xfrm>
            <a:off x="1095016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861DF82E-3480-C304-1632-17F5CEEA39E7}"/>
              </a:ext>
            </a:extLst>
          </p:cNvPr>
          <p:cNvSpPr/>
          <p:nvPr/>
        </p:nvSpPr>
        <p:spPr>
          <a:xfrm>
            <a:off x="1083904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44EB1E58-768A-8463-D9A5-0297FAB4674B}"/>
              </a:ext>
            </a:extLst>
          </p:cNvPr>
          <p:cNvSpPr/>
          <p:nvPr/>
        </p:nvSpPr>
        <p:spPr>
          <a:xfrm>
            <a:off x="1072632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AFC4F78F-9955-4299-0F7B-59003811D747}"/>
              </a:ext>
            </a:extLst>
          </p:cNvPr>
          <p:cNvSpPr/>
          <p:nvPr/>
        </p:nvSpPr>
        <p:spPr>
          <a:xfrm>
            <a:off x="1061520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BB666A25-41F6-9588-21F7-1A5E199FB582}"/>
              </a:ext>
            </a:extLst>
          </p:cNvPr>
          <p:cNvSpPr/>
          <p:nvPr/>
        </p:nvSpPr>
        <p:spPr>
          <a:xfrm>
            <a:off x="1050407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C155BF08-D8CB-CFAF-F7DA-004572DF5B88}"/>
              </a:ext>
            </a:extLst>
          </p:cNvPr>
          <p:cNvSpPr/>
          <p:nvPr/>
        </p:nvSpPr>
        <p:spPr>
          <a:xfrm>
            <a:off x="1039136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0B217003-69C9-7F83-35A5-1D24ED20824F}"/>
              </a:ext>
            </a:extLst>
          </p:cNvPr>
          <p:cNvSpPr/>
          <p:nvPr/>
        </p:nvSpPr>
        <p:spPr>
          <a:xfrm>
            <a:off x="1028024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BE4464D8-804E-AC60-2A07-C02817A992F3}"/>
              </a:ext>
            </a:extLst>
          </p:cNvPr>
          <p:cNvSpPr/>
          <p:nvPr/>
        </p:nvSpPr>
        <p:spPr>
          <a:xfrm>
            <a:off x="1016911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CD8BE6D8-107A-F295-ED9D-43211894257B}"/>
              </a:ext>
            </a:extLst>
          </p:cNvPr>
          <p:cNvSpPr/>
          <p:nvPr/>
        </p:nvSpPr>
        <p:spPr>
          <a:xfrm>
            <a:off x="1005799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69D2B6FD-230B-AD61-ECB9-27EFBA16A0EC}"/>
              </a:ext>
            </a:extLst>
          </p:cNvPr>
          <p:cNvSpPr/>
          <p:nvPr/>
        </p:nvSpPr>
        <p:spPr>
          <a:xfrm>
            <a:off x="994527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01304376-03C5-4E54-C6C0-440591621AAA}"/>
              </a:ext>
            </a:extLst>
          </p:cNvPr>
          <p:cNvSpPr/>
          <p:nvPr/>
        </p:nvSpPr>
        <p:spPr>
          <a:xfrm>
            <a:off x="983415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B2B67B18-50C6-B27C-0C0C-1B3016A3D83E}"/>
              </a:ext>
            </a:extLst>
          </p:cNvPr>
          <p:cNvSpPr/>
          <p:nvPr/>
        </p:nvSpPr>
        <p:spPr>
          <a:xfrm>
            <a:off x="972302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9685E619-455C-5C60-A7BB-28C5CCAD2BD0}"/>
              </a:ext>
            </a:extLst>
          </p:cNvPr>
          <p:cNvSpPr/>
          <p:nvPr/>
        </p:nvSpPr>
        <p:spPr>
          <a:xfrm>
            <a:off x="961031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12521ACF-6CF8-FD7D-D038-D963D22FA5E4}"/>
              </a:ext>
            </a:extLst>
          </p:cNvPr>
          <p:cNvSpPr/>
          <p:nvPr/>
        </p:nvSpPr>
        <p:spPr>
          <a:xfrm>
            <a:off x="949919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E6A8BE66-E4C8-9D51-3EC2-834C036D84D0}"/>
              </a:ext>
            </a:extLst>
          </p:cNvPr>
          <p:cNvSpPr/>
          <p:nvPr/>
        </p:nvSpPr>
        <p:spPr>
          <a:xfrm>
            <a:off x="938806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4C8E96E1-29C4-567C-160C-14B65759AF0E}"/>
              </a:ext>
            </a:extLst>
          </p:cNvPr>
          <p:cNvSpPr/>
          <p:nvPr/>
        </p:nvSpPr>
        <p:spPr>
          <a:xfrm>
            <a:off x="927694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FE660FF3-9169-BBC0-FD38-D96CAF55F500}"/>
              </a:ext>
            </a:extLst>
          </p:cNvPr>
          <p:cNvSpPr/>
          <p:nvPr/>
        </p:nvSpPr>
        <p:spPr>
          <a:xfrm>
            <a:off x="916422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14687FFF-912C-D8A2-C5B6-BC0173F53210}"/>
              </a:ext>
            </a:extLst>
          </p:cNvPr>
          <p:cNvSpPr/>
          <p:nvPr/>
        </p:nvSpPr>
        <p:spPr>
          <a:xfrm>
            <a:off x="905310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A9956F5B-1724-2E12-89F6-964EE6D5AD77}"/>
              </a:ext>
            </a:extLst>
          </p:cNvPr>
          <p:cNvSpPr/>
          <p:nvPr/>
        </p:nvSpPr>
        <p:spPr>
          <a:xfrm>
            <a:off x="894197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F1F213F8-5F3F-496B-50BC-D951E8A0EFD6}"/>
              </a:ext>
            </a:extLst>
          </p:cNvPr>
          <p:cNvSpPr/>
          <p:nvPr/>
        </p:nvSpPr>
        <p:spPr>
          <a:xfrm>
            <a:off x="882926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F0259675-B072-9EC3-D017-0CE03833ED69}"/>
              </a:ext>
            </a:extLst>
          </p:cNvPr>
          <p:cNvSpPr/>
          <p:nvPr/>
        </p:nvSpPr>
        <p:spPr>
          <a:xfrm>
            <a:off x="871814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B5990BC8-2470-6B63-21BF-F3CDBDEA08B5}"/>
              </a:ext>
            </a:extLst>
          </p:cNvPr>
          <p:cNvSpPr/>
          <p:nvPr/>
        </p:nvSpPr>
        <p:spPr>
          <a:xfrm>
            <a:off x="860701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B368A4C6-7C44-A0EA-AF24-FE1F0B3E4961}"/>
              </a:ext>
            </a:extLst>
          </p:cNvPr>
          <p:cNvSpPr/>
          <p:nvPr/>
        </p:nvSpPr>
        <p:spPr>
          <a:xfrm>
            <a:off x="849430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08CB5A74-A8AC-3873-9488-02F2DC25C098}"/>
              </a:ext>
            </a:extLst>
          </p:cNvPr>
          <p:cNvSpPr/>
          <p:nvPr/>
        </p:nvSpPr>
        <p:spPr>
          <a:xfrm>
            <a:off x="838317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367E34EF-EDF7-3B13-6A5E-7ECD462EECFB}"/>
              </a:ext>
            </a:extLst>
          </p:cNvPr>
          <p:cNvSpPr/>
          <p:nvPr/>
        </p:nvSpPr>
        <p:spPr>
          <a:xfrm>
            <a:off x="827205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9C91BABE-E8A1-7E05-B260-8CCECED2F26B}"/>
              </a:ext>
            </a:extLst>
          </p:cNvPr>
          <p:cNvCxnSpPr/>
          <p:nvPr/>
        </p:nvCxnSpPr>
        <p:spPr>
          <a:xfrm>
            <a:off x="5679293" y="2844310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A4189220-3D45-D6FF-3493-1450654D17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076" y="3071982"/>
            <a:ext cx="61106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54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4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DBA56EAB-9B13-6DAE-B3B4-96DB01D7C1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1523" y="3070486"/>
            <a:ext cx="641714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5400" b="1" noProof="1">
                <a:solidFill>
                  <a:schemeClr val="bg1"/>
                </a:solidFill>
                <a:latin typeface="微软雅黑" pitchFamily="34" charset="-122"/>
              </a:rPr>
              <a:t>查看存储过程和函数</a:t>
            </a:r>
          </a:p>
        </p:txBody>
      </p:sp>
    </p:spTree>
    <p:extLst>
      <p:ext uri="{BB962C8B-B14F-4D97-AF65-F5344CB8AC3E}">
        <p14:creationId xmlns:p14="http://schemas.microsoft.com/office/powerpoint/2010/main" val="337825440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5BBE1-0FB9-2DB7-D8AC-74E6348C0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05A0914-7BB1-4C36-ADB4-A0E1265DA173}"/>
              </a:ext>
            </a:extLst>
          </p:cNvPr>
          <p:cNvGrpSpPr/>
          <p:nvPr/>
        </p:nvGrpSpPr>
        <p:grpSpPr>
          <a:xfrm>
            <a:off x="670768" y="1074219"/>
            <a:ext cx="10850465" cy="970945"/>
            <a:chOff x="812799" y="1508963"/>
            <a:chExt cx="10850465" cy="1658273"/>
          </a:xfrm>
        </p:grpSpPr>
        <p:sp>
          <p:nvSpPr>
            <p:cNvPr id="14" name="íṩľíḍè-圆角矩形 61">
              <a:extLst>
                <a:ext uri="{FF2B5EF4-FFF2-40B4-BE49-F238E27FC236}">
                  <a16:creationId xmlns:a16="http://schemas.microsoft.com/office/drawing/2014/main" id="{FA367019-9E3B-7F34-44E4-A5E83F028D1E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5" name="íṩľíḍè-圆角矩形 61">
              <a:extLst>
                <a:ext uri="{FF2B5EF4-FFF2-40B4-BE49-F238E27FC236}">
                  <a16:creationId xmlns:a16="http://schemas.microsoft.com/office/drawing/2014/main" id="{2B3301DD-7C69-F3EA-431F-6851F41B2500}"/>
                </a:ext>
              </a:extLst>
            </p:cNvPr>
            <p:cNvSpPr/>
            <p:nvPr/>
          </p:nvSpPr>
          <p:spPr>
            <a:xfrm>
              <a:off x="906109" y="1572467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3" name="文本框 41">
            <a:extLst>
              <a:ext uri="{FF2B5EF4-FFF2-40B4-BE49-F238E27FC236}">
                <a16:creationId xmlns:a16="http://schemas.microsoft.com/office/drawing/2014/main" id="{3D7EE653-A29B-C3B5-78FA-44C052EFEF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679" y="1165257"/>
            <a:ext cx="10356981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创建完存储过程和函数后，</a:t>
            </a:r>
            <a:r>
              <a:rPr lang="en-US" altLang="zh-CN"/>
              <a:t>MySQL</a:t>
            </a:r>
            <a:r>
              <a:rPr lang="zh-CN" altLang="en-US"/>
              <a:t>存储了其状态信息和定义语句，用户可以分别使用</a:t>
            </a:r>
            <a:r>
              <a:rPr lang="en-US" altLang="zh-CN">
                <a:solidFill>
                  <a:srgbClr val="FF0000"/>
                </a:solidFill>
              </a:rPr>
              <a:t>SHOW STATUS</a:t>
            </a:r>
            <a:r>
              <a:rPr lang="zh-CN" altLang="en-US"/>
              <a:t>和</a:t>
            </a:r>
            <a:r>
              <a:rPr lang="en-US" altLang="zh-CN">
                <a:solidFill>
                  <a:srgbClr val="FF0000"/>
                </a:solidFill>
              </a:rPr>
              <a:t>SHOW CREATE</a:t>
            </a:r>
            <a:r>
              <a:rPr lang="zh-CN" altLang="en-US"/>
              <a:t>语句进行查看，也可以在系统数据库</a:t>
            </a:r>
            <a:r>
              <a:rPr lang="en-US" altLang="zh-CN">
                <a:solidFill>
                  <a:srgbClr val="FF0000"/>
                </a:solidFill>
              </a:rPr>
              <a:t>information_schema</a:t>
            </a:r>
            <a:r>
              <a:rPr lang="zh-CN" altLang="en-US"/>
              <a:t>中查看。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7BBFA8EA-7451-1140-BE79-49702D1851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496" y="2086283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使用</a:t>
            </a:r>
            <a:r>
              <a:rPr lang="en-US" altLang="zh-CN"/>
              <a:t>SHOW STATUS</a:t>
            </a:r>
            <a:r>
              <a:rPr lang="zh-CN" altLang="en-US"/>
              <a:t>语句可以查看存储过程和函数的状态。基本语法形式如下：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ED4BE74-2DF9-24D1-3E61-EEBB8BD1FF34}"/>
              </a:ext>
            </a:extLst>
          </p:cNvPr>
          <p:cNvSpPr/>
          <p:nvPr/>
        </p:nvSpPr>
        <p:spPr>
          <a:xfrm>
            <a:off x="1139167" y="2524717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60E0AC92-0247-5021-01DE-81389653C2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7062" y="2599921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SHOW {PROCEDURE | FUNCTION} STATUS [LIKE 'pf_name'] ;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D0115AD-96CB-EC91-4051-6E8773C0B831}"/>
              </a:ext>
            </a:extLst>
          </p:cNvPr>
          <p:cNvGrpSpPr/>
          <p:nvPr/>
        </p:nvGrpSpPr>
        <p:grpSpPr>
          <a:xfrm>
            <a:off x="774496" y="299662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C24FDF2-32FB-981C-D3EB-AD0043C5A62B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12">
              <a:extLst>
                <a:ext uri="{FF2B5EF4-FFF2-40B4-BE49-F238E27FC236}">
                  <a16:creationId xmlns:a16="http://schemas.microsoft.com/office/drawing/2014/main" id="{48FAEB10-08A8-D5B4-8B40-C1C65400B51A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9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36">
            <a:extLst>
              <a:ext uri="{FF2B5EF4-FFF2-40B4-BE49-F238E27FC236}">
                <a16:creationId xmlns:a16="http://schemas.microsoft.com/office/drawing/2014/main" id="{D634F070-1DF3-FBDA-58A3-2D405C516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4483" y="3137783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语句，查看存储过程</a:t>
            </a:r>
            <a:r>
              <a:rPr lang="en-US" altLang="zh-CN" sz="1600"/>
              <a:t>proc</a:t>
            </a:r>
            <a:r>
              <a:rPr lang="zh-CN" altLang="en-US" sz="1600"/>
              <a:t>的基本信息。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42C18C4B-D930-3634-2033-6EB0D6EBE1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716" y="3743604"/>
            <a:ext cx="4412341" cy="73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首先登录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，然后执行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SHOW STATUS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语句，执行结果如下：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FB1EF65-8173-2084-07B0-5FE262F01883}"/>
              </a:ext>
            </a:extLst>
          </p:cNvPr>
          <p:cNvSpPr/>
          <p:nvPr/>
        </p:nvSpPr>
        <p:spPr>
          <a:xfrm>
            <a:off x="5603664" y="3449620"/>
            <a:ext cx="5278056" cy="321974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7A730D2E-29EF-426C-8C0A-AA3CC3A31C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4407" y="3523880"/>
            <a:ext cx="4823908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SHOW PROCEDURE STATUS LIKE 'proc' \G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*************************** 1. row ***************************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     Db: db_shop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   Name: proc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    Type: PROCEDURE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  Definer: root@localhost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Modified: 2018-06-09 15:06:48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 Created: 2018-06-09 15:06:48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Security_type: DEFINER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Comment: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character_set_client: gbk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collation_connection: gbk_chinese_ci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Database Collation: utf8_general_ci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(0.02 sec)</a:t>
            </a:r>
          </a:p>
        </p:txBody>
      </p:sp>
    </p:spTree>
    <p:extLst>
      <p:ext uri="{BB962C8B-B14F-4D97-AF65-F5344CB8AC3E}">
        <p14:creationId xmlns:p14="http://schemas.microsoft.com/office/powerpoint/2010/main" val="805685435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A4980-4EFA-EEDE-2B17-53E8E3A92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F5B833F8-AF60-66AE-85AA-E536F96DB0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131" y="1158347"/>
            <a:ext cx="10421256" cy="41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使用</a:t>
            </a:r>
            <a:r>
              <a:rPr lang="en-US" altLang="zh-CN">
                <a:solidFill>
                  <a:srgbClr val="FF0000"/>
                </a:solidFill>
              </a:rPr>
              <a:t>SHOW CREATE</a:t>
            </a:r>
            <a:r>
              <a:rPr lang="zh-CN" altLang="en-US">
                <a:solidFill>
                  <a:srgbClr val="FF0000"/>
                </a:solidFill>
              </a:rPr>
              <a:t>语句</a:t>
            </a:r>
            <a:r>
              <a:rPr lang="zh-CN" altLang="en-US"/>
              <a:t>可以查看存储过程和函数的</a:t>
            </a:r>
            <a:r>
              <a:rPr lang="zh-CN" altLang="en-US">
                <a:solidFill>
                  <a:srgbClr val="FF0000"/>
                </a:solidFill>
              </a:rPr>
              <a:t>定义语句</a:t>
            </a:r>
            <a:r>
              <a:rPr lang="zh-CN" altLang="en-US"/>
              <a:t>，语法形式如下：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999417E-8CA1-D44A-BBB5-7152266A1C13}"/>
              </a:ext>
            </a:extLst>
          </p:cNvPr>
          <p:cNvSpPr/>
          <p:nvPr/>
        </p:nvSpPr>
        <p:spPr>
          <a:xfrm>
            <a:off x="1024802" y="1671429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B7A56400-394B-618E-31F1-ABB90DEFC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2697" y="1746633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SHOW CREATE {PROCEDURE | FUNCTION} pf_name;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7928B88-58B4-938B-D3C0-8295BB8D41CB}"/>
              </a:ext>
            </a:extLst>
          </p:cNvPr>
          <p:cNvGrpSpPr/>
          <p:nvPr/>
        </p:nvGrpSpPr>
        <p:grpSpPr>
          <a:xfrm>
            <a:off x="660131" y="229263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BC1AE7F-7B13-3A50-434B-5E6B6FE0A00E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2" name="圆角矩形 12">
              <a:extLst>
                <a:ext uri="{FF2B5EF4-FFF2-40B4-BE49-F238E27FC236}">
                  <a16:creationId xmlns:a16="http://schemas.microsoft.com/office/drawing/2014/main" id="{67900D6C-B9D0-CF7E-D6D9-CDE319875301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10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6CA6E049-FFED-5CD2-32EF-37EDE8106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0118" y="2433791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语句，查看存储过程</a:t>
            </a:r>
            <a:r>
              <a:rPr lang="en-US" altLang="zh-CN" sz="1600"/>
              <a:t>proc</a:t>
            </a:r>
            <a:r>
              <a:rPr lang="zh-CN" altLang="en-US" sz="1600"/>
              <a:t>的定义语句。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F77C6CB7-71A9-5BCA-0215-4F538A238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0119" y="2899790"/>
            <a:ext cx="8338146" cy="412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首先登录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，然后执行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SHOW CREATE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语句，执行结果如下：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885EFED-5CF7-3F67-7310-CD860BCD2C3A}"/>
              </a:ext>
            </a:extLst>
          </p:cNvPr>
          <p:cNvSpPr/>
          <p:nvPr/>
        </p:nvSpPr>
        <p:spPr>
          <a:xfrm>
            <a:off x="1146876" y="3482777"/>
            <a:ext cx="9583155" cy="2779909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661AF8D1-275B-F129-48AD-126A195A1B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6767" y="3538375"/>
            <a:ext cx="873985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SHOW CREATE PROCEDURE db_shop.proc \G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*************************** 1. row ***************************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Procedure: proc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sql_mode: STRICT_TRANS_TABLES,NO_ENGINE_SUBSTITUTION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Create Procedure: CREATE DEFINER=`root`@`localhost` PROCEDURE `proc`(OUT num INT)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BEGIN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SELECT COUNT(*) INTO num FROM goods;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END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character_set_client: gbk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collation_connection: gbk_chinese_ci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Database Collation: utf8_general_ci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2926264130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0A3137-56F9-0906-62A2-A4A224D51A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A58532A5-DC7A-95A6-4276-5D6A6F38E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872" y="1038434"/>
            <a:ext cx="10421256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在</a:t>
            </a:r>
            <a:r>
              <a:rPr lang="en-US" altLang="zh-CN"/>
              <a:t>MySQL</a:t>
            </a:r>
            <a:r>
              <a:rPr lang="zh-CN" altLang="en-US"/>
              <a:t>中，存储过程和函数的信息存储在系统数据库</a:t>
            </a:r>
            <a:r>
              <a:rPr lang="en-US" altLang="zh-CN">
                <a:solidFill>
                  <a:srgbClr val="FF0000"/>
                </a:solidFill>
              </a:rPr>
              <a:t>information_schema</a:t>
            </a:r>
            <a:r>
              <a:rPr lang="zh-CN" altLang="en-US">
                <a:solidFill>
                  <a:srgbClr val="FF0000"/>
                </a:solidFill>
              </a:rPr>
              <a:t>中的</a:t>
            </a:r>
            <a:r>
              <a:rPr lang="en-US" altLang="zh-CN">
                <a:solidFill>
                  <a:srgbClr val="FF0000"/>
                </a:solidFill>
              </a:rPr>
              <a:t>routines</a:t>
            </a:r>
            <a:r>
              <a:rPr lang="zh-CN" altLang="en-US">
                <a:solidFill>
                  <a:srgbClr val="FF0000"/>
                </a:solidFill>
              </a:rPr>
              <a:t>表</a:t>
            </a:r>
            <a:r>
              <a:rPr lang="zh-CN" altLang="en-US"/>
              <a:t>中，查看存储过程和函数详细信息的语法形式如下：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CA0D198-0288-86AA-2BD6-49ADF0153DA8}"/>
              </a:ext>
            </a:extLst>
          </p:cNvPr>
          <p:cNvSpPr/>
          <p:nvPr/>
        </p:nvSpPr>
        <p:spPr>
          <a:xfrm>
            <a:off x="1186543" y="1906094"/>
            <a:ext cx="9882453" cy="659979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08A856C0-B6A9-259A-8CBB-7CE633AB77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438" y="1943974"/>
            <a:ext cx="85746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SELECT * FROM information_schema.routines 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WHERE ROUTINE_NAME='pf_name';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1D74D2E-027D-715D-ECAF-B572580EFEDF}"/>
              </a:ext>
            </a:extLst>
          </p:cNvPr>
          <p:cNvGrpSpPr/>
          <p:nvPr/>
        </p:nvGrpSpPr>
        <p:grpSpPr>
          <a:xfrm>
            <a:off x="821872" y="2620612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D92BB8C-EA8B-1A32-F572-2CB88DB66BF5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1" name="圆角矩形 12">
              <a:extLst>
                <a:ext uri="{FF2B5EF4-FFF2-40B4-BE49-F238E27FC236}">
                  <a16:creationId xmlns:a16="http://schemas.microsoft.com/office/drawing/2014/main" id="{D97BE415-FCBE-1E49-1F63-8093C01B8E6A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11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CFF1F3E5-6674-63BB-8B28-E72F06195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1859" y="2761766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语句，查看存储过程</a:t>
            </a:r>
            <a:r>
              <a:rPr lang="en-US" altLang="zh-CN" sz="1600"/>
              <a:t>proc</a:t>
            </a:r>
            <a:r>
              <a:rPr lang="zh-CN" altLang="en-US" sz="1600"/>
              <a:t>的详细信息。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F99BB89A-80E7-E103-4407-B10708F60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1860" y="3227765"/>
            <a:ext cx="8338146" cy="38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语句，执行结果如下：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DD4DF45-2360-80A3-070F-29B56C22BFE2}"/>
              </a:ext>
            </a:extLst>
          </p:cNvPr>
          <p:cNvSpPr/>
          <p:nvPr/>
        </p:nvSpPr>
        <p:spPr>
          <a:xfrm>
            <a:off x="1308617" y="3745435"/>
            <a:ext cx="9583155" cy="2779909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5BCD1EC6-D626-ED75-1778-88B27B1249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8508" y="3801033"/>
            <a:ext cx="873985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 dirty="0" err="1">
                <a:solidFill>
                  <a:srgbClr val="FF0000"/>
                </a:solidFill>
              </a:rPr>
              <a:t>mysql</a:t>
            </a:r>
            <a:r>
              <a:rPr lang="en-US" altLang="zh-CN" sz="1400" dirty="0">
                <a:solidFill>
                  <a:srgbClr val="FF0000"/>
                </a:solidFill>
              </a:rPr>
              <a:t>&gt; SELECT * FROM </a:t>
            </a:r>
            <a:r>
              <a:rPr lang="en-US" altLang="zh-CN" sz="1400" dirty="0" err="1">
                <a:solidFill>
                  <a:srgbClr val="FF0000"/>
                </a:solidFill>
              </a:rPr>
              <a:t>information_schema.routines</a:t>
            </a:r>
            <a:r>
              <a:rPr lang="en-US" altLang="zh-CN" sz="1400" dirty="0">
                <a:solidFill>
                  <a:srgbClr val="FF0000"/>
                </a:solidFill>
              </a:rPr>
              <a:t> WHERE ROUTINE_NAME='proc' AND ROUTINE_TYPE='PROCEDURE' \G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*************************** 1. row ***************************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              SPECIFIC_NAME: proc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          ROUTINE_CATALOG: def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           ROUTINE_SCHEMA: </a:t>
            </a:r>
            <a:r>
              <a:rPr lang="en-US" altLang="zh-CN" sz="1400" dirty="0" err="1">
                <a:solidFill>
                  <a:srgbClr val="FF0000"/>
                </a:solidFill>
              </a:rPr>
              <a:t>db_shop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             ROUTINE_NAME: proc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              ROUTINE_TYPE: PROCEDURE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                  DATA_TYPE: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CHARACTER_MAXIMUM_LENGTH: NULL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CHARACTER_OCTET_LENGTH: NULL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        NUMERIC_PRECISION: NULL</a:t>
            </a:r>
          </a:p>
        </p:txBody>
      </p:sp>
    </p:spTree>
    <p:extLst>
      <p:ext uri="{BB962C8B-B14F-4D97-AF65-F5344CB8AC3E}">
        <p14:creationId xmlns:p14="http://schemas.microsoft.com/office/powerpoint/2010/main" val="1121187472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4F8AC-7A1E-68A7-6D0C-A9F26162B0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0B4FB3D-985C-8DB6-799C-EE3BF4687660}"/>
              </a:ext>
            </a:extLst>
          </p:cNvPr>
          <p:cNvSpPr/>
          <p:nvPr/>
        </p:nvSpPr>
        <p:spPr>
          <a:xfrm>
            <a:off x="1304423" y="1063331"/>
            <a:ext cx="9583155" cy="553402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CE707B8A-0815-562D-FB3E-07D4C9BF9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4314" y="1118929"/>
            <a:ext cx="8739859" cy="5478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NUMERIC_SCALE: NULL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DATETIME_PRECISION: NULL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CHARACTER_SET_NAME: NULL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   COLLATION_NAME: NULL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     DTD_IDENTIFIER: NULL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      ROUTINE_BODY: SQL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ROUTINE_DEFINITION: BEGIN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SELECT COUNT(*) INTO num FROM goods;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END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EXTERNAL_NAME: NULL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EXTERNAL_LANGUAGE: NULL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PARAMETER_STYLE: SQL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IS_DETERMINISTIC: NO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SQL_DATA_ACCESS: CONTAINS SQL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      SQL_PATH: NULL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SECURITY_TYPE: DEFINER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       CREATED: 2018-06-09 15:06:48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 LAST_ALTERED: 2018-06-09 15:06:48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     SQL_MODE: STRICT_TRANS_TABLES,NO_ENGINE_SUBSTITUTION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ROUTINE_COMMENT: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               DEFINER: root@localhost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CHARACTER_SET_CLIENT: gbk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COLLATION_CONNECTION: gbk_chinese_ci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  DATABASE_COLLATION: utf8_general_ci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(0.05 sec)</a:t>
            </a:r>
          </a:p>
        </p:txBody>
      </p:sp>
    </p:spTree>
    <p:extLst>
      <p:ext uri="{BB962C8B-B14F-4D97-AF65-F5344CB8AC3E}">
        <p14:creationId xmlns:p14="http://schemas.microsoft.com/office/powerpoint/2010/main" val="1528022744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DDE134-E523-4A6A-477E-14B7E7C68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634AB04-15AC-23CA-653F-3C9103C5F4F3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3B70D589-F581-9E12-C4FF-013533DCEA70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03E4FBB4-AFF4-8288-5F4D-C5E11372DD60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62D271BA-8F3A-746D-E82E-A70D48665602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2414B47B-5CE8-5093-7875-086C25A4F847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26FE229C-C76D-68FB-B19B-DC230F4263FD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718ECD2F-E6E6-1C1F-D6B0-B8399FE233DA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A6AE3222-3A0F-1A16-85A4-FC660F3E1A1D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3EEFF436-4B0C-639B-9F5C-86AD29E9E6E0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4266F5C4-5FF6-F5A4-C7A2-D706B4DE2C23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50E25722-FD0D-B9B1-7775-41EFD3F773E6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6D63D162-8114-FF96-1DF0-45F87BEEBC0D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26C94BD6-9E0F-6D8B-6911-D4CA06A9E3AA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844976F4-2B33-8CA0-333D-9CFD98698922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6BDA5363-2377-1A1E-63E2-ECD25289E679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A5E27E5E-2C29-36E3-EE7F-2B0A6EA5D77F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76F2E3C4-9B7D-ACEC-C691-9ABD325DDEC8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D0967347-D3E2-A885-B519-DA9DCF2087FA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7A565296-B5C5-BB5A-0473-5D0849CC2E30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E8EB1BD3-346D-B47F-9BD7-3171DC4AB678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6DE81519-93B3-887C-E8DE-FF0691E55B65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D511607D-A81F-E9FE-8D19-B2814125102E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F2BB4FAC-16F6-28FE-05D2-D80D9908BA6A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67864985-E6FD-FC03-65FF-FA9120E39529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2754B7B2-62D7-7F7B-DF2A-BD8210714CDD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63B5DECD-8E4D-59EA-CD27-93257230683A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5335D8DD-1817-3C41-D727-BEA15C7CEC17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0F0FE936-D15D-F850-A834-AF689B43F05A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B47D0E6B-6DA4-5ACC-FD29-17DEE03E146B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29A2BA33-65AD-7B43-D96A-742BF65BC8E8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10A2D95B-2AC3-01D4-115C-7EB7FCF5724B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2B9A4C13-D32D-0762-977E-48696F8252F5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04EE06C6-292E-37F1-0C47-C719DC288B35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2BCAAA4C-7087-95EB-0D57-569B687B2327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91076C1C-AC67-1A34-680A-C4A215B6E1F7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639E4CE0-DB51-033A-2139-58BDBC1614AD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87A2A9C1-4465-90A1-461B-69F92D49F5F5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12C15F1B-49FF-DFAB-D52E-322EB0E05329}"/>
              </a:ext>
            </a:extLst>
          </p:cNvPr>
          <p:cNvCxnSpPr/>
          <p:nvPr/>
        </p:nvCxnSpPr>
        <p:spPr>
          <a:xfrm>
            <a:off x="5282149" y="2823002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ADFA542F-2586-290F-54C8-1976846FF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2403" y="3168232"/>
            <a:ext cx="53251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44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5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F1B7C709-2D81-30C3-77B2-DB8FDC9A0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416" y="3146016"/>
            <a:ext cx="69557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4400" b="1" noProof="1">
                <a:solidFill>
                  <a:schemeClr val="bg1"/>
                </a:solidFill>
                <a:latin typeface="微软雅黑" pitchFamily="34" charset="-122"/>
              </a:rPr>
              <a:t>修改和删除存储过程和函数</a:t>
            </a:r>
          </a:p>
        </p:txBody>
      </p:sp>
    </p:spTree>
    <p:extLst>
      <p:ext uri="{BB962C8B-B14F-4D97-AF65-F5344CB8AC3E}">
        <p14:creationId xmlns:p14="http://schemas.microsoft.com/office/powerpoint/2010/main" val="2612907009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66FCE-6B3A-FE6D-5E76-8FCCE49C9B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42AD8AF0-4B8E-4DC5-4963-26F6C68BFD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872" y="1247845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在</a:t>
            </a:r>
            <a:r>
              <a:rPr lang="en-US" altLang="zh-CN"/>
              <a:t>MySQL</a:t>
            </a:r>
            <a:r>
              <a:rPr lang="zh-CN" altLang="en-US"/>
              <a:t>中，使用</a:t>
            </a:r>
            <a:r>
              <a:rPr lang="en-US" altLang="zh-CN"/>
              <a:t>ALTER</a:t>
            </a:r>
            <a:r>
              <a:rPr lang="zh-CN" altLang="en-US"/>
              <a:t>关键字可以修改存储过程和函数，基本语法形式如下：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1564B04-8EDD-4482-5535-0E256351D818}"/>
              </a:ext>
            </a:extLst>
          </p:cNvPr>
          <p:cNvSpPr/>
          <p:nvPr/>
        </p:nvSpPr>
        <p:spPr>
          <a:xfrm>
            <a:off x="1186543" y="1732934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AD98F568-FDA0-7508-52C0-AD7A96F3C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438" y="1808138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ALTER {PROCEDURE | FUNCTION} pf_name [characteristic…];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77D64CF2-B50E-52CB-0416-B452BF408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645" y="2258697"/>
            <a:ext cx="10421256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/>
              <a:t>characteristic</a:t>
            </a:r>
            <a:r>
              <a:rPr lang="zh-CN" altLang="en-US"/>
              <a:t>表示存储过程和函数的特性，其可取值有</a:t>
            </a:r>
            <a:r>
              <a:rPr lang="en-US" altLang="zh-CN">
                <a:solidFill>
                  <a:srgbClr val="FF0000"/>
                </a:solidFill>
              </a:rPr>
              <a:t>CONTAINS SQL</a:t>
            </a:r>
            <a:r>
              <a:rPr lang="zh-CN" altLang="en-US">
                <a:solidFill>
                  <a:srgbClr val="FF0000"/>
                </a:solidFill>
              </a:rPr>
              <a:t>，</a:t>
            </a:r>
            <a:r>
              <a:rPr lang="en-US" altLang="zh-CN">
                <a:solidFill>
                  <a:srgbClr val="FF0000"/>
                </a:solidFill>
              </a:rPr>
              <a:t>NO SQL</a:t>
            </a:r>
            <a:r>
              <a:rPr lang="zh-CN" altLang="en-US">
                <a:solidFill>
                  <a:srgbClr val="FF0000"/>
                </a:solidFill>
              </a:rPr>
              <a:t>，</a:t>
            </a:r>
            <a:r>
              <a:rPr lang="en-US" altLang="zh-CN">
                <a:solidFill>
                  <a:srgbClr val="FF0000"/>
                </a:solidFill>
              </a:rPr>
              <a:t>READS SQL DATA</a:t>
            </a:r>
            <a:r>
              <a:rPr lang="zh-CN" altLang="en-US">
                <a:solidFill>
                  <a:srgbClr val="FF0000"/>
                </a:solidFill>
              </a:rPr>
              <a:t>，</a:t>
            </a:r>
            <a:r>
              <a:rPr lang="en-US" altLang="zh-CN">
                <a:solidFill>
                  <a:srgbClr val="FF0000"/>
                </a:solidFill>
              </a:rPr>
              <a:t>MODIFIES SQL DATA</a:t>
            </a:r>
            <a:r>
              <a:rPr lang="zh-CN" altLang="en-US">
                <a:solidFill>
                  <a:srgbClr val="FF0000"/>
                </a:solidFill>
              </a:rPr>
              <a:t>，</a:t>
            </a:r>
            <a:r>
              <a:rPr lang="en-US" altLang="zh-CN">
                <a:solidFill>
                  <a:srgbClr val="FF0000"/>
                </a:solidFill>
              </a:rPr>
              <a:t>SQL SECURITY { DEFINER | INVOKER }</a:t>
            </a:r>
            <a:r>
              <a:rPr lang="zh-CN" altLang="en-US"/>
              <a:t>，各值的意义与创建存储过程和函数时相同。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5F46856-16A4-753B-9F10-DE27FCE1025F}"/>
              </a:ext>
            </a:extLst>
          </p:cNvPr>
          <p:cNvGrpSpPr/>
          <p:nvPr/>
        </p:nvGrpSpPr>
        <p:grpSpPr>
          <a:xfrm>
            <a:off x="1071692" y="3449742"/>
            <a:ext cx="10096656" cy="1071395"/>
            <a:chOff x="812800" y="4424635"/>
            <a:chExt cx="10580688" cy="1800000"/>
          </a:xfrm>
        </p:grpSpPr>
        <p:sp>
          <p:nvSpPr>
            <p:cNvPr id="16" name="圆角矩形 20">
              <a:extLst>
                <a:ext uri="{FF2B5EF4-FFF2-40B4-BE49-F238E27FC236}">
                  <a16:creationId xmlns:a16="http://schemas.microsoft.com/office/drawing/2014/main" id="{EBC9BF57-9887-3E68-9B51-500B5B62C8C1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45991C3-EFDF-63E0-468F-58A46781C8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8" name="Flowchart: Off-page Connector 32">
                <a:extLst>
                  <a:ext uri="{FF2B5EF4-FFF2-40B4-BE49-F238E27FC236}">
                    <a16:creationId xmlns:a16="http://schemas.microsoft.com/office/drawing/2014/main" id="{04DE090E-5967-2333-44D1-63F0312DBB80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9" name="Round Same Side Corner Rectangle 33">
                <a:extLst>
                  <a:ext uri="{FF2B5EF4-FFF2-40B4-BE49-F238E27FC236}">
                    <a16:creationId xmlns:a16="http://schemas.microsoft.com/office/drawing/2014/main" id="{F51DD7B0-03CF-6401-40CE-A5547B56D5C4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8" name="文本框 41">
            <a:extLst>
              <a:ext uri="{FF2B5EF4-FFF2-40B4-BE49-F238E27FC236}">
                <a16:creationId xmlns:a16="http://schemas.microsoft.com/office/drawing/2014/main" id="{E3FE6A5F-4796-FA58-2B71-5DBF209455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2677" y="3531977"/>
            <a:ext cx="8099502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修改存储过程使用</a:t>
            </a:r>
            <a:r>
              <a:rPr lang="en-US" altLang="zh-CN" sz="1600" dirty="0">
                <a:solidFill>
                  <a:schemeClr val="bg1"/>
                </a:solidFill>
              </a:rPr>
              <a:t>ALTER PROCEDURE</a:t>
            </a:r>
            <a:r>
              <a:rPr lang="zh-CN" altLang="en-US" sz="1600" dirty="0">
                <a:solidFill>
                  <a:schemeClr val="bg1"/>
                </a:solidFill>
              </a:rPr>
              <a:t>语句，修改存储函数使用</a:t>
            </a:r>
            <a:r>
              <a:rPr lang="en-US" altLang="zh-CN" sz="1600" dirty="0">
                <a:solidFill>
                  <a:schemeClr val="bg1"/>
                </a:solidFill>
              </a:rPr>
              <a:t>ALTER FUNCTION</a:t>
            </a:r>
            <a:r>
              <a:rPr lang="zh-CN" altLang="en-US" sz="1600" dirty="0">
                <a:solidFill>
                  <a:schemeClr val="bg1"/>
                </a:solidFill>
              </a:rPr>
              <a:t>语句，这两个语句结构相同，参数也一样。并且它们与创建存储过程和函数的语句中的参数也基本一样。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15E5989-81B3-F00F-7DC0-11A44A3C2F95}"/>
              </a:ext>
            </a:extLst>
          </p:cNvPr>
          <p:cNvGrpSpPr/>
          <p:nvPr/>
        </p:nvGrpSpPr>
        <p:grpSpPr>
          <a:xfrm>
            <a:off x="821872" y="4674120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DE15D71-3940-4DD9-A3B7-110AA28E00F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5" name="圆角矩形 27">
              <a:extLst>
                <a:ext uri="{FF2B5EF4-FFF2-40B4-BE49-F238E27FC236}">
                  <a16:creationId xmlns:a16="http://schemas.microsoft.com/office/drawing/2014/main" id="{40B181AA-70CC-F6D7-0794-12B47338B691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12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0" name="文本框 36">
            <a:extLst>
              <a:ext uri="{FF2B5EF4-FFF2-40B4-BE49-F238E27FC236}">
                <a16:creationId xmlns:a16="http://schemas.microsoft.com/office/drawing/2014/main" id="{DDAF975C-0A9B-4AF0-0030-DDABAC0157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1859" y="4815274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语句，修改存储过程</a:t>
            </a:r>
            <a:r>
              <a:rPr lang="en-US" altLang="zh-CN" sz="1600"/>
              <a:t>proc</a:t>
            </a:r>
            <a:r>
              <a:rPr lang="zh-CN" altLang="en-US" sz="1600"/>
              <a:t>的读写权限和安全类型。</a:t>
            </a:r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2C90E75B-4BDC-48D4-A6A0-F8F2816093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1860" y="5281273"/>
            <a:ext cx="8338146" cy="38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首先登录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，并选择数据库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CC7D463-22B0-1AE5-B704-5EB5AF453361}"/>
              </a:ext>
            </a:extLst>
          </p:cNvPr>
          <p:cNvSpPr/>
          <p:nvPr/>
        </p:nvSpPr>
        <p:spPr>
          <a:xfrm>
            <a:off x="1308617" y="5780281"/>
            <a:ext cx="9583155" cy="784359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:a16="http://schemas.microsoft.com/office/drawing/2014/main" id="{E435B1B6-5EFE-7394-889E-AED43FF998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8508" y="5919858"/>
            <a:ext cx="87398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ALTER PROCEDURE proc MODIFIES SQL DATA SQL SECURITY INVOKER;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Query OK, 0 rows affected (0.09 sec)</a:t>
            </a:r>
          </a:p>
        </p:txBody>
      </p:sp>
    </p:spTree>
    <p:extLst>
      <p:ext uri="{BB962C8B-B14F-4D97-AF65-F5344CB8AC3E}">
        <p14:creationId xmlns:p14="http://schemas.microsoft.com/office/powerpoint/2010/main" val="322705343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FAAF67-5C45-C8B9-1462-0621259B7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34AF9B4-9CDF-9FE7-AF58-DA32D8D02AB4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B823988C-7E9E-72F4-7CBB-9E1B0A6E4CC4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D5EE5C28-FE3F-B057-8FD0-2D2F8E0DDCFD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529E9F5F-4D6A-4485-3423-16D4DEC1EFA1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A0E15339-E3E2-62BF-F483-BA04E493CA9B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705A1525-252E-BF54-A436-A822D17B66E4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6F01B46E-C17E-AB14-1884-404C9DD44433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22EB0BD5-D7EB-A38E-93C2-D71F815702D8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CF08E5FD-6AB9-901A-FBA8-85500AE29149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D8A81923-AE5B-B0AC-24D4-665CC378E058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D67842C6-29CE-05B7-BBF8-347144B3903D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995C9F60-8953-84A5-E2D0-B1F276E4AD2F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35CAEE9A-9ABF-5FE9-4951-B0081FB328BA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8EA7C67F-6FB5-ED1D-D307-65A4E8CB4FC6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6F476BDE-CF81-289F-15B7-3A113C6A9E1A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C78E96CF-92C7-526D-F72B-BAA4C8D8AC61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D47D4EC9-B6DF-D6B3-ACAA-8D5000481D71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CA74E1B7-7721-5EFD-EFC9-38243A4E2236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77C4414E-9073-609A-0889-B008902125EB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3E7D2280-B7C6-91D3-B415-03BD8610914B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B8F09D96-595B-631D-C6C9-41CF4EC93EF8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F7901ADB-4222-1225-D941-151F68C0F428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3C698F3B-627D-8980-D9D9-BF1C796C24B1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0FA02C43-349F-994A-B2DC-EA6CA4665D3C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D01FA490-1A85-C8A8-354B-7D152B9976B5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C60A50DD-36A6-D9F7-2AE5-969C7B1E2F08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D51C61F7-BE6D-5181-4B22-1371D3AEB693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83AA21C1-8C04-B4EE-8549-27C8E2ADA694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8A0CD956-2A12-E796-5566-D45A2D190A6D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AA0F7663-4DDE-FD20-753B-B1893002567A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11C3DE93-04F7-18C0-BCC4-614D4DA6AAC4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B88AA4EC-E1B0-876C-81E3-C1BA7DE126A4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EEDFCF0B-B6FD-F3AF-7EF9-FF5FC519EADB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1CCAD6EB-9E15-9AA4-1141-38B9F036A9D7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A669E86B-323B-3BC2-7500-5D33D4E5E425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697ACFD1-74AB-BB6E-B1B2-8D59F1D48195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66496308-0C66-D2E5-751F-4202CC71FF10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F399B1BB-7F1D-FF27-B246-4BB9B95EE625}"/>
              </a:ext>
            </a:extLst>
          </p:cNvPr>
          <p:cNvCxnSpPr/>
          <p:nvPr/>
        </p:nvCxnSpPr>
        <p:spPr>
          <a:xfrm>
            <a:off x="5321348" y="2890965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525E7F9D-7DB6-4665-BC74-AF38144025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0349" y="3202616"/>
            <a:ext cx="53251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44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2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A92D45A8-DA9F-0093-9F36-B5513D1608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0222" y="3221413"/>
            <a:ext cx="69557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4400" b="1" noProof="1">
                <a:solidFill>
                  <a:schemeClr val="bg1"/>
                </a:solidFill>
                <a:latin typeface="微软雅黑" pitchFamily="34" charset="-122"/>
              </a:rPr>
              <a:t>创建并调用存储过程和函数</a:t>
            </a:r>
          </a:p>
        </p:txBody>
      </p:sp>
    </p:spTree>
    <p:extLst>
      <p:ext uri="{BB962C8B-B14F-4D97-AF65-F5344CB8AC3E}">
        <p14:creationId xmlns:p14="http://schemas.microsoft.com/office/powerpoint/2010/main" val="55000269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A748E-2C18-83D5-4092-E938F40A6A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C18F3FB9-817C-CEA2-50C9-929A864AA3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3864" y="1355069"/>
            <a:ext cx="8338146" cy="38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查看存储过程修改后信息，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CE5E275-D234-2972-AC25-743E635D29AC}"/>
              </a:ext>
            </a:extLst>
          </p:cNvPr>
          <p:cNvSpPr/>
          <p:nvPr/>
        </p:nvSpPr>
        <p:spPr>
          <a:xfrm>
            <a:off x="1200621" y="1854077"/>
            <a:ext cx="9583155" cy="258517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FD70684C-5283-B552-FAE0-A463013B0F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0512" y="1993654"/>
            <a:ext cx="873985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SELECT SPECIFIC_NAME,SQL_DATA_ACCESS,SECURITY_TYPE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-&gt; FROM  information_schema.routines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-&gt; WHERE ROUTINE_NAME='proc' AND ROUTINE_TYPE='PROCEDURE';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+---------------------------------------+--------------------------------------+--------------------------------------+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SPECIFIC_NAME		| SQL_DATA_ACCESS   	| SECURITY_TYPE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+---------------------------------------+--------------------------------------+--------------------------------------+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proc           		| MODIFIES SQL DATA 	| INVOKER      	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+---------------------------------------+--------------------------------------+--------------------------------------+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1 row in set (0.12 sec)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95D32B1-C395-3ABC-538D-DD3D0D7E9446}"/>
              </a:ext>
            </a:extLst>
          </p:cNvPr>
          <p:cNvGrpSpPr/>
          <p:nvPr/>
        </p:nvGrpSpPr>
        <p:grpSpPr>
          <a:xfrm>
            <a:off x="1047672" y="4674089"/>
            <a:ext cx="10096656" cy="828843"/>
            <a:chOff x="812800" y="4424635"/>
            <a:chExt cx="10580688" cy="1800000"/>
          </a:xfrm>
        </p:grpSpPr>
        <p:sp>
          <p:nvSpPr>
            <p:cNvPr id="7" name="圆角矩形 33">
              <a:extLst>
                <a:ext uri="{FF2B5EF4-FFF2-40B4-BE49-F238E27FC236}">
                  <a16:creationId xmlns:a16="http://schemas.microsoft.com/office/drawing/2014/main" id="{E1A2ED47-128A-941C-BE89-85745B8E77BB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AF8F898-4F78-5180-4838-E615CED585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9" name="Flowchart: Off-page Connector 32">
                <a:extLst>
                  <a:ext uri="{FF2B5EF4-FFF2-40B4-BE49-F238E27FC236}">
                    <a16:creationId xmlns:a16="http://schemas.microsoft.com/office/drawing/2014/main" id="{1976AAFB-CD8D-CC7D-A1F0-1AFC381EC843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" name="Round Same Side Corner Rectangle 33">
                <a:extLst>
                  <a:ext uri="{FF2B5EF4-FFF2-40B4-BE49-F238E27FC236}">
                    <a16:creationId xmlns:a16="http://schemas.microsoft.com/office/drawing/2014/main" id="{E9D58DB8-0351-C122-F3BB-7B6DB9374506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6" name="文本框 41">
            <a:extLst>
              <a:ext uri="{FF2B5EF4-FFF2-40B4-BE49-F238E27FC236}">
                <a16:creationId xmlns:a16="http://schemas.microsoft.com/office/drawing/2014/main" id="{3DE40439-3643-6648-629B-447D8E4AD0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8657" y="4774986"/>
            <a:ext cx="8099502" cy="63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不能使用关键字</a:t>
            </a:r>
            <a:r>
              <a:rPr lang="en-US" altLang="zh-CN" sz="1600" dirty="0">
                <a:solidFill>
                  <a:schemeClr val="bg1"/>
                </a:solidFill>
              </a:rPr>
              <a:t>ALTER</a:t>
            </a:r>
            <a:r>
              <a:rPr lang="zh-CN" altLang="en-US" sz="1600" dirty="0">
                <a:solidFill>
                  <a:schemeClr val="bg1"/>
                </a:solidFill>
              </a:rPr>
              <a:t>更改存储过程的参数或子程序，如果需要修改，必须删除存储过程后再重新创建。</a:t>
            </a:r>
          </a:p>
        </p:txBody>
      </p:sp>
    </p:spTree>
    <p:extLst>
      <p:ext uri="{BB962C8B-B14F-4D97-AF65-F5344CB8AC3E}">
        <p14:creationId xmlns:p14="http://schemas.microsoft.com/office/powerpoint/2010/main" val="246794900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0FD3CB-4629-B81B-F9A2-CD0D5CA74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31A1BAED-FB2B-22BC-F007-877F18BD2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691" y="1025950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在</a:t>
            </a:r>
            <a:r>
              <a:rPr lang="en-US" altLang="zh-CN"/>
              <a:t>MySQL</a:t>
            </a:r>
            <a:r>
              <a:rPr lang="zh-CN" altLang="en-US"/>
              <a:t>中，删除存储过程和函数可以使用</a:t>
            </a:r>
            <a:r>
              <a:rPr lang="en-US" altLang="zh-CN"/>
              <a:t>DROP</a:t>
            </a:r>
            <a:r>
              <a:rPr lang="zh-CN" altLang="en-US"/>
              <a:t>语句，语法形式如下：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5161F7A-B001-5AA1-5549-AC49BE0C33D7}"/>
              </a:ext>
            </a:extLst>
          </p:cNvPr>
          <p:cNvSpPr/>
          <p:nvPr/>
        </p:nvSpPr>
        <p:spPr>
          <a:xfrm>
            <a:off x="1153362" y="1511039"/>
            <a:ext cx="9882453" cy="4726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BEDA547D-3E8B-C3C6-A5AD-C036A3C294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1257" y="1586243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DROP {PROCEDURE|FUNCTION} [IF EXISTS] pf_name;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3B92B1A-B3EB-E2E7-BE06-7B79B72679A6}"/>
              </a:ext>
            </a:extLst>
          </p:cNvPr>
          <p:cNvGrpSpPr/>
          <p:nvPr/>
        </p:nvGrpSpPr>
        <p:grpSpPr>
          <a:xfrm>
            <a:off x="788691" y="2091482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201C1DD5-071F-8DFE-9F8F-C3AB97763217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7" name="圆角矩形 27">
              <a:extLst>
                <a:ext uri="{FF2B5EF4-FFF2-40B4-BE49-F238E27FC236}">
                  <a16:creationId xmlns:a16="http://schemas.microsoft.com/office/drawing/2014/main" id="{6ACE8AAB-9B15-B277-7508-C465D311F875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13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7D3567F6-CECD-ADD5-B9D0-22E40400E7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678" y="2232636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语句，删除存储过程</a:t>
            </a:r>
            <a:r>
              <a:rPr lang="en-US" altLang="zh-CN" sz="1600"/>
              <a:t>proc</a:t>
            </a:r>
            <a:r>
              <a:rPr lang="zh-CN" altLang="en-US" sz="1600"/>
              <a:t>。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76476569-F8D9-9337-6F30-0276CEA058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8679" y="2698635"/>
            <a:ext cx="8338146" cy="38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首先登录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B010E71-8CD4-0037-CB05-00D616108434}"/>
              </a:ext>
            </a:extLst>
          </p:cNvPr>
          <p:cNvSpPr/>
          <p:nvPr/>
        </p:nvSpPr>
        <p:spPr>
          <a:xfrm>
            <a:off x="1275436" y="3197643"/>
            <a:ext cx="9583155" cy="784359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82873876-CB19-7831-D16E-546FF8CA4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5327" y="3337220"/>
            <a:ext cx="87398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DROP PROCEDURE IF EXISTS proc;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Query OK, 0 rows affected (0.03 sec)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CEC856D-7951-25E3-4CB4-A71868A191AF}"/>
              </a:ext>
            </a:extLst>
          </p:cNvPr>
          <p:cNvGrpSpPr/>
          <p:nvPr/>
        </p:nvGrpSpPr>
        <p:grpSpPr>
          <a:xfrm flipH="1">
            <a:off x="8995904" y="3172608"/>
            <a:ext cx="2407407" cy="3424744"/>
            <a:chOff x="1133465" y="1394673"/>
            <a:chExt cx="3150360" cy="4702535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9B2DAA95-4317-04AD-FFE0-BC8FEE008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2" name="Freeform 37">
              <a:extLst>
                <a:ext uri="{FF2B5EF4-FFF2-40B4-BE49-F238E27FC236}">
                  <a16:creationId xmlns:a16="http://schemas.microsoft.com/office/drawing/2014/main" id="{7C0CE9D8-2865-BAF5-BD84-7B0B27F16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3" name="Freeform 38">
              <a:extLst>
                <a:ext uri="{FF2B5EF4-FFF2-40B4-BE49-F238E27FC236}">
                  <a16:creationId xmlns:a16="http://schemas.microsoft.com/office/drawing/2014/main" id="{2FBF5CDD-AC06-F3FB-CD7D-FCBF6BFF4B39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4AE9140-DC5B-3C7A-3D01-F6B70DAA522C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4" name="Oval 8">
                <a:extLst>
                  <a:ext uri="{FF2B5EF4-FFF2-40B4-BE49-F238E27FC236}">
                    <a16:creationId xmlns:a16="http://schemas.microsoft.com/office/drawing/2014/main" id="{C55BAA59-313E-91CE-4C75-4D36EE4118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5" name="Freeform 35">
                <a:extLst>
                  <a:ext uri="{FF2B5EF4-FFF2-40B4-BE49-F238E27FC236}">
                    <a16:creationId xmlns:a16="http://schemas.microsoft.com/office/drawing/2014/main" id="{53171620-AFBF-CBB4-9347-D7E811F830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1FDD9F5C-2AEB-8B1C-8707-B24D8145B11E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24A9EAC8-0CC6-3753-6677-98018285215C}"/>
                </a:ext>
              </a:extLst>
            </p:cNvPr>
            <p:cNvCxnSpPr>
              <a:stCxn id="11" idx="4"/>
              <a:endCxn id="25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7C3AEE66-3ABF-256F-AB6C-F3A882EC45DF}"/>
                </a:ext>
              </a:extLst>
            </p:cNvPr>
            <p:cNvCxnSpPr>
              <a:stCxn id="13" idx="4"/>
              <a:endCxn id="25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8BC51E0A-F6B5-0015-F877-A64C0E6268FA}"/>
                </a:ext>
              </a:extLst>
            </p:cNvPr>
            <p:cNvCxnSpPr>
              <a:stCxn id="15" idx="4"/>
              <a:endCxn id="25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A3425F89-EE33-7659-3F1A-A6416DEAB6CF}"/>
                </a:ext>
              </a:extLst>
            </p:cNvPr>
            <p:cNvCxnSpPr>
              <a:stCxn id="12" idx="4"/>
              <a:endCxn id="25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Freeform 24">
              <a:extLst>
                <a:ext uri="{FF2B5EF4-FFF2-40B4-BE49-F238E27FC236}">
                  <a16:creationId xmlns:a16="http://schemas.microsoft.com/office/drawing/2014/main" id="{C18062A7-82C1-B018-B668-753C7AFC3A1D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C4EF192E-1366-906E-D9BA-819DEE91B667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58633607-EFFE-B0C9-9C66-8DE03DFFB2D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71C65B13-975C-C1F1-E2B1-9FA770AFD678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2538134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0BEF5-8429-D297-C560-6636DFBE3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1">
            <a:extLst>
              <a:ext uri="{FF2B5EF4-FFF2-40B4-BE49-F238E27FC236}">
                <a16:creationId xmlns:a16="http://schemas.microsoft.com/office/drawing/2014/main" id="{BD93C52B-6938-D2B8-A212-638118724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986" y="964382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Navicat for 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连接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后，双击需要操作的数据库，此处为“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25A5E204-A667-4B34-FCF7-C655F5F53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758" y="1336767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单击“函数”按钮，然后右击需要查看信息的存储过程或函数，选择“对象信息”项，如图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AB50CBF-0F22-8E91-A260-4F7B889790B5}"/>
              </a:ext>
            </a:extLst>
          </p:cNvPr>
          <p:cNvSpPr/>
          <p:nvPr/>
        </p:nvSpPr>
        <p:spPr>
          <a:xfrm>
            <a:off x="4818633" y="6073551"/>
            <a:ext cx="2816797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400" dirty="0"/>
              <a:t>图</a:t>
            </a:r>
            <a:r>
              <a:rPr lang="en-US" altLang="zh-CN" sz="1400" dirty="0"/>
              <a:t>5  </a:t>
            </a:r>
            <a:r>
              <a:rPr lang="zh-CN" altLang="en-US" sz="1400" dirty="0"/>
              <a:t>查看存储过程和函数的信息</a:t>
            </a:r>
          </a:p>
        </p:txBody>
      </p:sp>
      <p:pic>
        <p:nvPicPr>
          <p:cNvPr id="7" name="Picture 2" descr="SNAGHTML8e948c">
            <a:extLst>
              <a:ext uri="{FF2B5EF4-FFF2-40B4-BE49-F238E27FC236}">
                <a16:creationId xmlns:a16="http://schemas.microsoft.com/office/drawing/2014/main" id="{63ECDF29-9DC3-5A11-DD8F-E765845951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635" y="2010411"/>
            <a:ext cx="7676958" cy="402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2289942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DF429-D4C0-C0A9-2DDF-6E3C71D84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905033D4-62DD-A6A5-63A2-7D0967038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928" y="1856914"/>
            <a:ext cx="7630238" cy="4148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文本框 41">
            <a:extLst>
              <a:ext uri="{FF2B5EF4-FFF2-40B4-BE49-F238E27FC236}">
                <a16:creationId xmlns:a16="http://schemas.microsoft.com/office/drawing/2014/main" id="{642E8754-F5A2-8AD9-D916-8379347873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372" y="1082190"/>
            <a:ext cx="10421256" cy="7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3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“常规”选项卡内显示存储过程和函数相关的参数信息，“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DDL”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选项卡内显示存储过程和函数的创建语句，如图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7B39125-C48D-1B4D-15B0-F0A02E9BC6C0}"/>
              </a:ext>
            </a:extLst>
          </p:cNvPr>
          <p:cNvSpPr/>
          <p:nvPr/>
        </p:nvSpPr>
        <p:spPr>
          <a:xfrm>
            <a:off x="4530317" y="6145559"/>
            <a:ext cx="2816797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400" dirty="0"/>
              <a:t>图</a:t>
            </a:r>
            <a:r>
              <a:rPr lang="en-US" altLang="zh-CN" sz="1400" dirty="0"/>
              <a:t>6  </a:t>
            </a:r>
            <a:r>
              <a:rPr lang="zh-CN" altLang="en-US" sz="1400" dirty="0"/>
              <a:t>存储过程和函数的对象信息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D046214-7406-6FD2-C229-9DA845597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5036" y="4029629"/>
            <a:ext cx="923310" cy="232794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endParaRPr lang="zh-CN" altLang="en-US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849110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867366-054D-F504-DBC5-567F9F81D9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E2543698-D85E-4755-13BC-C63944AA07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497" y="2012826"/>
            <a:ext cx="9123197" cy="386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文本框 41">
            <a:extLst>
              <a:ext uri="{FF2B5EF4-FFF2-40B4-BE49-F238E27FC236}">
                <a16:creationId xmlns:a16="http://schemas.microsoft.com/office/drawing/2014/main" id="{E9D3FC8B-BAF9-6F0A-4EA7-29294EE49F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372" y="1087470"/>
            <a:ext cx="10421256" cy="7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4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修改存储过程和函数。选中需要修改的存储过程或函数，此处为“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proc1”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，单击“设计函数”按钮，如图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119EDD4-3381-BB37-E578-6999D5C2F6C7}"/>
              </a:ext>
            </a:extLst>
          </p:cNvPr>
          <p:cNvSpPr/>
          <p:nvPr/>
        </p:nvSpPr>
        <p:spPr>
          <a:xfrm>
            <a:off x="4912888" y="6001543"/>
            <a:ext cx="2358338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400" dirty="0"/>
              <a:t>图</a:t>
            </a:r>
            <a:r>
              <a:rPr lang="en-US" altLang="zh-CN" sz="1400" dirty="0"/>
              <a:t>7  </a:t>
            </a:r>
            <a:r>
              <a:rPr lang="zh-CN" altLang="en-US" sz="1400" dirty="0"/>
              <a:t>单击“设计函数”按钮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AA1B94D1-7E6F-2EBB-DC7D-918483ABBA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0472" y="3632666"/>
            <a:ext cx="923310" cy="305645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endParaRPr lang="zh-CN" altLang="en-US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337231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5764D4-A49D-6B0F-5ABC-1AA39A9D71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A6CC846D-7F1A-AC4B-29E8-AD4D3514A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286" y="1940241"/>
            <a:ext cx="7767427" cy="3950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文本框 41">
            <a:extLst>
              <a:ext uri="{FF2B5EF4-FFF2-40B4-BE49-F238E27FC236}">
                <a16:creationId xmlns:a16="http://schemas.microsoft.com/office/drawing/2014/main" id="{0F4E3B2D-DA8D-DD28-6635-AFD93E04D2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372" y="1015462"/>
            <a:ext cx="10421256" cy="7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5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在“定义”选项卡内可以修改参数和需要执行的操作，“高级”选项卡内可以修改特性，修改后单击“保存”按钮即可，如图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4BCF97A-E8DD-B8CE-C7C2-BB3227E88E35}"/>
              </a:ext>
            </a:extLst>
          </p:cNvPr>
          <p:cNvSpPr/>
          <p:nvPr/>
        </p:nvSpPr>
        <p:spPr>
          <a:xfrm>
            <a:off x="4847571" y="5929535"/>
            <a:ext cx="2178802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400" dirty="0"/>
              <a:t>图</a:t>
            </a:r>
            <a:r>
              <a:rPr lang="en-US" altLang="zh-CN" sz="1400" dirty="0"/>
              <a:t>8  </a:t>
            </a:r>
            <a:r>
              <a:rPr lang="zh-CN" altLang="en-US" sz="1400" dirty="0"/>
              <a:t>修改存储过程和函数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6CC27386-FFA5-EFBF-AAF0-B2375E1C0A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960" y="3549061"/>
            <a:ext cx="826265" cy="305645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endParaRPr lang="zh-CN" altLang="en-US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775993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091EF3-961D-C06C-BE5D-7199B9B4D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0A4FAE6C-F52B-C4E6-4B50-63F1C9BC9A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505" y="1825055"/>
            <a:ext cx="8335282" cy="424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文本框 41">
            <a:extLst>
              <a:ext uri="{FF2B5EF4-FFF2-40B4-BE49-F238E27FC236}">
                <a16:creationId xmlns:a16="http://schemas.microsoft.com/office/drawing/2014/main" id="{D1B38E76-E7A7-1E0C-A294-CA68BF005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372" y="1054197"/>
            <a:ext cx="10421256" cy="73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6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删除存储过程和函数。单击“函数”按钮回到存储过程和函数列表，选中需要删除的存储过程和函数，此处为“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proc1”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，单击“删除函数”按钮，在提示框中确认即可，如图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13-9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所示。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FEB896-E577-2E7C-B274-A363EF578D63}"/>
              </a:ext>
            </a:extLst>
          </p:cNvPr>
          <p:cNvSpPr/>
          <p:nvPr/>
        </p:nvSpPr>
        <p:spPr>
          <a:xfrm>
            <a:off x="4884895" y="6145559"/>
            <a:ext cx="2178802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400" dirty="0"/>
              <a:t>图</a:t>
            </a:r>
            <a:r>
              <a:rPr lang="en-US" altLang="zh-CN" sz="1400" dirty="0"/>
              <a:t>9  </a:t>
            </a:r>
            <a:r>
              <a:rPr lang="zh-CN" altLang="en-US" sz="1400" dirty="0"/>
              <a:t>删除存储过程和函数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F1232917-7F0C-D603-3A2E-6D3323A748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0858" y="3296281"/>
            <a:ext cx="826265" cy="305645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endParaRPr lang="zh-CN" altLang="en-US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621569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4"/>
          <p:cNvSpPr>
            <a:spLocks noTextEdit="1"/>
          </p:cNvSpPr>
          <p:nvPr/>
        </p:nvSpPr>
        <p:spPr>
          <a:xfrm>
            <a:off x="4224020" y="2780348"/>
            <a:ext cx="3814763" cy="571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10000"/>
          </a:bodyPr>
          <a:lstStyle/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DADE33-2321-99CE-514E-D4E95D7F39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67EDC2DC-9A8F-F024-C3E6-4FA6FA4D78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299" y="2063160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创建存储过程使用</a:t>
            </a:r>
            <a:r>
              <a:rPr lang="en-US" altLang="zh-CN"/>
              <a:t>SQL</a:t>
            </a:r>
            <a:r>
              <a:rPr lang="zh-CN" altLang="en-US"/>
              <a:t>语句</a:t>
            </a:r>
            <a:r>
              <a:rPr lang="en-US" altLang="zh-CN">
                <a:solidFill>
                  <a:srgbClr val="FF0000"/>
                </a:solidFill>
              </a:rPr>
              <a:t>CREATE PROCEDURE</a:t>
            </a:r>
            <a:r>
              <a:rPr lang="zh-CN" altLang="en-US"/>
              <a:t>来实现，其语法形式如下：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5CE945B-74BE-7A09-5C93-856F027A7F6B}"/>
              </a:ext>
            </a:extLst>
          </p:cNvPr>
          <p:cNvSpPr/>
          <p:nvPr/>
        </p:nvSpPr>
        <p:spPr>
          <a:xfrm>
            <a:off x="993683" y="2513060"/>
            <a:ext cx="9882453" cy="74182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A2BDF8FD-FC76-831D-DB07-79BCC4308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6223" y="2593110"/>
            <a:ext cx="85746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CREATE PROCEDURE proc_name ( [proc_parameter[,…] )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[characteristic…] routine_body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43618671-9E69-2F65-A7D9-8A5B5E124B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074" y="3235082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/>
              <a:t>proc_parameter</a:t>
            </a:r>
            <a:r>
              <a:rPr lang="zh-CN" altLang="en-US"/>
              <a:t>表示存储过程的参数，参数形式如下：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8256E10-FA0D-43F1-2D81-1EF5649CA8AB}"/>
              </a:ext>
            </a:extLst>
          </p:cNvPr>
          <p:cNvGrpSpPr/>
          <p:nvPr/>
        </p:nvGrpSpPr>
        <p:grpSpPr>
          <a:xfrm>
            <a:off x="640934" y="1110547"/>
            <a:ext cx="10850465" cy="894578"/>
            <a:chOff x="812799" y="1508963"/>
            <a:chExt cx="10850465" cy="1658273"/>
          </a:xfrm>
        </p:grpSpPr>
        <p:sp>
          <p:nvSpPr>
            <p:cNvPr id="13" name="íṩľíḍè-圆角矩形 61">
              <a:extLst>
                <a:ext uri="{FF2B5EF4-FFF2-40B4-BE49-F238E27FC236}">
                  <a16:creationId xmlns:a16="http://schemas.microsoft.com/office/drawing/2014/main" id="{0E0A50DA-F829-C6E4-BF19-302D579FBF84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14" name="íṩľíḍè-圆角矩形 61">
              <a:extLst>
                <a:ext uri="{FF2B5EF4-FFF2-40B4-BE49-F238E27FC236}">
                  <a16:creationId xmlns:a16="http://schemas.microsoft.com/office/drawing/2014/main" id="{0AC84816-5B03-AFAC-E98F-7316024045AB}"/>
                </a:ext>
              </a:extLst>
            </p:cNvPr>
            <p:cNvSpPr/>
            <p:nvPr/>
          </p:nvSpPr>
          <p:spPr>
            <a:xfrm>
              <a:off x="906109" y="1572467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08FC24FE-FCDC-B118-885C-7D23E3C43E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845" y="1233256"/>
            <a:ext cx="103569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/>
              <a:t>存储程序可以分为</a:t>
            </a:r>
            <a:r>
              <a:rPr lang="zh-CN" altLang="en-US">
                <a:solidFill>
                  <a:srgbClr val="FF0000"/>
                </a:solidFill>
              </a:rPr>
              <a:t>存储过程</a:t>
            </a:r>
            <a:r>
              <a:rPr lang="zh-CN" altLang="en-US"/>
              <a:t>和</a:t>
            </a:r>
            <a:r>
              <a:rPr lang="zh-CN" altLang="en-US">
                <a:solidFill>
                  <a:srgbClr val="FF0000"/>
                </a:solidFill>
              </a:rPr>
              <a:t>函数</a:t>
            </a:r>
            <a:r>
              <a:rPr lang="zh-CN" altLang="en-US"/>
              <a:t>。存储过程和函数的操作主要包括</a:t>
            </a:r>
            <a:r>
              <a:rPr lang="zh-CN" altLang="en-US">
                <a:solidFill>
                  <a:srgbClr val="FF0000"/>
                </a:solidFill>
              </a:rPr>
              <a:t>创建存储过程和函数</a:t>
            </a:r>
            <a:r>
              <a:rPr lang="zh-CN" altLang="en-US"/>
              <a:t>、调用</a:t>
            </a:r>
            <a:r>
              <a:rPr lang="zh-CN" altLang="en-US">
                <a:solidFill>
                  <a:srgbClr val="FF0000"/>
                </a:solidFill>
              </a:rPr>
              <a:t>存储过程和函数</a:t>
            </a:r>
            <a:r>
              <a:rPr lang="zh-CN" altLang="en-US"/>
              <a:t>、</a:t>
            </a:r>
            <a:r>
              <a:rPr lang="zh-CN" altLang="en-US">
                <a:solidFill>
                  <a:srgbClr val="FF0000"/>
                </a:solidFill>
              </a:rPr>
              <a:t>查看存储过程和函数</a:t>
            </a:r>
            <a:r>
              <a:rPr lang="zh-CN" altLang="en-US"/>
              <a:t>，以及</a:t>
            </a:r>
            <a:r>
              <a:rPr lang="zh-CN" altLang="en-US">
                <a:solidFill>
                  <a:srgbClr val="FF0000"/>
                </a:solidFill>
              </a:rPr>
              <a:t>修改和删除存储过程和函数</a:t>
            </a:r>
            <a:r>
              <a:rPr lang="zh-CN" altLang="en-US"/>
              <a:t>。</a:t>
            </a:r>
            <a:endParaRPr lang="zh-CN" altLang="zh-CN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0F19C52-E91B-E3A1-D47D-37FFA4C1E05A}"/>
              </a:ext>
            </a:extLst>
          </p:cNvPr>
          <p:cNvSpPr/>
          <p:nvPr/>
        </p:nvSpPr>
        <p:spPr>
          <a:xfrm>
            <a:off x="1006118" y="3654547"/>
            <a:ext cx="9882453" cy="51562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034D6F24-7073-59FC-741B-4ACD319F35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8658" y="3753258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[ IN | OUT | INOUT ] parameter_name TYPE</a:t>
            </a:r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1C18BDFA-430B-C978-0E62-3DDA8869FB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178" y="4171286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en-US" altLang="zh-CN"/>
              <a:t>characteristic</a:t>
            </a:r>
            <a:r>
              <a:rPr lang="zh-CN" altLang="en-US"/>
              <a:t>表示存储过程的特性，可取值及其意义如下：</a:t>
            </a:r>
          </a:p>
        </p:txBody>
      </p:sp>
      <p:sp>
        <p:nvSpPr>
          <p:cNvPr id="12" name="文本框 41">
            <a:extLst>
              <a:ext uri="{FF2B5EF4-FFF2-40B4-BE49-F238E27FC236}">
                <a16:creationId xmlns:a16="http://schemas.microsoft.com/office/drawing/2014/main" id="{DC3514CD-DFFD-686B-05F8-B589E345BC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282" y="4519637"/>
            <a:ext cx="1042125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marL="285750" indent="-285750" algn="just" eaLnBrk="1" hangingPunct="1">
              <a:lnSpc>
                <a:spcPts val="2400"/>
              </a:lnSpc>
              <a:buFont typeface="Wingdings" panose="05000000000000000000" pitchFamily="2" charset="2"/>
              <a:buChar char="u"/>
            </a:pPr>
            <a:r>
              <a:rPr lang="en-US" altLang="zh-CN" sz="1600">
                <a:solidFill>
                  <a:srgbClr val="FF0000"/>
                </a:solidFill>
              </a:rPr>
              <a:t>LANGUAGE SQL</a:t>
            </a:r>
            <a:r>
              <a:rPr lang="zh-CN" altLang="en-US" sz="1600">
                <a:solidFill>
                  <a:srgbClr val="FF0000"/>
                </a:solidFill>
              </a:rPr>
              <a:t>：</a:t>
            </a:r>
            <a:r>
              <a:rPr lang="zh-CN" altLang="en-US" sz="1600"/>
              <a:t>表示存储过程的</a:t>
            </a:r>
            <a:r>
              <a:rPr lang="en-US" altLang="zh-CN" sz="1600"/>
              <a:t>routine_body</a:t>
            </a:r>
            <a:r>
              <a:rPr lang="zh-CN" altLang="en-US" sz="1600"/>
              <a:t>部分使用</a:t>
            </a:r>
            <a:r>
              <a:rPr lang="en-US" altLang="zh-CN" sz="1600"/>
              <a:t>SQL</a:t>
            </a:r>
            <a:r>
              <a:rPr lang="zh-CN" altLang="en-US" sz="1600"/>
              <a:t>语言编写。</a:t>
            </a:r>
          </a:p>
          <a:p>
            <a:pPr marL="285750" indent="-285750" algn="just" eaLnBrk="1" hangingPunct="1">
              <a:lnSpc>
                <a:spcPts val="2400"/>
              </a:lnSpc>
              <a:buFont typeface="Wingdings" panose="05000000000000000000" pitchFamily="2" charset="2"/>
              <a:buChar char="u"/>
            </a:pPr>
            <a:r>
              <a:rPr lang="en-US" altLang="zh-CN" sz="1600">
                <a:solidFill>
                  <a:srgbClr val="FF0000"/>
                </a:solidFill>
              </a:rPr>
              <a:t>[NOT]DETERMINISTIC</a:t>
            </a:r>
            <a:r>
              <a:rPr lang="zh-CN" altLang="en-US" sz="1600">
                <a:solidFill>
                  <a:srgbClr val="FF0000"/>
                </a:solidFill>
              </a:rPr>
              <a:t>：</a:t>
            </a:r>
            <a:r>
              <a:rPr lang="en-US" altLang="zh-CN" sz="1600"/>
              <a:t>DETERMINISTIC</a:t>
            </a:r>
            <a:r>
              <a:rPr lang="zh-CN" altLang="en-US" sz="1600"/>
              <a:t>表示存储过程的执行结果是确定的；默认为</a:t>
            </a:r>
            <a:r>
              <a:rPr lang="en-US" altLang="zh-CN" sz="1600"/>
              <a:t>NOT DETERMINISTIC</a:t>
            </a:r>
            <a:r>
              <a:rPr lang="zh-CN" altLang="en-US" sz="1600"/>
              <a:t>，表示执行结果不确定。</a:t>
            </a:r>
          </a:p>
          <a:p>
            <a:pPr marL="285750" indent="-285750" algn="just" eaLnBrk="1" hangingPunct="1">
              <a:lnSpc>
                <a:spcPts val="2400"/>
              </a:lnSpc>
              <a:buFont typeface="Wingdings" panose="05000000000000000000" pitchFamily="2" charset="2"/>
              <a:buChar char="u"/>
            </a:pPr>
            <a:r>
              <a:rPr lang="en-US" altLang="zh-CN" sz="1600">
                <a:solidFill>
                  <a:srgbClr val="FF0000"/>
                </a:solidFill>
              </a:rPr>
              <a:t>{CONTAINS SQL | NO SQL | READS SQL DATA | MODIFIES SQL DATA}</a:t>
            </a:r>
            <a:r>
              <a:rPr lang="zh-CN" altLang="en-US" sz="1600">
                <a:solidFill>
                  <a:srgbClr val="FF0000"/>
                </a:solidFill>
              </a:rPr>
              <a:t>：</a:t>
            </a:r>
            <a:r>
              <a:rPr lang="zh-CN" altLang="en-US" sz="1600"/>
              <a:t>指明子程序使用</a:t>
            </a:r>
            <a:r>
              <a:rPr lang="en-US" altLang="zh-CN" sz="1600"/>
              <a:t>SQL</a:t>
            </a:r>
            <a:r>
              <a:rPr lang="zh-CN" altLang="en-US" sz="1600"/>
              <a:t>语句的限制。</a:t>
            </a:r>
          </a:p>
          <a:p>
            <a:pPr marL="285750" indent="-285750" algn="just" eaLnBrk="1" hangingPunct="1">
              <a:lnSpc>
                <a:spcPts val="2400"/>
              </a:lnSpc>
              <a:buFont typeface="Wingdings" panose="05000000000000000000" pitchFamily="2" charset="2"/>
              <a:buChar char="u"/>
            </a:pPr>
            <a:r>
              <a:rPr lang="en-US" altLang="zh-CN" sz="1600">
                <a:solidFill>
                  <a:srgbClr val="FF0000"/>
                </a:solidFill>
              </a:rPr>
              <a:t>SQL SECURITY { DEFINER | INVOKER }</a:t>
            </a:r>
            <a:r>
              <a:rPr lang="zh-CN" altLang="en-US" sz="1600">
                <a:solidFill>
                  <a:srgbClr val="FF0000"/>
                </a:solidFill>
              </a:rPr>
              <a:t>：</a:t>
            </a:r>
            <a:r>
              <a:rPr lang="zh-CN" altLang="en-US" sz="1600"/>
              <a:t>指定可执行存储过程的用户，</a:t>
            </a:r>
            <a:r>
              <a:rPr lang="en-US" altLang="zh-CN" sz="1600"/>
              <a:t>DEFINER</a:t>
            </a:r>
            <a:r>
              <a:rPr lang="zh-CN" altLang="en-US" sz="1600"/>
              <a:t>表示只有创建者才能执行，</a:t>
            </a:r>
            <a:r>
              <a:rPr lang="en-US" altLang="zh-CN" sz="1600"/>
              <a:t>INVOKER</a:t>
            </a:r>
            <a:r>
              <a:rPr lang="zh-CN" altLang="en-US" sz="1600"/>
              <a:t>表示拥有权限的调用者可以执行。</a:t>
            </a:r>
          </a:p>
          <a:p>
            <a:pPr marL="285750" indent="-285750" algn="just" eaLnBrk="1" hangingPunct="1">
              <a:lnSpc>
                <a:spcPts val="2400"/>
              </a:lnSpc>
              <a:buFont typeface="Wingdings" panose="05000000000000000000" pitchFamily="2" charset="2"/>
              <a:buChar char="u"/>
            </a:pPr>
            <a:r>
              <a:rPr lang="en-US" altLang="zh-CN" sz="1600">
                <a:solidFill>
                  <a:srgbClr val="FF0000"/>
                </a:solidFill>
              </a:rPr>
              <a:t>COMMENT 'string'</a:t>
            </a:r>
            <a:r>
              <a:rPr lang="zh-CN" altLang="en-US" sz="1600">
                <a:solidFill>
                  <a:srgbClr val="FF0000"/>
                </a:solidFill>
              </a:rPr>
              <a:t>：</a:t>
            </a:r>
            <a:r>
              <a:rPr lang="zh-CN" altLang="en-US" sz="1600"/>
              <a:t>表示存储过程或者函数的注释信息。</a:t>
            </a:r>
          </a:p>
        </p:txBody>
      </p:sp>
    </p:spTree>
    <p:extLst>
      <p:ext uri="{BB962C8B-B14F-4D97-AF65-F5344CB8AC3E}">
        <p14:creationId xmlns:p14="http://schemas.microsoft.com/office/powerpoint/2010/main" val="143546275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9332F6-B420-E8B0-1B17-7A937BE2B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C25028C-070E-F56D-6EE1-648749728C46}"/>
              </a:ext>
            </a:extLst>
          </p:cNvPr>
          <p:cNvGrpSpPr/>
          <p:nvPr/>
        </p:nvGrpSpPr>
        <p:grpSpPr>
          <a:xfrm>
            <a:off x="865114" y="115831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B90985E-B24B-BBFA-6921-65513A31A1FD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4" name="圆角矩形 19">
              <a:extLst>
                <a:ext uri="{FF2B5EF4-FFF2-40B4-BE49-F238E27FC236}">
                  <a16:creationId xmlns:a16="http://schemas.microsoft.com/office/drawing/2014/main" id="{830CA95D-3555-8315-5742-CE4E285B05CB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36">
            <a:extLst>
              <a:ext uri="{FF2B5EF4-FFF2-40B4-BE49-F238E27FC236}">
                <a16:creationId xmlns:a16="http://schemas.microsoft.com/office/drawing/2014/main" id="{1D7BCABE-2FBE-3CAA-0DF8-84A0D14A4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5101" y="1308802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创建一个名为</a:t>
            </a:r>
            <a:r>
              <a:rPr lang="en-US" altLang="zh-CN" sz="1600"/>
              <a:t>proc</a:t>
            </a:r>
            <a:r>
              <a:rPr lang="zh-CN" altLang="en-US" sz="1600"/>
              <a:t>的简单存储过程，用于获取</a:t>
            </a:r>
            <a:r>
              <a:rPr lang="en-US" altLang="zh-CN" sz="1600"/>
              <a:t>goods</a:t>
            </a:r>
            <a:r>
              <a:rPr lang="zh-CN" altLang="en-US" sz="1600"/>
              <a:t>表中的记录数。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DC9F0513-0F29-EAD8-707B-DD8DC8C510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038" y="1788987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在创建存储过程前首先登录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。然后执行以下语句：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B92DE6F-93A7-8666-E9DD-A5C0A63F5ABE}"/>
              </a:ext>
            </a:extLst>
          </p:cNvPr>
          <p:cNvSpPr/>
          <p:nvPr/>
        </p:nvSpPr>
        <p:spPr>
          <a:xfrm>
            <a:off x="1089269" y="2275391"/>
            <a:ext cx="9882453" cy="220202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99379424-1DB9-8888-EB99-50C8BB650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7164" y="2354644"/>
            <a:ext cx="8574639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DELIMITER $$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CREATE PROCEDURE proc(OUT num INT)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-&gt; BEGIN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-&gt; SELECT COUNT(*) INTO num FROM goods;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-&gt; END $$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0 rows affected (0.03 sec)</a:t>
            </a:r>
          </a:p>
          <a:p>
            <a:pPr eaLnBrk="1" hangingPunct="1"/>
            <a:endParaRPr lang="en-US" altLang="zh-CN" sz="160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DELIMITER;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CDF5A25-D13A-E1D6-1A92-9FDC2D274FF9}"/>
              </a:ext>
            </a:extLst>
          </p:cNvPr>
          <p:cNvGrpSpPr/>
          <p:nvPr/>
        </p:nvGrpSpPr>
        <p:grpSpPr>
          <a:xfrm>
            <a:off x="1012293" y="4628289"/>
            <a:ext cx="10096656" cy="1071395"/>
            <a:chOff x="812800" y="4424635"/>
            <a:chExt cx="10580688" cy="1800000"/>
          </a:xfrm>
        </p:grpSpPr>
        <p:sp>
          <p:nvSpPr>
            <p:cNvPr id="9" name="圆角矩形 30">
              <a:extLst>
                <a:ext uri="{FF2B5EF4-FFF2-40B4-BE49-F238E27FC236}">
                  <a16:creationId xmlns:a16="http://schemas.microsoft.com/office/drawing/2014/main" id="{2BBADD31-4B01-538C-3813-F4F53C195556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BDF071F-EF55-2C67-95AE-021CE49DAC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1" name="Flowchart: Off-page Connector 32">
                <a:extLst>
                  <a:ext uri="{FF2B5EF4-FFF2-40B4-BE49-F238E27FC236}">
                    <a16:creationId xmlns:a16="http://schemas.microsoft.com/office/drawing/2014/main" id="{BF585FBD-7E36-5447-62C9-7FA76B2C3A3A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2" name="Round Same Side Corner Rectangle 33">
                <a:extLst>
                  <a:ext uri="{FF2B5EF4-FFF2-40B4-BE49-F238E27FC236}">
                    <a16:creationId xmlns:a16="http://schemas.microsoft.com/office/drawing/2014/main" id="{37591CE6-5E6C-E2D6-FB77-FB75CA12D589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8" name="文本框 41">
            <a:extLst>
              <a:ext uri="{FF2B5EF4-FFF2-40B4-BE49-F238E27FC236}">
                <a16:creationId xmlns:a16="http://schemas.microsoft.com/office/drawing/2014/main" id="{7A1AF188-C737-0344-4E83-C3D2F154F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3278" y="4710524"/>
            <a:ext cx="8099502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“</a:t>
            </a:r>
            <a:r>
              <a:rPr lang="en-US" altLang="zh-CN" sz="1500" dirty="0">
                <a:solidFill>
                  <a:schemeClr val="bg1"/>
                </a:solidFill>
              </a:rPr>
              <a:t>DELIMITER $$”</a:t>
            </a:r>
            <a:r>
              <a:rPr lang="zh-CN" altLang="en-US" sz="1500" dirty="0">
                <a:solidFill>
                  <a:schemeClr val="bg1"/>
                </a:solidFill>
              </a:rPr>
              <a:t>的作用是将语句的结束符“</a:t>
            </a:r>
            <a:r>
              <a:rPr lang="en-US" altLang="zh-CN" sz="1500" dirty="0">
                <a:solidFill>
                  <a:schemeClr val="bg1"/>
                </a:solidFill>
              </a:rPr>
              <a:t>;”</a:t>
            </a:r>
            <a:r>
              <a:rPr lang="zh-CN" altLang="en-US" sz="1500" dirty="0">
                <a:solidFill>
                  <a:schemeClr val="bg1"/>
                </a:solidFill>
              </a:rPr>
              <a:t>修改为“</a:t>
            </a:r>
            <a:r>
              <a:rPr lang="en-US" altLang="zh-CN" sz="1500" dirty="0">
                <a:solidFill>
                  <a:schemeClr val="bg1"/>
                </a:solidFill>
              </a:rPr>
              <a:t>$$”</a:t>
            </a:r>
            <a:r>
              <a:rPr lang="zh-CN" altLang="en-US" sz="1500" dirty="0">
                <a:solidFill>
                  <a:schemeClr val="bg1"/>
                </a:solidFill>
              </a:rPr>
              <a:t>，这样存储过程中的</a:t>
            </a:r>
            <a:r>
              <a:rPr lang="en-US" altLang="zh-CN" sz="1500" dirty="0">
                <a:solidFill>
                  <a:schemeClr val="bg1"/>
                </a:solidFill>
              </a:rPr>
              <a:t>SQL</a:t>
            </a:r>
            <a:r>
              <a:rPr lang="zh-CN" altLang="en-US" sz="1500" dirty="0">
                <a:solidFill>
                  <a:schemeClr val="bg1"/>
                </a:solidFill>
              </a:rPr>
              <a:t>语句结束符“</a:t>
            </a:r>
            <a:r>
              <a:rPr lang="en-US" altLang="zh-CN" sz="1500" dirty="0">
                <a:solidFill>
                  <a:schemeClr val="bg1"/>
                </a:solidFill>
              </a:rPr>
              <a:t>;”</a:t>
            </a:r>
            <a:r>
              <a:rPr lang="zh-CN" altLang="en-US" sz="1500" dirty="0">
                <a:solidFill>
                  <a:schemeClr val="bg1"/>
                </a:solidFill>
              </a:rPr>
              <a:t>就不会被</a:t>
            </a:r>
            <a:r>
              <a:rPr lang="en-US" altLang="zh-CN" sz="1500" dirty="0">
                <a:solidFill>
                  <a:schemeClr val="bg1"/>
                </a:solidFill>
              </a:rPr>
              <a:t>MySQL</a:t>
            </a:r>
            <a:r>
              <a:rPr lang="zh-CN" altLang="en-US" sz="1500" dirty="0">
                <a:solidFill>
                  <a:schemeClr val="bg1"/>
                </a:solidFill>
              </a:rPr>
              <a:t>解释成语句的结束而提示错误。在存储过程创建完成后，应使用“</a:t>
            </a:r>
            <a:r>
              <a:rPr lang="en-US" altLang="zh-CN" sz="1500" dirty="0">
                <a:solidFill>
                  <a:schemeClr val="bg1"/>
                </a:solidFill>
              </a:rPr>
              <a:t>DELIMITER ;”</a:t>
            </a:r>
            <a:r>
              <a:rPr lang="zh-CN" altLang="en-US" sz="1500" dirty="0">
                <a:solidFill>
                  <a:schemeClr val="bg1"/>
                </a:solidFill>
              </a:rPr>
              <a:t>语句将结束符修改为默认结束符。</a:t>
            </a:r>
          </a:p>
        </p:txBody>
      </p:sp>
    </p:spTree>
    <p:extLst>
      <p:ext uri="{BB962C8B-B14F-4D97-AF65-F5344CB8AC3E}">
        <p14:creationId xmlns:p14="http://schemas.microsoft.com/office/powerpoint/2010/main" val="4995039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9D54A-3AC0-EFB0-E0DD-CE4B36737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4B07783F-57A0-36AF-64D9-1C8B99E76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751" y="976699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创建存储函数使用</a:t>
            </a:r>
            <a:r>
              <a:rPr lang="en-US" altLang="zh-CN"/>
              <a:t>SQL</a:t>
            </a:r>
            <a:r>
              <a:rPr lang="zh-CN" altLang="en-US"/>
              <a:t>语句</a:t>
            </a:r>
            <a:r>
              <a:rPr lang="en-US" altLang="zh-CN"/>
              <a:t>CREATE FUNCTION</a:t>
            </a:r>
            <a:r>
              <a:rPr lang="zh-CN" altLang="en-US"/>
              <a:t>来实现，其语法形式如下：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0BCC99E-668F-274E-C2CC-FE4E15AB278A}"/>
              </a:ext>
            </a:extLst>
          </p:cNvPr>
          <p:cNvSpPr/>
          <p:nvPr/>
        </p:nvSpPr>
        <p:spPr>
          <a:xfrm>
            <a:off x="1114135" y="1426599"/>
            <a:ext cx="9882453" cy="98329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869A9906-CF09-B595-7AA9-C155D52EFC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6675" y="1506649"/>
            <a:ext cx="85746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CREATE FUNCTION func_name ( [ parameter_name [,…] )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RETURNS TYPE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[characteristic…] routine_body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B33D425-9CA6-ABD8-4D70-08E6B92CEF7A}"/>
              </a:ext>
            </a:extLst>
          </p:cNvPr>
          <p:cNvGrpSpPr/>
          <p:nvPr/>
        </p:nvGrpSpPr>
        <p:grpSpPr>
          <a:xfrm>
            <a:off x="865114" y="2498593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3AE3083-330C-B68A-40BD-5B719BB82402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7" name="圆角矩形 37">
              <a:extLst>
                <a:ext uri="{FF2B5EF4-FFF2-40B4-BE49-F238E27FC236}">
                  <a16:creationId xmlns:a16="http://schemas.microsoft.com/office/drawing/2014/main" id="{20B2C7ED-B9EE-202C-325A-27E24E411BE9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2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C4F287E0-2662-996D-B58E-B205A80EB0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5101" y="2649078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创建一个名为</a:t>
            </a:r>
            <a:r>
              <a:rPr lang="en-US" altLang="zh-CN" sz="1600"/>
              <a:t>func</a:t>
            </a:r>
            <a:r>
              <a:rPr lang="zh-CN" altLang="en-US" sz="1600"/>
              <a:t>的简单存储函数，用于获取</a:t>
            </a:r>
            <a:r>
              <a:rPr lang="en-US" altLang="zh-CN" sz="1600"/>
              <a:t>goods</a:t>
            </a:r>
            <a:r>
              <a:rPr lang="zh-CN" altLang="en-US" sz="1600"/>
              <a:t>表中的记录数。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260E736E-73F6-1EC2-B416-02D7F37F2A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038" y="3045284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在创建存储函数前首先登录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语句的执行结果如下：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A7BC4F7-DE75-5B19-42BF-E33C2D232FD1}"/>
              </a:ext>
            </a:extLst>
          </p:cNvPr>
          <p:cNvSpPr/>
          <p:nvPr/>
        </p:nvSpPr>
        <p:spPr>
          <a:xfrm>
            <a:off x="1089269" y="3531688"/>
            <a:ext cx="9882453" cy="220202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E7C15464-06B8-5D8B-C844-80CE09AA81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7164" y="3610941"/>
            <a:ext cx="8574639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DELIMITER $$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CREATE FUNCTION func()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-&gt; RETURNS INT(11)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-&gt; RETURN (SELECT COUNT(*) FROM goods)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    -&gt; $$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Query OK, 0 rows affected (0.03 sec)</a:t>
            </a:r>
          </a:p>
          <a:p>
            <a:pPr eaLnBrk="1" hangingPunct="1"/>
            <a:endParaRPr lang="en-US" altLang="zh-CN" sz="160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DELIMITER;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E012D48-1018-3D1A-48D8-F5A3A0400EA9}"/>
              </a:ext>
            </a:extLst>
          </p:cNvPr>
          <p:cNvGrpSpPr/>
          <p:nvPr/>
        </p:nvGrpSpPr>
        <p:grpSpPr>
          <a:xfrm>
            <a:off x="872328" y="5669973"/>
            <a:ext cx="10096656" cy="1071395"/>
            <a:chOff x="812800" y="4424635"/>
            <a:chExt cx="10580688" cy="1800000"/>
          </a:xfrm>
        </p:grpSpPr>
        <p:sp>
          <p:nvSpPr>
            <p:cNvPr id="12" name="圆角矩形 43">
              <a:extLst>
                <a:ext uri="{FF2B5EF4-FFF2-40B4-BE49-F238E27FC236}">
                  <a16:creationId xmlns:a16="http://schemas.microsoft.com/office/drawing/2014/main" id="{8161F9E7-32C2-6D35-357C-2FE783C6E226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73F2D29-FB7E-0E3B-074E-D229070BEE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4" name="Flowchart: Off-page Connector 32">
                <a:extLst>
                  <a:ext uri="{FF2B5EF4-FFF2-40B4-BE49-F238E27FC236}">
                    <a16:creationId xmlns:a16="http://schemas.microsoft.com/office/drawing/2014/main" id="{2F89A56A-874D-1991-DEC2-D350431BEEB1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>
                <a:extLst>
                  <a:ext uri="{FF2B5EF4-FFF2-40B4-BE49-F238E27FC236}">
                    <a16:creationId xmlns:a16="http://schemas.microsoft.com/office/drawing/2014/main" id="{2EE07DAE-17AF-B039-E969-6381E82757E0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1" name="文本框 41">
            <a:extLst>
              <a:ext uri="{FF2B5EF4-FFF2-40B4-BE49-F238E27FC236}">
                <a16:creationId xmlns:a16="http://schemas.microsoft.com/office/drawing/2014/main" id="{DE2B4772-F62F-068D-48F8-709E4E175E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3313" y="5752208"/>
            <a:ext cx="8099502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en-US" altLang="zh-CN" sz="1500" dirty="0">
                <a:solidFill>
                  <a:schemeClr val="bg1"/>
                </a:solidFill>
              </a:rPr>
              <a:t>RETURNS TYPE</a:t>
            </a:r>
            <a:r>
              <a:rPr lang="zh-CN" altLang="en-US" sz="1500" dirty="0">
                <a:solidFill>
                  <a:schemeClr val="bg1"/>
                </a:solidFill>
              </a:rPr>
              <a:t>子句对于存储函数而言是必须存在的，如果</a:t>
            </a:r>
            <a:r>
              <a:rPr lang="en-US" altLang="zh-CN" sz="1500" dirty="0">
                <a:solidFill>
                  <a:schemeClr val="bg1"/>
                </a:solidFill>
              </a:rPr>
              <a:t>RETURN</a:t>
            </a:r>
            <a:r>
              <a:rPr lang="zh-CN" altLang="en-US" sz="1500" dirty="0">
                <a:solidFill>
                  <a:schemeClr val="bg1"/>
                </a:solidFill>
              </a:rPr>
              <a:t>子句返回值的数据类型与</a:t>
            </a:r>
            <a:r>
              <a:rPr lang="en-US" altLang="zh-CN" sz="1500" dirty="0">
                <a:solidFill>
                  <a:schemeClr val="bg1"/>
                </a:solidFill>
              </a:rPr>
              <a:t>RETURNS TYPE</a:t>
            </a:r>
            <a:r>
              <a:rPr lang="zh-CN" altLang="en-US" sz="1500" dirty="0">
                <a:solidFill>
                  <a:schemeClr val="bg1"/>
                </a:solidFill>
              </a:rPr>
              <a:t>子句指定的数据类型不同，</a:t>
            </a:r>
            <a:r>
              <a:rPr lang="en-US" altLang="zh-CN" sz="1500" dirty="0">
                <a:solidFill>
                  <a:schemeClr val="bg1"/>
                </a:solidFill>
              </a:rPr>
              <a:t>MySQL</a:t>
            </a:r>
            <a:r>
              <a:rPr lang="zh-CN" altLang="en-US" sz="1500" dirty="0">
                <a:solidFill>
                  <a:schemeClr val="bg1"/>
                </a:solidFill>
              </a:rPr>
              <a:t>会将返回值强制转换为</a:t>
            </a:r>
            <a:r>
              <a:rPr lang="en-US" altLang="zh-CN" sz="1500" dirty="0">
                <a:solidFill>
                  <a:schemeClr val="bg1"/>
                </a:solidFill>
              </a:rPr>
              <a:t>RETURNS TYPE</a:t>
            </a:r>
            <a:r>
              <a:rPr lang="zh-CN" altLang="en-US" sz="1500" dirty="0">
                <a:solidFill>
                  <a:schemeClr val="bg1"/>
                </a:solidFill>
              </a:rPr>
              <a:t>子句指定的类型。</a:t>
            </a:r>
          </a:p>
        </p:txBody>
      </p:sp>
    </p:spTree>
    <p:extLst>
      <p:ext uri="{BB962C8B-B14F-4D97-AF65-F5344CB8AC3E}">
        <p14:creationId xmlns:p14="http://schemas.microsoft.com/office/powerpoint/2010/main" val="268635272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CDD5B0-DB52-8440-FF68-567B278D40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ABF8BB41-2C4A-9356-5E17-DDC8A31B68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435" y="2618116"/>
            <a:ext cx="10421256" cy="39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通常使用关键字</a:t>
            </a:r>
            <a:r>
              <a:rPr lang="en-US" altLang="zh-CN"/>
              <a:t>CALL</a:t>
            </a:r>
            <a:r>
              <a:rPr lang="zh-CN" altLang="en-US"/>
              <a:t>调用存储过程，其语法形式如下：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E63834A-B9E8-A70C-E01E-6C00C3B6FF78}"/>
              </a:ext>
            </a:extLst>
          </p:cNvPr>
          <p:cNvSpPr/>
          <p:nvPr/>
        </p:nvSpPr>
        <p:spPr>
          <a:xfrm>
            <a:off x="941819" y="3086678"/>
            <a:ext cx="9882453" cy="49164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35663677-A2C7-B6AB-2ED7-4F3E59D4DA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4359" y="3148066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CALL procedure_name([parameter[,…]]);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9F751C73-C286-2B2A-0F5D-9940025A2A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208" y="1109598"/>
            <a:ext cx="10421256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存储过程必须使用关键字</a:t>
            </a:r>
            <a:r>
              <a:rPr lang="en-US" altLang="zh-CN">
                <a:solidFill>
                  <a:srgbClr val="FF0000"/>
                </a:solidFill>
              </a:rPr>
              <a:t>CALL</a:t>
            </a:r>
            <a:r>
              <a:rPr lang="zh-CN" altLang="en-US"/>
              <a:t>调用，而存储函数与</a:t>
            </a:r>
            <a:r>
              <a:rPr lang="en-US" altLang="zh-CN"/>
              <a:t>MySQL</a:t>
            </a:r>
            <a:r>
              <a:rPr lang="zh-CN" altLang="en-US"/>
              <a:t>内置函数的调用相同，使用关键字</a:t>
            </a:r>
            <a:r>
              <a:rPr lang="en-US" altLang="zh-CN">
                <a:solidFill>
                  <a:srgbClr val="FF0000"/>
                </a:solidFill>
              </a:rPr>
              <a:t>SELECT</a:t>
            </a:r>
            <a:r>
              <a:rPr lang="zh-CN" altLang="en-US"/>
              <a:t>。</a:t>
            </a:r>
          </a:p>
        </p:txBody>
      </p:sp>
      <p:sp>
        <p:nvSpPr>
          <p:cNvPr id="7" name="文本框 3">
            <a:extLst>
              <a:ext uri="{FF2B5EF4-FFF2-40B4-BE49-F238E27FC236}">
                <a16:creationId xmlns:a16="http://schemas.microsoft.com/office/drawing/2014/main" id="{5473DCCA-A501-CC54-9D9F-AECDE4C93C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7184" y="1929966"/>
            <a:ext cx="3612281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调用存储过程</a:t>
            </a:r>
            <a:endParaRPr lang="zh-CN" altLang="en-US" noProof="1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3BB9B5F-0522-3235-67DE-7813B6B1074D}"/>
              </a:ext>
            </a:extLst>
          </p:cNvPr>
          <p:cNvGrpSpPr/>
          <p:nvPr/>
        </p:nvGrpSpPr>
        <p:grpSpPr>
          <a:xfrm>
            <a:off x="733884" y="1814661"/>
            <a:ext cx="1003300" cy="722312"/>
            <a:chOff x="877888" y="1586140"/>
            <a:chExt cx="1003300" cy="722312"/>
          </a:xfrm>
        </p:grpSpPr>
        <p:sp>
          <p:nvSpPr>
            <p:cNvPr id="17" name="íṩľíḍè-Freeform: Shape 9">
              <a:extLst>
                <a:ext uri="{FF2B5EF4-FFF2-40B4-BE49-F238E27FC236}">
                  <a16:creationId xmlns:a16="http://schemas.microsoft.com/office/drawing/2014/main" id="{2B8FF595-0B48-3D9B-E555-93CEB0909E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íṩľíḍè-Oval 10">
              <a:extLst>
                <a:ext uri="{FF2B5EF4-FFF2-40B4-BE49-F238E27FC236}">
                  <a16:creationId xmlns:a16="http://schemas.microsoft.com/office/drawing/2014/main" id="{1F2BCEBE-1C11-5828-C79E-1D48EF7E88F9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0DA2F7B-3995-9B1D-8623-3C83B375AFEC}"/>
              </a:ext>
            </a:extLst>
          </p:cNvPr>
          <p:cNvGrpSpPr/>
          <p:nvPr/>
        </p:nvGrpSpPr>
        <p:grpSpPr>
          <a:xfrm>
            <a:off x="692798" y="3430854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37C6F74-A7DA-8699-6800-7868E9743A7C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6" name="圆角矩形 26">
              <a:extLst>
                <a:ext uri="{FF2B5EF4-FFF2-40B4-BE49-F238E27FC236}">
                  <a16:creationId xmlns:a16="http://schemas.microsoft.com/office/drawing/2014/main" id="{609AC7C4-95F1-9FA6-91F4-FB2A3E3C35E3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0" name="文本框 36">
            <a:extLst>
              <a:ext uri="{FF2B5EF4-FFF2-40B4-BE49-F238E27FC236}">
                <a16:creationId xmlns:a16="http://schemas.microsoft.com/office/drawing/2014/main" id="{EACCA2CF-E47B-BB04-D70A-73B2BE0BD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785" y="3581339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调用实例</a:t>
            </a:r>
            <a:r>
              <a:rPr lang="en-US" altLang="zh-CN" sz="1600"/>
              <a:t>13-1</a:t>
            </a:r>
            <a:r>
              <a:rPr lang="zh-CN" altLang="en-US" sz="1600"/>
              <a:t>创建的存储过程</a:t>
            </a:r>
            <a:r>
              <a:rPr lang="en-US" altLang="zh-CN" sz="1600"/>
              <a:t>proc()</a:t>
            </a:r>
            <a:r>
              <a:rPr lang="zh-CN" altLang="en-US" sz="1600"/>
              <a:t>，查看其返回值。</a:t>
            </a:r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9FF9D4C0-B7A8-FD0C-1400-0B6628261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722" y="3977545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首先登录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1FDF352-1F20-743F-23AE-AA425614C12D}"/>
              </a:ext>
            </a:extLst>
          </p:cNvPr>
          <p:cNvSpPr/>
          <p:nvPr/>
        </p:nvSpPr>
        <p:spPr>
          <a:xfrm>
            <a:off x="916954" y="4463949"/>
            <a:ext cx="4432512" cy="220202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:a16="http://schemas.microsoft.com/office/drawing/2014/main" id="{CFDA25E1-A532-2B7C-3095-902FC83EE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2947" y="4468554"/>
            <a:ext cx="3181546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CALL proc(@num);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Query OK, 1 row affected (0.06 sec)</a:t>
            </a:r>
          </a:p>
          <a:p>
            <a:pPr eaLnBrk="1" hangingPunct="1"/>
            <a:endParaRPr lang="en-US" altLang="zh-CN" sz="140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@num;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@num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10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(0.01 sec)</a:t>
            </a:r>
          </a:p>
        </p:txBody>
      </p:sp>
      <p:sp>
        <p:nvSpPr>
          <p:cNvPr id="14" name="文本框 41">
            <a:extLst>
              <a:ext uri="{FF2B5EF4-FFF2-40B4-BE49-F238E27FC236}">
                <a16:creationId xmlns:a16="http://schemas.microsoft.com/office/drawing/2014/main" id="{E860968D-0FA9-F4F7-71DA-64FC4185DF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9491" y="4472182"/>
            <a:ext cx="5243478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调用存储过程的执行结果与直接执行查询语句</a:t>
            </a:r>
            <a:r>
              <a:rPr lang="en-US" altLang="zh-CN">
                <a:solidFill>
                  <a:srgbClr val="FF0000"/>
                </a:solidFill>
              </a:rPr>
              <a:t>SELECT COUNT(*) FROM goods;</a:t>
            </a:r>
            <a:r>
              <a:rPr lang="zh-CN" altLang="en-US"/>
              <a:t>的执行结果相同，但是存储过程的好处在于</a:t>
            </a:r>
            <a:r>
              <a:rPr lang="zh-CN" altLang="en-US">
                <a:solidFill>
                  <a:srgbClr val="FF0000"/>
                </a:solidFill>
              </a:rPr>
              <a:t>处理逻辑都封装在数据库端，调用者不需要了解中间的处理逻辑，当处理逻辑发生变化时，只需要修改存储过程即可，而对调用者的程序完全没有影响。</a:t>
            </a:r>
          </a:p>
        </p:txBody>
      </p:sp>
    </p:spTree>
    <p:extLst>
      <p:ext uri="{BB962C8B-B14F-4D97-AF65-F5344CB8AC3E}">
        <p14:creationId xmlns:p14="http://schemas.microsoft.com/office/powerpoint/2010/main" val="88243793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85DD47-C3BC-1384-8C35-E602F2468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1">
            <a:extLst>
              <a:ext uri="{FF2B5EF4-FFF2-40B4-BE49-F238E27FC236}">
                <a16:creationId xmlns:a16="http://schemas.microsoft.com/office/drawing/2014/main" id="{6D58E222-DDAD-BD98-7457-5114F1B375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435" y="2089608"/>
            <a:ext cx="1042125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600"/>
              </a:lnSpc>
            </a:pPr>
            <a:r>
              <a:rPr lang="zh-CN" altLang="en-US"/>
              <a:t>通常使用关键字</a:t>
            </a:r>
            <a:r>
              <a:rPr lang="en-US" altLang="zh-CN">
                <a:solidFill>
                  <a:srgbClr val="FF0000"/>
                </a:solidFill>
              </a:rPr>
              <a:t>SELECT</a:t>
            </a:r>
            <a:r>
              <a:rPr lang="zh-CN" altLang="en-US"/>
              <a:t>调用存储函数，其语法形式如下：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520745E-E0E6-2EA0-B218-8AC5B425118A}"/>
              </a:ext>
            </a:extLst>
          </p:cNvPr>
          <p:cNvSpPr/>
          <p:nvPr/>
        </p:nvSpPr>
        <p:spPr>
          <a:xfrm>
            <a:off x="941819" y="2595494"/>
            <a:ext cx="9882453" cy="49164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3516B4B3-5A4C-CAD2-FC93-80EC5351CA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4359" y="2675544"/>
            <a:ext cx="857463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SELECT function_name([parameter[,……]]);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AEC2975-4965-C107-CE56-2342DE645912}"/>
              </a:ext>
            </a:extLst>
          </p:cNvPr>
          <p:cNvGrpSpPr/>
          <p:nvPr/>
        </p:nvGrpSpPr>
        <p:grpSpPr>
          <a:xfrm>
            <a:off x="692798" y="3163614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3B4D51A-BD59-AD7C-31E3-053C5F8E2E7B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6" name="圆角矩形 37">
              <a:extLst>
                <a:ext uri="{FF2B5EF4-FFF2-40B4-BE49-F238E27FC236}">
                  <a16:creationId xmlns:a16="http://schemas.microsoft.com/office/drawing/2014/main" id="{864511D9-475E-769B-5AFF-1D3FF6A794C3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EF8A4DE0-B03D-92A2-D5E4-51F284C3A5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785" y="3314099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调用实例</a:t>
            </a:r>
            <a:r>
              <a:rPr lang="en-US" altLang="zh-CN" sz="1600"/>
              <a:t>13-2</a:t>
            </a:r>
            <a:r>
              <a:rPr lang="zh-CN" altLang="en-US" sz="1600"/>
              <a:t>创建的存储函数</a:t>
            </a:r>
            <a:r>
              <a:rPr lang="en-US" altLang="zh-CN" sz="1600"/>
              <a:t>func()</a:t>
            </a:r>
            <a:r>
              <a:rPr lang="zh-CN" altLang="en-US" sz="1600"/>
              <a:t>，查看其返回值。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E1557EBA-0DCB-5C42-B3DA-E303EFF929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722" y="3738298"/>
            <a:ext cx="10421256" cy="417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首先登录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语句及其执行结果如下：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0CF6CD1-6670-ABAE-71D4-9E39CEECCDA7}"/>
              </a:ext>
            </a:extLst>
          </p:cNvPr>
          <p:cNvSpPr/>
          <p:nvPr/>
        </p:nvSpPr>
        <p:spPr>
          <a:xfrm>
            <a:off x="916953" y="4262026"/>
            <a:ext cx="9882453" cy="196978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299B7188-32A4-4EF0-7568-2F5C4063C8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4848" y="4350610"/>
            <a:ext cx="8574639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mysql&gt; SELECT func();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func()	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|     10 |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+----------+</a:t>
            </a:r>
          </a:p>
          <a:p>
            <a:pPr eaLnBrk="1" hangingPunct="1"/>
            <a:r>
              <a:rPr lang="en-US" altLang="zh-CN" sz="1600">
                <a:solidFill>
                  <a:srgbClr val="FF0000"/>
                </a:solidFill>
              </a:rPr>
              <a:t>1 row in set (0.04 sec)</a:t>
            </a:r>
          </a:p>
        </p:txBody>
      </p:sp>
      <p:sp>
        <p:nvSpPr>
          <p:cNvPr id="11" name="文本框 3">
            <a:extLst>
              <a:ext uri="{FF2B5EF4-FFF2-40B4-BE49-F238E27FC236}">
                <a16:creationId xmlns:a16="http://schemas.microsoft.com/office/drawing/2014/main" id="{1DEA0DAB-3EAA-21E5-F4F6-A370FD4AC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7184" y="1382796"/>
            <a:ext cx="3612281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调用存储函数</a:t>
            </a:r>
            <a:endParaRPr lang="zh-CN" altLang="en-US" noProof="1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CA6C476-832E-2B9A-5895-D0DBD50FC97C}"/>
              </a:ext>
            </a:extLst>
          </p:cNvPr>
          <p:cNvGrpSpPr/>
          <p:nvPr/>
        </p:nvGrpSpPr>
        <p:grpSpPr>
          <a:xfrm>
            <a:off x="733884" y="1267491"/>
            <a:ext cx="1003300" cy="722312"/>
            <a:chOff x="877888" y="1586140"/>
            <a:chExt cx="1003300" cy="722312"/>
          </a:xfrm>
        </p:grpSpPr>
        <p:sp>
          <p:nvSpPr>
            <p:cNvPr id="13" name="íṩľíḍè-Freeform: Shape 9">
              <a:extLst>
                <a:ext uri="{FF2B5EF4-FFF2-40B4-BE49-F238E27FC236}">
                  <a16:creationId xmlns:a16="http://schemas.microsoft.com/office/drawing/2014/main" id="{3CA4FBF5-8FFC-28E7-7AE0-33DDD53FE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íṩľíḍè-Oval 10">
              <a:extLst>
                <a:ext uri="{FF2B5EF4-FFF2-40B4-BE49-F238E27FC236}">
                  <a16:creationId xmlns:a16="http://schemas.microsoft.com/office/drawing/2014/main" id="{93BD786C-A401-273A-BF45-50721AAF1E3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12173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59e4a3d-8953-45b9-a5b3-c530baca94f0"/>
  <p:tag name="COMMONDATA" val="eyJoZGlkIjoiMmE3ODljNmM3OTdiZmM2NTBiNTU4NGE3OTk1NjExMG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">
      <a:dk1>
        <a:srgbClr val="000000"/>
      </a:dk1>
      <a:lt1>
        <a:srgbClr val="FFFFFF"/>
      </a:lt1>
      <a:dk2>
        <a:srgbClr val="4B5661"/>
      </a:dk2>
      <a:lt2>
        <a:srgbClr val="D5E2F0"/>
      </a:lt2>
      <a:accent1>
        <a:srgbClr val="1B5A9A"/>
      </a:accent1>
      <a:accent2>
        <a:srgbClr val="344D8D"/>
      </a:accent2>
      <a:accent3>
        <a:srgbClr val="4D4080"/>
      </a:accent3>
      <a:accent4>
        <a:srgbClr val="663373"/>
      </a:accent4>
      <a:accent5>
        <a:srgbClr val="7F2666"/>
      </a:accent5>
      <a:accent6>
        <a:srgbClr val="991A5A"/>
      </a:accent6>
      <a:hlink>
        <a:srgbClr val="0026E5"/>
      </a:hlink>
      <a:folHlink>
        <a:srgbClr val="7E1FA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演示文稿1</Template>
  <TotalTime>112</TotalTime>
  <Words>5275</Words>
  <Application>Microsoft Office PowerPoint</Application>
  <PresentationFormat>宽屏</PresentationFormat>
  <Paragraphs>496</Paragraphs>
  <Slides>47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55" baseType="lpstr">
      <vt:lpstr>微软雅黑</vt:lpstr>
      <vt:lpstr>Arial</vt:lpstr>
      <vt:lpstr>Calibri</vt:lpstr>
      <vt:lpstr>Impact</vt:lpstr>
      <vt:lpstr>Roboto Light</vt:lpstr>
      <vt:lpstr>Wingdings</vt:lpstr>
      <vt:lpstr>3_自定义设计方案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lspcieee</dc:creator>
  <cp:lastModifiedBy>昌港 徐</cp:lastModifiedBy>
  <cp:revision>200</cp:revision>
  <dcterms:created xsi:type="dcterms:W3CDTF">2014-01-13T14:27:00Z</dcterms:created>
  <dcterms:modified xsi:type="dcterms:W3CDTF">2024-11-12T04:43:15Z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E878210423CE4FA895E9EC0BB90DA950_13</vt:lpwstr>
  </property>
  <property fmtid="{D5CDD505-2E9C-101B-9397-08002B2CF9AE}" pid="3" name="KSOProductBuildVer">
    <vt:lpwstr>2052-12.1.0.18608</vt:lpwstr>
  </property>
</Properties>
</file>