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72"/>
  </p:notesMasterIdLst>
  <p:handoutMasterIdLst>
    <p:handoutMasterId r:id="rId73"/>
  </p:handoutMasterIdLst>
  <p:sldIdLst>
    <p:sldId id="466" r:id="rId3"/>
    <p:sldId id="469" r:id="rId4"/>
    <p:sldId id="470" r:id="rId5"/>
    <p:sldId id="580" r:id="rId6"/>
    <p:sldId id="582" r:id="rId7"/>
    <p:sldId id="581" r:id="rId8"/>
    <p:sldId id="583" r:id="rId9"/>
    <p:sldId id="584" r:id="rId10"/>
    <p:sldId id="585" r:id="rId11"/>
    <p:sldId id="586" r:id="rId12"/>
    <p:sldId id="543" r:id="rId13"/>
    <p:sldId id="544" r:id="rId14"/>
    <p:sldId id="587" r:id="rId15"/>
    <p:sldId id="588" r:id="rId16"/>
    <p:sldId id="589" r:id="rId17"/>
    <p:sldId id="590" r:id="rId18"/>
    <p:sldId id="591" r:id="rId19"/>
    <p:sldId id="592" r:id="rId20"/>
    <p:sldId id="593" r:id="rId21"/>
    <p:sldId id="594" r:id="rId22"/>
    <p:sldId id="595" r:id="rId23"/>
    <p:sldId id="596" r:id="rId24"/>
    <p:sldId id="597" r:id="rId25"/>
    <p:sldId id="598" r:id="rId26"/>
    <p:sldId id="599" r:id="rId27"/>
    <p:sldId id="600" r:id="rId28"/>
    <p:sldId id="601" r:id="rId29"/>
    <p:sldId id="602" r:id="rId30"/>
    <p:sldId id="550" r:id="rId31"/>
    <p:sldId id="551" r:id="rId32"/>
    <p:sldId id="603" r:id="rId33"/>
    <p:sldId id="604" r:id="rId34"/>
    <p:sldId id="605" r:id="rId35"/>
    <p:sldId id="606" r:id="rId36"/>
    <p:sldId id="607" r:id="rId37"/>
    <p:sldId id="608" r:id="rId38"/>
    <p:sldId id="609" r:id="rId39"/>
    <p:sldId id="610" r:id="rId40"/>
    <p:sldId id="611" r:id="rId41"/>
    <p:sldId id="612" r:id="rId42"/>
    <p:sldId id="613" r:id="rId43"/>
    <p:sldId id="614" r:id="rId44"/>
    <p:sldId id="615" r:id="rId45"/>
    <p:sldId id="557" r:id="rId46"/>
    <p:sldId id="566" r:id="rId47"/>
    <p:sldId id="616" r:id="rId48"/>
    <p:sldId id="617" r:id="rId49"/>
    <p:sldId id="618" r:id="rId50"/>
    <p:sldId id="619" r:id="rId51"/>
    <p:sldId id="620" r:id="rId52"/>
    <p:sldId id="621" r:id="rId53"/>
    <p:sldId id="572" r:id="rId54"/>
    <p:sldId id="573" r:id="rId55"/>
    <p:sldId id="622" r:id="rId56"/>
    <p:sldId id="623" r:id="rId57"/>
    <p:sldId id="624" r:id="rId58"/>
    <p:sldId id="625" r:id="rId59"/>
    <p:sldId id="626" r:id="rId60"/>
    <p:sldId id="627" r:id="rId61"/>
    <p:sldId id="628" r:id="rId62"/>
    <p:sldId id="575" r:id="rId63"/>
    <p:sldId id="576" r:id="rId64"/>
    <p:sldId id="629" r:id="rId65"/>
    <p:sldId id="630" r:id="rId66"/>
    <p:sldId id="631" r:id="rId67"/>
    <p:sldId id="632" r:id="rId68"/>
    <p:sldId id="633" r:id="rId69"/>
    <p:sldId id="634" r:id="rId70"/>
    <p:sldId id="468" r:id="rId71"/>
  </p:sldIdLst>
  <p:sldSz cx="12192000" cy="6858000"/>
  <p:notesSz cx="6858000" cy="9144000"/>
  <p:custDataLst>
    <p:tags r:id="rId7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4874CB"/>
    <a:srgbClr val="1B5A9D"/>
    <a:srgbClr val="389B39"/>
    <a:srgbClr val="2492BC"/>
    <a:srgbClr val="339AC1"/>
    <a:srgbClr val="2691BD"/>
    <a:srgbClr val="78C7ED"/>
    <a:srgbClr val="E97915"/>
    <a:srgbClr val="379B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05"/>
    <p:restoredTop sz="94619"/>
  </p:normalViewPr>
  <p:slideViewPr>
    <p:cSldViewPr showGuides="1">
      <p:cViewPr>
        <p:scale>
          <a:sx n="75" d="100"/>
          <a:sy n="75" d="100"/>
        </p:scale>
        <p:origin x="38" y="691"/>
      </p:cViewPr>
      <p:guideLst>
        <p:guide orient="horz" pos="2156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tags" Target="tags/tag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handoutMaster" Target="handoutMasters/handoutMaster1.xml"/><Relationship Id="rId78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viewProps" Target="view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CD907B-4F5A-4CC1-B227-0B6326A0A05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2024/11/25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A9358B-EE37-4E8F-BE4A-AFBAD25C69C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2024/11/25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3"/>
            </p:custDataLst>
          </p:nvPr>
        </p:nvSpPr>
        <p:spPr>
          <a:xfrm>
            <a:off x="172995" y="160638"/>
            <a:ext cx="11825416" cy="6524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4"/>
          <a:srcRect t="8345" b="8345"/>
          <a:stretch>
            <a:fillRect/>
          </a:stretch>
        </p:blipFill>
        <p:spPr>
          <a:xfrm>
            <a:off x="191135" y="188595"/>
            <a:ext cx="3283585" cy="136779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962660"/>
            <a:ext cx="12216765" cy="1778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8" name="图片 7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3"/>
          <a:srcRect t="8319" b="8319"/>
          <a:stretch>
            <a:fillRect/>
          </a:stretch>
        </p:blipFill>
        <p:spPr>
          <a:xfrm>
            <a:off x="0" y="45085"/>
            <a:ext cx="2148840" cy="895985"/>
          </a:xfrm>
          <a:prstGeom prst="rect">
            <a:avLst/>
          </a:prstGeom>
        </p:spPr>
      </p:pic>
      <p:pic>
        <p:nvPicPr>
          <p:cNvPr id="9" name="图片 8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3">
            <a:alphaModFix amt="10000"/>
          </a:blip>
          <a:srcRect t="8343" b="8343"/>
          <a:stretch>
            <a:fillRect/>
          </a:stretch>
        </p:blipFill>
        <p:spPr>
          <a:xfrm>
            <a:off x="2764155" y="1988820"/>
            <a:ext cx="6663690" cy="27762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2173" y="1755666"/>
            <a:ext cx="5419983" cy="2123658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itle"/>
              </a:ext>
            </a:extLst>
          </a:bodyPr>
          <a:lstStyle/>
          <a:p>
            <a:pPr algn="ctr"/>
            <a:r>
              <a:rPr lang="en-US" altLang="zh-CN" sz="4400" b="1" spc="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</a:rPr>
              <a:t>MySQL</a:t>
            </a:r>
            <a:r>
              <a:rPr lang="zh-CN" altLang="en-US" sz="4400" b="1" spc="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</a:rPr>
              <a:t>数据库项目驱动教程</a:t>
            </a:r>
          </a:p>
          <a:p>
            <a:pPr algn="ctr"/>
            <a:endParaRPr lang="zh-CN" altLang="en-US" sz="4400" b="1" spc="400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5360" y="3274675"/>
            <a:ext cx="6408916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xmlns="" type="sub-title"/>
              </a:ext>
            </a:extLst>
          </a:bodyPr>
          <a:lstStyle/>
          <a:p>
            <a:pPr algn="ctr"/>
            <a:r>
              <a:rPr lang="zh-CN" altLang="en-US" sz="36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模块六</a:t>
            </a:r>
            <a:r>
              <a:rPr lang="en-US" altLang="zh-CN" sz="36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36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运算符与函数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3352" y="4174470"/>
            <a:ext cx="6644120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xmlns="" type="sub-title"/>
              </a:ext>
            </a:extLst>
          </a:bodyPr>
          <a:lstStyle/>
          <a:p>
            <a:pPr algn="ctr"/>
            <a:r>
              <a:rPr lang="zh-CN" sz="28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zh-CN" altLang="en-US" sz="28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</a:t>
            </a:r>
            <a:r>
              <a:rPr lang="en-US" altLang="zh-CN" sz="28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MySQL</a:t>
            </a:r>
            <a:r>
              <a:rPr lang="zh-CN" altLang="en-US" sz="28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常用函数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222375" y="5157385"/>
            <a:ext cx="4064000" cy="46037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ctr"/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</a:rPr>
              <a:t>授课讲师：</a:t>
            </a:r>
            <a:r>
              <a:rPr lang="zh-CN" altLang="en-US" sz="2400" b="1" dirty="0">
                <a:ea typeface="微软雅黑" panose="020B0503020204020204" charset="-122"/>
              </a:rPr>
              <a:t>徐昌港</a:t>
            </a:r>
            <a:endParaRPr lang="zh-CN" altLang="en-US" sz="2400" b="1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C00545C-60F0-B812-166B-CD28DE743C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3" b="20965"/>
          <a:stretch/>
        </p:blipFill>
        <p:spPr>
          <a:xfrm>
            <a:off x="7464152" y="1628775"/>
            <a:ext cx="3312795" cy="39364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C93C90-8573-2847-8CE6-EDF8B5D5E2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511C45D7-C101-7031-BDBA-A6984B564A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024" y="1328544"/>
            <a:ext cx="10421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TRUNCATE(x,y)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的作用是</a:t>
            </a:r>
            <a:r>
              <a:rPr lang="zh-CN" altLang="en-US">
                <a:solidFill>
                  <a:srgbClr val="FF0000"/>
                </a:solidFill>
              </a:rPr>
              <a:t>对数值</a:t>
            </a:r>
            <a:r>
              <a:rPr lang="en-US" altLang="zh-CN">
                <a:solidFill>
                  <a:srgbClr val="FF0000"/>
                </a:solidFill>
              </a:rPr>
              <a:t>x</a:t>
            </a:r>
            <a:r>
              <a:rPr lang="zh-CN" altLang="en-US">
                <a:solidFill>
                  <a:srgbClr val="FF0000"/>
                </a:solidFill>
              </a:rPr>
              <a:t>进行截取，保留小数点后</a:t>
            </a:r>
            <a:r>
              <a:rPr lang="en-US" altLang="zh-CN">
                <a:solidFill>
                  <a:srgbClr val="FF0000"/>
                </a:solidFill>
              </a:rPr>
              <a:t>y</a:t>
            </a:r>
            <a:r>
              <a:rPr lang="zh-CN" altLang="en-US">
                <a:solidFill>
                  <a:srgbClr val="FF0000"/>
                </a:solidFill>
              </a:rPr>
              <a:t>位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。其与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ROUND()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函数的区别是，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ROUND()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函数在截取值时</a:t>
            </a:r>
            <a:r>
              <a:rPr lang="zh-CN" altLang="en-US">
                <a:solidFill>
                  <a:srgbClr val="FF0000"/>
                </a:solidFill>
              </a:rPr>
              <a:t>会四舍五入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；而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TRUNCATE(x,y)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zh-CN" altLang="en-US">
                <a:solidFill>
                  <a:srgbClr val="FF0000"/>
                </a:solidFill>
              </a:rPr>
              <a:t>直接截取值，并不进行四舍五入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372646C-228F-49C1-6CBE-28BE912BA5DB}"/>
              </a:ext>
            </a:extLst>
          </p:cNvPr>
          <p:cNvSpPr/>
          <p:nvPr/>
        </p:nvSpPr>
        <p:spPr>
          <a:xfrm>
            <a:off x="423278" y="3189440"/>
            <a:ext cx="9882453" cy="179830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F065D7A6-6156-738A-BAAA-9CE2918BA4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3251" y="3310112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TRUNCATE(1.42,1),TRUNCATE(1.58,1),ROUND(1.58,1);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+------------------------------+-----------------------------+------------------------------+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TRUNCATE(1.42,1)	| TRUNCATE(1.58,1)	| ROUND(1.58,1)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+------------------------------+-----------------------------+------------------------------+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      1.4	|              1.5	|           1.6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+------------------------------+-----------------------------+------------------------------+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(0.03 sec)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8A84708-94DF-B71C-89B1-2714A33AEAF3}"/>
              </a:ext>
            </a:extLst>
          </p:cNvPr>
          <p:cNvGrpSpPr/>
          <p:nvPr/>
        </p:nvGrpSpPr>
        <p:grpSpPr>
          <a:xfrm>
            <a:off x="419100" y="2316203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36F07896-147C-86DB-3580-16CAFAD061C3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25" name="圆角矩形 15">
              <a:extLst>
                <a:ext uri="{FF2B5EF4-FFF2-40B4-BE49-F238E27FC236}">
                  <a16:creationId xmlns:a16="http://schemas.microsoft.com/office/drawing/2014/main" id="{C65F0A1C-412E-5056-534B-F670FE24EBC3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7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EE6E7E05-818B-81B0-2E8E-8EE10C1DBA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9088" y="2367726"/>
            <a:ext cx="77785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语句，使用函数</a:t>
            </a:r>
            <a:r>
              <a:rPr lang="en-US" altLang="zh-CN"/>
              <a:t>TRUNCATE(x,y)</a:t>
            </a:r>
            <a:r>
              <a:rPr lang="zh-CN" altLang="en-US"/>
              <a:t>和</a:t>
            </a:r>
            <a:r>
              <a:rPr lang="en-US" altLang="zh-CN"/>
              <a:t>ROUND(x,y)</a:t>
            </a:r>
            <a:r>
              <a:rPr lang="zh-CN" altLang="en-US"/>
              <a:t>分别截取数值，执行结果如下：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3FE9C65-135B-D93B-1804-DE78D74DE595}"/>
              </a:ext>
            </a:extLst>
          </p:cNvPr>
          <p:cNvGrpSpPr/>
          <p:nvPr/>
        </p:nvGrpSpPr>
        <p:grpSpPr>
          <a:xfrm flipH="1">
            <a:off x="8597788" y="3201102"/>
            <a:ext cx="2511821" cy="3573283"/>
            <a:chOff x="1133465" y="1394673"/>
            <a:chExt cx="3150360" cy="470253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C7BBBE15-0849-5DD1-3996-9A4B3BFDAC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0" name="Freeform 37">
              <a:extLst>
                <a:ext uri="{FF2B5EF4-FFF2-40B4-BE49-F238E27FC236}">
                  <a16:creationId xmlns:a16="http://schemas.microsoft.com/office/drawing/2014/main" id="{B62AB836-EA50-867C-1EC6-1B41F1EEFD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1" name="Freeform 38">
              <a:extLst>
                <a:ext uri="{FF2B5EF4-FFF2-40B4-BE49-F238E27FC236}">
                  <a16:creationId xmlns:a16="http://schemas.microsoft.com/office/drawing/2014/main" id="{823F3732-1D67-8550-35C0-4729704A2DA9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D316CD1B-A2EE-B1A3-8B1B-4DCE1C04D3B7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2" name="Oval 8">
                <a:extLst>
                  <a:ext uri="{FF2B5EF4-FFF2-40B4-BE49-F238E27FC236}">
                    <a16:creationId xmlns:a16="http://schemas.microsoft.com/office/drawing/2014/main" id="{2594ADEF-4DCB-C0A1-187E-47EAF454FB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3" name="Freeform 35">
                <a:extLst>
                  <a:ext uri="{FF2B5EF4-FFF2-40B4-BE49-F238E27FC236}">
                    <a16:creationId xmlns:a16="http://schemas.microsoft.com/office/drawing/2014/main" id="{CF3F1D25-DC34-A08C-544D-11DAFDC149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DB906239-1742-14E1-A43D-982B6B310810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799346C-96EB-D031-EA66-FF3DCCF114A0}"/>
                </a:ext>
              </a:extLst>
            </p:cNvPr>
            <p:cNvCxnSpPr>
              <a:stCxn id="9" idx="4"/>
              <a:endCxn id="23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E23F2043-8AD5-083B-F04B-ED0A2ECF92EC}"/>
                </a:ext>
              </a:extLst>
            </p:cNvPr>
            <p:cNvCxnSpPr>
              <a:stCxn id="11" idx="4"/>
              <a:endCxn id="23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B1CF7FE0-CF97-94AB-5E71-FC484F15165C}"/>
                </a:ext>
              </a:extLst>
            </p:cNvPr>
            <p:cNvCxnSpPr>
              <a:stCxn id="13" idx="4"/>
              <a:endCxn id="23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65082A89-2D1F-76A7-0E9E-241F78D78BB5}"/>
                </a:ext>
              </a:extLst>
            </p:cNvPr>
            <p:cNvCxnSpPr>
              <a:stCxn id="10" idx="4"/>
              <a:endCxn id="23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 24">
              <a:extLst>
                <a:ext uri="{FF2B5EF4-FFF2-40B4-BE49-F238E27FC236}">
                  <a16:creationId xmlns:a16="http://schemas.microsoft.com/office/drawing/2014/main" id="{6C63FAD6-BD13-170F-186A-F4B36E3FB79B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BD8E31F9-FB10-3E20-E582-87930CF6125F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25693AF0-0829-237B-DD55-E727E2EF8007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B67FB870-980B-0F6B-9C9F-5242ED9BE63E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779359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6E3DB8-F411-67C8-9EC1-205F43FF22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6D549CE-1F6B-A128-66B0-93D4A0A18412}"/>
              </a:ext>
            </a:extLst>
          </p:cNvPr>
          <p:cNvSpPr/>
          <p:nvPr/>
        </p:nvSpPr>
        <p:spPr>
          <a:xfrm>
            <a:off x="3275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8">
            <a:extLst>
              <a:ext uri="{FF2B5EF4-FFF2-40B4-BE49-F238E27FC236}">
                <a16:creationId xmlns:a16="http://schemas.microsoft.com/office/drawing/2014/main" id="{A0550419-67C5-28FD-6FB8-12A5304663AF}"/>
              </a:ext>
            </a:extLst>
          </p:cNvPr>
          <p:cNvSpPr/>
          <p:nvPr/>
        </p:nvSpPr>
        <p:spPr>
          <a:xfrm>
            <a:off x="38586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5D76A560-FECA-0DB6-3A20-FCA94D040911}"/>
              </a:ext>
            </a:extLst>
          </p:cNvPr>
          <p:cNvSpPr/>
          <p:nvPr/>
        </p:nvSpPr>
        <p:spPr>
          <a:xfrm>
            <a:off x="1062138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030C0E1A-CA42-EF23-7F67-02ABDFBB0F91}"/>
              </a:ext>
            </a:extLst>
          </p:cNvPr>
          <p:cNvSpPr/>
          <p:nvPr/>
        </p:nvSpPr>
        <p:spPr>
          <a:xfrm>
            <a:off x="1740000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4683B54B-D69B-1B96-3BEA-8F6EFDEC5184}"/>
              </a:ext>
            </a:extLst>
          </p:cNvPr>
          <p:cNvSpPr/>
          <p:nvPr/>
        </p:nvSpPr>
        <p:spPr>
          <a:xfrm>
            <a:off x="2416275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1FB78D86-6FB5-589E-9CF2-9E7CCB18E3C8}"/>
              </a:ext>
            </a:extLst>
          </p:cNvPr>
          <p:cNvSpPr/>
          <p:nvPr/>
        </p:nvSpPr>
        <p:spPr>
          <a:xfrm>
            <a:off x="309413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" name="任意多边形 16">
            <a:extLst>
              <a:ext uri="{FF2B5EF4-FFF2-40B4-BE49-F238E27FC236}">
                <a16:creationId xmlns:a16="http://schemas.microsoft.com/office/drawing/2014/main" id="{8D2DEEDD-BA62-9C49-D1BF-E66D94C17CCE}"/>
              </a:ext>
            </a:extLst>
          </p:cNvPr>
          <p:cNvSpPr/>
          <p:nvPr/>
        </p:nvSpPr>
        <p:spPr>
          <a:xfrm>
            <a:off x="-1104800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20">
            <a:extLst>
              <a:ext uri="{FF2B5EF4-FFF2-40B4-BE49-F238E27FC236}">
                <a16:creationId xmlns:a16="http://schemas.microsoft.com/office/drawing/2014/main" id="{A424E67C-6E76-9EB5-F529-121920C85226}"/>
              </a:ext>
            </a:extLst>
          </p:cNvPr>
          <p:cNvSpPr/>
          <p:nvPr/>
        </p:nvSpPr>
        <p:spPr>
          <a:xfrm>
            <a:off x="114761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21">
            <a:extLst>
              <a:ext uri="{FF2B5EF4-FFF2-40B4-BE49-F238E27FC236}">
                <a16:creationId xmlns:a16="http://schemas.microsoft.com/office/drawing/2014/main" id="{219D44B5-319F-C5CF-7CAA-D55B05BD8461}"/>
              </a:ext>
            </a:extLst>
          </p:cNvPr>
          <p:cNvSpPr/>
          <p:nvPr/>
        </p:nvSpPr>
        <p:spPr>
          <a:xfrm>
            <a:off x="113650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22">
            <a:extLst>
              <a:ext uri="{FF2B5EF4-FFF2-40B4-BE49-F238E27FC236}">
                <a16:creationId xmlns:a16="http://schemas.microsoft.com/office/drawing/2014/main" id="{A2783442-6BC4-1305-0163-A2C4E1973FC1}"/>
              </a:ext>
            </a:extLst>
          </p:cNvPr>
          <p:cNvSpPr/>
          <p:nvPr/>
        </p:nvSpPr>
        <p:spPr>
          <a:xfrm>
            <a:off x="112538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23">
            <a:extLst>
              <a:ext uri="{FF2B5EF4-FFF2-40B4-BE49-F238E27FC236}">
                <a16:creationId xmlns:a16="http://schemas.microsoft.com/office/drawing/2014/main" id="{61E27ED7-69D8-8CB4-170F-50BEA6C4AF94}"/>
              </a:ext>
            </a:extLst>
          </p:cNvPr>
          <p:cNvSpPr/>
          <p:nvPr/>
        </p:nvSpPr>
        <p:spPr>
          <a:xfrm>
            <a:off x="111411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24">
            <a:extLst>
              <a:ext uri="{FF2B5EF4-FFF2-40B4-BE49-F238E27FC236}">
                <a16:creationId xmlns:a16="http://schemas.microsoft.com/office/drawing/2014/main" id="{C6995650-2C7D-4DC9-373D-0CEA89C9A4CF}"/>
              </a:ext>
            </a:extLst>
          </p:cNvPr>
          <p:cNvSpPr/>
          <p:nvPr/>
        </p:nvSpPr>
        <p:spPr>
          <a:xfrm>
            <a:off x="110300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4" name="任意多边形 25">
            <a:extLst>
              <a:ext uri="{FF2B5EF4-FFF2-40B4-BE49-F238E27FC236}">
                <a16:creationId xmlns:a16="http://schemas.microsoft.com/office/drawing/2014/main" id="{695D0665-081A-58C5-3873-C69E17465134}"/>
              </a:ext>
            </a:extLst>
          </p:cNvPr>
          <p:cNvSpPr/>
          <p:nvPr/>
        </p:nvSpPr>
        <p:spPr>
          <a:xfrm>
            <a:off x="109189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5" name="任意多边形 2">
            <a:extLst>
              <a:ext uri="{FF2B5EF4-FFF2-40B4-BE49-F238E27FC236}">
                <a16:creationId xmlns:a16="http://schemas.microsoft.com/office/drawing/2014/main" id="{0A571366-34A9-5501-F499-31668EBFE2C4}"/>
              </a:ext>
            </a:extLst>
          </p:cNvPr>
          <p:cNvSpPr/>
          <p:nvPr/>
        </p:nvSpPr>
        <p:spPr>
          <a:xfrm>
            <a:off x="108078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A5DDD8C7-DCD3-15E9-857D-707EAAB26712}"/>
              </a:ext>
            </a:extLst>
          </p:cNvPr>
          <p:cNvSpPr/>
          <p:nvPr/>
        </p:nvSpPr>
        <p:spPr>
          <a:xfrm>
            <a:off x="106950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5">
            <a:extLst>
              <a:ext uri="{FF2B5EF4-FFF2-40B4-BE49-F238E27FC236}">
                <a16:creationId xmlns:a16="http://schemas.microsoft.com/office/drawing/2014/main" id="{1590716D-9FD9-4070-06AD-08C678A09B8A}"/>
              </a:ext>
            </a:extLst>
          </p:cNvPr>
          <p:cNvSpPr/>
          <p:nvPr/>
        </p:nvSpPr>
        <p:spPr>
          <a:xfrm>
            <a:off x="105839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8" name="任意多边形 29">
            <a:extLst>
              <a:ext uri="{FF2B5EF4-FFF2-40B4-BE49-F238E27FC236}">
                <a16:creationId xmlns:a16="http://schemas.microsoft.com/office/drawing/2014/main" id="{53F854B5-23A9-2B22-5A19-1544AEA625F5}"/>
              </a:ext>
            </a:extLst>
          </p:cNvPr>
          <p:cNvSpPr/>
          <p:nvPr/>
        </p:nvSpPr>
        <p:spPr>
          <a:xfrm>
            <a:off x="104728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9" name="任意多边形 30">
            <a:extLst>
              <a:ext uri="{FF2B5EF4-FFF2-40B4-BE49-F238E27FC236}">
                <a16:creationId xmlns:a16="http://schemas.microsoft.com/office/drawing/2014/main" id="{00B72126-8C4A-03D2-6DB2-1B71CE75016A}"/>
              </a:ext>
            </a:extLst>
          </p:cNvPr>
          <p:cNvSpPr/>
          <p:nvPr/>
        </p:nvSpPr>
        <p:spPr>
          <a:xfrm>
            <a:off x="103601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0" name="任意多边形 31">
            <a:extLst>
              <a:ext uri="{FF2B5EF4-FFF2-40B4-BE49-F238E27FC236}">
                <a16:creationId xmlns:a16="http://schemas.microsoft.com/office/drawing/2014/main" id="{8F40E096-EB60-80FA-2E45-01670E6F420F}"/>
              </a:ext>
            </a:extLst>
          </p:cNvPr>
          <p:cNvSpPr/>
          <p:nvPr/>
        </p:nvSpPr>
        <p:spPr>
          <a:xfrm>
            <a:off x="102490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32">
            <a:extLst>
              <a:ext uri="{FF2B5EF4-FFF2-40B4-BE49-F238E27FC236}">
                <a16:creationId xmlns:a16="http://schemas.microsoft.com/office/drawing/2014/main" id="{4AF36A0C-7D03-DF56-2D58-00E05B899B93}"/>
              </a:ext>
            </a:extLst>
          </p:cNvPr>
          <p:cNvSpPr/>
          <p:nvPr/>
        </p:nvSpPr>
        <p:spPr>
          <a:xfrm>
            <a:off x="101378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33">
            <a:extLst>
              <a:ext uri="{FF2B5EF4-FFF2-40B4-BE49-F238E27FC236}">
                <a16:creationId xmlns:a16="http://schemas.microsoft.com/office/drawing/2014/main" id="{61082A04-CA5B-5A3D-4907-1B4F484D0139}"/>
              </a:ext>
            </a:extLst>
          </p:cNvPr>
          <p:cNvSpPr/>
          <p:nvPr/>
        </p:nvSpPr>
        <p:spPr>
          <a:xfrm>
            <a:off x="1002675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34">
            <a:extLst>
              <a:ext uri="{FF2B5EF4-FFF2-40B4-BE49-F238E27FC236}">
                <a16:creationId xmlns:a16="http://schemas.microsoft.com/office/drawing/2014/main" id="{C72F5765-5ABA-525E-E023-8273156C5EDA}"/>
              </a:ext>
            </a:extLst>
          </p:cNvPr>
          <p:cNvSpPr/>
          <p:nvPr/>
        </p:nvSpPr>
        <p:spPr>
          <a:xfrm>
            <a:off x="99140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35">
            <a:extLst>
              <a:ext uri="{FF2B5EF4-FFF2-40B4-BE49-F238E27FC236}">
                <a16:creationId xmlns:a16="http://schemas.microsoft.com/office/drawing/2014/main" id="{533885E7-A7FF-6D40-4FA2-6042BF9CEFED}"/>
              </a:ext>
            </a:extLst>
          </p:cNvPr>
          <p:cNvSpPr/>
          <p:nvPr/>
        </p:nvSpPr>
        <p:spPr>
          <a:xfrm>
            <a:off x="98029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312B8B5A-4C49-E607-5981-3FC650923371}"/>
              </a:ext>
            </a:extLst>
          </p:cNvPr>
          <p:cNvSpPr/>
          <p:nvPr/>
        </p:nvSpPr>
        <p:spPr>
          <a:xfrm>
            <a:off x="96917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37">
            <a:extLst>
              <a:ext uri="{FF2B5EF4-FFF2-40B4-BE49-F238E27FC236}">
                <a16:creationId xmlns:a16="http://schemas.microsoft.com/office/drawing/2014/main" id="{B629B858-4178-8FA0-C3F8-1BF7680A6569}"/>
              </a:ext>
            </a:extLst>
          </p:cNvPr>
          <p:cNvSpPr/>
          <p:nvPr/>
        </p:nvSpPr>
        <p:spPr>
          <a:xfrm>
            <a:off x="95790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7" name="任意多边形 38">
            <a:extLst>
              <a:ext uri="{FF2B5EF4-FFF2-40B4-BE49-F238E27FC236}">
                <a16:creationId xmlns:a16="http://schemas.microsoft.com/office/drawing/2014/main" id="{0AC8E596-4B12-CDA2-ACE5-2A27E8249604}"/>
              </a:ext>
            </a:extLst>
          </p:cNvPr>
          <p:cNvSpPr/>
          <p:nvPr/>
        </p:nvSpPr>
        <p:spPr>
          <a:xfrm>
            <a:off x="94679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8" name="任意多边形 39">
            <a:extLst>
              <a:ext uri="{FF2B5EF4-FFF2-40B4-BE49-F238E27FC236}">
                <a16:creationId xmlns:a16="http://schemas.microsoft.com/office/drawing/2014/main" id="{660595DF-36ED-2943-6CA8-CA88E40E0F3E}"/>
              </a:ext>
            </a:extLst>
          </p:cNvPr>
          <p:cNvSpPr/>
          <p:nvPr/>
        </p:nvSpPr>
        <p:spPr>
          <a:xfrm>
            <a:off x="93568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9" name="任意多边形 40">
            <a:extLst>
              <a:ext uri="{FF2B5EF4-FFF2-40B4-BE49-F238E27FC236}">
                <a16:creationId xmlns:a16="http://schemas.microsoft.com/office/drawing/2014/main" id="{34A7FA9D-A8D7-1101-5B44-00D403C00D6D}"/>
              </a:ext>
            </a:extLst>
          </p:cNvPr>
          <p:cNvSpPr/>
          <p:nvPr/>
        </p:nvSpPr>
        <p:spPr>
          <a:xfrm>
            <a:off x="92457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41">
            <a:extLst>
              <a:ext uri="{FF2B5EF4-FFF2-40B4-BE49-F238E27FC236}">
                <a16:creationId xmlns:a16="http://schemas.microsoft.com/office/drawing/2014/main" id="{2EA26F9E-D9B7-47FB-2CE4-4AEF2B9630CD}"/>
              </a:ext>
            </a:extLst>
          </p:cNvPr>
          <p:cNvSpPr/>
          <p:nvPr/>
        </p:nvSpPr>
        <p:spPr>
          <a:xfrm>
            <a:off x="91329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42">
            <a:extLst>
              <a:ext uri="{FF2B5EF4-FFF2-40B4-BE49-F238E27FC236}">
                <a16:creationId xmlns:a16="http://schemas.microsoft.com/office/drawing/2014/main" id="{8552E5B5-4795-BFAE-5EED-4596263A7684}"/>
              </a:ext>
            </a:extLst>
          </p:cNvPr>
          <p:cNvSpPr/>
          <p:nvPr/>
        </p:nvSpPr>
        <p:spPr>
          <a:xfrm>
            <a:off x="902186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43">
            <a:extLst>
              <a:ext uri="{FF2B5EF4-FFF2-40B4-BE49-F238E27FC236}">
                <a16:creationId xmlns:a16="http://schemas.microsoft.com/office/drawing/2014/main" id="{955F9B42-3FEF-274A-3AB1-7025A8C191AF}"/>
              </a:ext>
            </a:extLst>
          </p:cNvPr>
          <p:cNvSpPr/>
          <p:nvPr/>
        </p:nvSpPr>
        <p:spPr>
          <a:xfrm>
            <a:off x="89107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44">
            <a:extLst>
              <a:ext uri="{FF2B5EF4-FFF2-40B4-BE49-F238E27FC236}">
                <a16:creationId xmlns:a16="http://schemas.microsoft.com/office/drawing/2014/main" id="{8D37CBB8-6C28-9712-0CDD-9AD2F5BC6AA4}"/>
              </a:ext>
            </a:extLst>
          </p:cNvPr>
          <p:cNvSpPr/>
          <p:nvPr/>
        </p:nvSpPr>
        <p:spPr>
          <a:xfrm>
            <a:off x="87980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45">
            <a:extLst>
              <a:ext uri="{FF2B5EF4-FFF2-40B4-BE49-F238E27FC236}">
                <a16:creationId xmlns:a16="http://schemas.microsoft.com/office/drawing/2014/main" id="{D6869DA1-41C8-C460-F20A-114FED228819}"/>
              </a:ext>
            </a:extLst>
          </p:cNvPr>
          <p:cNvSpPr/>
          <p:nvPr/>
        </p:nvSpPr>
        <p:spPr>
          <a:xfrm>
            <a:off x="86869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46">
            <a:extLst>
              <a:ext uri="{FF2B5EF4-FFF2-40B4-BE49-F238E27FC236}">
                <a16:creationId xmlns:a16="http://schemas.microsoft.com/office/drawing/2014/main" id="{503E6BC5-9970-F04C-87FB-5428D3B551B6}"/>
              </a:ext>
            </a:extLst>
          </p:cNvPr>
          <p:cNvSpPr/>
          <p:nvPr/>
        </p:nvSpPr>
        <p:spPr>
          <a:xfrm>
            <a:off x="85757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47">
            <a:extLst>
              <a:ext uri="{FF2B5EF4-FFF2-40B4-BE49-F238E27FC236}">
                <a16:creationId xmlns:a16="http://schemas.microsoft.com/office/drawing/2014/main" id="{663B4D06-6534-0297-5E9B-44A98B871A69}"/>
              </a:ext>
            </a:extLst>
          </p:cNvPr>
          <p:cNvSpPr/>
          <p:nvPr/>
        </p:nvSpPr>
        <p:spPr>
          <a:xfrm>
            <a:off x="84630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48">
            <a:extLst>
              <a:ext uri="{FF2B5EF4-FFF2-40B4-BE49-F238E27FC236}">
                <a16:creationId xmlns:a16="http://schemas.microsoft.com/office/drawing/2014/main" id="{C9FA737C-F5A5-C4F6-1921-1D6D5DA62B74}"/>
              </a:ext>
            </a:extLst>
          </p:cNvPr>
          <p:cNvSpPr/>
          <p:nvPr/>
        </p:nvSpPr>
        <p:spPr>
          <a:xfrm>
            <a:off x="83519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49">
            <a:extLst>
              <a:ext uri="{FF2B5EF4-FFF2-40B4-BE49-F238E27FC236}">
                <a16:creationId xmlns:a16="http://schemas.microsoft.com/office/drawing/2014/main" id="{876CB04B-9FD1-8461-F241-F17645C2AED0}"/>
              </a:ext>
            </a:extLst>
          </p:cNvPr>
          <p:cNvSpPr/>
          <p:nvPr/>
        </p:nvSpPr>
        <p:spPr>
          <a:xfrm>
            <a:off x="824081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E8544944-4B1E-4565-3A62-2A67B3419D49}"/>
              </a:ext>
            </a:extLst>
          </p:cNvPr>
          <p:cNvCxnSpPr/>
          <p:nvPr/>
        </p:nvCxnSpPr>
        <p:spPr>
          <a:xfrm>
            <a:off x="6092076" y="2909627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51">
            <a:extLst>
              <a:ext uri="{FF2B5EF4-FFF2-40B4-BE49-F238E27FC236}">
                <a16:creationId xmlns:a16="http://schemas.microsoft.com/office/drawing/2014/main" id="{5287B72B-100C-2144-299A-3C5460C4E5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6460" y="3071982"/>
            <a:ext cx="70724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66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2</a:t>
            </a:r>
          </a:p>
        </p:txBody>
      </p:sp>
      <p:sp>
        <p:nvSpPr>
          <p:cNvPr id="41" name="文本框 52">
            <a:extLst>
              <a:ext uri="{FF2B5EF4-FFF2-40B4-BE49-F238E27FC236}">
                <a16:creationId xmlns:a16="http://schemas.microsoft.com/office/drawing/2014/main" id="{7D3CE021-BAC2-CAF1-D968-0047224952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6121" y="3070486"/>
            <a:ext cx="441659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6600" b="1" noProof="1">
                <a:solidFill>
                  <a:schemeClr val="bg1"/>
                </a:solidFill>
                <a:latin typeface="微软雅黑" pitchFamily="34" charset="-122"/>
              </a:rPr>
              <a:t>字符串函数</a:t>
            </a:r>
          </a:p>
        </p:txBody>
      </p:sp>
    </p:spTree>
    <p:extLst>
      <p:ext uri="{BB962C8B-B14F-4D97-AF65-F5344CB8AC3E}">
        <p14:creationId xmlns:p14="http://schemas.microsoft.com/office/powerpoint/2010/main" val="1828872215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8514C3-E436-6D72-B8DA-4D350F3289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AFA38EA2-9F62-3309-9118-AB6A5B575CD6}"/>
              </a:ext>
            </a:extLst>
          </p:cNvPr>
          <p:cNvGrpSpPr/>
          <p:nvPr/>
        </p:nvGrpSpPr>
        <p:grpSpPr>
          <a:xfrm>
            <a:off x="670768" y="1056695"/>
            <a:ext cx="10850465" cy="1025854"/>
            <a:chOff x="812799" y="1508963"/>
            <a:chExt cx="10850465" cy="1658273"/>
          </a:xfrm>
        </p:grpSpPr>
        <p:sp>
          <p:nvSpPr>
            <p:cNvPr id="11" name="íṩľíḍè-圆角矩形 61">
              <a:extLst>
                <a:ext uri="{FF2B5EF4-FFF2-40B4-BE49-F238E27FC236}">
                  <a16:creationId xmlns:a16="http://schemas.microsoft.com/office/drawing/2014/main" id="{03F185ED-4AB2-529C-58A6-EB332071A3BF}"/>
                </a:ext>
              </a:extLst>
            </p:cNvPr>
            <p:cNvSpPr/>
            <p:nvPr/>
          </p:nvSpPr>
          <p:spPr>
            <a:xfrm>
              <a:off x="812799" y="1508963"/>
              <a:ext cx="10850465" cy="1658273"/>
            </a:xfrm>
            <a:prstGeom prst="roundRect">
              <a:avLst>
                <a:gd name="adj" fmla="val 3485"/>
              </a:avLst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2" name="íṩľíḍè-圆角矩形 61">
              <a:extLst>
                <a:ext uri="{FF2B5EF4-FFF2-40B4-BE49-F238E27FC236}">
                  <a16:creationId xmlns:a16="http://schemas.microsoft.com/office/drawing/2014/main" id="{A8A3BF55-F34A-A669-651E-D0252A496C0B}"/>
                </a:ext>
              </a:extLst>
            </p:cNvPr>
            <p:cNvSpPr/>
            <p:nvPr/>
          </p:nvSpPr>
          <p:spPr>
            <a:xfrm>
              <a:off x="906109" y="1572466"/>
              <a:ext cx="10650298" cy="1527324"/>
            </a:xfrm>
            <a:prstGeom prst="roundRect">
              <a:avLst>
                <a:gd name="adj" fmla="val 348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8" name="文本框 41">
            <a:extLst>
              <a:ext uri="{FF2B5EF4-FFF2-40B4-BE49-F238E27FC236}">
                <a16:creationId xmlns:a16="http://schemas.microsoft.com/office/drawing/2014/main" id="{532CD1D4-A47C-E371-0BB7-02EE407592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679" y="1159566"/>
            <a:ext cx="10356981" cy="77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 dirty="0"/>
              <a:t>字符串函数是</a:t>
            </a:r>
            <a:r>
              <a:rPr lang="en-US" altLang="zh-CN" dirty="0"/>
              <a:t>MySQL</a:t>
            </a:r>
            <a:r>
              <a:rPr lang="zh-CN" altLang="en-US" dirty="0"/>
              <a:t>中使用最频繁的函数，主要用于处理</a:t>
            </a:r>
            <a:r>
              <a:rPr lang="zh-CN" altLang="en-US" dirty="0">
                <a:solidFill>
                  <a:srgbClr val="FF0000"/>
                </a:solidFill>
              </a:rPr>
              <a:t>数据库中字符串类型的数据</a:t>
            </a:r>
            <a:r>
              <a:rPr lang="zh-CN" altLang="en-US" dirty="0"/>
              <a:t>。表</a:t>
            </a:r>
            <a:r>
              <a:rPr lang="en-US" altLang="zh-CN" dirty="0"/>
              <a:t>2</a:t>
            </a:r>
            <a:r>
              <a:rPr lang="zh-CN" altLang="en-US" dirty="0"/>
              <a:t>列出了</a:t>
            </a:r>
            <a:r>
              <a:rPr lang="en-US" altLang="zh-CN" dirty="0"/>
              <a:t>MySQL</a:t>
            </a:r>
            <a:r>
              <a:rPr lang="zh-CN" altLang="en-US" dirty="0"/>
              <a:t>中常用的字符串函数及其功能。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164F426-213C-19CD-1675-39B68101FFD1}"/>
              </a:ext>
            </a:extLst>
          </p:cNvPr>
          <p:cNvSpPr/>
          <p:nvPr/>
        </p:nvSpPr>
        <p:spPr>
          <a:xfrm>
            <a:off x="4004438" y="2229115"/>
            <a:ext cx="4084773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600" dirty="0"/>
              <a:t>表</a:t>
            </a:r>
            <a:r>
              <a:rPr lang="en-US" altLang="zh-CN" sz="1600" dirty="0"/>
              <a:t>2  MySQL</a:t>
            </a:r>
            <a:r>
              <a:rPr lang="zh-CN" altLang="en-US" sz="1600" dirty="0"/>
              <a:t>中常用的字符串函数及其功能</a:t>
            </a:r>
          </a:p>
        </p:txBody>
      </p:sp>
      <p:pic>
        <p:nvPicPr>
          <p:cNvPr id="10" name="table">
            <a:extLst>
              <a:ext uri="{FF2B5EF4-FFF2-40B4-BE49-F238E27FC236}">
                <a16:creationId xmlns:a16="http://schemas.microsoft.com/office/drawing/2014/main" id="{5EAA19F3-F09E-C0AD-9586-307C9BFD01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2050" y="2621572"/>
            <a:ext cx="9189136" cy="3687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514271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754DA3-BBBC-CE12-C69B-7CD05DEFEC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2D7946F7-C6F3-4673-E114-62D13614A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824" y="1266780"/>
            <a:ext cx="10421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LENGTH(str)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用于</a:t>
            </a:r>
            <a:r>
              <a:rPr lang="zh-CN" altLang="en-US">
                <a:solidFill>
                  <a:srgbClr val="FF0000"/>
                </a:solidFill>
              </a:rPr>
              <a:t>返回字符串的长度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，一个汉字占用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个字节，一个英文字符和数字占用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个字节。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D0B5111-177E-2E1E-693D-CFA090D79FE2}"/>
              </a:ext>
            </a:extLst>
          </p:cNvPr>
          <p:cNvSpPr/>
          <p:nvPr/>
        </p:nvSpPr>
        <p:spPr>
          <a:xfrm>
            <a:off x="347078" y="3127676"/>
            <a:ext cx="9882453" cy="179830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511EBBDC-6EBB-6EAB-5694-1FCB4DF472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7051" y="3248348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LENGTH('abcdef'),LENGTH('</a:t>
            </a:r>
            <a:r>
              <a:rPr lang="zh-CN" altLang="en-US" sz="1400">
                <a:solidFill>
                  <a:srgbClr val="FF0000"/>
                </a:solidFill>
              </a:rPr>
              <a:t>字符长度</a:t>
            </a:r>
            <a:r>
              <a:rPr lang="en-US" altLang="zh-CN" sz="1400">
                <a:solidFill>
                  <a:srgbClr val="FF0000"/>
                </a:solidFill>
              </a:rPr>
              <a:t>');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+-----------------------------+------------------------------+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LENGTH('abcdef') 	| LENGTH('</a:t>
            </a:r>
            <a:r>
              <a:rPr lang="zh-CN" altLang="en-US" sz="1400">
                <a:solidFill>
                  <a:srgbClr val="FF0000"/>
                </a:solidFill>
              </a:rPr>
              <a:t>字符长度</a:t>
            </a:r>
            <a:r>
              <a:rPr lang="en-US" altLang="zh-CN" sz="1400">
                <a:solidFill>
                  <a:srgbClr val="FF0000"/>
                </a:solidFill>
              </a:rPr>
              <a:t>')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+-----------------------------+------------------------------+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       6 	|                8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+-----------------------------+------------------------------+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(0.00 sec)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30EFCEA-D443-5ADD-8641-538E61538C41}"/>
              </a:ext>
            </a:extLst>
          </p:cNvPr>
          <p:cNvGrpSpPr/>
          <p:nvPr/>
        </p:nvGrpSpPr>
        <p:grpSpPr>
          <a:xfrm>
            <a:off x="342900" y="2254439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3FC1AD10-0DAD-3645-C371-7DD3482680D1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25" name="圆角矩形 14">
              <a:extLst>
                <a:ext uri="{FF2B5EF4-FFF2-40B4-BE49-F238E27FC236}">
                  <a16:creationId xmlns:a16="http://schemas.microsoft.com/office/drawing/2014/main" id="{262F1330-81FE-D985-9614-0AD031DF7F89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8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ABA87737-0832-E01B-1668-7178F4F0A9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2888" y="2361948"/>
            <a:ext cx="77785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语句，使用函数</a:t>
            </a:r>
            <a:r>
              <a:rPr lang="en-US" altLang="zh-CN"/>
              <a:t>LENGTH(str)</a:t>
            </a:r>
            <a:r>
              <a:rPr lang="zh-CN" altLang="en-US"/>
              <a:t>返回字符串长度，执行结果如下：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247EE48-FC78-6A19-090C-97F7FC6ED062}"/>
              </a:ext>
            </a:extLst>
          </p:cNvPr>
          <p:cNvGrpSpPr/>
          <p:nvPr/>
        </p:nvGrpSpPr>
        <p:grpSpPr>
          <a:xfrm flipH="1">
            <a:off x="8172855" y="2922387"/>
            <a:ext cx="2698686" cy="3839116"/>
            <a:chOff x="1133465" y="1394673"/>
            <a:chExt cx="3150360" cy="470253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51C7E17C-0707-AFF6-8B29-97FDB5135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0" name="Freeform 37">
              <a:extLst>
                <a:ext uri="{FF2B5EF4-FFF2-40B4-BE49-F238E27FC236}">
                  <a16:creationId xmlns:a16="http://schemas.microsoft.com/office/drawing/2014/main" id="{4D48977A-0EF4-B67C-1313-7C4673E42D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1" name="Freeform 38">
              <a:extLst>
                <a:ext uri="{FF2B5EF4-FFF2-40B4-BE49-F238E27FC236}">
                  <a16:creationId xmlns:a16="http://schemas.microsoft.com/office/drawing/2014/main" id="{76A8B5FE-FA9B-A15C-1F65-7A528830D1CE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25E4E2A4-F8E7-65A0-DA81-C4C115537023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2" name="Oval 8">
                <a:extLst>
                  <a:ext uri="{FF2B5EF4-FFF2-40B4-BE49-F238E27FC236}">
                    <a16:creationId xmlns:a16="http://schemas.microsoft.com/office/drawing/2014/main" id="{04DB0ED0-E7FE-3410-98F3-61B728DD7A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3" name="Freeform 35">
                <a:extLst>
                  <a:ext uri="{FF2B5EF4-FFF2-40B4-BE49-F238E27FC236}">
                    <a16:creationId xmlns:a16="http://schemas.microsoft.com/office/drawing/2014/main" id="{47B400FF-6683-AB64-9FF1-E0535CFAF0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ECCE3D63-F781-ADF3-315E-658A1DFD9FAA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EA1AF640-DD0D-07BA-FC31-90801B3CABCA}"/>
                </a:ext>
              </a:extLst>
            </p:cNvPr>
            <p:cNvCxnSpPr>
              <a:stCxn id="9" idx="4"/>
              <a:endCxn id="23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39DCD35B-DB8A-BBEC-5E65-A841874428AD}"/>
                </a:ext>
              </a:extLst>
            </p:cNvPr>
            <p:cNvCxnSpPr>
              <a:stCxn id="11" idx="4"/>
              <a:endCxn id="23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CA8A4562-6DDD-7455-790F-F7F4F8AF3107}"/>
                </a:ext>
              </a:extLst>
            </p:cNvPr>
            <p:cNvCxnSpPr>
              <a:stCxn id="13" idx="4"/>
              <a:endCxn id="23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EF96CD15-6362-EDB3-88D2-49D1733DAF72}"/>
                </a:ext>
              </a:extLst>
            </p:cNvPr>
            <p:cNvCxnSpPr>
              <a:stCxn id="10" idx="4"/>
              <a:endCxn id="23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 24">
              <a:extLst>
                <a:ext uri="{FF2B5EF4-FFF2-40B4-BE49-F238E27FC236}">
                  <a16:creationId xmlns:a16="http://schemas.microsoft.com/office/drawing/2014/main" id="{34674F5D-1708-2357-34A0-39483451B079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F051BA10-67E3-E0D3-1D12-63E4E6EABFD8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22386F4E-27A7-17B9-B028-7EB3DC25B36A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67D18298-DF34-E089-41BB-052A7B2D31A6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2885080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4D0FEC-E0C4-AEF2-6608-0C7BD42E19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38BBA876-2617-8DCA-3B01-FC5A597DA9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824" y="1378752"/>
            <a:ext cx="1042125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CHAR_LENGTH(str)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用于</a:t>
            </a:r>
            <a:r>
              <a:rPr lang="zh-CN" altLang="en-US">
                <a:solidFill>
                  <a:srgbClr val="FF0000"/>
                </a:solidFill>
              </a:rPr>
              <a:t>返回字符串中的字符个数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EC2EE74-8EF5-D166-F02C-E2C9CD41479D}"/>
              </a:ext>
            </a:extLst>
          </p:cNvPr>
          <p:cNvSpPr/>
          <p:nvPr/>
        </p:nvSpPr>
        <p:spPr>
          <a:xfrm>
            <a:off x="347078" y="2894401"/>
            <a:ext cx="9882453" cy="179830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02E250E7-2C74-186A-AA85-265432BE0C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7051" y="3015073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CHAR_LENGTH('abcdef'),CHAR_LENGTH('</a:t>
            </a:r>
            <a:r>
              <a:rPr lang="zh-CN" altLang="en-US" sz="1400">
                <a:solidFill>
                  <a:srgbClr val="FF0000"/>
                </a:solidFill>
              </a:rPr>
              <a:t>字符个数</a:t>
            </a:r>
            <a:r>
              <a:rPr lang="en-US" altLang="zh-CN" sz="1400">
                <a:solidFill>
                  <a:srgbClr val="FF0000"/>
                </a:solidFill>
              </a:rPr>
              <a:t>');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CHAR_LENGTH('abcdef') 	| CHAR_LENGTH('</a:t>
            </a:r>
            <a:r>
              <a:rPr lang="zh-CN" altLang="en-US" sz="1400">
                <a:solidFill>
                  <a:srgbClr val="FF0000"/>
                </a:solidFill>
              </a:rPr>
              <a:t>字符个数</a:t>
            </a:r>
            <a:r>
              <a:rPr lang="en-US" altLang="zh-CN" sz="1400">
                <a:solidFill>
                  <a:srgbClr val="FF0000"/>
                </a:solidFill>
              </a:rPr>
              <a:t>')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             6 		|                      4 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(0.00 sec)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374E6C2-9942-0387-B1F5-1AB7FEF900D5}"/>
              </a:ext>
            </a:extLst>
          </p:cNvPr>
          <p:cNvGrpSpPr/>
          <p:nvPr/>
        </p:nvGrpSpPr>
        <p:grpSpPr>
          <a:xfrm>
            <a:off x="342900" y="2021164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3172C8FC-3CB4-7FBF-598C-0F38D2ECFF8E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25" name="圆角矩形 14">
              <a:extLst>
                <a:ext uri="{FF2B5EF4-FFF2-40B4-BE49-F238E27FC236}">
                  <a16:creationId xmlns:a16="http://schemas.microsoft.com/office/drawing/2014/main" id="{3652C78D-5F57-4E06-D042-F1C0A3AF3E2A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9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0B285A6B-4E1B-B06C-7E03-61F8CC64AF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2888" y="2063356"/>
            <a:ext cx="77785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语句，使用函数</a:t>
            </a:r>
            <a:r>
              <a:rPr lang="en-US" altLang="zh-CN"/>
              <a:t>CHAR_LENGTH(str)</a:t>
            </a:r>
            <a:r>
              <a:rPr lang="zh-CN" altLang="en-US"/>
              <a:t>返回字符串中的字符个数，执行结果如下：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E68649D-8BAB-6322-58FE-A69C20B30C64}"/>
              </a:ext>
            </a:extLst>
          </p:cNvPr>
          <p:cNvGrpSpPr/>
          <p:nvPr/>
        </p:nvGrpSpPr>
        <p:grpSpPr>
          <a:xfrm flipH="1">
            <a:off x="8172855" y="2846551"/>
            <a:ext cx="2751994" cy="3914953"/>
            <a:chOff x="1133465" y="1394673"/>
            <a:chExt cx="3150360" cy="470253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FBFF4CDE-7ED1-40FF-35FD-1710853C4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0" name="Freeform 37">
              <a:extLst>
                <a:ext uri="{FF2B5EF4-FFF2-40B4-BE49-F238E27FC236}">
                  <a16:creationId xmlns:a16="http://schemas.microsoft.com/office/drawing/2014/main" id="{5D904B77-B61E-2316-F6A0-D79D2000C0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1" name="Freeform 38">
              <a:extLst>
                <a:ext uri="{FF2B5EF4-FFF2-40B4-BE49-F238E27FC236}">
                  <a16:creationId xmlns:a16="http://schemas.microsoft.com/office/drawing/2014/main" id="{14B864AF-DB85-4D11-FB20-B9A2EDBFA826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4EB726A5-85AF-C824-962A-8CD0F2D438E1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2" name="Oval 8">
                <a:extLst>
                  <a:ext uri="{FF2B5EF4-FFF2-40B4-BE49-F238E27FC236}">
                    <a16:creationId xmlns:a16="http://schemas.microsoft.com/office/drawing/2014/main" id="{292EE2B9-62CE-4447-2D22-55F56C482A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3" name="Freeform 35">
                <a:extLst>
                  <a:ext uri="{FF2B5EF4-FFF2-40B4-BE49-F238E27FC236}">
                    <a16:creationId xmlns:a16="http://schemas.microsoft.com/office/drawing/2014/main" id="{58BDC9A7-58D9-0127-876C-02E38158BC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A73562C-41D3-3C4D-39ED-DC8991CCFC0C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CA049A8B-A2D7-2193-B0D7-AC9B6429CE82}"/>
                </a:ext>
              </a:extLst>
            </p:cNvPr>
            <p:cNvCxnSpPr>
              <a:stCxn id="9" idx="4"/>
              <a:endCxn id="23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092FF872-0C25-513F-86FA-1523C87988B8}"/>
                </a:ext>
              </a:extLst>
            </p:cNvPr>
            <p:cNvCxnSpPr>
              <a:stCxn id="11" idx="4"/>
              <a:endCxn id="23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E07BBE9F-AF30-AD14-FE6C-BAF52E93264B}"/>
                </a:ext>
              </a:extLst>
            </p:cNvPr>
            <p:cNvCxnSpPr>
              <a:stCxn id="13" idx="4"/>
              <a:endCxn id="23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5427AD30-3519-5BE8-0C0A-E6351C6EBA4C}"/>
                </a:ext>
              </a:extLst>
            </p:cNvPr>
            <p:cNvCxnSpPr>
              <a:stCxn id="10" idx="4"/>
              <a:endCxn id="23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 24">
              <a:extLst>
                <a:ext uri="{FF2B5EF4-FFF2-40B4-BE49-F238E27FC236}">
                  <a16:creationId xmlns:a16="http://schemas.microsoft.com/office/drawing/2014/main" id="{4277D7D4-B89B-44F4-56A2-831C88DC638D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1991A5DC-C73E-F93E-0683-22CACF614472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94E85FA3-0F72-2673-AAAA-126A9FBA7F4F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BE51EDBD-26BF-72D5-6C32-2D5BAEAD7ECA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360900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A6D8EC-74EB-3FD1-4395-6150BC124E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E6E3D06E-2491-2514-76AA-FD4E9718EB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351" y="1108154"/>
            <a:ext cx="10421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CONCAT(str1,str2…strn)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可以</a:t>
            </a:r>
            <a:r>
              <a:rPr lang="zh-CN" altLang="en-US">
                <a:solidFill>
                  <a:srgbClr val="FF0000"/>
                </a:solidFill>
              </a:rPr>
              <a:t>将多个字符串拼接成为一个字符串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，但如果参数中有一个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NULL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值，则返回结果都将为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NULL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E343B94-D955-1A5F-A886-DFAAD926AD1E}"/>
              </a:ext>
            </a:extLst>
          </p:cNvPr>
          <p:cNvSpPr/>
          <p:nvPr/>
        </p:nvSpPr>
        <p:spPr>
          <a:xfrm>
            <a:off x="675605" y="2745106"/>
            <a:ext cx="9882453" cy="179830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86F36A05-2CDD-39B7-0C1E-57D95808ED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578" y="2865778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CONCAT('abcd','efg'),CONCAT('abcd',NULL,'efg');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CONCAT('abcd','efg')	| CONCAT('abcd',NULL,'efg')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abcdefg           	| NULL                  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(0.02 sec)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D58B9D0-4C0E-6462-D200-4150B1D8229B}"/>
              </a:ext>
            </a:extLst>
          </p:cNvPr>
          <p:cNvGrpSpPr/>
          <p:nvPr/>
        </p:nvGrpSpPr>
        <p:grpSpPr>
          <a:xfrm>
            <a:off x="671427" y="2021165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777A732A-90BD-58B8-D16A-362B452A0E33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25" name="圆角矩形 14">
              <a:extLst>
                <a:ext uri="{FF2B5EF4-FFF2-40B4-BE49-F238E27FC236}">
                  <a16:creationId xmlns:a16="http://schemas.microsoft.com/office/drawing/2014/main" id="{96DA7789-723E-058A-A6AE-60A78D35EE7D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10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1B419CCC-82CE-8A9C-2584-B78A8124FC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1415" y="2138005"/>
            <a:ext cx="79931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语句，使用函数</a:t>
            </a:r>
            <a:r>
              <a:rPr lang="en-US" altLang="zh-CN"/>
              <a:t>CONCAT(str1,str2…strn)</a:t>
            </a:r>
            <a:r>
              <a:rPr lang="zh-CN" altLang="en-US"/>
              <a:t>拼接字符串，执行结果如下：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512315B-81BC-E28F-65B7-76BD1D353A92}"/>
              </a:ext>
            </a:extLst>
          </p:cNvPr>
          <p:cNvGrpSpPr/>
          <p:nvPr/>
        </p:nvGrpSpPr>
        <p:grpSpPr>
          <a:xfrm flipH="1">
            <a:off x="8501383" y="3058188"/>
            <a:ext cx="2603225" cy="3703313"/>
            <a:chOff x="1133465" y="1394673"/>
            <a:chExt cx="3150360" cy="470253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ADBE085A-A647-8FC9-229C-17C58EDB21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0" name="Freeform 37">
              <a:extLst>
                <a:ext uri="{FF2B5EF4-FFF2-40B4-BE49-F238E27FC236}">
                  <a16:creationId xmlns:a16="http://schemas.microsoft.com/office/drawing/2014/main" id="{21DB01CD-3C76-5499-8812-8548A4C8F9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1" name="Freeform 38">
              <a:extLst>
                <a:ext uri="{FF2B5EF4-FFF2-40B4-BE49-F238E27FC236}">
                  <a16:creationId xmlns:a16="http://schemas.microsoft.com/office/drawing/2014/main" id="{0C3F0EC4-3B9D-BDBC-EF6A-E98416CF47FA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FD0AB006-C063-8C42-F762-6F1252F9CFFF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2" name="Oval 8">
                <a:extLst>
                  <a:ext uri="{FF2B5EF4-FFF2-40B4-BE49-F238E27FC236}">
                    <a16:creationId xmlns:a16="http://schemas.microsoft.com/office/drawing/2014/main" id="{3CA9CA39-8677-DA99-FB24-E12A23B027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3" name="Freeform 35">
                <a:extLst>
                  <a:ext uri="{FF2B5EF4-FFF2-40B4-BE49-F238E27FC236}">
                    <a16:creationId xmlns:a16="http://schemas.microsoft.com/office/drawing/2014/main" id="{85648020-ECA7-A74E-CA89-FBE4937DB0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DEA23E2C-1089-6921-87D8-C2B1B7FC85F7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4D170641-310E-07E7-0B08-FC556595011A}"/>
                </a:ext>
              </a:extLst>
            </p:cNvPr>
            <p:cNvCxnSpPr>
              <a:stCxn id="9" idx="4"/>
              <a:endCxn id="23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CC47B827-A213-9999-394D-4A8D2589333F}"/>
                </a:ext>
              </a:extLst>
            </p:cNvPr>
            <p:cNvCxnSpPr>
              <a:stCxn id="11" idx="4"/>
              <a:endCxn id="23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32809E4F-F908-9248-61A1-C949123D0BBA}"/>
                </a:ext>
              </a:extLst>
            </p:cNvPr>
            <p:cNvCxnSpPr>
              <a:stCxn id="13" idx="4"/>
              <a:endCxn id="23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D72AD9F4-D325-F4CF-BCE3-31443816DD46}"/>
                </a:ext>
              </a:extLst>
            </p:cNvPr>
            <p:cNvCxnSpPr>
              <a:stCxn id="10" idx="4"/>
              <a:endCxn id="23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 24">
              <a:extLst>
                <a:ext uri="{FF2B5EF4-FFF2-40B4-BE49-F238E27FC236}">
                  <a16:creationId xmlns:a16="http://schemas.microsoft.com/office/drawing/2014/main" id="{D6D7010D-F20C-954E-8C59-8DAD5EB737B2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64A3E660-810F-8F30-659E-FC075633FE0E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3C2EA259-8113-E4E1-A6EF-2C1A2E518986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481829C5-A809-587C-0250-BC7CCFF3AB3F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1401594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A85B38-8ED1-EF73-C487-A921A85248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BC331654-DD3D-EFDB-B381-89B0A001DC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351" y="1212267"/>
            <a:ext cx="10421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CONCAT_WS(x,str1,str2…strn)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是函数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CONCAT(str1,str2…strn)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的特殊形式，作用是</a:t>
            </a:r>
            <a:r>
              <a:rPr lang="zh-CN" altLang="en-US">
                <a:solidFill>
                  <a:srgbClr val="FF0000"/>
                </a:solidFill>
              </a:rPr>
              <a:t>以第一个参数为分隔符，连接后面的多个字符串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6B1C34A-31C8-2FF7-738C-FDCA68B5EB90}"/>
              </a:ext>
            </a:extLst>
          </p:cNvPr>
          <p:cNvSpPr/>
          <p:nvPr/>
        </p:nvSpPr>
        <p:spPr>
          <a:xfrm>
            <a:off x="675605" y="3129149"/>
            <a:ext cx="9882453" cy="179830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C8206C7E-40FB-D7BB-E0B5-CBF983F82D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578" y="3249821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CONCAT_WS('_','ab','cd','ef'),CONCAT_WS('_','gh',NULL,'ij');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+---------------------------------------------+----------------------------------------------+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CONCAT_WS('_','ab','cd','ef') 	| CONCAT_WS('_','gh',NULL,'ij')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+---------------------------------------------+----------------------------------------------+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ab_cd_ef                 		| gh_ij                      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+---------------------------------------------+----------------------------------------------+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(0.00 sec)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00C34CD-563B-9CFD-7906-12AC18AF1094}"/>
              </a:ext>
            </a:extLst>
          </p:cNvPr>
          <p:cNvGrpSpPr/>
          <p:nvPr/>
        </p:nvGrpSpPr>
        <p:grpSpPr>
          <a:xfrm>
            <a:off x="671427" y="2237250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B35161DF-8B2D-44B8-3776-DA0798B45918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5" name="圆角矩形 14">
              <a:extLst>
                <a:ext uri="{FF2B5EF4-FFF2-40B4-BE49-F238E27FC236}">
                  <a16:creationId xmlns:a16="http://schemas.microsoft.com/office/drawing/2014/main" id="{C78D8938-DB3C-F479-21EC-8AE88E1746D8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11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AA5E9BEF-1C43-78C6-AAC9-8E035AC774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1415" y="2316766"/>
            <a:ext cx="79931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语句，使用函数</a:t>
            </a:r>
            <a:r>
              <a:rPr lang="en-US" altLang="zh-CN"/>
              <a:t>CONCAT_WS(x,str1,str2…strn)</a:t>
            </a:r>
            <a:r>
              <a:rPr lang="zh-CN" altLang="en-US"/>
              <a:t>拼接字符串，执行结果如下：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B9DC765-B11D-23C9-1E83-C8BDFDDE0B2F}"/>
              </a:ext>
            </a:extLst>
          </p:cNvPr>
          <p:cNvGrpSpPr/>
          <p:nvPr/>
        </p:nvGrpSpPr>
        <p:grpSpPr>
          <a:xfrm>
            <a:off x="818606" y="5138367"/>
            <a:ext cx="10096656" cy="884800"/>
            <a:chOff x="812800" y="4424635"/>
            <a:chExt cx="10580688" cy="1800000"/>
          </a:xfrm>
        </p:grpSpPr>
        <p:sp>
          <p:nvSpPr>
            <p:cNvPr id="10" name="圆角矩形 62">
              <a:extLst>
                <a:ext uri="{FF2B5EF4-FFF2-40B4-BE49-F238E27FC236}">
                  <a16:creationId xmlns:a16="http://schemas.microsoft.com/office/drawing/2014/main" id="{350FA4D9-9368-C1A7-0129-82BCB00B3580}"/>
                </a:ext>
              </a:extLst>
            </p:cNvPr>
            <p:cNvSpPr/>
            <p:nvPr/>
          </p:nvSpPr>
          <p:spPr>
            <a:xfrm>
              <a:off x="1506538" y="4433966"/>
              <a:ext cx="9886950" cy="1787525"/>
            </a:xfrm>
            <a:prstGeom prst="round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sym typeface="Arial" pitchFamily="34" charset="0"/>
                </a:rPr>
                <a:t> 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8FCF30F7-7681-A747-876D-90FC49B5A52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2800" y="4424635"/>
              <a:ext cx="1927225" cy="1800000"/>
              <a:chOff x="1350" y="2421"/>
              <a:chExt cx="3035" cy="3606"/>
            </a:xfrm>
          </p:grpSpPr>
          <p:sp>
            <p:nvSpPr>
              <p:cNvPr id="12" name="Flowchart: Off-page Connector 32">
                <a:extLst>
                  <a:ext uri="{FF2B5EF4-FFF2-40B4-BE49-F238E27FC236}">
                    <a16:creationId xmlns:a16="http://schemas.microsoft.com/office/drawing/2014/main" id="{D41625A6-D1E6-6CBF-C270-F9CA31411E63}"/>
                  </a:ext>
                </a:extLst>
              </p:cNvPr>
              <p:cNvSpPr/>
              <p:nvPr/>
            </p:nvSpPr>
            <p:spPr>
              <a:xfrm rot="16200000">
                <a:off x="1516" y="3158"/>
                <a:ext cx="3606" cy="2132"/>
              </a:xfrm>
              <a:custGeom>
                <a:avLst/>
                <a:gdLst>
                  <a:gd name="connsiteX0" fmla="*/ 10 w 1538"/>
                  <a:gd name="connsiteY0" fmla="*/ 0 h 2133"/>
                  <a:gd name="connsiteX1" fmla="*/ 1538 w 1538"/>
                  <a:gd name="connsiteY1" fmla="*/ 16 h 2133"/>
                  <a:gd name="connsiteX2" fmla="*/ 1530 w 1538"/>
                  <a:gd name="connsiteY2" fmla="*/ 1485 h 2133"/>
                  <a:gd name="connsiteX3" fmla="*/ 765 w 1538"/>
                  <a:gd name="connsiteY3" fmla="*/ 2133 h 2133"/>
                  <a:gd name="connsiteX4" fmla="*/ 0 w 1538"/>
                  <a:gd name="connsiteY4" fmla="*/ 1485 h 2133"/>
                  <a:gd name="connsiteX5" fmla="*/ 10 w 1538"/>
                  <a:gd name="connsiteY5" fmla="*/ 0 h 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" h="2133">
                    <a:moveTo>
                      <a:pt x="10" y="0"/>
                    </a:moveTo>
                    <a:lnTo>
                      <a:pt x="1538" y="16"/>
                    </a:lnTo>
                    <a:lnTo>
                      <a:pt x="1530" y="1485"/>
                    </a:lnTo>
                    <a:lnTo>
                      <a:pt x="765" y="2133"/>
                    </a:lnTo>
                    <a:lnTo>
                      <a:pt x="0" y="148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sz="3600" noProof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3" name="Round Same Side Corner Rectangle 33">
                <a:extLst>
                  <a:ext uri="{FF2B5EF4-FFF2-40B4-BE49-F238E27FC236}">
                    <a16:creationId xmlns:a16="http://schemas.microsoft.com/office/drawing/2014/main" id="{79FE28D9-63D9-3A56-43E1-AA5F8DA9B83B}"/>
                  </a:ext>
                </a:extLst>
              </p:cNvPr>
              <p:cNvSpPr/>
              <p:nvPr/>
            </p:nvSpPr>
            <p:spPr>
              <a:xfrm rot="16200000">
                <a:off x="724" y="3054"/>
                <a:ext cx="3590" cy="2338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zh-CN" altLang="en-US" sz="2800" b="1" noProof="1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提示</a:t>
                </a:r>
                <a:endParaRPr lang="zh-CN" altLang="zh-CN" sz="2800" b="1" noProof="1">
                  <a:solidFill>
                    <a:schemeClr val="bg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9" name="文本框 41">
            <a:extLst>
              <a:ext uri="{FF2B5EF4-FFF2-40B4-BE49-F238E27FC236}">
                <a16:creationId xmlns:a16="http://schemas.microsoft.com/office/drawing/2014/main" id="{B4195D81-F219-A76B-62E9-0309E1019F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9591" y="5267256"/>
            <a:ext cx="8099502" cy="631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500" dirty="0">
                <a:solidFill>
                  <a:schemeClr val="bg1"/>
                </a:solidFill>
              </a:rPr>
              <a:t>由执行结果可以看出，函数</a:t>
            </a:r>
            <a:r>
              <a:rPr lang="en-US" altLang="zh-CN" sz="1500" dirty="0">
                <a:solidFill>
                  <a:schemeClr val="bg1"/>
                </a:solidFill>
              </a:rPr>
              <a:t>CONCAT_WS(x,str1,str2…</a:t>
            </a:r>
            <a:r>
              <a:rPr lang="en-US" altLang="zh-CN" sz="1500" dirty="0" err="1">
                <a:solidFill>
                  <a:schemeClr val="bg1"/>
                </a:solidFill>
              </a:rPr>
              <a:t>strn</a:t>
            </a:r>
            <a:r>
              <a:rPr lang="en-US" altLang="zh-CN" sz="1500" dirty="0">
                <a:solidFill>
                  <a:schemeClr val="bg1"/>
                </a:solidFill>
              </a:rPr>
              <a:t>)</a:t>
            </a:r>
            <a:r>
              <a:rPr lang="zh-CN" altLang="en-US" sz="1500" dirty="0">
                <a:solidFill>
                  <a:schemeClr val="bg1"/>
                </a:solidFill>
              </a:rPr>
              <a:t>会忽略分隔符后的</a:t>
            </a:r>
            <a:r>
              <a:rPr lang="en-US" altLang="zh-CN" sz="1500" dirty="0">
                <a:solidFill>
                  <a:schemeClr val="bg1"/>
                </a:solidFill>
              </a:rPr>
              <a:t>NULL</a:t>
            </a:r>
            <a:r>
              <a:rPr lang="zh-CN" altLang="en-US" sz="1500" dirty="0">
                <a:solidFill>
                  <a:schemeClr val="bg1"/>
                </a:solidFill>
              </a:rPr>
              <a:t>值，但如果分隔符为</a:t>
            </a:r>
            <a:r>
              <a:rPr lang="en-US" altLang="zh-CN" sz="1500" dirty="0">
                <a:solidFill>
                  <a:schemeClr val="bg1"/>
                </a:solidFill>
              </a:rPr>
              <a:t>NULL</a:t>
            </a:r>
            <a:r>
              <a:rPr lang="zh-CN" altLang="en-US" sz="1500" dirty="0">
                <a:solidFill>
                  <a:schemeClr val="bg1"/>
                </a:solidFill>
              </a:rPr>
              <a:t>，则返回结果为</a:t>
            </a:r>
            <a:r>
              <a:rPr lang="en-US" altLang="zh-CN" sz="1500" dirty="0">
                <a:solidFill>
                  <a:schemeClr val="bg1"/>
                </a:solidFill>
              </a:rPr>
              <a:t>NULL</a:t>
            </a:r>
            <a:r>
              <a:rPr lang="zh-CN" altLang="en-US" sz="1500" dirty="0">
                <a:solidFill>
                  <a:schemeClr val="bg1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794926659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104969-69A8-44E5-6366-7BC3FD1B6D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0EAA8B7A-EEAF-7BB2-A2D3-78F42F1717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351" y="1192133"/>
            <a:ext cx="10421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INSERT(str,x,y,instr)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的作用是</a:t>
            </a:r>
            <a:r>
              <a:rPr lang="zh-CN" altLang="en-US">
                <a:solidFill>
                  <a:srgbClr val="FF0000"/>
                </a:solidFill>
              </a:rPr>
              <a:t>将字符串</a:t>
            </a:r>
            <a:r>
              <a:rPr lang="en-US" altLang="zh-CN">
                <a:solidFill>
                  <a:srgbClr val="FF0000"/>
                </a:solidFill>
              </a:rPr>
              <a:t>str</a:t>
            </a:r>
            <a:r>
              <a:rPr lang="zh-CN" altLang="en-US">
                <a:solidFill>
                  <a:srgbClr val="FF0000"/>
                </a:solidFill>
              </a:rPr>
              <a:t>从第</a:t>
            </a:r>
            <a:r>
              <a:rPr lang="en-US" altLang="zh-CN">
                <a:solidFill>
                  <a:srgbClr val="FF0000"/>
                </a:solidFill>
              </a:rPr>
              <a:t>x</a:t>
            </a:r>
            <a:r>
              <a:rPr lang="zh-CN" altLang="en-US">
                <a:solidFill>
                  <a:srgbClr val="FF0000"/>
                </a:solidFill>
              </a:rPr>
              <a:t>位置开始，</a:t>
            </a:r>
            <a:r>
              <a:rPr lang="en-US" altLang="zh-CN">
                <a:solidFill>
                  <a:srgbClr val="FF0000"/>
                </a:solidFill>
              </a:rPr>
              <a:t>y</a:t>
            </a:r>
            <a:r>
              <a:rPr lang="zh-CN" altLang="en-US">
                <a:solidFill>
                  <a:srgbClr val="FF0000"/>
                </a:solidFill>
              </a:rPr>
              <a:t>个字符长的子串替换为字符串</a:t>
            </a:r>
            <a:r>
              <a:rPr lang="en-US" altLang="zh-CN">
                <a:solidFill>
                  <a:srgbClr val="FF0000"/>
                </a:solidFill>
              </a:rPr>
              <a:t>instr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40730FE-A76C-4CB6-7E07-7F5900F1097A}"/>
              </a:ext>
            </a:extLst>
          </p:cNvPr>
          <p:cNvSpPr/>
          <p:nvPr/>
        </p:nvSpPr>
        <p:spPr>
          <a:xfrm>
            <a:off x="675605" y="3109015"/>
            <a:ext cx="9882453" cy="179830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089F8A39-69BA-7ECC-E218-938F811815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578" y="3229687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INSERT('beijinglvyoushichang',13,8,'gonglue');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INSERT('beijinglvyoushichang',13,8,'gonglue')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beijinglvyougonglue                      	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(0.00 sec)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A5D60C1-6A70-5967-0453-493A5B859987}"/>
              </a:ext>
            </a:extLst>
          </p:cNvPr>
          <p:cNvGrpSpPr/>
          <p:nvPr/>
        </p:nvGrpSpPr>
        <p:grpSpPr>
          <a:xfrm>
            <a:off x="671427" y="2217116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F1E7BDF8-DC8A-192D-3BF0-2246AC74D616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25" name="圆角矩形 14">
              <a:extLst>
                <a:ext uri="{FF2B5EF4-FFF2-40B4-BE49-F238E27FC236}">
                  <a16:creationId xmlns:a16="http://schemas.microsoft.com/office/drawing/2014/main" id="{89E2A819-416C-E233-9669-E151ED467598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12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FE5E92BA-108E-B70E-E2BF-18EF2083C6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1415" y="2249977"/>
            <a:ext cx="8086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语句，使用函数</a:t>
            </a:r>
            <a:r>
              <a:rPr lang="en-US" altLang="zh-CN"/>
              <a:t>INSERT(str,x,y,instr)</a:t>
            </a:r>
            <a:r>
              <a:rPr lang="zh-CN" altLang="en-US"/>
              <a:t>把字符串“</a:t>
            </a:r>
            <a:r>
              <a:rPr lang="en-US" altLang="zh-CN"/>
              <a:t>beijinglvyoushichang”</a:t>
            </a:r>
            <a:r>
              <a:rPr lang="zh-CN" altLang="en-US"/>
              <a:t>从第</a:t>
            </a:r>
            <a:r>
              <a:rPr lang="en-US" altLang="zh-CN"/>
              <a:t>13</a:t>
            </a:r>
            <a:r>
              <a:rPr lang="zh-CN" altLang="en-US"/>
              <a:t>个字符开始后面的</a:t>
            </a:r>
            <a:r>
              <a:rPr lang="en-US" altLang="zh-CN"/>
              <a:t>8</a:t>
            </a:r>
            <a:r>
              <a:rPr lang="zh-CN" altLang="en-US"/>
              <a:t>个字符替换为字符串“</a:t>
            </a:r>
            <a:r>
              <a:rPr lang="en-US" altLang="zh-CN"/>
              <a:t>gonglue”</a:t>
            </a:r>
            <a:r>
              <a:rPr lang="zh-CN" altLang="en-US"/>
              <a:t>，执行结果如下：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AC806405-E8D5-8194-EC1B-413C6F6E3E5A}"/>
              </a:ext>
            </a:extLst>
          </p:cNvPr>
          <p:cNvGrpSpPr/>
          <p:nvPr/>
        </p:nvGrpSpPr>
        <p:grpSpPr>
          <a:xfrm flipH="1">
            <a:off x="8787484" y="3229166"/>
            <a:ext cx="2574552" cy="3532336"/>
            <a:chOff x="1133465" y="1394673"/>
            <a:chExt cx="3150360" cy="470253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864D24E0-CA7D-F90A-4E2D-09B7848CA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0" name="Freeform 37">
              <a:extLst>
                <a:ext uri="{FF2B5EF4-FFF2-40B4-BE49-F238E27FC236}">
                  <a16:creationId xmlns:a16="http://schemas.microsoft.com/office/drawing/2014/main" id="{A6C2F1CB-425B-B2CF-FFB9-2513619838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1" name="Freeform 38">
              <a:extLst>
                <a:ext uri="{FF2B5EF4-FFF2-40B4-BE49-F238E27FC236}">
                  <a16:creationId xmlns:a16="http://schemas.microsoft.com/office/drawing/2014/main" id="{2E4C57F6-9FB7-C994-423A-CF38E107AB43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43E29118-D08E-5EDA-5513-89AD647CD148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2" name="Oval 8">
                <a:extLst>
                  <a:ext uri="{FF2B5EF4-FFF2-40B4-BE49-F238E27FC236}">
                    <a16:creationId xmlns:a16="http://schemas.microsoft.com/office/drawing/2014/main" id="{6CA2E398-1067-A53E-BBAA-FDFF6F81FA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3" name="Freeform 35">
                <a:extLst>
                  <a:ext uri="{FF2B5EF4-FFF2-40B4-BE49-F238E27FC236}">
                    <a16:creationId xmlns:a16="http://schemas.microsoft.com/office/drawing/2014/main" id="{42EA73C3-CB51-0658-1CD3-600E00E6DE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29434B1A-559D-AE27-2057-D66CB8B975F5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8A9F0C5C-E72E-73C8-3CCE-605D27501E29}"/>
                </a:ext>
              </a:extLst>
            </p:cNvPr>
            <p:cNvCxnSpPr>
              <a:stCxn id="9" idx="4"/>
              <a:endCxn id="23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B65D2976-5295-3553-E44F-BD299E908DAE}"/>
                </a:ext>
              </a:extLst>
            </p:cNvPr>
            <p:cNvCxnSpPr>
              <a:stCxn id="11" idx="4"/>
              <a:endCxn id="23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0FFC4D9-30F8-D94D-16B8-07DB2789DF9E}"/>
                </a:ext>
              </a:extLst>
            </p:cNvPr>
            <p:cNvCxnSpPr>
              <a:stCxn id="13" idx="4"/>
              <a:endCxn id="23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F584452F-6674-755E-4C67-6ABD1932C6AE}"/>
                </a:ext>
              </a:extLst>
            </p:cNvPr>
            <p:cNvCxnSpPr>
              <a:stCxn id="10" idx="4"/>
              <a:endCxn id="23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 24">
              <a:extLst>
                <a:ext uri="{FF2B5EF4-FFF2-40B4-BE49-F238E27FC236}">
                  <a16:creationId xmlns:a16="http://schemas.microsoft.com/office/drawing/2014/main" id="{59FE5992-726E-F8DD-1264-156C942C738D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CDCEE888-EF82-6573-8EAE-57D6FB5B4937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D6747A46-0AB8-2496-B543-584BE96033FF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58B9BFA3-687A-6DBA-2189-C34BC5B100AB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5017027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34A5BE-7F59-B58A-E722-7FD8745B41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14E52152-DFEC-41E1-29A8-0F32018F1B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351" y="1192132"/>
            <a:ext cx="1042125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REPLACE(str,a,b)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也可以替换字符串，作用是</a:t>
            </a:r>
            <a:r>
              <a:rPr lang="zh-CN" altLang="en-US">
                <a:solidFill>
                  <a:srgbClr val="FF0000"/>
                </a:solidFill>
              </a:rPr>
              <a:t>使用字符串</a:t>
            </a:r>
            <a:r>
              <a:rPr lang="en-US" altLang="zh-CN">
                <a:solidFill>
                  <a:srgbClr val="FF0000"/>
                </a:solidFill>
              </a:rPr>
              <a:t>b</a:t>
            </a:r>
            <a:r>
              <a:rPr lang="zh-CN" altLang="en-US">
                <a:solidFill>
                  <a:srgbClr val="FF0000"/>
                </a:solidFill>
              </a:rPr>
              <a:t>替换字符串</a:t>
            </a:r>
            <a:r>
              <a:rPr lang="en-US" altLang="zh-CN">
                <a:solidFill>
                  <a:srgbClr val="FF0000"/>
                </a:solidFill>
              </a:rPr>
              <a:t>str</a:t>
            </a:r>
            <a:r>
              <a:rPr lang="zh-CN" altLang="en-US">
                <a:solidFill>
                  <a:srgbClr val="FF0000"/>
                </a:solidFill>
              </a:rPr>
              <a:t>中的子串</a:t>
            </a:r>
            <a:r>
              <a:rPr lang="en-US" altLang="zh-CN">
                <a:solidFill>
                  <a:srgbClr val="FF0000"/>
                </a:solidFill>
              </a:rPr>
              <a:t>a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5239ADD-7AD7-A44A-9498-0D0D31F69E48}"/>
              </a:ext>
            </a:extLst>
          </p:cNvPr>
          <p:cNvSpPr/>
          <p:nvPr/>
        </p:nvSpPr>
        <p:spPr>
          <a:xfrm>
            <a:off x="675605" y="2707781"/>
            <a:ext cx="9882453" cy="179830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D1091B57-4E83-2688-FE5F-0F8A69CF2C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578" y="2828453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REPLACE('abcabc','abc','you');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REPLACE('abcabc','abc','you')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youyou                   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(0.00 sec)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085FAC3-51D4-B0F3-685C-82A669AE16A1}"/>
              </a:ext>
            </a:extLst>
          </p:cNvPr>
          <p:cNvGrpSpPr/>
          <p:nvPr/>
        </p:nvGrpSpPr>
        <p:grpSpPr>
          <a:xfrm>
            <a:off x="671427" y="1815882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75ACA335-7183-ABD7-8FE0-96F7D86A40E7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25" name="圆角矩形 14">
              <a:extLst>
                <a:ext uri="{FF2B5EF4-FFF2-40B4-BE49-F238E27FC236}">
                  <a16:creationId xmlns:a16="http://schemas.microsoft.com/office/drawing/2014/main" id="{3B468822-EE9C-9277-35FB-018A9EF6B3FB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13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11B58747-BC62-5506-1AF0-C0D4C340A1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1415" y="1848743"/>
            <a:ext cx="8086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语句，使用函数</a:t>
            </a:r>
            <a:r>
              <a:rPr lang="en-US" altLang="zh-CN"/>
              <a:t>REPLACE(str,a,b)</a:t>
            </a:r>
            <a:r>
              <a:rPr lang="zh-CN" altLang="en-US"/>
              <a:t>把字符串“</a:t>
            </a:r>
            <a:r>
              <a:rPr lang="en-US" altLang="zh-CN"/>
              <a:t>abcabc”</a:t>
            </a:r>
            <a:r>
              <a:rPr lang="zh-CN" altLang="en-US"/>
              <a:t>中的子串“</a:t>
            </a:r>
            <a:r>
              <a:rPr lang="en-US" altLang="zh-CN"/>
              <a:t>abc”</a:t>
            </a:r>
            <a:r>
              <a:rPr lang="zh-CN" altLang="en-US"/>
              <a:t>替换为字符串“</a:t>
            </a:r>
            <a:r>
              <a:rPr lang="en-US" altLang="zh-CN"/>
              <a:t>you”</a:t>
            </a:r>
            <a:r>
              <a:rPr lang="zh-CN" altLang="en-US"/>
              <a:t>，执行结果如下：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DD36A78-E3EB-AB66-4C16-24275ECDA4B7}"/>
              </a:ext>
            </a:extLst>
          </p:cNvPr>
          <p:cNvGrpSpPr/>
          <p:nvPr/>
        </p:nvGrpSpPr>
        <p:grpSpPr>
          <a:xfrm flipH="1">
            <a:off x="8501382" y="2922387"/>
            <a:ext cx="2698686" cy="3839116"/>
            <a:chOff x="1133465" y="1394673"/>
            <a:chExt cx="3150360" cy="470253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ADF929B9-E47B-20D2-8ABC-B5186578BD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0" name="Freeform 37">
              <a:extLst>
                <a:ext uri="{FF2B5EF4-FFF2-40B4-BE49-F238E27FC236}">
                  <a16:creationId xmlns:a16="http://schemas.microsoft.com/office/drawing/2014/main" id="{C7F9A83E-07B3-3D04-90A0-DF80E53CB4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1" name="Freeform 38">
              <a:extLst>
                <a:ext uri="{FF2B5EF4-FFF2-40B4-BE49-F238E27FC236}">
                  <a16:creationId xmlns:a16="http://schemas.microsoft.com/office/drawing/2014/main" id="{CE0BF6F2-AE2A-1875-53CC-60FC4A489176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52F1AAAC-36AB-ED2B-28C7-C96FDFC5BF9B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2" name="Oval 8">
                <a:extLst>
                  <a:ext uri="{FF2B5EF4-FFF2-40B4-BE49-F238E27FC236}">
                    <a16:creationId xmlns:a16="http://schemas.microsoft.com/office/drawing/2014/main" id="{C45835D1-AFA2-007E-F297-CF6D8EAC4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3" name="Freeform 35">
                <a:extLst>
                  <a:ext uri="{FF2B5EF4-FFF2-40B4-BE49-F238E27FC236}">
                    <a16:creationId xmlns:a16="http://schemas.microsoft.com/office/drawing/2014/main" id="{20F9D375-6A29-3C40-7174-1DB3F2C4FB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EF3A4466-5633-109C-EFF6-C1D9F598E8F8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83DB757C-E207-6EDC-E654-58126DF2D65A}"/>
                </a:ext>
              </a:extLst>
            </p:cNvPr>
            <p:cNvCxnSpPr>
              <a:stCxn id="9" idx="4"/>
              <a:endCxn id="23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FC71B0AC-2164-3470-9CCB-5C6D673C4BC3}"/>
                </a:ext>
              </a:extLst>
            </p:cNvPr>
            <p:cNvCxnSpPr>
              <a:stCxn id="11" idx="4"/>
              <a:endCxn id="23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9E956358-1BFD-68FD-8F96-8902462AA737}"/>
                </a:ext>
              </a:extLst>
            </p:cNvPr>
            <p:cNvCxnSpPr>
              <a:stCxn id="13" idx="4"/>
              <a:endCxn id="23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E1BFACF1-2068-A626-14F6-11E02CECCE99}"/>
                </a:ext>
              </a:extLst>
            </p:cNvPr>
            <p:cNvCxnSpPr>
              <a:stCxn id="10" idx="4"/>
              <a:endCxn id="23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 24">
              <a:extLst>
                <a:ext uri="{FF2B5EF4-FFF2-40B4-BE49-F238E27FC236}">
                  <a16:creationId xmlns:a16="http://schemas.microsoft.com/office/drawing/2014/main" id="{A8F9A45F-D792-BD55-F9D4-BF7CF1C90BA9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1652D614-31B0-0412-D919-BF7E76AE848B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06398BA4-B874-0965-E85A-4F30A6092807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F7F8D620-CD60-1965-9EEF-59040691414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340184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C8FF28-B5E2-9ABE-B2D7-0F9C79EDD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669AE303-8445-3907-0225-FED37097DA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351" y="1192133"/>
            <a:ext cx="10421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LOWER(str)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用于</a:t>
            </a:r>
            <a:r>
              <a:rPr lang="zh-CN" altLang="en-US">
                <a:solidFill>
                  <a:srgbClr val="FF0000"/>
                </a:solidFill>
              </a:rPr>
              <a:t>将字符串</a:t>
            </a:r>
            <a:r>
              <a:rPr lang="en-US" altLang="zh-CN">
                <a:solidFill>
                  <a:srgbClr val="FF0000"/>
                </a:solidFill>
              </a:rPr>
              <a:t>str</a:t>
            </a:r>
            <a:r>
              <a:rPr lang="zh-CN" altLang="en-US">
                <a:solidFill>
                  <a:srgbClr val="FF0000"/>
                </a:solidFill>
              </a:rPr>
              <a:t>中的字母全部转换为小写字母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UPPER(str)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用于</a:t>
            </a:r>
            <a:r>
              <a:rPr lang="zh-CN" altLang="en-US">
                <a:solidFill>
                  <a:srgbClr val="FF0000"/>
                </a:solidFill>
              </a:rPr>
              <a:t>将字符串</a:t>
            </a:r>
            <a:r>
              <a:rPr lang="en-US" altLang="zh-CN">
                <a:solidFill>
                  <a:srgbClr val="FF0000"/>
                </a:solidFill>
              </a:rPr>
              <a:t>str</a:t>
            </a:r>
            <a:r>
              <a:rPr lang="zh-CN" altLang="en-US">
                <a:solidFill>
                  <a:srgbClr val="FF0000"/>
                </a:solidFill>
              </a:rPr>
              <a:t>中的字母全部转换为大写字母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B6AA5D6-01BD-52F3-7583-DFE744462E2F}"/>
              </a:ext>
            </a:extLst>
          </p:cNvPr>
          <p:cNvSpPr/>
          <p:nvPr/>
        </p:nvSpPr>
        <p:spPr>
          <a:xfrm>
            <a:off x="675605" y="3043698"/>
            <a:ext cx="9882453" cy="179830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C86234F1-B980-D033-CF21-5ABABAF3DD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578" y="3164370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LOWER('aBcD'),UPPER('aBcD');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LOWER('aBcD')	| UPPER('aBcD')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abcd          	| ABCD        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(0.07 sec)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65A8EF0-7D68-A753-41EB-0A1545FA8C61}"/>
              </a:ext>
            </a:extLst>
          </p:cNvPr>
          <p:cNvGrpSpPr/>
          <p:nvPr/>
        </p:nvGrpSpPr>
        <p:grpSpPr>
          <a:xfrm>
            <a:off x="671427" y="2151799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60149C54-D8DE-551E-C434-433B204EFCF2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25" name="圆角矩形 14">
              <a:extLst>
                <a:ext uri="{FF2B5EF4-FFF2-40B4-BE49-F238E27FC236}">
                  <a16:creationId xmlns:a16="http://schemas.microsoft.com/office/drawing/2014/main" id="{8AA83C0F-665C-8E8A-696E-ED59BEA31F5F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14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32613C08-CC7B-3F66-CA8A-5CC7FA7DDE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1415" y="2184660"/>
            <a:ext cx="8086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语句，分别使用函数</a:t>
            </a:r>
            <a:r>
              <a:rPr lang="en-US" altLang="zh-CN"/>
              <a:t>LOWER(str)</a:t>
            </a:r>
            <a:r>
              <a:rPr lang="zh-CN" altLang="en-US"/>
              <a:t>和</a:t>
            </a:r>
            <a:r>
              <a:rPr lang="en-US" altLang="zh-CN"/>
              <a:t>UPPER(str)</a:t>
            </a:r>
            <a:r>
              <a:rPr lang="zh-CN" altLang="en-US"/>
              <a:t>把字符串“</a:t>
            </a:r>
            <a:r>
              <a:rPr lang="en-US" altLang="zh-CN"/>
              <a:t>aBcD”</a:t>
            </a:r>
            <a:r>
              <a:rPr lang="zh-CN" altLang="en-US"/>
              <a:t>转换为小写字母和大写字母，执行结果如下：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62374BD-3D83-9E02-7697-1C25918926AD}"/>
              </a:ext>
            </a:extLst>
          </p:cNvPr>
          <p:cNvGrpSpPr/>
          <p:nvPr/>
        </p:nvGrpSpPr>
        <p:grpSpPr>
          <a:xfrm flipH="1">
            <a:off x="8501383" y="3058188"/>
            <a:ext cx="2603225" cy="3703313"/>
            <a:chOff x="1133465" y="1394673"/>
            <a:chExt cx="3150360" cy="470253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27E8BC14-8ACD-270F-F1DB-DF1783B32A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0" name="Freeform 37">
              <a:extLst>
                <a:ext uri="{FF2B5EF4-FFF2-40B4-BE49-F238E27FC236}">
                  <a16:creationId xmlns:a16="http://schemas.microsoft.com/office/drawing/2014/main" id="{187C415C-4EFB-6FC4-6AEF-0C7EB7A0BF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1" name="Freeform 38">
              <a:extLst>
                <a:ext uri="{FF2B5EF4-FFF2-40B4-BE49-F238E27FC236}">
                  <a16:creationId xmlns:a16="http://schemas.microsoft.com/office/drawing/2014/main" id="{B9B071EE-63B3-CB7F-B278-B363628BE0AD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CDFBE9F0-90B4-D655-D9F5-12E74A779171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2" name="Oval 8">
                <a:extLst>
                  <a:ext uri="{FF2B5EF4-FFF2-40B4-BE49-F238E27FC236}">
                    <a16:creationId xmlns:a16="http://schemas.microsoft.com/office/drawing/2014/main" id="{87FF0C15-16FA-A10E-36D5-6437D9694B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3" name="Freeform 35">
                <a:extLst>
                  <a:ext uri="{FF2B5EF4-FFF2-40B4-BE49-F238E27FC236}">
                    <a16:creationId xmlns:a16="http://schemas.microsoft.com/office/drawing/2014/main" id="{07EEAD55-5ABC-1872-BA33-B3B0EB6F09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B1BFC66C-740C-FC41-B189-0435F3713821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4F6F07CF-07D5-7252-5208-2764F1916429}"/>
                </a:ext>
              </a:extLst>
            </p:cNvPr>
            <p:cNvCxnSpPr>
              <a:stCxn id="9" idx="4"/>
              <a:endCxn id="23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7B992FD2-079B-02CE-F95A-EF3A0D22B338}"/>
                </a:ext>
              </a:extLst>
            </p:cNvPr>
            <p:cNvCxnSpPr>
              <a:stCxn id="11" idx="4"/>
              <a:endCxn id="23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2717E2FF-428D-BEA4-7D0F-5A3D430286E9}"/>
                </a:ext>
              </a:extLst>
            </p:cNvPr>
            <p:cNvCxnSpPr>
              <a:stCxn id="13" idx="4"/>
              <a:endCxn id="23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81FFA390-4687-79CD-B24E-36D77309DE04}"/>
                </a:ext>
              </a:extLst>
            </p:cNvPr>
            <p:cNvCxnSpPr>
              <a:stCxn id="10" idx="4"/>
              <a:endCxn id="23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 24">
              <a:extLst>
                <a:ext uri="{FF2B5EF4-FFF2-40B4-BE49-F238E27FC236}">
                  <a16:creationId xmlns:a16="http://schemas.microsoft.com/office/drawing/2014/main" id="{87DA1F74-1568-FFB4-52E8-611A79CFA61E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93B46975-264A-BBF5-7C45-1C0BA1F7371F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2CB5DB4F-FFA5-787E-658E-6CF678F580E4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4B7D9B21-6F10-9EE9-7E5B-212D4D9EE89F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451263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F7BEA52-3BC8-3ABD-41D6-1F6FB690CD31}"/>
              </a:ext>
            </a:extLst>
          </p:cNvPr>
          <p:cNvSpPr/>
          <p:nvPr/>
        </p:nvSpPr>
        <p:spPr>
          <a:xfrm>
            <a:off x="3275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8">
            <a:extLst>
              <a:ext uri="{FF2B5EF4-FFF2-40B4-BE49-F238E27FC236}">
                <a16:creationId xmlns:a16="http://schemas.microsoft.com/office/drawing/2014/main" id="{62E451DD-6CE6-6B60-DB35-6A24859B0AC1}"/>
              </a:ext>
            </a:extLst>
          </p:cNvPr>
          <p:cNvSpPr/>
          <p:nvPr/>
        </p:nvSpPr>
        <p:spPr>
          <a:xfrm>
            <a:off x="38586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2CDFF662-E1A8-8B37-DAE7-DCF54899F850}"/>
              </a:ext>
            </a:extLst>
          </p:cNvPr>
          <p:cNvSpPr/>
          <p:nvPr/>
        </p:nvSpPr>
        <p:spPr>
          <a:xfrm>
            <a:off x="1062138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A481B6CE-A32A-0804-39CF-B7555FF7344D}"/>
              </a:ext>
            </a:extLst>
          </p:cNvPr>
          <p:cNvSpPr/>
          <p:nvPr/>
        </p:nvSpPr>
        <p:spPr>
          <a:xfrm>
            <a:off x="1740000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52ACDB5F-2807-B653-2BC8-06F0F3BC5284}"/>
              </a:ext>
            </a:extLst>
          </p:cNvPr>
          <p:cNvSpPr/>
          <p:nvPr/>
        </p:nvSpPr>
        <p:spPr>
          <a:xfrm>
            <a:off x="2416275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CA469656-3880-351F-064A-36919D8A38D5}"/>
              </a:ext>
            </a:extLst>
          </p:cNvPr>
          <p:cNvSpPr/>
          <p:nvPr/>
        </p:nvSpPr>
        <p:spPr>
          <a:xfrm>
            <a:off x="309413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" name="任意多边形 16">
            <a:extLst>
              <a:ext uri="{FF2B5EF4-FFF2-40B4-BE49-F238E27FC236}">
                <a16:creationId xmlns:a16="http://schemas.microsoft.com/office/drawing/2014/main" id="{49D66A05-4836-21DA-2324-137B728021B9}"/>
              </a:ext>
            </a:extLst>
          </p:cNvPr>
          <p:cNvSpPr/>
          <p:nvPr/>
        </p:nvSpPr>
        <p:spPr>
          <a:xfrm>
            <a:off x="-1104800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20">
            <a:extLst>
              <a:ext uri="{FF2B5EF4-FFF2-40B4-BE49-F238E27FC236}">
                <a16:creationId xmlns:a16="http://schemas.microsoft.com/office/drawing/2014/main" id="{261101F9-CC49-B930-DC0B-E24708965AAC}"/>
              </a:ext>
            </a:extLst>
          </p:cNvPr>
          <p:cNvSpPr/>
          <p:nvPr/>
        </p:nvSpPr>
        <p:spPr>
          <a:xfrm>
            <a:off x="114761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21">
            <a:extLst>
              <a:ext uri="{FF2B5EF4-FFF2-40B4-BE49-F238E27FC236}">
                <a16:creationId xmlns:a16="http://schemas.microsoft.com/office/drawing/2014/main" id="{7D3ED446-9CD7-D460-C6CE-780BEC0E545F}"/>
              </a:ext>
            </a:extLst>
          </p:cNvPr>
          <p:cNvSpPr/>
          <p:nvPr/>
        </p:nvSpPr>
        <p:spPr>
          <a:xfrm>
            <a:off x="113650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22">
            <a:extLst>
              <a:ext uri="{FF2B5EF4-FFF2-40B4-BE49-F238E27FC236}">
                <a16:creationId xmlns:a16="http://schemas.microsoft.com/office/drawing/2014/main" id="{D3282C43-94C1-44FE-2360-92E570380AB1}"/>
              </a:ext>
            </a:extLst>
          </p:cNvPr>
          <p:cNvSpPr/>
          <p:nvPr/>
        </p:nvSpPr>
        <p:spPr>
          <a:xfrm>
            <a:off x="112538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23">
            <a:extLst>
              <a:ext uri="{FF2B5EF4-FFF2-40B4-BE49-F238E27FC236}">
                <a16:creationId xmlns:a16="http://schemas.microsoft.com/office/drawing/2014/main" id="{0A80498A-3C12-CBAE-15B3-427569B5B861}"/>
              </a:ext>
            </a:extLst>
          </p:cNvPr>
          <p:cNvSpPr/>
          <p:nvPr/>
        </p:nvSpPr>
        <p:spPr>
          <a:xfrm>
            <a:off x="111411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24">
            <a:extLst>
              <a:ext uri="{FF2B5EF4-FFF2-40B4-BE49-F238E27FC236}">
                <a16:creationId xmlns:a16="http://schemas.microsoft.com/office/drawing/2014/main" id="{7C5952E2-E0D5-7CCD-E8CD-A9A38972ED0A}"/>
              </a:ext>
            </a:extLst>
          </p:cNvPr>
          <p:cNvSpPr/>
          <p:nvPr/>
        </p:nvSpPr>
        <p:spPr>
          <a:xfrm>
            <a:off x="110300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4" name="任意多边形 25">
            <a:extLst>
              <a:ext uri="{FF2B5EF4-FFF2-40B4-BE49-F238E27FC236}">
                <a16:creationId xmlns:a16="http://schemas.microsoft.com/office/drawing/2014/main" id="{2170A7F7-FFB0-9B6D-A105-CE4EAF9F1B34}"/>
              </a:ext>
            </a:extLst>
          </p:cNvPr>
          <p:cNvSpPr/>
          <p:nvPr/>
        </p:nvSpPr>
        <p:spPr>
          <a:xfrm>
            <a:off x="109189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5" name="任意多边形 2">
            <a:extLst>
              <a:ext uri="{FF2B5EF4-FFF2-40B4-BE49-F238E27FC236}">
                <a16:creationId xmlns:a16="http://schemas.microsoft.com/office/drawing/2014/main" id="{D925D08C-4730-F8F4-54A0-27C49C59E0C2}"/>
              </a:ext>
            </a:extLst>
          </p:cNvPr>
          <p:cNvSpPr/>
          <p:nvPr/>
        </p:nvSpPr>
        <p:spPr>
          <a:xfrm>
            <a:off x="108078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1A98C34F-DB48-E3AF-C6DE-FE3A8D4D989D}"/>
              </a:ext>
            </a:extLst>
          </p:cNvPr>
          <p:cNvSpPr/>
          <p:nvPr/>
        </p:nvSpPr>
        <p:spPr>
          <a:xfrm>
            <a:off x="106950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5">
            <a:extLst>
              <a:ext uri="{FF2B5EF4-FFF2-40B4-BE49-F238E27FC236}">
                <a16:creationId xmlns:a16="http://schemas.microsoft.com/office/drawing/2014/main" id="{7F32D824-2E83-4853-FB71-293B37C7178B}"/>
              </a:ext>
            </a:extLst>
          </p:cNvPr>
          <p:cNvSpPr/>
          <p:nvPr/>
        </p:nvSpPr>
        <p:spPr>
          <a:xfrm>
            <a:off x="105839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8" name="任意多边形 29">
            <a:extLst>
              <a:ext uri="{FF2B5EF4-FFF2-40B4-BE49-F238E27FC236}">
                <a16:creationId xmlns:a16="http://schemas.microsoft.com/office/drawing/2014/main" id="{3E420E08-FFD6-E5F2-B5DD-60225E4A5EC7}"/>
              </a:ext>
            </a:extLst>
          </p:cNvPr>
          <p:cNvSpPr/>
          <p:nvPr/>
        </p:nvSpPr>
        <p:spPr>
          <a:xfrm>
            <a:off x="104728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9" name="任意多边形 30">
            <a:extLst>
              <a:ext uri="{FF2B5EF4-FFF2-40B4-BE49-F238E27FC236}">
                <a16:creationId xmlns:a16="http://schemas.microsoft.com/office/drawing/2014/main" id="{49B16CF3-E1D4-F82A-CB0D-F04E865DA1E9}"/>
              </a:ext>
            </a:extLst>
          </p:cNvPr>
          <p:cNvSpPr/>
          <p:nvPr/>
        </p:nvSpPr>
        <p:spPr>
          <a:xfrm>
            <a:off x="103601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0" name="任意多边形 31">
            <a:extLst>
              <a:ext uri="{FF2B5EF4-FFF2-40B4-BE49-F238E27FC236}">
                <a16:creationId xmlns:a16="http://schemas.microsoft.com/office/drawing/2014/main" id="{DBE0988F-88F0-FF51-D068-76E3AD290425}"/>
              </a:ext>
            </a:extLst>
          </p:cNvPr>
          <p:cNvSpPr/>
          <p:nvPr/>
        </p:nvSpPr>
        <p:spPr>
          <a:xfrm>
            <a:off x="102490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32">
            <a:extLst>
              <a:ext uri="{FF2B5EF4-FFF2-40B4-BE49-F238E27FC236}">
                <a16:creationId xmlns:a16="http://schemas.microsoft.com/office/drawing/2014/main" id="{062BE94A-31CD-BA77-3D20-D4B31E97398C}"/>
              </a:ext>
            </a:extLst>
          </p:cNvPr>
          <p:cNvSpPr/>
          <p:nvPr/>
        </p:nvSpPr>
        <p:spPr>
          <a:xfrm>
            <a:off x="101378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33">
            <a:extLst>
              <a:ext uri="{FF2B5EF4-FFF2-40B4-BE49-F238E27FC236}">
                <a16:creationId xmlns:a16="http://schemas.microsoft.com/office/drawing/2014/main" id="{F2502E6B-ADAF-F425-E6C4-8A8697A5FE56}"/>
              </a:ext>
            </a:extLst>
          </p:cNvPr>
          <p:cNvSpPr/>
          <p:nvPr/>
        </p:nvSpPr>
        <p:spPr>
          <a:xfrm>
            <a:off x="1002675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34">
            <a:extLst>
              <a:ext uri="{FF2B5EF4-FFF2-40B4-BE49-F238E27FC236}">
                <a16:creationId xmlns:a16="http://schemas.microsoft.com/office/drawing/2014/main" id="{90C51A32-5C93-09ED-98E4-B0D58249211E}"/>
              </a:ext>
            </a:extLst>
          </p:cNvPr>
          <p:cNvSpPr/>
          <p:nvPr/>
        </p:nvSpPr>
        <p:spPr>
          <a:xfrm>
            <a:off x="99140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35">
            <a:extLst>
              <a:ext uri="{FF2B5EF4-FFF2-40B4-BE49-F238E27FC236}">
                <a16:creationId xmlns:a16="http://schemas.microsoft.com/office/drawing/2014/main" id="{8BF1DA3F-E7CE-18F5-BB16-3F27512BD4AE}"/>
              </a:ext>
            </a:extLst>
          </p:cNvPr>
          <p:cNvSpPr/>
          <p:nvPr/>
        </p:nvSpPr>
        <p:spPr>
          <a:xfrm>
            <a:off x="98029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8C285424-6AA7-F722-623F-B22A40EA2E5E}"/>
              </a:ext>
            </a:extLst>
          </p:cNvPr>
          <p:cNvSpPr/>
          <p:nvPr/>
        </p:nvSpPr>
        <p:spPr>
          <a:xfrm>
            <a:off x="96917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37">
            <a:extLst>
              <a:ext uri="{FF2B5EF4-FFF2-40B4-BE49-F238E27FC236}">
                <a16:creationId xmlns:a16="http://schemas.microsoft.com/office/drawing/2014/main" id="{62BD09F1-C644-34AA-0A3D-A6D8AC544F95}"/>
              </a:ext>
            </a:extLst>
          </p:cNvPr>
          <p:cNvSpPr/>
          <p:nvPr/>
        </p:nvSpPr>
        <p:spPr>
          <a:xfrm>
            <a:off x="95790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7" name="任意多边形 38">
            <a:extLst>
              <a:ext uri="{FF2B5EF4-FFF2-40B4-BE49-F238E27FC236}">
                <a16:creationId xmlns:a16="http://schemas.microsoft.com/office/drawing/2014/main" id="{83EF1F63-C138-FFA4-3CAB-C3CEFE6E159C}"/>
              </a:ext>
            </a:extLst>
          </p:cNvPr>
          <p:cNvSpPr/>
          <p:nvPr/>
        </p:nvSpPr>
        <p:spPr>
          <a:xfrm>
            <a:off x="94679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8" name="任意多边形 39">
            <a:extLst>
              <a:ext uri="{FF2B5EF4-FFF2-40B4-BE49-F238E27FC236}">
                <a16:creationId xmlns:a16="http://schemas.microsoft.com/office/drawing/2014/main" id="{F837D928-D3E4-27C3-9219-538D57F75AAD}"/>
              </a:ext>
            </a:extLst>
          </p:cNvPr>
          <p:cNvSpPr/>
          <p:nvPr/>
        </p:nvSpPr>
        <p:spPr>
          <a:xfrm>
            <a:off x="93568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9" name="任意多边形 40">
            <a:extLst>
              <a:ext uri="{FF2B5EF4-FFF2-40B4-BE49-F238E27FC236}">
                <a16:creationId xmlns:a16="http://schemas.microsoft.com/office/drawing/2014/main" id="{222AD06E-96DD-88EE-9B03-3C8B972CE576}"/>
              </a:ext>
            </a:extLst>
          </p:cNvPr>
          <p:cNvSpPr/>
          <p:nvPr/>
        </p:nvSpPr>
        <p:spPr>
          <a:xfrm>
            <a:off x="92457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41">
            <a:extLst>
              <a:ext uri="{FF2B5EF4-FFF2-40B4-BE49-F238E27FC236}">
                <a16:creationId xmlns:a16="http://schemas.microsoft.com/office/drawing/2014/main" id="{7EE67564-EADE-A203-A953-E131265E7749}"/>
              </a:ext>
            </a:extLst>
          </p:cNvPr>
          <p:cNvSpPr/>
          <p:nvPr/>
        </p:nvSpPr>
        <p:spPr>
          <a:xfrm>
            <a:off x="91329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42">
            <a:extLst>
              <a:ext uri="{FF2B5EF4-FFF2-40B4-BE49-F238E27FC236}">
                <a16:creationId xmlns:a16="http://schemas.microsoft.com/office/drawing/2014/main" id="{4A90E893-42C2-1F72-B1AA-79DEA4D9EEA5}"/>
              </a:ext>
            </a:extLst>
          </p:cNvPr>
          <p:cNvSpPr/>
          <p:nvPr/>
        </p:nvSpPr>
        <p:spPr>
          <a:xfrm>
            <a:off x="902186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43">
            <a:extLst>
              <a:ext uri="{FF2B5EF4-FFF2-40B4-BE49-F238E27FC236}">
                <a16:creationId xmlns:a16="http://schemas.microsoft.com/office/drawing/2014/main" id="{98301FF8-E5C5-1814-1089-91FBA2E5EE9B}"/>
              </a:ext>
            </a:extLst>
          </p:cNvPr>
          <p:cNvSpPr/>
          <p:nvPr/>
        </p:nvSpPr>
        <p:spPr>
          <a:xfrm>
            <a:off x="89107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44">
            <a:extLst>
              <a:ext uri="{FF2B5EF4-FFF2-40B4-BE49-F238E27FC236}">
                <a16:creationId xmlns:a16="http://schemas.microsoft.com/office/drawing/2014/main" id="{8B0B6F5C-1AFC-89A5-5867-67F91AB38B4F}"/>
              </a:ext>
            </a:extLst>
          </p:cNvPr>
          <p:cNvSpPr/>
          <p:nvPr/>
        </p:nvSpPr>
        <p:spPr>
          <a:xfrm>
            <a:off x="87980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45">
            <a:extLst>
              <a:ext uri="{FF2B5EF4-FFF2-40B4-BE49-F238E27FC236}">
                <a16:creationId xmlns:a16="http://schemas.microsoft.com/office/drawing/2014/main" id="{7C908720-A076-389E-CD21-905CC1E3F1F0}"/>
              </a:ext>
            </a:extLst>
          </p:cNvPr>
          <p:cNvSpPr/>
          <p:nvPr/>
        </p:nvSpPr>
        <p:spPr>
          <a:xfrm>
            <a:off x="86869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46">
            <a:extLst>
              <a:ext uri="{FF2B5EF4-FFF2-40B4-BE49-F238E27FC236}">
                <a16:creationId xmlns:a16="http://schemas.microsoft.com/office/drawing/2014/main" id="{38BF5350-C8D0-2942-0B65-2FE96703A206}"/>
              </a:ext>
            </a:extLst>
          </p:cNvPr>
          <p:cNvSpPr/>
          <p:nvPr/>
        </p:nvSpPr>
        <p:spPr>
          <a:xfrm>
            <a:off x="85757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47">
            <a:extLst>
              <a:ext uri="{FF2B5EF4-FFF2-40B4-BE49-F238E27FC236}">
                <a16:creationId xmlns:a16="http://schemas.microsoft.com/office/drawing/2014/main" id="{534B596C-8B0F-089C-111F-8AF7B5E235A9}"/>
              </a:ext>
            </a:extLst>
          </p:cNvPr>
          <p:cNvSpPr/>
          <p:nvPr/>
        </p:nvSpPr>
        <p:spPr>
          <a:xfrm>
            <a:off x="84630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48">
            <a:extLst>
              <a:ext uri="{FF2B5EF4-FFF2-40B4-BE49-F238E27FC236}">
                <a16:creationId xmlns:a16="http://schemas.microsoft.com/office/drawing/2014/main" id="{AB72F7ED-7A73-1D1A-3835-3E61F7DC5DFB}"/>
              </a:ext>
            </a:extLst>
          </p:cNvPr>
          <p:cNvSpPr/>
          <p:nvPr/>
        </p:nvSpPr>
        <p:spPr>
          <a:xfrm>
            <a:off x="83519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49">
            <a:extLst>
              <a:ext uri="{FF2B5EF4-FFF2-40B4-BE49-F238E27FC236}">
                <a16:creationId xmlns:a16="http://schemas.microsoft.com/office/drawing/2014/main" id="{29F6D387-25DF-8E84-BC1B-24C8AD252C9A}"/>
              </a:ext>
            </a:extLst>
          </p:cNvPr>
          <p:cNvSpPr/>
          <p:nvPr/>
        </p:nvSpPr>
        <p:spPr>
          <a:xfrm>
            <a:off x="824081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4E270F42-BFC7-E23B-71E0-BC349A8C603E}"/>
              </a:ext>
            </a:extLst>
          </p:cNvPr>
          <p:cNvCxnSpPr/>
          <p:nvPr/>
        </p:nvCxnSpPr>
        <p:spPr>
          <a:xfrm>
            <a:off x="5676220" y="2909627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51">
            <a:extLst>
              <a:ext uri="{FF2B5EF4-FFF2-40B4-BE49-F238E27FC236}">
                <a16:creationId xmlns:a16="http://schemas.microsoft.com/office/drawing/2014/main" id="{AAD609F5-5911-5FA3-6785-807C8EBCCE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3210" y="3071982"/>
            <a:ext cx="70724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66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1</a:t>
            </a:r>
          </a:p>
        </p:txBody>
      </p:sp>
      <p:sp>
        <p:nvSpPr>
          <p:cNvPr id="41" name="文本框 52">
            <a:extLst>
              <a:ext uri="{FF2B5EF4-FFF2-40B4-BE49-F238E27FC236}">
                <a16:creationId xmlns:a16="http://schemas.microsoft.com/office/drawing/2014/main" id="{CE349C3B-C4DD-90CD-588E-2643D35CD5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7112" y="3070486"/>
            <a:ext cx="357020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6600" b="1" noProof="1">
                <a:solidFill>
                  <a:schemeClr val="bg1"/>
                </a:solidFill>
                <a:latin typeface="微软雅黑" pitchFamily="34" charset="-122"/>
              </a:rPr>
              <a:t>数值函数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C8D041-6A71-F5B1-8ACD-C4A018D511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E9C7F729-EA5B-4E3D-ACA9-47A9EB8A8A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024" y="1192133"/>
            <a:ext cx="10421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LEFT(str,x)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用于</a:t>
            </a:r>
            <a:r>
              <a:rPr lang="zh-CN" altLang="en-US">
                <a:solidFill>
                  <a:srgbClr val="FF0000"/>
                </a:solidFill>
              </a:rPr>
              <a:t>获取字符串</a:t>
            </a:r>
            <a:r>
              <a:rPr lang="en-US" altLang="zh-CN">
                <a:solidFill>
                  <a:srgbClr val="FF0000"/>
                </a:solidFill>
              </a:rPr>
              <a:t>str</a:t>
            </a:r>
            <a:r>
              <a:rPr lang="zh-CN" altLang="en-US">
                <a:solidFill>
                  <a:srgbClr val="FF0000"/>
                </a:solidFill>
              </a:rPr>
              <a:t>中最左边的</a:t>
            </a:r>
            <a:r>
              <a:rPr lang="en-US" altLang="zh-CN">
                <a:solidFill>
                  <a:srgbClr val="FF0000"/>
                </a:solidFill>
              </a:rPr>
              <a:t>x</a:t>
            </a:r>
            <a:r>
              <a:rPr lang="zh-CN" altLang="en-US">
                <a:solidFill>
                  <a:srgbClr val="FF0000"/>
                </a:solidFill>
              </a:rPr>
              <a:t>个字符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RIGHT(str,x)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用于</a:t>
            </a:r>
            <a:r>
              <a:rPr lang="zh-CN" altLang="en-US">
                <a:solidFill>
                  <a:srgbClr val="FF0000"/>
                </a:solidFill>
              </a:rPr>
              <a:t>获取字符串</a:t>
            </a:r>
            <a:r>
              <a:rPr lang="en-US" altLang="zh-CN">
                <a:solidFill>
                  <a:srgbClr val="FF0000"/>
                </a:solidFill>
              </a:rPr>
              <a:t>str</a:t>
            </a:r>
            <a:r>
              <a:rPr lang="zh-CN" altLang="en-US">
                <a:solidFill>
                  <a:srgbClr val="FF0000"/>
                </a:solidFill>
              </a:rPr>
              <a:t>中最右边的</a:t>
            </a:r>
            <a:r>
              <a:rPr lang="en-US" altLang="zh-CN">
                <a:solidFill>
                  <a:srgbClr val="FF0000"/>
                </a:solidFill>
              </a:rPr>
              <a:t>x</a:t>
            </a:r>
            <a:r>
              <a:rPr lang="zh-CN" altLang="en-US">
                <a:solidFill>
                  <a:srgbClr val="FF0000"/>
                </a:solidFill>
              </a:rPr>
              <a:t>个字符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4F41BE0-02E7-7A87-FD24-B4038B5EA0D1}"/>
              </a:ext>
            </a:extLst>
          </p:cNvPr>
          <p:cNvSpPr/>
          <p:nvPr/>
        </p:nvSpPr>
        <p:spPr>
          <a:xfrm>
            <a:off x="423278" y="3043698"/>
            <a:ext cx="9882453" cy="179830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4AFDA08F-BB6F-FEF3-6109-7CB138E046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3251" y="3164370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LEFT('beijinglvyougonglue',7),RIGHT('beijinglvyougonglue',7);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LEFT('beijinglvyougonglue',7)	| RIGHT('beijinglvyougonglue',7)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beijing                    		| gonglue                   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(0.02 sec)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B066FAE-4B02-993A-8CB1-5CD8A9E6FF04}"/>
              </a:ext>
            </a:extLst>
          </p:cNvPr>
          <p:cNvGrpSpPr/>
          <p:nvPr/>
        </p:nvGrpSpPr>
        <p:grpSpPr>
          <a:xfrm>
            <a:off x="419100" y="2151799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64AA906D-EB32-3ED9-EA96-EB82A9208E71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25" name="圆角矩形 14">
              <a:extLst>
                <a:ext uri="{FF2B5EF4-FFF2-40B4-BE49-F238E27FC236}">
                  <a16:creationId xmlns:a16="http://schemas.microsoft.com/office/drawing/2014/main" id="{FAB3B6D9-F31E-076F-1028-0D217E487557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15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D11F2EC4-D05B-755C-3B94-B863A19022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9088" y="2184660"/>
            <a:ext cx="8086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语句，分别使用函数</a:t>
            </a:r>
            <a:r>
              <a:rPr lang="en-US" altLang="zh-CN"/>
              <a:t>LEFT(str,x)</a:t>
            </a:r>
            <a:r>
              <a:rPr lang="zh-CN" altLang="en-US"/>
              <a:t>和</a:t>
            </a:r>
            <a:r>
              <a:rPr lang="en-US" altLang="zh-CN"/>
              <a:t>RIGHT(str,x)</a:t>
            </a:r>
            <a:r>
              <a:rPr lang="zh-CN" altLang="en-US"/>
              <a:t>获取字符串“</a:t>
            </a:r>
            <a:r>
              <a:rPr lang="en-US" altLang="zh-CN"/>
              <a:t>beijinglvyougonglue”</a:t>
            </a:r>
            <a:r>
              <a:rPr lang="zh-CN" altLang="en-US"/>
              <a:t>左边和右边的</a:t>
            </a:r>
            <a:r>
              <a:rPr lang="en-US" altLang="zh-CN"/>
              <a:t>7</a:t>
            </a:r>
            <a:r>
              <a:rPr lang="zh-CN" altLang="en-US"/>
              <a:t>个字符，执行结果如下：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0CD19A87-26F6-30F5-EF52-324861A7D6C7}"/>
              </a:ext>
            </a:extLst>
          </p:cNvPr>
          <p:cNvGrpSpPr/>
          <p:nvPr/>
        </p:nvGrpSpPr>
        <p:grpSpPr>
          <a:xfrm flipH="1">
            <a:off x="8249056" y="3058187"/>
            <a:ext cx="2603225" cy="3703317"/>
            <a:chOff x="1133465" y="1394673"/>
            <a:chExt cx="3150360" cy="470253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7CD434D4-8DD9-C6DF-B941-781BA0B69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0" name="Freeform 37">
              <a:extLst>
                <a:ext uri="{FF2B5EF4-FFF2-40B4-BE49-F238E27FC236}">
                  <a16:creationId xmlns:a16="http://schemas.microsoft.com/office/drawing/2014/main" id="{C6DF8C7F-6100-6DCC-67A4-C498C77882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1" name="Freeform 38">
              <a:extLst>
                <a:ext uri="{FF2B5EF4-FFF2-40B4-BE49-F238E27FC236}">
                  <a16:creationId xmlns:a16="http://schemas.microsoft.com/office/drawing/2014/main" id="{275FA4D6-A2B3-87AE-CF3B-F7C9853C8BB0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BB91AE5E-F04E-1CBE-0C73-C3B4C81A2BC6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2" name="Oval 8">
                <a:extLst>
                  <a:ext uri="{FF2B5EF4-FFF2-40B4-BE49-F238E27FC236}">
                    <a16:creationId xmlns:a16="http://schemas.microsoft.com/office/drawing/2014/main" id="{7A1CC9A5-8F7A-4753-E609-515386B114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3" name="Freeform 35">
                <a:extLst>
                  <a:ext uri="{FF2B5EF4-FFF2-40B4-BE49-F238E27FC236}">
                    <a16:creationId xmlns:a16="http://schemas.microsoft.com/office/drawing/2014/main" id="{6A9C4581-FC61-0DAD-CE8C-E9E6A79287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7C765ADB-C8E1-1856-F736-D59FC807F059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EFD44107-8195-1393-4A08-892235AE9C63}"/>
                </a:ext>
              </a:extLst>
            </p:cNvPr>
            <p:cNvCxnSpPr>
              <a:stCxn id="9" idx="4"/>
              <a:endCxn id="23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8971DCDD-E0FB-2B24-D9C4-CFC8AC1F5E6A}"/>
                </a:ext>
              </a:extLst>
            </p:cNvPr>
            <p:cNvCxnSpPr>
              <a:stCxn id="11" idx="4"/>
              <a:endCxn id="23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B6EF88BF-5F14-DF96-AF37-F2E5634B21DB}"/>
                </a:ext>
              </a:extLst>
            </p:cNvPr>
            <p:cNvCxnSpPr>
              <a:stCxn id="13" idx="4"/>
              <a:endCxn id="23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82C22A14-F246-48C0-4BB3-B48D0867B27B}"/>
                </a:ext>
              </a:extLst>
            </p:cNvPr>
            <p:cNvCxnSpPr>
              <a:stCxn id="10" idx="4"/>
              <a:endCxn id="23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 24">
              <a:extLst>
                <a:ext uri="{FF2B5EF4-FFF2-40B4-BE49-F238E27FC236}">
                  <a16:creationId xmlns:a16="http://schemas.microsoft.com/office/drawing/2014/main" id="{4739D1B4-2C16-350C-D956-C94140EE3CBD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2A3D1C5A-2C3B-4F1B-3570-3A3C14A0AD16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682E07DE-E8BE-FBD8-CAC3-5E50B75B20AC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925B53FE-B9BA-ABBD-9B84-717AB5AA5C8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8040579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DE6CAC-7CCA-5911-EB76-074A3EA29F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674DEFB6-ABD1-D28F-82B8-D3AF5FB497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024" y="1192132"/>
            <a:ext cx="10421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SUBSTRING(str,x,y)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用于</a:t>
            </a:r>
            <a:r>
              <a:rPr lang="zh-CN" altLang="en-US">
                <a:solidFill>
                  <a:srgbClr val="FF0000"/>
                </a:solidFill>
              </a:rPr>
              <a:t>获取字符串</a:t>
            </a:r>
            <a:r>
              <a:rPr lang="en-US" altLang="zh-CN">
                <a:solidFill>
                  <a:srgbClr val="FF0000"/>
                </a:solidFill>
              </a:rPr>
              <a:t>str</a:t>
            </a:r>
            <a:r>
              <a:rPr lang="zh-CN" altLang="en-US">
                <a:solidFill>
                  <a:srgbClr val="FF0000"/>
                </a:solidFill>
              </a:rPr>
              <a:t>中从</a:t>
            </a:r>
            <a:r>
              <a:rPr lang="en-US" altLang="zh-CN">
                <a:solidFill>
                  <a:srgbClr val="FF0000"/>
                </a:solidFill>
              </a:rPr>
              <a:t>x</a:t>
            </a:r>
            <a:r>
              <a:rPr lang="zh-CN" altLang="en-US">
                <a:solidFill>
                  <a:srgbClr val="FF0000"/>
                </a:solidFill>
              </a:rPr>
              <a:t>位置开始，后面</a:t>
            </a:r>
            <a:r>
              <a:rPr lang="en-US" altLang="zh-CN">
                <a:solidFill>
                  <a:srgbClr val="FF0000"/>
                </a:solidFill>
              </a:rPr>
              <a:t>y</a:t>
            </a:r>
            <a:r>
              <a:rPr lang="zh-CN" altLang="en-US">
                <a:solidFill>
                  <a:srgbClr val="FF0000"/>
                </a:solidFill>
              </a:rPr>
              <a:t>个字符长度的子串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。该函数常用于</a:t>
            </a:r>
            <a:r>
              <a:rPr lang="zh-CN" altLang="en-US">
                <a:solidFill>
                  <a:srgbClr val="FF0000"/>
                </a:solidFill>
              </a:rPr>
              <a:t>在给定字符串中提取子串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8EC1A56-14DE-AE5D-B20A-1EB6A9F17C32}"/>
              </a:ext>
            </a:extLst>
          </p:cNvPr>
          <p:cNvSpPr/>
          <p:nvPr/>
        </p:nvSpPr>
        <p:spPr>
          <a:xfrm>
            <a:off x="423278" y="3043697"/>
            <a:ext cx="10113445" cy="179830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FE6C91F9-364A-0686-8286-A9E93DAEF6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3251" y="3164369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SUBSTRING('beijinglvyougonglue',8,5);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SUBSTRING('beijinglvyougonglue',8,5)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lvyou                           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(0.00 sec)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7EF324A-53E7-6C32-EE9C-9DA5E5BDFF27}"/>
              </a:ext>
            </a:extLst>
          </p:cNvPr>
          <p:cNvGrpSpPr/>
          <p:nvPr/>
        </p:nvGrpSpPr>
        <p:grpSpPr>
          <a:xfrm>
            <a:off x="419100" y="2151798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03BA8652-8AD3-7773-EBC5-D4B65E0DA9FB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25" name="圆角矩形 14">
              <a:extLst>
                <a:ext uri="{FF2B5EF4-FFF2-40B4-BE49-F238E27FC236}">
                  <a16:creationId xmlns:a16="http://schemas.microsoft.com/office/drawing/2014/main" id="{A07C201D-2831-5977-38E4-0A5AD4F485DB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16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30909FF6-FC4D-E781-6425-B50D92E10E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9088" y="2184659"/>
            <a:ext cx="8086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语句，使用函数</a:t>
            </a:r>
            <a:r>
              <a:rPr lang="en-US" altLang="zh-CN"/>
              <a:t>SUBSTRING(str,x,y)</a:t>
            </a:r>
            <a:r>
              <a:rPr lang="zh-CN" altLang="en-US"/>
              <a:t>获取字符串“</a:t>
            </a:r>
            <a:r>
              <a:rPr lang="en-US" altLang="zh-CN"/>
              <a:t>beijinglvyougonglue”</a:t>
            </a:r>
            <a:r>
              <a:rPr lang="zh-CN" altLang="en-US"/>
              <a:t>从第</a:t>
            </a:r>
            <a:r>
              <a:rPr lang="en-US" altLang="zh-CN"/>
              <a:t>8</a:t>
            </a:r>
            <a:r>
              <a:rPr lang="zh-CN" altLang="en-US"/>
              <a:t>个字符开始，后面的</a:t>
            </a:r>
            <a:r>
              <a:rPr lang="en-US" altLang="zh-CN"/>
              <a:t>5</a:t>
            </a:r>
            <a:r>
              <a:rPr lang="zh-CN" altLang="en-US"/>
              <a:t>个字符，执行结果如下：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618C4E9-3DDD-A934-F06C-B1E7DC44E11A}"/>
              </a:ext>
            </a:extLst>
          </p:cNvPr>
          <p:cNvGrpSpPr/>
          <p:nvPr/>
        </p:nvGrpSpPr>
        <p:grpSpPr>
          <a:xfrm flipH="1">
            <a:off x="8249052" y="3058185"/>
            <a:ext cx="2603228" cy="3703317"/>
            <a:chOff x="1133465" y="1394673"/>
            <a:chExt cx="3150360" cy="470253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935FA176-5B6A-8220-C2AA-E471146C85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0" name="Freeform 37">
              <a:extLst>
                <a:ext uri="{FF2B5EF4-FFF2-40B4-BE49-F238E27FC236}">
                  <a16:creationId xmlns:a16="http://schemas.microsoft.com/office/drawing/2014/main" id="{6E33C0E2-E05C-BBDA-DBEA-F11AAE3B6A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1" name="Freeform 38">
              <a:extLst>
                <a:ext uri="{FF2B5EF4-FFF2-40B4-BE49-F238E27FC236}">
                  <a16:creationId xmlns:a16="http://schemas.microsoft.com/office/drawing/2014/main" id="{897A3AEF-E0CF-FE1D-231C-F00718562AB1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9D5EF362-7E9A-B039-C7F3-89B965326FFF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2" name="Oval 8">
                <a:extLst>
                  <a:ext uri="{FF2B5EF4-FFF2-40B4-BE49-F238E27FC236}">
                    <a16:creationId xmlns:a16="http://schemas.microsoft.com/office/drawing/2014/main" id="{A69C0D7A-E3E8-3942-97D8-16E314AD83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3" name="Freeform 35">
                <a:extLst>
                  <a:ext uri="{FF2B5EF4-FFF2-40B4-BE49-F238E27FC236}">
                    <a16:creationId xmlns:a16="http://schemas.microsoft.com/office/drawing/2014/main" id="{BDE50AEE-3D1D-EFA5-1B4D-FC5524AC4E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B8DB4760-19C7-2D93-6568-FF4A39D2F06D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13AA13D8-3D7E-9979-9813-D95DC3E4C19B}"/>
                </a:ext>
              </a:extLst>
            </p:cNvPr>
            <p:cNvCxnSpPr>
              <a:stCxn id="9" idx="4"/>
              <a:endCxn id="23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AC21E114-C954-99AC-A385-E3311D365FF4}"/>
                </a:ext>
              </a:extLst>
            </p:cNvPr>
            <p:cNvCxnSpPr>
              <a:stCxn id="11" idx="4"/>
              <a:endCxn id="23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E5BB319E-6231-B16E-DBA5-B63DDB1E93A7}"/>
                </a:ext>
              </a:extLst>
            </p:cNvPr>
            <p:cNvCxnSpPr>
              <a:stCxn id="13" idx="4"/>
              <a:endCxn id="23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7D0349DA-2789-0CA2-5FD2-31928D4E3F98}"/>
                </a:ext>
              </a:extLst>
            </p:cNvPr>
            <p:cNvCxnSpPr>
              <a:stCxn id="10" idx="4"/>
              <a:endCxn id="23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 24">
              <a:extLst>
                <a:ext uri="{FF2B5EF4-FFF2-40B4-BE49-F238E27FC236}">
                  <a16:creationId xmlns:a16="http://schemas.microsoft.com/office/drawing/2014/main" id="{572B1FC8-E6B8-5C48-2D9C-9CCFEF9FB118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4D23C586-4FC3-B115-9D50-A0F9C2B30337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A3EC6FC9-C66E-1DBD-B105-F868A83F1BF1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39755E5A-460E-CA48-8CA0-8EC862738F80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9723724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FB4A7D-1EB7-24D5-1EB1-C2DB3AC02D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41">
            <a:extLst>
              <a:ext uri="{FF2B5EF4-FFF2-40B4-BE49-F238E27FC236}">
                <a16:creationId xmlns:a16="http://schemas.microsoft.com/office/drawing/2014/main" id="{0BE0EA5D-F061-0346-C2E5-1ACEA1AE9D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024" y="1192133"/>
            <a:ext cx="10421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LPAD(str1,n,str2)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的作用是</a:t>
            </a:r>
            <a:r>
              <a:rPr lang="zh-CN" altLang="en-US">
                <a:solidFill>
                  <a:srgbClr val="FF0000"/>
                </a:solidFill>
              </a:rPr>
              <a:t>使用字符串</a:t>
            </a:r>
            <a:r>
              <a:rPr lang="en-US" altLang="zh-CN">
                <a:solidFill>
                  <a:srgbClr val="FF0000"/>
                </a:solidFill>
              </a:rPr>
              <a:t>str2</a:t>
            </a:r>
            <a:r>
              <a:rPr lang="zh-CN" altLang="en-US">
                <a:solidFill>
                  <a:srgbClr val="FF0000"/>
                </a:solidFill>
              </a:rPr>
              <a:t>对字符串</a:t>
            </a:r>
            <a:r>
              <a:rPr lang="en-US" altLang="zh-CN">
                <a:solidFill>
                  <a:srgbClr val="FF0000"/>
                </a:solidFill>
              </a:rPr>
              <a:t>str1</a:t>
            </a:r>
            <a:r>
              <a:rPr lang="zh-CN" altLang="en-US">
                <a:solidFill>
                  <a:srgbClr val="FF0000"/>
                </a:solidFill>
              </a:rPr>
              <a:t>最左边进行填充，直到字符串</a:t>
            </a:r>
            <a:r>
              <a:rPr lang="en-US" altLang="zh-CN">
                <a:solidFill>
                  <a:srgbClr val="FF0000"/>
                </a:solidFill>
              </a:rPr>
              <a:t>str1</a:t>
            </a:r>
            <a:r>
              <a:rPr lang="zh-CN" altLang="en-US">
                <a:solidFill>
                  <a:srgbClr val="FF0000"/>
                </a:solidFill>
              </a:rPr>
              <a:t>总长度达到</a:t>
            </a:r>
            <a:r>
              <a:rPr lang="en-US" altLang="zh-CN">
                <a:solidFill>
                  <a:srgbClr val="FF0000"/>
                </a:solidFill>
              </a:rPr>
              <a:t>n</a:t>
            </a:r>
            <a:r>
              <a:rPr lang="zh-CN" altLang="en-US">
                <a:solidFill>
                  <a:srgbClr val="FF0000"/>
                </a:solidFill>
              </a:rPr>
              <a:t>个字符长度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。如果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str1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的字符长度大于或等于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n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，则不填充。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73DB38DA-B203-16A6-2BE7-8E14F9361053}"/>
              </a:ext>
            </a:extLst>
          </p:cNvPr>
          <p:cNvSpPr/>
          <p:nvPr/>
        </p:nvSpPr>
        <p:spPr>
          <a:xfrm>
            <a:off x="423278" y="3043698"/>
            <a:ext cx="9882453" cy="179830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29" name="文本框 38">
            <a:extLst>
              <a:ext uri="{FF2B5EF4-FFF2-40B4-BE49-F238E27FC236}">
                <a16:creationId xmlns:a16="http://schemas.microsoft.com/office/drawing/2014/main" id="{C84FBF17-4A15-4F6B-C87C-EB6052A7B2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3251" y="3164370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LPAD('abcdefg',5,'km'),LPAD('abcdefg',10,'km');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LPAD('abcdefg',5,'km')	| LPAD('abcdefg',10,'km')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abcde            		| kmkabcdefg     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(0.00 sec)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E117E0A-0B17-319D-A177-9526F890E1A3}"/>
              </a:ext>
            </a:extLst>
          </p:cNvPr>
          <p:cNvGrpSpPr/>
          <p:nvPr/>
        </p:nvGrpSpPr>
        <p:grpSpPr>
          <a:xfrm>
            <a:off x="419100" y="2151799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42A4118B-028B-7AB1-A257-FA440FD25941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49" name="圆角矩形 14">
              <a:extLst>
                <a:ext uri="{FF2B5EF4-FFF2-40B4-BE49-F238E27FC236}">
                  <a16:creationId xmlns:a16="http://schemas.microsoft.com/office/drawing/2014/main" id="{5A4D03DA-D721-E28E-FAC6-D7F31012FE78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17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31" name="文本框 36">
            <a:extLst>
              <a:ext uri="{FF2B5EF4-FFF2-40B4-BE49-F238E27FC236}">
                <a16:creationId xmlns:a16="http://schemas.microsoft.com/office/drawing/2014/main" id="{A2B357A2-7354-BEF3-540B-7A96D3DBFD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9088" y="2184660"/>
            <a:ext cx="8086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语句，使用字符串</a:t>
            </a:r>
            <a:r>
              <a:rPr lang="en-US" altLang="zh-CN"/>
              <a:t>km</a:t>
            </a:r>
            <a:r>
              <a:rPr lang="zh-CN" altLang="en-US"/>
              <a:t>对字符串“</a:t>
            </a:r>
            <a:r>
              <a:rPr lang="en-US" altLang="zh-CN"/>
              <a:t>abcdefg”</a:t>
            </a:r>
            <a:r>
              <a:rPr lang="zh-CN" altLang="en-US"/>
              <a:t>最左边进行填充，直到字符串达到</a:t>
            </a:r>
            <a:r>
              <a:rPr lang="en-US" altLang="zh-CN"/>
              <a:t>5</a:t>
            </a:r>
            <a:r>
              <a:rPr lang="zh-CN" altLang="en-US"/>
              <a:t>个或</a:t>
            </a:r>
            <a:r>
              <a:rPr lang="en-US" altLang="zh-CN"/>
              <a:t>10</a:t>
            </a:r>
            <a:r>
              <a:rPr lang="zh-CN" altLang="en-US"/>
              <a:t>个字符长度。执行结果如下：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84C17B5-19BE-DC3C-D15A-3C4400571328}"/>
              </a:ext>
            </a:extLst>
          </p:cNvPr>
          <p:cNvGrpSpPr/>
          <p:nvPr/>
        </p:nvGrpSpPr>
        <p:grpSpPr>
          <a:xfrm flipH="1">
            <a:off x="8249054" y="2925452"/>
            <a:ext cx="2696532" cy="3836050"/>
            <a:chOff x="1133465" y="1394673"/>
            <a:chExt cx="3150360" cy="4702535"/>
          </a:xfrm>
        </p:grpSpPr>
        <p:sp>
          <p:nvSpPr>
            <p:cNvPr id="33" name="Freeform 5">
              <a:extLst>
                <a:ext uri="{FF2B5EF4-FFF2-40B4-BE49-F238E27FC236}">
                  <a16:creationId xmlns:a16="http://schemas.microsoft.com/office/drawing/2014/main" id="{E72E7C4B-2A15-61AA-A357-C855FF53F5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34" name="Freeform 37">
              <a:extLst>
                <a:ext uri="{FF2B5EF4-FFF2-40B4-BE49-F238E27FC236}">
                  <a16:creationId xmlns:a16="http://schemas.microsoft.com/office/drawing/2014/main" id="{6E896655-9CDF-7609-DAE8-D8CFAA6ADC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35" name="Freeform 38">
              <a:extLst>
                <a:ext uri="{FF2B5EF4-FFF2-40B4-BE49-F238E27FC236}">
                  <a16:creationId xmlns:a16="http://schemas.microsoft.com/office/drawing/2014/main" id="{A50D422D-B26A-D1F7-6D5A-869A3F36A5C9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7046B6BE-91DE-8077-26CA-5CA43A223751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46" name="Oval 8">
                <a:extLst>
                  <a:ext uri="{FF2B5EF4-FFF2-40B4-BE49-F238E27FC236}">
                    <a16:creationId xmlns:a16="http://schemas.microsoft.com/office/drawing/2014/main" id="{8700BDC1-23FA-3C4E-61FE-2B027F539B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47" name="Freeform 35">
                <a:extLst>
                  <a:ext uri="{FF2B5EF4-FFF2-40B4-BE49-F238E27FC236}">
                    <a16:creationId xmlns:a16="http://schemas.microsoft.com/office/drawing/2014/main" id="{00745ED5-DD5F-FD0C-A6D5-3AB4290657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59D6FD25-108E-EC33-BEA0-4D34A83875D2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E0326F3D-5BCD-04EB-708C-B699FD927220}"/>
                </a:ext>
              </a:extLst>
            </p:cNvPr>
            <p:cNvCxnSpPr>
              <a:stCxn id="33" idx="4"/>
              <a:endCxn id="47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57F399AE-3E5C-F268-117E-5888CCC36585}"/>
                </a:ext>
              </a:extLst>
            </p:cNvPr>
            <p:cNvCxnSpPr>
              <a:stCxn id="35" idx="4"/>
              <a:endCxn id="47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293F6124-940F-CA44-593B-38BE548BC3A5}"/>
                </a:ext>
              </a:extLst>
            </p:cNvPr>
            <p:cNvCxnSpPr>
              <a:stCxn id="37" idx="4"/>
              <a:endCxn id="47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A5458E4B-1945-48F8-6C01-E6D230A1ED9F}"/>
                </a:ext>
              </a:extLst>
            </p:cNvPr>
            <p:cNvCxnSpPr>
              <a:stCxn id="34" idx="4"/>
              <a:endCxn id="47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Freeform 24">
              <a:extLst>
                <a:ext uri="{FF2B5EF4-FFF2-40B4-BE49-F238E27FC236}">
                  <a16:creationId xmlns:a16="http://schemas.microsoft.com/office/drawing/2014/main" id="{1D57C262-FC09-24BE-0DA0-86B9EFF64E7A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" name="Freeform 21">
              <a:extLst>
                <a:ext uri="{FF2B5EF4-FFF2-40B4-BE49-F238E27FC236}">
                  <a16:creationId xmlns:a16="http://schemas.microsoft.com/office/drawing/2014/main" id="{DBE07D90-839F-0D0C-60F6-D263DF97C45B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" name="Freeform 22">
              <a:extLst>
                <a:ext uri="{FF2B5EF4-FFF2-40B4-BE49-F238E27FC236}">
                  <a16:creationId xmlns:a16="http://schemas.microsoft.com/office/drawing/2014/main" id="{A647AE40-3992-C097-4608-2D0D3A2C9561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" name="Freeform 23">
              <a:extLst>
                <a:ext uri="{FF2B5EF4-FFF2-40B4-BE49-F238E27FC236}">
                  <a16:creationId xmlns:a16="http://schemas.microsoft.com/office/drawing/2014/main" id="{44DDEF09-C5DC-2587-D27D-1B4DC6ABE469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1431958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5BCAF4-EA7C-3AB0-28E1-B6B99B52F5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2E95E16C-2952-05F6-DC92-7D562D5CB7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024" y="1192133"/>
            <a:ext cx="10421256" cy="87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RPAD(str1,n,str2)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的作用是使用字符串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str2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对字符串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str1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最右边进行填充，直到字符串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str1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总长度达到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n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个字符长度。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F082F81-A0BA-8D43-15E7-F1237F9C8E59}"/>
              </a:ext>
            </a:extLst>
          </p:cNvPr>
          <p:cNvSpPr/>
          <p:nvPr/>
        </p:nvSpPr>
        <p:spPr>
          <a:xfrm>
            <a:off x="423278" y="3043698"/>
            <a:ext cx="9882453" cy="179830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43BD1236-7624-AEFC-A42D-2AE7C8A7D0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3251" y="3164370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RPAD('abcdefg',5,'km'),RPAD('abcdefg',10,'km');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RPAD('abcdefg',5,'km')	| RPAD('abcdefg',10,'km')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abcde            		| abcdefgkmk     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(0.02 sec)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B0B7579-9126-CEC6-C283-9C75E050B3BC}"/>
              </a:ext>
            </a:extLst>
          </p:cNvPr>
          <p:cNvGrpSpPr/>
          <p:nvPr/>
        </p:nvGrpSpPr>
        <p:grpSpPr>
          <a:xfrm>
            <a:off x="419100" y="2151799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B212BE11-6CE6-5A25-909B-DEA4A1C3F3A5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25" name="圆角矩形 14">
              <a:extLst>
                <a:ext uri="{FF2B5EF4-FFF2-40B4-BE49-F238E27FC236}">
                  <a16:creationId xmlns:a16="http://schemas.microsoft.com/office/drawing/2014/main" id="{647C7E97-668C-C9EF-D475-F149A71366F4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18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31D6DEA7-D8F8-D07C-8640-FD8AA432E2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9088" y="2184660"/>
            <a:ext cx="8086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语句，使用字符串</a:t>
            </a:r>
            <a:r>
              <a:rPr lang="en-US" altLang="zh-CN"/>
              <a:t>km</a:t>
            </a:r>
            <a:r>
              <a:rPr lang="zh-CN" altLang="en-US"/>
              <a:t>对字符串“</a:t>
            </a:r>
            <a:r>
              <a:rPr lang="en-US" altLang="zh-CN"/>
              <a:t>abcdefg”</a:t>
            </a:r>
            <a:r>
              <a:rPr lang="zh-CN" altLang="en-US"/>
              <a:t>最右边进行填充，直到字符串达到</a:t>
            </a:r>
            <a:r>
              <a:rPr lang="en-US" altLang="zh-CN"/>
              <a:t>5</a:t>
            </a:r>
            <a:r>
              <a:rPr lang="zh-CN" altLang="en-US"/>
              <a:t>个或</a:t>
            </a:r>
            <a:r>
              <a:rPr lang="en-US" altLang="zh-CN"/>
              <a:t>10</a:t>
            </a:r>
            <a:r>
              <a:rPr lang="zh-CN" altLang="en-US"/>
              <a:t>个字符长度。执行结果如下：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166C872-73B9-AB96-DCBA-80FF32C14E63}"/>
              </a:ext>
            </a:extLst>
          </p:cNvPr>
          <p:cNvGrpSpPr/>
          <p:nvPr/>
        </p:nvGrpSpPr>
        <p:grpSpPr>
          <a:xfrm flipH="1">
            <a:off x="8249054" y="2925452"/>
            <a:ext cx="2696532" cy="3836050"/>
            <a:chOff x="1133465" y="1394673"/>
            <a:chExt cx="3150360" cy="470253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FF5F62D4-BD99-4057-74A2-19F39FC32C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0" name="Freeform 37">
              <a:extLst>
                <a:ext uri="{FF2B5EF4-FFF2-40B4-BE49-F238E27FC236}">
                  <a16:creationId xmlns:a16="http://schemas.microsoft.com/office/drawing/2014/main" id="{D481F176-EFA4-E37B-20EF-5E2DD0F342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1" name="Freeform 38">
              <a:extLst>
                <a:ext uri="{FF2B5EF4-FFF2-40B4-BE49-F238E27FC236}">
                  <a16:creationId xmlns:a16="http://schemas.microsoft.com/office/drawing/2014/main" id="{8A8F28C5-F197-8D21-3DD9-DB9A7F1C5167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9204030A-8DDA-F550-0D5D-058AFEB26536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2" name="Oval 8">
                <a:extLst>
                  <a:ext uri="{FF2B5EF4-FFF2-40B4-BE49-F238E27FC236}">
                    <a16:creationId xmlns:a16="http://schemas.microsoft.com/office/drawing/2014/main" id="{6359CC25-09C5-C80A-627A-CEC80AB949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3" name="Freeform 35">
                <a:extLst>
                  <a:ext uri="{FF2B5EF4-FFF2-40B4-BE49-F238E27FC236}">
                    <a16:creationId xmlns:a16="http://schemas.microsoft.com/office/drawing/2014/main" id="{71DFD857-A02F-C140-56BA-CC86BFE388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EAE6911B-E339-F543-840A-238467E87764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B23FBCB0-6360-9F3F-421B-9F429EA0A9B2}"/>
                </a:ext>
              </a:extLst>
            </p:cNvPr>
            <p:cNvCxnSpPr>
              <a:stCxn id="9" idx="4"/>
              <a:endCxn id="23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198EF30E-5C8F-07C3-20B2-29A426542C10}"/>
                </a:ext>
              </a:extLst>
            </p:cNvPr>
            <p:cNvCxnSpPr>
              <a:stCxn id="11" idx="4"/>
              <a:endCxn id="23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FAECE815-D78B-5AE5-203B-712B99C72927}"/>
                </a:ext>
              </a:extLst>
            </p:cNvPr>
            <p:cNvCxnSpPr>
              <a:stCxn id="13" idx="4"/>
              <a:endCxn id="23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65A2F32F-FA1A-6AAF-2D4B-437F6B528180}"/>
                </a:ext>
              </a:extLst>
            </p:cNvPr>
            <p:cNvCxnSpPr>
              <a:stCxn id="10" idx="4"/>
              <a:endCxn id="23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 24">
              <a:extLst>
                <a:ext uri="{FF2B5EF4-FFF2-40B4-BE49-F238E27FC236}">
                  <a16:creationId xmlns:a16="http://schemas.microsoft.com/office/drawing/2014/main" id="{6F55A56F-57ED-B86F-8B71-924C8DD056C0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8F7A88C7-1AFC-BB16-6E67-471B46FEDD82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C898F124-7E86-2160-97DD-02C6374EEE0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4C0DBBA3-C0B8-BEEB-2A97-920C70F65BCC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2340284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FC2FCD-D3DD-0C5B-E891-0D46062BA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99023050-BB55-C983-9BC3-910CE2109F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024" y="1100295"/>
            <a:ext cx="1042125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LTRIM(str)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用于</a:t>
            </a:r>
            <a:r>
              <a:rPr lang="zh-CN" altLang="en-US">
                <a:solidFill>
                  <a:srgbClr val="FF0000"/>
                </a:solidFill>
              </a:rPr>
              <a:t>删除字符串左侧的空格字符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RTRIM(str)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用于</a:t>
            </a:r>
            <a:r>
              <a:rPr lang="zh-CN" altLang="en-US">
                <a:solidFill>
                  <a:srgbClr val="FF0000"/>
                </a:solidFill>
              </a:rPr>
              <a:t>删除字符串右侧的空格字符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6C6E232-E9B0-0DE6-F464-40D9CA0E292D}"/>
              </a:ext>
            </a:extLst>
          </p:cNvPr>
          <p:cNvSpPr/>
          <p:nvPr/>
        </p:nvSpPr>
        <p:spPr>
          <a:xfrm>
            <a:off x="423278" y="2354675"/>
            <a:ext cx="9882453" cy="2410657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1EDD4709-1F60-97A6-84D7-34914A1D4D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3251" y="2466017"/>
            <a:ext cx="8574639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CONCAT('ab',' cd ','ef') AS str1,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CONCAT('ab',LTRIM(' cd '),'ef') AS str2,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CONCAT('ab',' cd ','ef') AS str3,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CONCAT('ab',RTRIM(' cd '),'ef') AS str4;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+--------------+--------------+--------------+-------------+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str1    	| str2   	| str3   	| str4 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+--------------+--------------+--------------+-------------+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ab cd ef	| abcd ef	| ab cd ef	| ab cdef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+--------------+--------------+--------------+-------------+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(0.03 sec)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9F78112-E978-D00E-3086-F5AE08CAD94A}"/>
              </a:ext>
            </a:extLst>
          </p:cNvPr>
          <p:cNvGrpSpPr/>
          <p:nvPr/>
        </p:nvGrpSpPr>
        <p:grpSpPr>
          <a:xfrm>
            <a:off x="419100" y="1612073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82D4EFA9-9719-9660-E15D-382068DE058F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5" name="圆角矩形 14">
              <a:extLst>
                <a:ext uri="{FF2B5EF4-FFF2-40B4-BE49-F238E27FC236}">
                  <a16:creationId xmlns:a16="http://schemas.microsoft.com/office/drawing/2014/main" id="{7F817833-8B8E-EB6F-4329-A77086AE1D8D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19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550A2BAD-9957-E445-BF3E-03C0340E02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9088" y="1728913"/>
            <a:ext cx="808649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语句，验证函数</a:t>
            </a:r>
            <a:r>
              <a:rPr lang="en-US" altLang="zh-CN"/>
              <a:t>LTRIM(str)</a:t>
            </a:r>
            <a:r>
              <a:rPr lang="zh-CN" altLang="en-US"/>
              <a:t>和</a:t>
            </a:r>
            <a:r>
              <a:rPr lang="en-US" altLang="zh-CN"/>
              <a:t>RTRIM(str)</a:t>
            </a:r>
            <a:r>
              <a:rPr lang="zh-CN" altLang="en-US"/>
              <a:t>的应用。执行结果如下：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223085F-B6C8-39E8-8EEC-A382D53FA37A}"/>
              </a:ext>
            </a:extLst>
          </p:cNvPr>
          <p:cNvGrpSpPr/>
          <p:nvPr/>
        </p:nvGrpSpPr>
        <p:grpSpPr>
          <a:xfrm>
            <a:off x="566279" y="4866178"/>
            <a:ext cx="10096656" cy="1334278"/>
            <a:chOff x="812800" y="4424635"/>
            <a:chExt cx="10580688" cy="1800000"/>
          </a:xfrm>
        </p:grpSpPr>
        <p:sp>
          <p:nvSpPr>
            <p:cNvPr id="10" name="圆角矩形 62">
              <a:extLst>
                <a:ext uri="{FF2B5EF4-FFF2-40B4-BE49-F238E27FC236}">
                  <a16:creationId xmlns:a16="http://schemas.microsoft.com/office/drawing/2014/main" id="{58831AB3-EB07-1906-BC2D-5D4E141C876C}"/>
                </a:ext>
              </a:extLst>
            </p:cNvPr>
            <p:cNvSpPr/>
            <p:nvPr/>
          </p:nvSpPr>
          <p:spPr>
            <a:xfrm>
              <a:off x="1506538" y="4433966"/>
              <a:ext cx="9886950" cy="1787525"/>
            </a:xfrm>
            <a:prstGeom prst="round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sym typeface="Arial" pitchFamily="34" charset="0"/>
                </a:rPr>
                <a:t> 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7A0E672-7565-76EB-A3EA-8427AC3897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2800" y="4424635"/>
              <a:ext cx="1927225" cy="1800000"/>
              <a:chOff x="1350" y="2421"/>
              <a:chExt cx="3035" cy="3606"/>
            </a:xfrm>
          </p:grpSpPr>
          <p:sp>
            <p:nvSpPr>
              <p:cNvPr id="12" name="Flowchart: Off-page Connector 32">
                <a:extLst>
                  <a:ext uri="{FF2B5EF4-FFF2-40B4-BE49-F238E27FC236}">
                    <a16:creationId xmlns:a16="http://schemas.microsoft.com/office/drawing/2014/main" id="{591BA204-A83B-0B84-C73E-8CDAC2E34D4E}"/>
                  </a:ext>
                </a:extLst>
              </p:cNvPr>
              <p:cNvSpPr/>
              <p:nvPr/>
            </p:nvSpPr>
            <p:spPr>
              <a:xfrm rot="16200000">
                <a:off x="1516" y="3158"/>
                <a:ext cx="3606" cy="2132"/>
              </a:xfrm>
              <a:custGeom>
                <a:avLst/>
                <a:gdLst>
                  <a:gd name="connsiteX0" fmla="*/ 10 w 1538"/>
                  <a:gd name="connsiteY0" fmla="*/ 0 h 2133"/>
                  <a:gd name="connsiteX1" fmla="*/ 1538 w 1538"/>
                  <a:gd name="connsiteY1" fmla="*/ 16 h 2133"/>
                  <a:gd name="connsiteX2" fmla="*/ 1530 w 1538"/>
                  <a:gd name="connsiteY2" fmla="*/ 1485 h 2133"/>
                  <a:gd name="connsiteX3" fmla="*/ 765 w 1538"/>
                  <a:gd name="connsiteY3" fmla="*/ 2133 h 2133"/>
                  <a:gd name="connsiteX4" fmla="*/ 0 w 1538"/>
                  <a:gd name="connsiteY4" fmla="*/ 1485 h 2133"/>
                  <a:gd name="connsiteX5" fmla="*/ 10 w 1538"/>
                  <a:gd name="connsiteY5" fmla="*/ 0 h 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" h="2133">
                    <a:moveTo>
                      <a:pt x="10" y="0"/>
                    </a:moveTo>
                    <a:lnTo>
                      <a:pt x="1538" y="16"/>
                    </a:lnTo>
                    <a:lnTo>
                      <a:pt x="1530" y="1485"/>
                    </a:lnTo>
                    <a:lnTo>
                      <a:pt x="765" y="2133"/>
                    </a:lnTo>
                    <a:lnTo>
                      <a:pt x="0" y="148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sz="3600" noProof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3" name="Round Same Side Corner Rectangle 33">
                <a:extLst>
                  <a:ext uri="{FF2B5EF4-FFF2-40B4-BE49-F238E27FC236}">
                    <a16:creationId xmlns:a16="http://schemas.microsoft.com/office/drawing/2014/main" id="{24544E7D-AEC7-755F-59EE-F9A54A12D5B8}"/>
                  </a:ext>
                </a:extLst>
              </p:cNvPr>
              <p:cNvSpPr/>
              <p:nvPr/>
            </p:nvSpPr>
            <p:spPr>
              <a:xfrm rot="16200000">
                <a:off x="724" y="3054"/>
                <a:ext cx="3590" cy="2338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zh-CN" altLang="en-US" sz="2800" b="1" noProof="1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提示</a:t>
                </a:r>
                <a:endParaRPr lang="zh-CN" altLang="zh-CN" sz="2800" b="1" noProof="1">
                  <a:solidFill>
                    <a:schemeClr val="bg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9" name="文本框 41">
            <a:extLst>
              <a:ext uri="{FF2B5EF4-FFF2-40B4-BE49-F238E27FC236}">
                <a16:creationId xmlns:a16="http://schemas.microsoft.com/office/drawing/2014/main" id="{9EA329FC-441A-0B92-5BFA-61B9EF8876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7264" y="4940671"/>
            <a:ext cx="8099502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上述语句中，字符串“</a:t>
            </a:r>
            <a:r>
              <a:rPr lang="en-US" altLang="zh-CN" sz="1600" dirty="0">
                <a:solidFill>
                  <a:schemeClr val="bg1"/>
                </a:solidFill>
              </a:rPr>
              <a:t>cd”</a:t>
            </a:r>
            <a:r>
              <a:rPr lang="zh-CN" altLang="en-US" sz="1600" dirty="0">
                <a:solidFill>
                  <a:schemeClr val="bg1"/>
                </a:solidFill>
              </a:rPr>
              <a:t>两侧各有一个空格。在语句</a:t>
            </a:r>
            <a:r>
              <a:rPr lang="en-US" altLang="zh-CN" sz="1600" dirty="0">
                <a:solidFill>
                  <a:schemeClr val="bg1"/>
                </a:solidFill>
              </a:rPr>
              <a:t>CONCAT('</a:t>
            </a:r>
            <a:r>
              <a:rPr lang="en-US" altLang="zh-CN" sz="1600" dirty="0" err="1">
                <a:solidFill>
                  <a:schemeClr val="bg1"/>
                </a:solidFill>
              </a:rPr>
              <a:t>ab',LTRIM</a:t>
            </a:r>
            <a:r>
              <a:rPr lang="en-US" altLang="zh-CN" sz="1600" dirty="0">
                <a:solidFill>
                  <a:schemeClr val="bg1"/>
                </a:solidFill>
              </a:rPr>
              <a:t>(' cd '),'</a:t>
            </a:r>
            <a:r>
              <a:rPr lang="en-US" altLang="zh-CN" sz="1600" dirty="0" err="1">
                <a:solidFill>
                  <a:schemeClr val="bg1"/>
                </a:solidFill>
              </a:rPr>
              <a:t>ef</a:t>
            </a:r>
            <a:r>
              <a:rPr lang="en-US" altLang="zh-CN" sz="1600" dirty="0">
                <a:solidFill>
                  <a:schemeClr val="bg1"/>
                </a:solidFill>
              </a:rPr>
              <a:t>') AS str2</a:t>
            </a:r>
            <a:r>
              <a:rPr lang="zh-CN" altLang="en-US" sz="1600" dirty="0">
                <a:solidFill>
                  <a:schemeClr val="bg1"/>
                </a:solidFill>
              </a:rPr>
              <a:t>中，函数</a:t>
            </a:r>
            <a:r>
              <a:rPr lang="en-US" altLang="zh-CN" sz="1600" dirty="0">
                <a:solidFill>
                  <a:schemeClr val="bg1"/>
                </a:solidFill>
              </a:rPr>
              <a:t>LTRIM(' cd ')</a:t>
            </a:r>
            <a:r>
              <a:rPr lang="zh-CN" altLang="en-US" sz="1600" dirty="0">
                <a:solidFill>
                  <a:schemeClr val="bg1"/>
                </a:solidFill>
              </a:rPr>
              <a:t>将</a:t>
            </a:r>
            <a:r>
              <a:rPr lang="en-US" altLang="zh-CN" sz="1600" dirty="0">
                <a:solidFill>
                  <a:schemeClr val="bg1"/>
                </a:solidFill>
              </a:rPr>
              <a:t>cd</a:t>
            </a:r>
            <a:r>
              <a:rPr lang="zh-CN" altLang="en-US" sz="1600" dirty="0">
                <a:solidFill>
                  <a:schemeClr val="bg1"/>
                </a:solidFill>
              </a:rPr>
              <a:t>左侧的空格删除了，所以语句执行结果为</a:t>
            </a:r>
            <a:r>
              <a:rPr lang="en-US" altLang="zh-CN" sz="1600" dirty="0" err="1">
                <a:solidFill>
                  <a:schemeClr val="bg1"/>
                </a:solidFill>
              </a:rPr>
              <a:t>abcd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ef</a:t>
            </a:r>
            <a:r>
              <a:rPr lang="zh-CN" altLang="en-US" sz="1600" dirty="0">
                <a:solidFill>
                  <a:schemeClr val="bg1"/>
                </a:solidFill>
              </a:rPr>
              <a:t>；在语句</a:t>
            </a:r>
            <a:r>
              <a:rPr lang="en-US" altLang="zh-CN" sz="1600" dirty="0">
                <a:solidFill>
                  <a:schemeClr val="bg1"/>
                </a:solidFill>
              </a:rPr>
              <a:t>CONCAT('</a:t>
            </a:r>
            <a:r>
              <a:rPr lang="en-US" altLang="zh-CN" sz="1600" dirty="0" err="1">
                <a:solidFill>
                  <a:schemeClr val="bg1"/>
                </a:solidFill>
              </a:rPr>
              <a:t>ab',RTRIM</a:t>
            </a:r>
            <a:r>
              <a:rPr lang="en-US" altLang="zh-CN" sz="1600" dirty="0">
                <a:solidFill>
                  <a:schemeClr val="bg1"/>
                </a:solidFill>
              </a:rPr>
              <a:t>(' cd '),'</a:t>
            </a:r>
            <a:r>
              <a:rPr lang="en-US" altLang="zh-CN" sz="1600" dirty="0" err="1">
                <a:solidFill>
                  <a:schemeClr val="bg1"/>
                </a:solidFill>
              </a:rPr>
              <a:t>ef</a:t>
            </a:r>
            <a:r>
              <a:rPr lang="en-US" altLang="zh-CN" sz="1600" dirty="0">
                <a:solidFill>
                  <a:schemeClr val="bg1"/>
                </a:solidFill>
              </a:rPr>
              <a:t>') AS str4</a:t>
            </a:r>
            <a:r>
              <a:rPr lang="zh-CN" altLang="en-US" sz="1600" dirty="0">
                <a:solidFill>
                  <a:schemeClr val="bg1"/>
                </a:solidFill>
              </a:rPr>
              <a:t>中，函数</a:t>
            </a:r>
            <a:r>
              <a:rPr lang="en-US" altLang="zh-CN" sz="1600" dirty="0">
                <a:solidFill>
                  <a:schemeClr val="bg1"/>
                </a:solidFill>
              </a:rPr>
              <a:t>RTRIM(' cd ')</a:t>
            </a:r>
            <a:r>
              <a:rPr lang="zh-CN" altLang="en-US" sz="1600" dirty="0">
                <a:solidFill>
                  <a:schemeClr val="bg1"/>
                </a:solidFill>
              </a:rPr>
              <a:t>将</a:t>
            </a:r>
            <a:r>
              <a:rPr lang="en-US" altLang="zh-CN" sz="1600" dirty="0">
                <a:solidFill>
                  <a:schemeClr val="bg1"/>
                </a:solidFill>
              </a:rPr>
              <a:t>cd</a:t>
            </a:r>
            <a:r>
              <a:rPr lang="zh-CN" altLang="en-US" sz="1600" dirty="0">
                <a:solidFill>
                  <a:schemeClr val="bg1"/>
                </a:solidFill>
              </a:rPr>
              <a:t>右侧的空格删除了，所以语句执行结果为</a:t>
            </a:r>
            <a:r>
              <a:rPr lang="en-US" altLang="zh-CN" sz="1600" dirty="0">
                <a:solidFill>
                  <a:schemeClr val="bg1"/>
                </a:solidFill>
              </a:rPr>
              <a:t>ab </a:t>
            </a:r>
            <a:r>
              <a:rPr lang="en-US" altLang="zh-CN" sz="1600" dirty="0" err="1">
                <a:solidFill>
                  <a:schemeClr val="bg1"/>
                </a:solidFill>
              </a:rPr>
              <a:t>cdef</a:t>
            </a:r>
            <a:r>
              <a:rPr lang="zh-CN" altLang="en-US" sz="1600" dirty="0">
                <a:solidFill>
                  <a:schemeClr val="bg1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08946833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2AF133-4CB5-E91E-DC25-ED329FBA8A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CDA0B621-251F-9652-D7AA-BC72463712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024" y="1441010"/>
            <a:ext cx="1042125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TRIM(str)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用于</a:t>
            </a:r>
            <a:r>
              <a:rPr lang="zh-CN" altLang="en-US">
                <a:solidFill>
                  <a:srgbClr val="FF0000"/>
                </a:solidFill>
              </a:rPr>
              <a:t>删除字符串开头和结尾的空格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，另外，它还可以删除字符串两侧的指定字符。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BE0CF90-EA5A-113C-2888-98A108F53F68}"/>
              </a:ext>
            </a:extLst>
          </p:cNvPr>
          <p:cNvSpPr/>
          <p:nvPr/>
        </p:nvSpPr>
        <p:spPr>
          <a:xfrm>
            <a:off x="423278" y="2798031"/>
            <a:ext cx="9882453" cy="2142667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E4FC9866-8A4E-11DD-E4BF-C8033F5190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3251" y="2853387"/>
            <a:ext cx="8574639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CONCAT('ab',' cd ','ef') AS str1,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CONCAT('ab',TRIM(' cd '),'ef') AS str2,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TRIM('a' from 'aabacaa') AS str3;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str1   	| str2   	| str3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ab cd ef	| abcdef	| bac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(0.00 sec)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F108B11-9E89-1115-9B3B-88133E32EBF3}"/>
              </a:ext>
            </a:extLst>
          </p:cNvPr>
          <p:cNvGrpSpPr/>
          <p:nvPr/>
        </p:nvGrpSpPr>
        <p:grpSpPr>
          <a:xfrm>
            <a:off x="419100" y="1999443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08A57403-748F-0D97-1AE7-6FBCAACB667D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0" name="圆角矩形 14">
              <a:extLst>
                <a:ext uri="{FF2B5EF4-FFF2-40B4-BE49-F238E27FC236}">
                  <a16:creationId xmlns:a16="http://schemas.microsoft.com/office/drawing/2014/main" id="{DDC3D906-93D4-ABA8-2F8D-73E7AAFCA974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20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B06B0A2B-50BA-E186-5699-6E32DAF9ED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9088" y="2116283"/>
            <a:ext cx="808649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语句，验证函数</a:t>
            </a:r>
            <a:r>
              <a:rPr lang="en-US" altLang="zh-CN"/>
              <a:t>TRIM(str)</a:t>
            </a:r>
            <a:r>
              <a:rPr lang="zh-CN" altLang="en-US"/>
              <a:t>的应用。执行结果如下：</a:t>
            </a:r>
          </a:p>
        </p:txBody>
      </p:sp>
      <p:sp>
        <p:nvSpPr>
          <p:cNvPr id="8" name="文本框 41">
            <a:extLst>
              <a:ext uri="{FF2B5EF4-FFF2-40B4-BE49-F238E27FC236}">
                <a16:creationId xmlns:a16="http://schemas.microsoft.com/office/drawing/2014/main" id="{BA1B6E27-3D49-B5F1-5642-E1684EB973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128" y="5111197"/>
            <a:ext cx="10421256" cy="1289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可以看到，在语句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CONCAT('ab',TRIM(' cd '),'ef') AS str2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中，函数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TRIM(' cd ')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将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cd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两侧的空格全部删除了，所以合并字符串的结果为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abcdef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；在语句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TRIM('a' from 'aabacaa') AS str3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中，函数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TRIM('a' from 'aabacaa')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将字符串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aabacaa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两侧的指定字符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a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全部删除了。</a:t>
            </a:r>
          </a:p>
        </p:txBody>
      </p:sp>
    </p:spTree>
    <p:extLst>
      <p:ext uri="{BB962C8B-B14F-4D97-AF65-F5344CB8AC3E}">
        <p14:creationId xmlns:p14="http://schemas.microsoft.com/office/powerpoint/2010/main" val="2736170305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0E6FCE-D3A7-7BC6-FC82-59A703A995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6BC0566A-6C6E-4FD0-0A42-046F07F1B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024" y="1268760"/>
            <a:ext cx="1042125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REPEAT(str,n)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返回</a:t>
            </a:r>
            <a:r>
              <a:rPr lang="zh-CN" altLang="en-US">
                <a:solidFill>
                  <a:srgbClr val="FF0000"/>
                </a:solidFill>
              </a:rPr>
              <a:t>字符串</a:t>
            </a:r>
            <a:r>
              <a:rPr lang="en-US" altLang="zh-CN">
                <a:solidFill>
                  <a:srgbClr val="FF0000"/>
                </a:solidFill>
              </a:rPr>
              <a:t>str</a:t>
            </a:r>
            <a:r>
              <a:rPr lang="zh-CN" altLang="en-US">
                <a:solidFill>
                  <a:srgbClr val="FF0000"/>
                </a:solidFill>
              </a:rPr>
              <a:t>重复</a:t>
            </a:r>
            <a:r>
              <a:rPr lang="en-US" altLang="zh-CN">
                <a:solidFill>
                  <a:srgbClr val="FF0000"/>
                </a:solidFill>
              </a:rPr>
              <a:t>n</a:t>
            </a:r>
            <a:r>
              <a:rPr lang="zh-CN" altLang="en-US">
                <a:solidFill>
                  <a:srgbClr val="FF0000"/>
                </a:solidFill>
              </a:rPr>
              <a:t>次的结果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D33003A-56E0-C8DD-B317-78E9BB427026}"/>
              </a:ext>
            </a:extLst>
          </p:cNvPr>
          <p:cNvSpPr/>
          <p:nvPr/>
        </p:nvSpPr>
        <p:spPr>
          <a:xfrm>
            <a:off x="423278" y="2541802"/>
            <a:ext cx="9882453" cy="178371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493E0D8B-0DF5-8198-30B2-7675FB10DD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3251" y="2634482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REPEAT('abc ',3);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REPEAT('abc ',3)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abc abc abc     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(0.01 sec)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2E0FED6-CD84-9708-1798-8E1E5EDE09A1}"/>
              </a:ext>
            </a:extLst>
          </p:cNvPr>
          <p:cNvGrpSpPr/>
          <p:nvPr/>
        </p:nvGrpSpPr>
        <p:grpSpPr>
          <a:xfrm>
            <a:off x="419100" y="1780538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1189AAD-BA05-B8A1-CF6E-FF907711624A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5" name="圆角矩形 14">
              <a:extLst>
                <a:ext uri="{FF2B5EF4-FFF2-40B4-BE49-F238E27FC236}">
                  <a16:creationId xmlns:a16="http://schemas.microsoft.com/office/drawing/2014/main" id="{D9BA40BC-15EE-81AB-E8A4-BD7FD601F780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21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08EC691A-8470-821C-A492-2164A49A47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9088" y="1897378"/>
            <a:ext cx="808649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语句，验证函数</a:t>
            </a:r>
            <a:r>
              <a:rPr lang="en-US" altLang="zh-CN"/>
              <a:t>REPEAT(str,n)</a:t>
            </a:r>
            <a:r>
              <a:rPr lang="zh-CN" altLang="en-US"/>
              <a:t>的应用。执行结果如下：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809999D-6AC7-CC2B-8629-D43F9D67B7B1}"/>
              </a:ext>
            </a:extLst>
          </p:cNvPr>
          <p:cNvGrpSpPr/>
          <p:nvPr/>
        </p:nvGrpSpPr>
        <p:grpSpPr>
          <a:xfrm>
            <a:off x="566279" y="4605417"/>
            <a:ext cx="10096656" cy="858416"/>
            <a:chOff x="812800" y="4424635"/>
            <a:chExt cx="10580688" cy="1800000"/>
          </a:xfrm>
        </p:grpSpPr>
        <p:sp>
          <p:nvSpPr>
            <p:cNvPr id="10" name="圆角矩形 62">
              <a:extLst>
                <a:ext uri="{FF2B5EF4-FFF2-40B4-BE49-F238E27FC236}">
                  <a16:creationId xmlns:a16="http://schemas.microsoft.com/office/drawing/2014/main" id="{F74C6DD3-B2F2-9232-7DEC-CECE8D704854}"/>
                </a:ext>
              </a:extLst>
            </p:cNvPr>
            <p:cNvSpPr/>
            <p:nvPr/>
          </p:nvSpPr>
          <p:spPr>
            <a:xfrm>
              <a:off x="1506538" y="4433966"/>
              <a:ext cx="9886950" cy="1787525"/>
            </a:xfrm>
            <a:prstGeom prst="round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sym typeface="Arial" pitchFamily="34" charset="0"/>
                </a:rPr>
                <a:t> 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A10016B-9008-C42F-50FD-502131799C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2800" y="4424635"/>
              <a:ext cx="1927225" cy="1800000"/>
              <a:chOff x="1350" y="2421"/>
              <a:chExt cx="3035" cy="3606"/>
            </a:xfrm>
          </p:grpSpPr>
          <p:sp>
            <p:nvSpPr>
              <p:cNvPr id="12" name="Flowchart: Off-page Connector 32">
                <a:extLst>
                  <a:ext uri="{FF2B5EF4-FFF2-40B4-BE49-F238E27FC236}">
                    <a16:creationId xmlns:a16="http://schemas.microsoft.com/office/drawing/2014/main" id="{C46AEA51-285E-62E1-8451-39E84E74CCD9}"/>
                  </a:ext>
                </a:extLst>
              </p:cNvPr>
              <p:cNvSpPr/>
              <p:nvPr/>
            </p:nvSpPr>
            <p:spPr>
              <a:xfrm rot="16200000">
                <a:off x="1516" y="3158"/>
                <a:ext cx="3606" cy="2132"/>
              </a:xfrm>
              <a:custGeom>
                <a:avLst/>
                <a:gdLst>
                  <a:gd name="connsiteX0" fmla="*/ 10 w 1538"/>
                  <a:gd name="connsiteY0" fmla="*/ 0 h 2133"/>
                  <a:gd name="connsiteX1" fmla="*/ 1538 w 1538"/>
                  <a:gd name="connsiteY1" fmla="*/ 16 h 2133"/>
                  <a:gd name="connsiteX2" fmla="*/ 1530 w 1538"/>
                  <a:gd name="connsiteY2" fmla="*/ 1485 h 2133"/>
                  <a:gd name="connsiteX3" fmla="*/ 765 w 1538"/>
                  <a:gd name="connsiteY3" fmla="*/ 2133 h 2133"/>
                  <a:gd name="connsiteX4" fmla="*/ 0 w 1538"/>
                  <a:gd name="connsiteY4" fmla="*/ 1485 h 2133"/>
                  <a:gd name="connsiteX5" fmla="*/ 10 w 1538"/>
                  <a:gd name="connsiteY5" fmla="*/ 0 h 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" h="2133">
                    <a:moveTo>
                      <a:pt x="10" y="0"/>
                    </a:moveTo>
                    <a:lnTo>
                      <a:pt x="1538" y="16"/>
                    </a:lnTo>
                    <a:lnTo>
                      <a:pt x="1530" y="1485"/>
                    </a:lnTo>
                    <a:lnTo>
                      <a:pt x="765" y="2133"/>
                    </a:lnTo>
                    <a:lnTo>
                      <a:pt x="0" y="148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sz="3600" noProof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3" name="Round Same Side Corner Rectangle 33">
                <a:extLst>
                  <a:ext uri="{FF2B5EF4-FFF2-40B4-BE49-F238E27FC236}">
                    <a16:creationId xmlns:a16="http://schemas.microsoft.com/office/drawing/2014/main" id="{A8D30795-3FC2-4275-E6F1-0C5B3CF7BE6F}"/>
                  </a:ext>
                </a:extLst>
              </p:cNvPr>
              <p:cNvSpPr/>
              <p:nvPr/>
            </p:nvSpPr>
            <p:spPr>
              <a:xfrm rot="16200000">
                <a:off x="724" y="3054"/>
                <a:ext cx="3590" cy="2338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zh-CN" altLang="en-US" sz="2800" b="1" noProof="1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提示</a:t>
                </a:r>
                <a:endParaRPr lang="zh-CN" altLang="zh-CN" sz="2800" b="1" noProof="1">
                  <a:solidFill>
                    <a:schemeClr val="bg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9" name="文本框 41">
            <a:extLst>
              <a:ext uri="{FF2B5EF4-FFF2-40B4-BE49-F238E27FC236}">
                <a16:creationId xmlns:a16="http://schemas.microsoft.com/office/drawing/2014/main" id="{5A6FAFB4-D474-8CC9-86A0-2CDB2945DA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7264" y="4847868"/>
            <a:ext cx="8099502" cy="352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此处</a:t>
            </a:r>
            <a:r>
              <a:rPr lang="en-US" altLang="zh-CN" sz="1600" dirty="0">
                <a:solidFill>
                  <a:schemeClr val="bg1"/>
                </a:solidFill>
              </a:rPr>
              <a:t>c</a:t>
            </a:r>
            <a:r>
              <a:rPr lang="zh-CN" altLang="en-US" sz="1600" dirty="0">
                <a:solidFill>
                  <a:schemeClr val="bg1"/>
                </a:solidFill>
              </a:rPr>
              <a:t>后面有一个空格。</a:t>
            </a:r>
          </a:p>
        </p:txBody>
      </p:sp>
    </p:spTree>
    <p:extLst>
      <p:ext uri="{BB962C8B-B14F-4D97-AF65-F5344CB8AC3E}">
        <p14:creationId xmlns:p14="http://schemas.microsoft.com/office/powerpoint/2010/main" val="3803635896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41E8BF-C3D2-71AF-2BE7-EFD5D99A2E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0CC51313-DDDC-DF8D-1720-9D35F92845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024" y="1080160"/>
            <a:ext cx="10421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LOCATE(str1,str)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返回</a:t>
            </a:r>
            <a:r>
              <a:rPr lang="zh-CN" altLang="en-US">
                <a:solidFill>
                  <a:srgbClr val="FF0000"/>
                </a:solidFill>
              </a:rPr>
              <a:t>子串</a:t>
            </a:r>
            <a:r>
              <a:rPr lang="en-US" altLang="zh-CN">
                <a:solidFill>
                  <a:srgbClr val="FF0000"/>
                </a:solidFill>
              </a:rPr>
              <a:t>str1</a:t>
            </a:r>
            <a:r>
              <a:rPr lang="zh-CN" altLang="en-US">
                <a:solidFill>
                  <a:srgbClr val="FF0000"/>
                </a:solidFill>
              </a:rPr>
              <a:t>在字符串</a:t>
            </a:r>
            <a:r>
              <a:rPr lang="en-US" altLang="zh-CN">
                <a:solidFill>
                  <a:srgbClr val="FF0000"/>
                </a:solidFill>
              </a:rPr>
              <a:t>str</a:t>
            </a:r>
            <a:r>
              <a:rPr lang="zh-CN" altLang="en-US">
                <a:solidFill>
                  <a:srgbClr val="FF0000"/>
                </a:solidFill>
              </a:rPr>
              <a:t>中的开始位置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，返回值的最小值为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，如果字符串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str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中不包含字符串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str1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，则返回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FA2D009-FFEF-F622-F4F9-615255E247B9}"/>
              </a:ext>
            </a:extLst>
          </p:cNvPr>
          <p:cNvSpPr/>
          <p:nvPr/>
        </p:nvSpPr>
        <p:spPr>
          <a:xfrm>
            <a:off x="423278" y="2838415"/>
            <a:ext cx="9882453" cy="183034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C37A3289-69C3-8B79-F730-E05D3A1DD3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3251" y="2977749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LOCATE('abc','ababcabd'),LOCATE('efg','ababcabd');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LOCATE('abc','ababcabd') 	| LOCATE('efg','ababcabd')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            3 		|                    0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(0.04 sec)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42AA431-EDE4-FC62-0037-AA8CFE15FCDA}"/>
              </a:ext>
            </a:extLst>
          </p:cNvPr>
          <p:cNvGrpSpPr/>
          <p:nvPr/>
        </p:nvGrpSpPr>
        <p:grpSpPr>
          <a:xfrm>
            <a:off x="419100" y="2039826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A5FC90F0-F1B7-50FA-13C6-41367A10E21C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25" name="圆角矩形 14">
              <a:extLst>
                <a:ext uri="{FF2B5EF4-FFF2-40B4-BE49-F238E27FC236}">
                  <a16:creationId xmlns:a16="http://schemas.microsoft.com/office/drawing/2014/main" id="{EF9A1CE5-C4BB-F1DA-7150-0628223EA4A7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22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B1537459-ADB4-8625-5A83-61B8805D6E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9088" y="2156666"/>
            <a:ext cx="808649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语句，验证函数</a:t>
            </a:r>
            <a:r>
              <a:rPr lang="en-US" altLang="zh-CN"/>
              <a:t>LOCATE(str1,str)</a:t>
            </a:r>
            <a:r>
              <a:rPr lang="zh-CN" altLang="en-US"/>
              <a:t>的应用。执行结果如下：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06CC302-F76D-7809-2D32-1849D872F982}"/>
              </a:ext>
            </a:extLst>
          </p:cNvPr>
          <p:cNvGrpSpPr/>
          <p:nvPr/>
        </p:nvGrpSpPr>
        <p:grpSpPr>
          <a:xfrm flipH="1">
            <a:off x="8249054" y="2398933"/>
            <a:ext cx="3066646" cy="4362569"/>
            <a:chOff x="1133465" y="1394673"/>
            <a:chExt cx="3150360" cy="470253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9932707A-D3C1-AA50-7694-1D166693F0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0" name="Freeform 37">
              <a:extLst>
                <a:ext uri="{FF2B5EF4-FFF2-40B4-BE49-F238E27FC236}">
                  <a16:creationId xmlns:a16="http://schemas.microsoft.com/office/drawing/2014/main" id="{6B4A7CA1-90D6-16E5-F45E-FD8DFB59CA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1" name="Freeform 38">
              <a:extLst>
                <a:ext uri="{FF2B5EF4-FFF2-40B4-BE49-F238E27FC236}">
                  <a16:creationId xmlns:a16="http://schemas.microsoft.com/office/drawing/2014/main" id="{DF36DD94-4C56-2B89-1AB4-74D2793A0261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167E7896-AADB-B6EC-F5E6-865C4AF940BD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2" name="Oval 8">
                <a:extLst>
                  <a:ext uri="{FF2B5EF4-FFF2-40B4-BE49-F238E27FC236}">
                    <a16:creationId xmlns:a16="http://schemas.microsoft.com/office/drawing/2014/main" id="{5602B692-DD3D-73DA-14F1-E8CD8FCDCD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3" name="Freeform 35">
                <a:extLst>
                  <a:ext uri="{FF2B5EF4-FFF2-40B4-BE49-F238E27FC236}">
                    <a16:creationId xmlns:a16="http://schemas.microsoft.com/office/drawing/2014/main" id="{04EB6B1F-3441-1C13-0A3C-4028ADF4D2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0CAE5F91-AE9B-068B-8F7E-4456C01095D5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0C7E52D1-BEFD-2D0D-64E2-FCCA86507167}"/>
                </a:ext>
              </a:extLst>
            </p:cNvPr>
            <p:cNvCxnSpPr>
              <a:stCxn id="9" idx="4"/>
              <a:endCxn id="23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4A0BEF09-9F1E-8593-F68E-94ABC1C7D2BB}"/>
                </a:ext>
              </a:extLst>
            </p:cNvPr>
            <p:cNvCxnSpPr>
              <a:stCxn id="11" idx="4"/>
              <a:endCxn id="23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CD0A4EFA-F5E4-3EA7-894B-D139426D6C5E}"/>
                </a:ext>
              </a:extLst>
            </p:cNvPr>
            <p:cNvCxnSpPr>
              <a:stCxn id="13" idx="4"/>
              <a:endCxn id="23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E6ACF2AC-9941-8268-4ED7-E41DD3D0DB54}"/>
                </a:ext>
              </a:extLst>
            </p:cNvPr>
            <p:cNvCxnSpPr>
              <a:stCxn id="10" idx="4"/>
              <a:endCxn id="23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 24">
              <a:extLst>
                <a:ext uri="{FF2B5EF4-FFF2-40B4-BE49-F238E27FC236}">
                  <a16:creationId xmlns:a16="http://schemas.microsoft.com/office/drawing/2014/main" id="{B1707A43-8D65-5565-5D28-998F5FA69AC1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7106131B-AF73-CD40-610D-951B9C48A126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0EB98ED0-B009-D69E-EC67-0B8C7E423C1D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51CC0648-9615-F14D-D51E-9C4632E794A0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4648340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A8E52B-41CB-3275-D148-05C7FA54DB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41C8FEE7-1369-D65F-321F-91B0E2408D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024" y="1425407"/>
            <a:ext cx="1042125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REVERSE(str)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返回</a:t>
            </a:r>
            <a:r>
              <a:rPr lang="zh-CN" altLang="en-US">
                <a:solidFill>
                  <a:srgbClr val="FF0000"/>
                </a:solidFill>
              </a:rPr>
              <a:t>将字符串</a:t>
            </a:r>
            <a:r>
              <a:rPr lang="en-US" altLang="zh-CN">
                <a:solidFill>
                  <a:srgbClr val="FF0000"/>
                </a:solidFill>
              </a:rPr>
              <a:t>str</a:t>
            </a:r>
            <a:r>
              <a:rPr lang="zh-CN" altLang="en-US">
                <a:solidFill>
                  <a:srgbClr val="FF0000"/>
                </a:solidFill>
              </a:rPr>
              <a:t>中字符倒序排列后的结果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E890E9A-FFFF-7437-F31C-A9CAFA6DE837}"/>
              </a:ext>
            </a:extLst>
          </p:cNvPr>
          <p:cNvSpPr/>
          <p:nvPr/>
        </p:nvSpPr>
        <p:spPr>
          <a:xfrm>
            <a:off x="423278" y="2838415"/>
            <a:ext cx="9882453" cy="183034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DFB80F55-E4E2-764D-71F4-122DD167D2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3251" y="2977749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REVERSE('abcdefg');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REVERSE('abcdefg')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gfedcba          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(0.00 sec)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ED6202F-BEF7-1B6A-1F66-0296B86D5B45}"/>
              </a:ext>
            </a:extLst>
          </p:cNvPr>
          <p:cNvGrpSpPr/>
          <p:nvPr/>
        </p:nvGrpSpPr>
        <p:grpSpPr>
          <a:xfrm>
            <a:off x="419100" y="2039826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75CB2333-FC09-1597-0DCB-021F6D767EA8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25" name="圆角矩形 14">
              <a:extLst>
                <a:ext uri="{FF2B5EF4-FFF2-40B4-BE49-F238E27FC236}">
                  <a16:creationId xmlns:a16="http://schemas.microsoft.com/office/drawing/2014/main" id="{F70078DF-C21A-87E4-062F-9AE10F8EEFD5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23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C6E3B72A-2D9B-F715-21F0-8969E64995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9088" y="2156666"/>
            <a:ext cx="808649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语句，验证函数</a:t>
            </a:r>
            <a:r>
              <a:rPr lang="en-US" altLang="zh-CN"/>
              <a:t>REVERSE(str)</a:t>
            </a:r>
            <a:r>
              <a:rPr lang="zh-CN" altLang="en-US"/>
              <a:t>的应用。执行结果如下：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F746188-336D-F8BD-AF91-BC9FF44722D6}"/>
              </a:ext>
            </a:extLst>
          </p:cNvPr>
          <p:cNvGrpSpPr/>
          <p:nvPr/>
        </p:nvGrpSpPr>
        <p:grpSpPr>
          <a:xfrm flipH="1">
            <a:off x="8249055" y="2306529"/>
            <a:ext cx="3131600" cy="4454972"/>
            <a:chOff x="1133465" y="1394673"/>
            <a:chExt cx="3150360" cy="470253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846F00EF-29D6-ADC8-4D94-1F817987B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0" name="Freeform 37">
              <a:extLst>
                <a:ext uri="{FF2B5EF4-FFF2-40B4-BE49-F238E27FC236}">
                  <a16:creationId xmlns:a16="http://schemas.microsoft.com/office/drawing/2014/main" id="{A820B7A8-F332-1C98-186A-706B877A45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1" name="Freeform 38">
              <a:extLst>
                <a:ext uri="{FF2B5EF4-FFF2-40B4-BE49-F238E27FC236}">
                  <a16:creationId xmlns:a16="http://schemas.microsoft.com/office/drawing/2014/main" id="{36E90101-225C-43F0-BE5E-96AD341281CC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3A9814B3-331D-165E-8A44-D0F2E676B26F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2" name="Oval 8">
                <a:extLst>
                  <a:ext uri="{FF2B5EF4-FFF2-40B4-BE49-F238E27FC236}">
                    <a16:creationId xmlns:a16="http://schemas.microsoft.com/office/drawing/2014/main" id="{DE05DC3B-605B-AB38-85C5-BD2DA8FB06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3" name="Freeform 35">
                <a:extLst>
                  <a:ext uri="{FF2B5EF4-FFF2-40B4-BE49-F238E27FC236}">
                    <a16:creationId xmlns:a16="http://schemas.microsoft.com/office/drawing/2014/main" id="{68695D59-3091-A52A-AFD2-30D45D232C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D5347C8-6A96-0750-4638-DF78E81FE052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67C1D3C2-037E-D308-E600-FDB204C3E47F}"/>
                </a:ext>
              </a:extLst>
            </p:cNvPr>
            <p:cNvCxnSpPr>
              <a:stCxn id="9" idx="4"/>
              <a:endCxn id="23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DCDA9229-E6AD-008A-406A-CE3EC4837F2D}"/>
                </a:ext>
              </a:extLst>
            </p:cNvPr>
            <p:cNvCxnSpPr>
              <a:stCxn id="11" idx="4"/>
              <a:endCxn id="23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DD38E154-4E90-C098-4B71-DEED4492D8F3}"/>
                </a:ext>
              </a:extLst>
            </p:cNvPr>
            <p:cNvCxnSpPr>
              <a:stCxn id="13" idx="4"/>
              <a:endCxn id="23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4F6E9F8D-710F-3738-6A94-E261E08B8362}"/>
                </a:ext>
              </a:extLst>
            </p:cNvPr>
            <p:cNvCxnSpPr>
              <a:stCxn id="10" idx="4"/>
              <a:endCxn id="23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 24">
              <a:extLst>
                <a:ext uri="{FF2B5EF4-FFF2-40B4-BE49-F238E27FC236}">
                  <a16:creationId xmlns:a16="http://schemas.microsoft.com/office/drawing/2014/main" id="{3C7F9356-D92A-993A-7C91-9ED7D30C1B6F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7ED2CC3F-0C4E-1999-6B2D-AE9E7B5539AC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579A4DDC-FB50-3B9E-2C78-823F5D28ED80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F677E696-27DE-E7DD-8E15-553E4EA993FD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0248089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54032-1A26-A85B-D3C7-5303C0A42A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75BB15A-4735-05B0-1E22-3C4C3ABEA2FE}"/>
              </a:ext>
            </a:extLst>
          </p:cNvPr>
          <p:cNvSpPr/>
          <p:nvPr/>
        </p:nvSpPr>
        <p:spPr>
          <a:xfrm>
            <a:off x="3275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8">
            <a:extLst>
              <a:ext uri="{FF2B5EF4-FFF2-40B4-BE49-F238E27FC236}">
                <a16:creationId xmlns:a16="http://schemas.microsoft.com/office/drawing/2014/main" id="{205F6B69-7400-F830-F355-A34AA0896B0F}"/>
              </a:ext>
            </a:extLst>
          </p:cNvPr>
          <p:cNvSpPr/>
          <p:nvPr/>
        </p:nvSpPr>
        <p:spPr>
          <a:xfrm>
            <a:off x="38586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0EB63F0A-A862-66CA-20C6-E23CAAE8BB23}"/>
              </a:ext>
            </a:extLst>
          </p:cNvPr>
          <p:cNvSpPr/>
          <p:nvPr/>
        </p:nvSpPr>
        <p:spPr>
          <a:xfrm>
            <a:off x="1062138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6FD58A3F-93B7-13CF-67D7-0366D34B6029}"/>
              </a:ext>
            </a:extLst>
          </p:cNvPr>
          <p:cNvSpPr/>
          <p:nvPr/>
        </p:nvSpPr>
        <p:spPr>
          <a:xfrm>
            <a:off x="1740000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BF4BF35D-8C9F-ED72-CD76-05335F3C1597}"/>
              </a:ext>
            </a:extLst>
          </p:cNvPr>
          <p:cNvSpPr/>
          <p:nvPr/>
        </p:nvSpPr>
        <p:spPr>
          <a:xfrm>
            <a:off x="2416275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4CB85E68-C066-F0E4-9365-80AA365DD4FA}"/>
              </a:ext>
            </a:extLst>
          </p:cNvPr>
          <p:cNvSpPr/>
          <p:nvPr/>
        </p:nvSpPr>
        <p:spPr>
          <a:xfrm>
            <a:off x="309413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" name="任意多边形 16">
            <a:extLst>
              <a:ext uri="{FF2B5EF4-FFF2-40B4-BE49-F238E27FC236}">
                <a16:creationId xmlns:a16="http://schemas.microsoft.com/office/drawing/2014/main" id="{65AF7DE4-0213-5B56-CAAD-E62DE3CB03E1}"/>
              </a:ext>
            </a:extLst>
          </p:cNvPr>
          <p:cNvSpPr/>
          <p:nvPr/>
        </p:nvSpPr>
        <p:spPr>
          <a:xfrm>
            <a:off x="-1104800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20">
            <a:extLst>
              <a:ext uri="{FF2B5EF4-FFF2-40B4-BE49-F238E27FC236}">
                <a16:creationId xmlns:a16="http://schemas.microsoft.com/office/drawing/2014/main" id="{A790F8B4-475E-53EB-0D9C-51AD1A63EC39}"/>
              </a:ext>
            </a:extLst>
          </p:cNvPr>
          <p:cNvSpPr/>
          <p:nvPr/>
        </p:nvSpPr>
        <p:spPr>
          <a:xfrm>
            <a:off x="114761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21">
            <a:extLst>
              <a:ext uri="{FF2B5EF4-FFF2-40B4-BE49-F238E27FC236}">
                <a16:creationId xmlns:a16="http://schemas.microsoft.com/office/drawing/2014/main" id="{E0B7393D-73E6-2912-172B-D89492FD18A4}"/>
              </a:ext>
            </a:extLst>
          </p:cNvPr>
          <p:cNvSpPr/>
          <p:nvPr/>
        </p:nvSpPr>
        <p:spPr>
          <a:xfrm>
            <a:off x="113650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22">
            <a:extLst>
              <a:ext uri="{FF2B5EF4-FFF2-40B4-BE49-F238E27FC236}">
                <a16:creationId xmlns:a16="http://schemas.microsoft.com/office/drawing/2014/main" id="{FD400A84-7EDF-44DA-9C53-598C4B13E178}"/>
              </a:ext>
            </a:extLst>
          </p:cNvPr>
          <p:cNvSpPr/>
          <p:nvPr/>
        </p:nvSpPr>
        <p:spPr>
          <a:xfrm>
            <a:off x="112538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23">
            <a:extLst>
              <a:ext uri="{FF2B5EF4-FFF2-40B4-BE49-F238E27FC236}">
                <a16:creationId xmlns:a16="http://schemas.microsoft.com/office/drawing/2014/main" id="{DB8ABD39-7606-83A0-5BDC-996AB24EB6FF}"/>
              </a:ext>
            </a:extLst>
          </p:cNvPr>
          <p:cNvSpPr/>
          <p:nvPr/>
        </p:nvSpPr>
        <p:spPr>
          <a:xfrm>
            <a:off x="111411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24">
            <a:extLst>
              <a:ext uri="{FF2B5EF4-FFF2-40B4-BE49-F238E27FC236}">
                <a16:creationId xmlns:a16="http://schemas.microsoft.com/office/drawing/2014/main" id="{D65E4569-7936-F2BE-22EE-FD90BE67C815}"/>
              </a:ext>
            </a:extLst>
          </p:cNvPr>
          <p:cNvSpPr/>
          <p:nvPr/>
        </p:nvSpPr>
        <p:spPr>
          <a:xfrm>
            <a:off x="110300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4" name="任意多边形 25">
            <a:extLst>
              <a:ext uri="{FF2B5EF4-FFF2-40B4-BE49-F238E27FC236}">
                <a16:creationId xmlns:a16="http://schemas.microsoft.com/office/drawing/2014/main" id="{714AD017-0480-0FB5-A659-5BBA741FDF20}"/>
              </a:ext>
            </a:extLst>
          </p:cNvPr>
          <p:cNvSpPr/>
          <p:nvPr/>
        </p:nvSpPr>
        <p:spPr>
          <a:xfrm>
            <a:off x="109189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5" name="任意多边形 2">
            <a:extLst>
              <a:ext uri="{FF2B5EF4-FFF2-40B4-BE49-F238E27FC236}">
                <a16:creationId xmlns:a16="http://schemas.microsoft.com/office/drawing/2014/main" id="{A6C1CD60-4D11-6895-4C50-B4AF14C7B575}"/>
              </a:ext>
            </a:extLst>
          </p:cNvPr>
          <p:cNvSpPr/>
          <p:nvPr/>
        </p:nvSpPr>
        <p:spPr>
          <a:xfrm>
            <a:off x="108078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A4E15975-2D18-03B5-6C54-E74C94CBE0B2}"/>
              </a:ext>
            </a:extLst>
          </p:cNvPr>
          <p:cNvSpPr/>
          <p:nvPr/>
        </p:nvSpPr>
        <p:spPr>
          <a:xfrm>
            <a:off x="106950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5">
            <a:extLst>
              <a:ext uri="{FF2B5EF4-FFF2-40B4-BE49-F238E27FC236}">
                <a16:creationId xmlns:a16="http://schemas.microsoft.com/office/drawing/2014/main" id="{A447CA2A-FF9B-0BB1-DEAB-22E2A33111B4}"/>
              </a:ext>
            </a:extLst>
          </p:cNvPr>
          <p:cNvSpPr/>
          <p:nvPr/>
        </p:nvSpPr>
        <p:spPr>
          <a:xfrm>
            <a:off x="105839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8" name="任意多边形 29">
            <a:extLst>
              <a:ext uri="{FF2B5EF4-FFF2-40B4-BE49-F238E27FC236}">
                <a16:creationId xmlns:a16="http://schemas.microsoft.com/office/drawing/2014/main" id="{69D11FB0-220C-5C97-60BC-1F9793CEF871}"/>
              </a:ext>
            </a:extLst>
          </p:cNvPr>
          <p:cNvSpPr/>
          <p:nvPr/>
        </p:nvSpPr>
        <p:spPr>
          <a:xfrm>
            <a:off x="104728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9" name="任意多边形 30">
            <a:extLst>
              <a:ext uri="{FF2B5EF4-FFF2-40B4-BE49-F238E27FC236}">
                <a16:creationId xmlns:a16="http://schemas.microsoft.com/office/drawing/2014/main" id="{AD39E5AD-F6EE-4BB5-A96F-30A93BCDCB70}"/>
              </a:ext>
            </a:extLst>
          </p:cNvPr>
          <p:cNvSpPr/>
          <p:nvPr/>
        </p:nvSpPr>
        <p:spPr>
          <a:xfrm>
            <a:off x="103601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0" name="任意多边形 31">
            <a:extLst>
              <a:ext uri="{FF2B5EF4-FFF2-40B4-BE49-F238E27FC236}">
                <a16:creationId xmlns:a16="http://schemas.microsoft.com/office/drawing/2014/main" id="{966C00E6-E2DA-EDFC-D1AA-3C19AD0E8BD2}"/>
              </a:ext>
            </a:extLst>
          </p:cNvPr>
          <p:cNvSpPr/>
          <p:nvPr/>
        </p:nvSpPr>
        <p:spPr>
          <a:xfrm>
            <a:off x="102490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32">
            <a:extLst>
              <a:ext uri="{FF2B5EF4-FFF2-40B4-BE49-F238E27FC236}">
                <a16:creationId xmlns:a16="http://schemas.microsoft.com/office/drawing/2014/main" id="{F774C9ED-F091-C35B-D883-4431B237A0D8}"/>
              </a:ext>
            </a:extLst>
          </p:cNvPr>
          <p:cNvSpPr/>
          <p:nvPr/>
        </p:nvSpPr>
        <p:spPr>
          <a:xfrm>
            <a:off x="101378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33">
            <a:extLst>
              <a:ext uri="{FF2B5EF4-FFF2-40B4-BE49-F238E27FC236}">
                <a16:creationId xmlns:a16="http://schemas.microsoft.com/office/drawing/2014/main" id="{0458B8A5-0C3A-298A-0533-6ABBBA7FF295}"/>
              </a:ext>
            </a:extLst>
          </p:cNvPr>
          <p:cNvSpPr/>
          <p:nvPr/>
        </p:nvSpPr>
        <p:spPr>
          <a:xfrm>
            <a:off x="1002675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34">
            <a:extLst>
              <a:ext uri="{FF2B5EF4-FFF2-40B4-BE49-F238E27FC236}">
                <a16:creationId xmlns:a16="http://schemas.microsoft.com/office/drawing/2014/main" id="{9E0EE01D-D7C1-BBD6-D43A-DA1C8FF71C16}"/>
              </a:ext>
            </a:extLst>
          </p:cNvPr>
          <p:cNvSpPr/>
          <p:nvPr/>
        </p:nvSpPr>
        <p:spPr>
          <a:xfrm>
            <a:off x="99140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35">
            <a:extLst>
              <a:ext uri="{FF2B5EF4-FFF2-40B4-BE49-F238E27FC236}">
                <a16:creationId xmlns:a16="http://schemas.microsoft.com/office/drawing/2014/main" id="{3369696C-697D-EA71-0CAD-89439E2853A1}"/>
              </a:ext>
            </a:extLst>
          </p:cNvPr>
          <p:cNvSpPr/>
          <p:nvPr/>
        </p:nvSpPr>
        <p:spPr>
          <a:xfrm>
            <a:off x="98029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6896D167-A4E4-B469-478A-3F896FE881BE}"/>
              </a:ext>
            </a:extLst>
          </p:cNvPr>
          <p:cNvSpPr/>
          <p:nvPr/>
        </p:nvSpPr>
        <p:spPr>
          <a:xfrm>
            <a:off x="96917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37">
            <a:extLst>
              <a:ext uri="{FF2B5EF4-FFF2-40B4-BE49-F238E27FC236}">
                <a16:creationId xmlns:a16="http://schemas.microsoft.com/office/drawing/2014/main" id="{ECC1A383-6A33-F6C7-CA3C-080D523A8152}"/>
              </a:ext>
            </a:extLst>
          </p:cNvPr>
          <p:cNvSpPr/>
          <p:nvPr/>
        </p:nvSpPr>
        <p:spPr>
          <a:xfrm>
            <a:off x="95790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7" name="任意多边形 38">
            <a:extLst>
              <a:ext uri="{FF2B5EF4-FFF2-40B4-BE49-F238E27FC236}">
                <a16:creationId xmlns:a16="http://schemas.microsoft.com/office/drawing/2014/main" id="{34BAD596-DC40-5A1B-F970-3281797182D2}"/>
              </a:ext>
            </a:extLst>
          </p:cNvPr>
          <p:cNvSpPr/>
          <p:nvPr/>
        </p:nvSpPr>
        <p:spPr>
          <a:xfrm>
            <a:off x="94679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8" name="任意多边形 39">
            <a:extLst>
              <a:ext uri="{FF2B5EF4-FFF2-40B4-BE49-F238E27FC236}">
                <a16:creationId xmlns:a16="http://schemas.microsoft.com/office/drawing/2014/main" id="{FCA09F0C-2EEA-D04F-1C41-A53A39DDAFDF}"/>
              </a:ext>
            </a:extLst>
          </p:cNvPr>
          <p:cNvSpPr/>
          <p:nvPr/>
        </p:nvSpPr>
        <p:spPr>
          <a:xfrm>
            <a:off x="93568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9" name="任意多边形 40">
            <a:extLst>
              <a:ext uri="{FF2B5EF4-FFF2-40B4-BE49-F238E27FC236}">
                <a16:creationId xmlns:a16="http://schemas.microsoft.com/office/drawing/2014/main" id="{008C65ED-3B8A-76F3-4FF4-095A290B49F1}"/>
              </a:ext>
            </a:extLst>
          </p:cNvPr>
          <p:cNvSpPr/>
          <p:nvPr/>
        </p:nvSpPr>
        <p:spPr>
          <a:xfrm>
            <a:off x="92457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41">
            <a:extLst>
              <a:ext uri="{FF2B5EF4-FFF2-40B4-BE49-F238E27FC236}">
                <a16:creationId xmlns:a16="http://schemas.microsoft.com/office/drawing/2014/main" id="{15273C71-5AA8-AA4F-3E0D-B4D7662218C4}"/>
              </a:ext>
            </a:extLst>
          </p:cNvPr>
          <p:cNvSpPr/>
          <p:nvPr/>
        </p:nvSpPr>
        <p:spPr>
          <a:xfrm>
            <a:off x="91329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42">
            <a:extLst>
              <a:ext uri="{FF2B5EF4-FFF2-40B4-BE49-F238E27FC236}">
                <a16:creationId xmlns:a16="http://schemas.microsoft.com/office/drawing/2014/main" id="{1022C932-15B6-3C69-CA7C-CA303338B4CD}"/>
              </a:ext>
            </a:extLst>
          </p:cNvPr>
          <p:cNvSpPr/>
          <p:nvPr/>
        </p:nvSpPr>
        <p:spPr>
          <a:xfrm>
            <a:off x="902186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43">
            <a:extLst>
              <a:ext uri="{FF2B5EF4-FFF2-40B4-BE49-F238E27FC236}">
                <a16:creationId xmlns:a16="http://schemas.microsoft.com/office/drawing/2014/main" id="{C2DAF544-E595-5530-B015-E8F17B0F0D3E}"/>
              </a:ext>
            </a:extLst>
          </p:cNvPr>
          <p:cNvSpPr/>
          <p:nvPr/>
        </p:nvSpPr>
        <p:spPr>
          <a:xfrm>
            <a:off x="89107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44">
            <a:extLst>
              <a:ext uri="{FF2B5EF4-FFF2-40B4-BE49-F238E27FC236}">
                <a16:creationId xmlns:a16="http://schemas.microsoft.com/office/drawing/2014/main" id="{F0BE2395-0E61-B02E-13B9-C2B77BA3E573}"/>
              </a:ext>
            </a:extLst>
          </p:cNvPr>
          <p:cNvSpPr/>
          <p:nvPr/>
        </p:nvSpPr>
        <p:spPr>
          <a:xfrm>
            <a:off x="87980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45">
            <a:extLst>
              <a:ext uri="{FF2B5EF4-FFF2-40B4-BE49-F238E27FC236}">
                <a16:creationId xmlns:a16="http://schemas.microsoft.com/office/drawing/2014/main" id="{2B21C0CB-2EC9-C5A0-1251-CF49AB2A34B0}"/>
              </a:ext>
            </a:extLst>
          </p:cNvPr>
          <p:cNvSpPr/>
          <p:nvPr/>
        </p:nvSpPr>
        <p:spPr>
          <a:xfrm>
            <a:off x="86869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46">
            <a:extLst>
              <a:ext uri="{FF2B5EF4-FFF2-40B4-BE49-F238E27FC236}">
                <a16:creationId xmlns:a16="http://schemas.microsoft.com/office/drawing/2014/main" id="{39A1CE99-2590-A933-2FD0-9EDFC563119E}"/>
              </a:ext>
            </a:extLst>
          </p:cNvPr>
          <p:cNvSpPr/>
          <p:nvPr/>
        </p:nvSpPr>
        <p:spPr>
          <a:xfrm>
            <a:off x="85757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47">
            <a:extLst>
              <a:ext uri="{FF2B5EF4-FFF2-40B4-BE49-F238E27FC236}">
                <a16:creationId xmlns:a16="http://schemas.microsoft.com/office/drawing/2014/main" id="{1CFE58D1-15BD-1BDB-BD6F-829E8748C6F7}"/>
              </a:ext>
            </a:extLst>
          </p:cNvPr>
          <p:cNvSpPr/>
          <p:nvPr/>
        </p:nvSpPr>
        <p:spPr>
          <a:xfrm>
            <a:off x="84630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48">
            <a:extLst>
              <a:ext uri="{FF2B5EF4-FFF2-40B4-BE49-F238E27FC236}">
                <a16:creationId xmlns:a16="http://schemas.microsoft.com/office/drawing/2014/main" id="{D166268E-1492-CA2C-9676-4FE2A16F2142}"/>
              </a:ext>
            </a:extLst>
          </p:cNvPr>
          <p:cNvSpPr/>
          <p:nvPr/>
        </p:nvSpPr>
        <p:spPr>
          <a:xfrm>
            <a:off x="83519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49">
            <a:extLst>
              <a:ext uri="{FF2B5EF4-FFF2-40B4-BE49-F238E27FC236}">
                <a16:creationId xmlns:a16="http://schemas.microsoft.com/office/drawing/2014/main" id="{1C01576F-8F55-173C-2138-A2C436EB6AB2}"/>
              </a:ext>
            </a:extLst>
          </p:cNvPr>
          <p:cNvSpPr/>
          <p:nvPr/>
        </p:nvSpPr>
        <p:spPr>
          <a:xfrm>
            <a:off x="824081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5ADBF7EA-8645-4691-ECF8-DD42037EEE8C}"/>
              </a:ext>
            </a:extLst>
          </p:cNvPr>
          <p:cNvCxnSpPr/>
          <p:nvPr/>
        </p:nvCxnSpPr>
        <p:spPr>
          <a:xfrm>
            <a:off x="6263899" y="2909627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51">
            <a:extLst>
              <a:ext uri="{FF2B5EF4-FFF2-40B4-BE49-F238E27FC236}">
                <a16:creationId xmlns:a16="http://schemas.microsoft.com/office/drawing/2014/main" id="{3DB0F58A-DFA8-C1CE-4337-1595934591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0290" y="3071982"/>
            <a:ext cx="70724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66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3</a:t>
            </a:r>
          </a:p>
        </p:txBody>
      </p:sp>
      <p:sp>
        <p:nvSpPr>
          <p:cNvPr id="41" name="文本框 52">
            <a:extLst>
              <a:ext uri="{FF2B5EF4-FFF2-40B4-BE49-F238E27FC236}">
                <a16:creationId xmlns:a16="http://schemas.microsoft.com/office/drawing/2014/main" id="{19C9F7A3-CDE6-9CF8-77F4-219C589154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4791" y="3117141"/>
            <a:ext cx="557075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6000" b="1" noProof="1">
                <a:solidFill>
                  <a:schemeClr val="bg1"/>
                </a:solidFill>
                <a:latin typeface="微软雅黑" pitchFamily="34" charset="-122"/>
              </a:rPr>
              <a:t>日期与时间函数</a:t>
            </a:r>
          </a:p>
        </p:txBody>
      </p:sp>
    </p:spTree>
    <p:extLst>
      <p:ext uri="{BB962C8B-B14F-4D97-AF65-F5344CB8AC3E}">
        <p14:creationId xmlns:p14="http://schemas.microsoft.com/office/powerpoint/2010/main" val="121381398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0B69B7-9962-676C-E884-5661FCD260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E308183-FE87-A344-35ED-FC7B251B5000}"/>
              </a:ext>
            </a:extLst>
          </p:cNvPr>
          <p:cNvGrpSpPr/>
          <p:nvPr/>
        </p:nvGrpSpPr>
        <p:grpSpPr>
          <a:xfrm>
            <a:off x="670768" y="1135401"/>
            <a:ext cx="10850465" cy="1361756"/>
            <a:chOff x="812799" y="1508963"/>
            <a:chExt cx="10850465" cy="1658273"/>
          </a:xfrm>
        </p:grpSpPr>
        <p:sp>
          <p:nvSpPr>
            <p:cNvPr id="6" name="íṩľíḍè-圆角矩形 61">
              <a:extLst>
                <a:ext uri="{FF2B5EF4-FFF2-40B4-BE49-F238E27FC236}">
                  <a16:creationId xmlns:a16="http://schemas.microsoft.com/office/drawing/2014/main" id="{100C30DC-539D-19AC-D06D-7DBA9D2A814E}"/>
                </a:ext>
              </a:extLst>
            </p:cNvPr>
            <p:cNvSpPr/>
            <p:nvPr/>
          </p:nvSpPr>
          <p:spPr>
            <a:xfrm>
              <a:off x="812799" y="1508963"/>
              <a:ext cx="10850465" cy="1658273"/>
            </a:xfrm>
            <a:prstGeom prst="roundRect">
              <a:avLst>
                <a:gd name="adj" fmla="val 3485"/>
              </a:avLst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7" name="íṩľíḍè-圆角矩形 61">
              <a:extLst>
                <a:ext uri="{FF2B5EF4-FFF2-40B4-BE49-F238E27FC236}">
                  <a16:creationId xmlns:a16="http://schemas.microsoft.com/office/drawing/2014/main" id="{A82E2A57-DA3E-54B5-0A28-638C113F2231}"/>
                </a:ext>
              </a:extLst>
            </p:cNvPr>
            <p:cNvSpPr/>
            <p:nvPr/>
          </p:nvSpPr>
          <p:spPr>
            <a:xfrm>
              <a:off x="906109" y="1572466"/>
              <a:ext cx="10650298" cy="1527324"/>
            </a:xfrm>
            <a:prstGeom prst="roundRect">
              <a:avLst>
                <a:gd name="adj" fmla="val 348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3" name="文本框 41">
            <a:extLst>
              <a:ext uri="{FF2B5EF4-FFF2-40B4-BE49-F238E27FC236}">
                <a16:creationId xmlns:a16="http://schemas.microsoft.com/office/drawing/2014/main" id="{8B41865C-2249-F78C-A127-094AAB08A5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679" y="1221080"/>
            <a:ext cx="10356981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zh-CN"/>
              <a:t>数值函数是</a:t>
            </a:r>
            <a:r>
              <a:rPr lang="en-US" altLang="zh-CN"/>
              <a:t>MySQL</a:t>
            </a:r>
            <a:r>
              <a:rPr lang="zh-CN" altLang="zh-CN"/>
              <a:t>中一种很重要的函数，主要</a:t>
            </a:r>
            <a:r>
              <a:rPr lang="zh-CN" altLang="zh-CN">
                <a:solidFill>
                  <a:srgbClr val="FF0000"/>
                </a:solidFill>
              </a:rPr>
              <a:t>用于处理数值方面的运算</a:t>
            </a:r>
            <a:r>
              <a:rPr lang="zh-CN" altLang="zh-CN"/>
              <a:t>。如果没有这些函数，用户在编写有关数值运算方面的代码时将会复杂很多。例如，如果没有</a:t>
            </a:r>
            <a:r>
              <a:rPr lang="en-US" altLang="zh-CN">
                <a:solidFill>
                  <a:srgbClr val="FF0000"/>
                </a:solidFill>
              </a:rPr>
              <a:t>ABS</a:t>
            </a:r>
            <a:r>
              <a:rPr lang="zh-CN" altLang="zh-CN"/>
              <a:t>求绝对值函数，要取一个数的绝对值，就需要进行多次判断，直接使用该函数可以大大提高用户的工作效率。</a:t>
            </a:r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36C2C83-DB4D-CC1B-AF80-F5CC135BE6BE}"/>
              </a:ext>
            </a:extLst>
          </p:cNvPr>
          <p:cNvSpPr/>
          <p:nvPr/>
        </p:nvSpPr>
        <p:spPr>
          <a:xfrm>
            <a:off x="3929790" y="2734107"/>
            <a:ext cx="3864328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600" dirty="0"/>
              <a:t>表</a:t>
            </a:r>
            <a:r>
              <a:rPr lang="en-US" altLang="zh-CN" sz="1600" dirty="0"/>
              <a:t>1  MySQL</a:t>
            </a:r>
            <a:r>
              <a:rPr lang="zh-CN" altLang="en-US" sz="1600" dirty="0"/>
              <a:t>中常用的数值函数及其功能</a:t>
            </a:r>
          </a:p>
        </p:txBody>
      </p:sp>
      <p:pic>
        <p:nvPicPr>
          <p:cNvPr id="5" name="table">
            <a:extLst>
              <a:ext uri="{FF2B5EF4-FFF2-40B4-BE49-F238E27FC236}">
                <a16:creationId xmlns:a16="http://schemas.microsoft.com/office/drawing/2014/main" id="{58FA8D26-8830-59DA-0960-C25EFDF152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2430" y="3125541"/>
            <a:ext cx="9713363" cy="3327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71166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D6828E-5917-8DBA-BBE6-3797325895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FEC1A10B-2681-5429-078F-E0033FE0E559}"/>
              </a:ext>
            </a:extLst>
          </p:cNvPr>
          <p:cNvGrpSpPr/>
          <p:nvPr/>
        </p:nvGrpSpPr>
        <p:grpSpPr>
          <a:xfrm>
            <a:off x="670768" y="1071500"/>
            <a:ext cx="10850465" cy="1209164"/>
            <a:chOff x="812799" y="1508963"/>
            <a:chExt cx="10850465" cy="1658273"/>
          </a:xfrm>
        </p:grpSpPr>
        <p:sp>
          <p:nvSpPr>
            <p:cNvPr id="15" name="íṩľíḍè-圆角矩形 61">
              <a:extLst>
                <a:ext uri="{FF2B5EF4-FFF2-40B4-BE49-F238E27FC236}">
                  <a16:creationId xmlns:a16="http://schemas.microsoft.com/office/drawing/2014/main" id="{3B0409F4-40B3-103B-8B65-4241A44DA73C}"/>
                </a:ext>
              </a:extLst>
            </p:cNvPr>
            <p:cNvSpPr/>
            <p:nvPr/>
          </p:nvSpPr>
          <p:spPr>
            <a:xfrm>
              <a:off x="812799" y="1508963"/>
              <a:ext cx="10850465" cy="1658273"/>
            </a:xfrm>
            <a:prstGeom prst="roundRect">
              <a:avLst>
                <a:gd name="adj" fmla="val 3485"/>
              </a:avLst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6" name="íṩľíḍè-圆角矩形 61">
              <a:extLst>
                <a:ext uri="{FF2B5EF4-FFF2-40B4-BE49-F238E27FC236}">
                  <a16:creationId xmlns:a16="http://schemas.microsoft.com/office/drawing/2014/main" id="{A67C8770-3717-E17A-07B2-31C4BAAE664A}"/>
                </a:ext>
              </a:extLst>
            </p:cNvPr>
            <p:cNvSpPr/>
            <p:nvPr/>
          </p:nvSpPr>
          <p:spPr>
            <a:xfrm>
              <a:off x="906109" y="1572466"/>
              <a:ext cx="10650298" cy="1527324"/>
            </a:xfrm>
            <a:prstGeom prst="roundRect">
              <a:avLst>
                <a:gd name="adj" fmla="val 348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12" name="文本框 41">
            <a:extLst>
              <a:ext uri="{FF2B5EF4-FFF2-40B4-BE49-F238E27FC236}">
                <a16:creationId xmlns:a16="http://schemas.microsoft.com/office/drawing/2014/main" id="{95AA8222-C296-F855-C388-5C1B66BC1E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679" y="1137047"/>
            <a:ext cx="10356981" cy="1063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 dirty="0"/>
              <a:t>在实际应用中，有时可能会遇到这样的需求：获取当前时间，或者下个月的今天是星期几，等等类似的问题。这些需求就需要使用</a:t>
            </a:r>
            <a:r>
              <a:rPr lang="zh-CN" altLang="en-US" dirty="0">
                <a:solidFill>
                  <a:srgbClr val="FF0000"/>
                </a:solidFill>
              </a:rPr>
              <a:t>日期与时间函数</a:t>
            </a:r>
            <a:r>
              <a:rPr lang="zh-CN" altLang="en-US" dirty="0"/>
              <a:t>来实现。表</a:t>
            </a:r>
            <a:r>
              <a:rPr lang="en-US" altLang="zh-CN" dirty="0"/>
              <a:t>3</a:t>
            </a:r>
            <a:r>
              <a:rPr lang="zh-CN" altLang="en-US" dirty="0"/>
              <a:t>列出了</a:t>
            </a:r>
            <a:r>
              <a:rPr lang="en-US" altLang="zh-CN" dirty="0"/>
              <a:t>MySQL</a:t>
            </a:r>
            <a:r>
              <a:rPr lang="zh-CN" altLang="en-US" dirty="0"/>
              <a:t>中常用的日期与时间函数及其功能。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EEEBA5A-DFB0-76A9-BA68-5DE776BDCCAE}"/>
              </a:ext>
            </a:extLst>
          </p:cNvPr>
          <p:cNvSpPr/>
          <p:nvPr/>
        </p:nvSpPr>
        <p:spPr>
          <a:xfrm>
            <a:off x="3687184" y="2393216"/>
            <a:ext cx="4495141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600" dirty="0"/>
              <a:t>表</a:t>
            </a:r>
            <a:r>
              <a:rPr lang="en-US" altLang="zh-CN" sz="1600" dirty="0"/>
              <a:t>3  MySQL</a:t>
            </a:r>
            <a:r>
              <a:rPr lang="zh-CN" altLang="en-US" sz="1600" dirty="0"/>
              <a:t>中常用的日期与时间函数及其功能</a:t>
            </a:r>
          </a:p>
        </p:txBody>
      </p:sp>
      <p:pic>
        <p:nvPicPr>
          <p:cNvPr id="14" name="table">
            <a:extLst>
              <a:ext uri="{FF2B5EF4-FFF2-40B4-BE49-F238E27FC236}">
                <a16:creationId xmlns:a16="http://schemas.microsoft.com/office/drawing/2014/main" id="{7008361A-DC4F-3D6C-DB89-3C07FC18F1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426" y="2741109"/>
            <a:ext cx="9271071" cy="3928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258054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7E02BA-2CB8-7B95-63A3-2BD5D6E5A4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69BAAEA5-5304-C841-EFFD-356042F92E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428" y="1425408"/>
            <a:ext cx="1042125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CURDATE()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返回</a:t>
            </a:r>
            <a:r>
              <a:rPr lang="zh-CN" altLang="en-US">
                <a:solidFill>
                  <a:srgbClr val="FF0000"/>
                </a:solidFill>
              </a:rPr>
              <a:t>包含年月日的当前日期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9B3FE93-3AA6-12EB-6154-38C471034210}"/>
              </a:ext>
            </a:extLst>
          </p:cNvPr>
          <p:cNvSpPr/>
          <p:nvPr/>
        </p:nvSpPr>
        <p:spPr>
          <a:xfrm>
            <a:off x="561682" y="2838416"/>
            <a:ext cx="9882453" cy="183034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FC3ADE3E-3B22-64A0-D200-94F90BEA92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1655" y="2977750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CURDATE();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CURDATE()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2018-05-10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(0.04 sec)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2D0B241-152E-72BE-6ED1-4BFFC23E6693}"/>
              </a:ext>
            </a:extLst>
          </p:cNvPr>
          <p:cNvGrpSpPr/>
          <p:nvPr/>
        </p:nvGrpSpPr>
        <p:grpSpPr>
          <a:xfrm>
            <a:off x="557504" y="2039827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89CC9F1F-9E69-D0CC-28E0-935E59864301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25" name="圆角矩形 14">
              <a:extLst>
                <a:ext uri="{FF2B5EF4-FFF2-40B4-BE49-F238E27FC236}">
                  <a16:creationId xmlns:a16="http://schemas.microsoft.com/office/drawing/2014/main" id="{EEF13241-63C2-2967-8833-83EC207551B0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24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31D49917-16BC-127A-6A00-82AD6589A5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492" y="2156667"/>
            <a:ext cx="808649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语句，使用函数</a:t>
            </a:r>
            <a:r>
              <a:rPr lang="en-US" altLang="zh-CN"/>
              <a:t>CURDATE()</a:t>
            </a:r>
            <a:r>
              <a:rPr lang="zh-CN" altLang="en-US"/>
              <a:t>获取当前日期。执行结果如下：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84ADD93-3CB0-E982-8E71-2D5162026660}"/>
              </a:ext>
            </a:extLst>
          </p:cNvPr>
          <p:cNvGrpSpPr/>
          <p:nvPr/>
        </p:nvGrpSpPr>
        <p:grpSpPr>
          <a:xfrm flipH="1">
            <a:off x="8387456" y="2640794"/>
            <a:ext cx="2905780" cy="4120708"/>
            <a:chOff x="1133465" y="1394673"/>
            <a:chExt cx="3150360" cy="470253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86530A31-3A93-8B12-4612-CE28A38D87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0" name="Freeform 37">
              <a:extLst>
                <a:ext uri="{FF2B5EF4-FFF2-40B4-BE49-F238E27FC236}">
                  <a16:creationId xmlns:a16="http://schemas.microsoft.com/office/drawing/2014/main" id="{14CD05FF-89E5-7CB1-2429-2DC131194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1" name="Freeform 38">
              <a:extLst>
                <a:ext uri="{FF2B5EF4-FFF2-40B4-BE49-F238E27FC236}">
                  <a16:creationId xmlns:a16="http://schemas.microsoft.com/office/drawing/2014/main" id="{F625B956-1D06-E41C-E154-040FDED34189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4E24E30E-96AB-DD30-9F6C-40FBD83BB0B9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2" name="Oval 8">
                <a:extLst>
                  <a:ext uri="{FF2B5EF4-FFF2-40B4-BE49-F238E27FC236}">
                    <a16:creationId xmlns:a16="http://schemas.microsoft.com/office/drawing/2014/main" id="{B18C3598-86AA-4E7C-3E9A-523BC053F7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3" name="Freeform 35">
                <a:extLst>
                  <a:ext uri="{FF2B5EF4-FFF2-40B4-BE49-F238E27FC236}">
                    <a16:creationId xmlns:a16="http://schemas.microsoft.com/office/drawing/2014/main" id="{E5B6F447-56BF-857A-96C5-386988BBB9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4CB2CA66-1078-5C11-10FF-CC0A06F1379B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C73E90A7-6376-313E-ED30-11A7049E0F5B}"/>
                </a:ext>
              </a:extLst>
            </p:cNvPr>
            <p:cNvCxnSpPr>
              <a:stCxn id="9" idx="4"/>
              <a:endCxn id="23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0A134505-B2D0-4567-2B6E-0DF3AD55B9F8}"/>
                </a:ext>
              </a:extLst>
            </p:cNvPr>
            <p:cNvCxnSpPr>
              <a:stCxn id="11" idx="4"/>
              <a:endCxn id="23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35172D5B-E68D-AD6C-D3FB-4B3876C16C43}"/>
                </a:ext>
              </a:extLst>
            </p:cNvPr>
            <p:cNvCxnSpPr>
              <a:stCxn id="13" idx="4"/>
              <a:endCxn id="23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35FBEFF5-E7DA-1617-B897-E3F226843023}"/>
                </a:ext>
              </a:extLst>
            </p:cNvPr>
            <p:cNvCxnSpPr>
              <a:stCxn id="10" idx="4"/>
              <a:endCxn id="23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 24">
              <a:extLst>
                <a:ext uri="{FF2B5EF4-FFF2-40B4-BE49-F238E27FC236}">
                  <a16:creationId xmlns:a16="http://schemas.microsoft.com/office/drawing/2014/main" id="{39F16572-99C1-20B8-D54D-5C7F6EB8C0C4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8F787B39-F4A4-5EC2-6E6F-BD02F27DC737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D7F5E6CF-B4B9-3EAB-1260-68D42E9E973A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4F903DC4-8B4B-6A7A-5FC7-A7FCB6D041B7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9966683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F1A73B-B04B-0190-968A-A85FBFEA9D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43A27DDB-43E3-C795-B9B2-2D47BB7BF1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428" y="1425408"/>
            <a:ext cx="1042125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CURTIME()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返回</a:t>
            </a:r>
            <a:r>
              <a:rPr lang="zh-CN" altLang="en-US">
                <a:solidFill>
                  <a:srgbClr val="FF0000"/>
                </a:solidFill>
              </a:rPr>
              <a:t>“</a:t>
            </a:r>
            <a:r>
              <a:rPr lang="en-US" altLang="zh-CN">
                <a:solidFill>
                  <a:srgbClr val="FF0000"/>
                </a:solidFill>
              </a:rPr>
              <a:t>HH:MM:SS”</a:t>
            </a:r>
            <a:r>
              <a:rPr lang="zh-CN" altLang="en-US">
                <a:solidFill>
                  <a:srgbClr val="FF0000"/>
                </a:solidFill>
              </a:rPr>
              <a:t>格式的当前时间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76D5201-3772-B8C0-ACF1-E3B75B8D3829}"/>
              </a:ext>
            </a:extLst>
          </p:cNvPr>
          <p:cNvSpPr/>
          <p:nvPr/>
        </p:nvSpPr>
        <p:spPr>
          <a:xfrm>
            <a:off x="561682" y="2838416"/>
            <a:ext cx="9882453" cy="183034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247E699D-374B-B7A6-D297-F9BC8301DE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1655" y="2977750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CURTIME();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CURTIME()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15:54:13  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(0.00 sec)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39C41DD-309D-67EE-2857-C238F96F2702}"/>
              </a:ext>
            </a:extLst>
          </p:cNvPr>
          <p:cNvGrpSpPr/>
          <p:nvPr/>
        </p:nvGrpSpPr>
        <p:grpSpPr>
          <a:xfrm>
            <a:off x="557504" y="2039827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2FF0C603-6812-D3F1-1385-D9BEC5D000A4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25" name="圆角矩形 14">
              <a:extLst>
                <a:ext uri="{FF2B5EF4-FFF2-40B4-BE49-F238E27FC236}">
                  <a16:creationId xmlns:a16="http://schemas.microsoft.com/office/drawing/2014/main" id="{7E652F1C-3B96-ED4F-A2D8-F6E0033CDD2B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25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CE358736-AD61-B8C4-F2B8-B69D194F14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492" y="2156667"/>
            <a:ext cx="808649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语句，使用函数</a:t>
            </a:r>
            <a:r>
              <a:rPr lang="en-US" altLang="zh-CN"/>
              <a:t>CURTIME()</a:t>
            </a:r>
            <a:r>
              <a:rPr lang="zh-CN" altLang="en-US"/>
              <a:t>获取当前时间。执行结果如下：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0F67A6B-C5DE-AA07-B839-165A6BBC854B}"/>
              </a:ext>
            </a:extLst>
          </p:cNvPr>
          <p:cNvGrpSpPr/>
          <p:nvPr/>
        </p:nvGrpSpPr>
        <p:grpSpPr>
          <a:xfrm flipH="1">
            <a:off x="8387458" y="2640536"/>
            <a:ext cx="2939646" cy="4120966"/>
            <a:chOff x="1133465" y="1394673"/>
            <a:chExt cx="3150360" cy="470253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35D1FF3B-049E-797A-16D6-4EE19940FB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0" name="Freeform 37">
              <a:extLst>
                <a:ext uri="{FF2B5EF4-FFF2-40B4-BE49-F238E27FC236}">
                  <a16:creationId xmlns:a16="http://schemas.microsoft.com/office/drawing/2014/main" id="{2EF99E03-7D03-A181-602B-041B1CAC0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1" name="Freeform 38">
              <a:extLst>
                <a:ext uri="{FF2B5EF4-FFF2-40B4-BE49-F238E27FC236}">
                  <a16:creationId xmlns:a16="http://schemas.microsoft.com/office/drawing/2014/main" id="{EACD5B82-9BC4-8BE0-4906-2F42C2E131E3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3414783C-5E05-5796-5F37-0209111BB726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2" name="Oval 8">
                <a:extLst>
                  <a:ext uri="{FF2B5EF4-FFF2-40B4-BE49-F238E27FC236}">
                    <a16:creationId xmlns:a16="http://schemas.microsoft.com/office/drawing/2014/main" id="{70C6D919-8CB1-0589-E39D-CD588CE46C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3" name="Freeform 35">
                <a:extLst>
                  <a:ext uri="{FF2B5EF4-FFF2-40B4-BE49-F238E27FC236}">
                    <a16:creationId xmlns:a16="http://schemas.microsoft.com/office/drawing/2014/main" id="{DA57DF94-8760-63E5-3312-1E20BF09ED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0D361942-C972-B73B-6028-F13A6703E23E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E79F2EE3-ED01-3FE3-B1FC-BB2D97F58B2D}"/>
                </a:ext>
              </a:extLst>
            </p:cNvPr>
            <p:cNvCxnSpPr>
              <a:stCxn id="9" idx="4"/>
              <a:endCxn id="23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B67204C7-10EE-C412-F0E0-366B3EF8B814}"/>
                </a:ext>
              </a:extLst>
            </p:cNvPr>
            <p:cNvCxnSpPr>
              <a:stCxn id="11" idx="4"/>
              <a:endCxn id="23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9A0D6B36-9BA8-8FF9-8080-D529A27CE730}"/>
                </a:ext>
              </a:extLst>
            </p:cNvPr>
            <p:cNvCxnSpPr>
              <a:stCxn id="13" idx="4"/>
              <a:endCxn id="23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313DB68B-C8A5-02F0-D04E-CC3493292D55}"/>
                </a:ext>
              </a:extLst>
            </p:cNvPr>
            <p:cNvCxnSpPr>
              <a:stCxn id="10" idx="4"/>
              <a:endCxn id="23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 24">
              <a:extLst>
                <a:ext uri="{FF2B5EF4-FFF2-40B4-BE49-F238E27FC236}">
                  <a16:creationId xmlns:a16="http://schemas.microsoft.com/office/drawing/2014/main" id="{51F45BE1-08FC-C3DA-1E3C-FE25B530B31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EC658674-F8AF-CB27-2249-E865301C8D64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0342BE6C-34D0-A67B-F615-CBB22F56AFEB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5C5E19CC-024F-DDB0-8B5A-634681D8B3BB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5101264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7F270F-51DA-7E44-EF90-C12A50765A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80A5F707-7D69-B14E-EC39-5458B70589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428" y="1425407"/>
            <a:ext cx="1042125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NOW()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返回</a:t>
            </a:r>
            <a:r>
              <a:rPr lang="zh-CN" altLang="en-US">
                <a:solidFill>
                  <a:srgbClr val="FF0000"/>
                </a:solidFill>
              </a:rPr>
              <a:t>当前日期和时间（同时包含年月日和时分秒）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724CF0E-C062-767E-4E47-B0F250DBF847}"/>
              </a:ext>
            </a:extLst>
          </p:cNvPr>
          <p:cNvSpPr/>
          <p:nvPr/>
        </p:nvSpPr>
        <p:spPr>
          <a:xfrm>
            <a:off x="561682" y="2838415"/>
            <a:ext cx="9882453" cy="183034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9FEE76D4-E672-2A90-32F5-66E4F6680F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1655" y="2977749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NOW();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NOW()         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2018-05-10 16:03:56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(0.00 sec)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CB8417D-A442-FE8C-6438-189461D2C9CC}"/>
              </a:ext>
            </a:extLst>
          </p:cNvPr>
          <p:cNvGrpSpPr/>
          <p:nvPr/>
        </p:nvGrpSpPr>
        <p:grpSpPr>
          <a:xfrm>
            <a:off x="557504" y="2039826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B4634FD8-A3A0-5503-2EF1-22AC23FA90FC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25" name="圆角矩形 14">
              <a:extLst>
                <a:ext uri="{FF2B5EF4-FFF2-40B4-BE49-F238E27FC236}">
                  <a16:creationId xmlns:a16="http://schemas.microsoft.com/office/drawing/2014/main" id="{2794B981-6865-C9D2-5093-4AF99EF37C64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26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DFEBFBF0-57E1-0169-CF19-EEB55F5CC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492" y="2156666"/>
            <a:ext cx="808649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语句，使用函数</a:t>
            </a:r>
            <a:r>
              <a:rPr lang="en-US" altLang="zh-CN"/>
              <a:t>NOW()</a:t>
            </a:r>
            <a:r>
              <a:rPr lang="zh-CN" altLang="en-US"/>
              <a:t>获取当前日期和时间。执行结果如下：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12D3263-CEBD-0899-7039-51E51E5C76C8}"/>
              </a:ext>
            </a:extLst>
          </p:cNvPr>
          <p:cNvGrpSpPr/>
          <p:nvPr/>
        </p:nvGrpSpPr>
        <p:grpSpPr>
          <a:xfrm flipH="1">
            <a:off x="8387460" y="2838414"/>
            <a:ext cx="2603225" cy="3923085"/>
            <a:chOff x="1133465" y="1394673"/>
            <a:chExt cx="3150360" cy="470253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CE81F95B-C465-8018-968D-98916714A4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0" name="Freeform 37">
              <a:extLst>
                <a:ext uri="{FF2B5EF4-FFF2-40B4-BE49-F238E27FC236}">
                  <a16:creationId xmlns:a16="http://schemas.microsoft.com/office/drawing/2014/main" id="{5AFF0397-9DB3-5E13-FC4B-EE36C37031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1" name="Freeform 38">
              <a:extLst>
                <a:ext uri="{FF2B5EF4-FFF2-40B4-BE49-F238E27FC236}">
                  <a16:creationId xmlns:a16="http://schemas.microsoft.com/office/drawing/2014/main" id="{3D6BA846-B87F-0D53-6012-2A275388E11D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5100B6E6-34E9-9E3D-7174-B52D2B3C2980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2" name="Oval 8">
                <a:extLst>
                  <a:ext uri="{FF2B5EF4-FFF2-40B4-BE49-F238E27FC236}">
                    <a16:creationId xmlns:a16="http://schemas.microsoft.com/office/drawing/2014/main" id="{DFB3F58B-D952-247E-E66B-696CABD8C2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3" name="Freeform 35">
                <a:extLst>
                  <a:ext uri="{FF2B5EF4-FFF2-40B4-BE49-F238E27FC236}">
                    <a16:creationId xmlns:a16="http://schemas.microsoft.com/office/drawing/2014/main" id="{9347F9C8-3C81-622A-C1DD-ADE820860D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53F655D9-F16E-E5BD-21BA-BFD129FF3095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C4C5B96-6D97-BAC7-972F-0E7CDFD9107E}"/>
                </a:ext>
              </a:extLst>
            </p:cNvPr>
            <p:cNvCxnSpPr>
              <a:stCxn id="9" idx="4"/>
              <a:endCxn id="23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C1B1C760-D3CC-A902-206B-76F15AABC9C9}"/>
                </a:ext>
              </a:extLst>
            </p:cNvPr>
            <p:cNvCxnSpPr>
              <a:stCxn id="11" idx="4"/>
              <a:endCxn id="23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8B98EDE1-A356-6CE9-4B09-3B4A64286615}"/>
                </a:ext>
              </a:extLst>
            </p:cNvPr>
            <p:cNvCxnSpPr>
              <a:stCxn id="13" idx="4"/>
              <a:endCxn id="23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B6F0D560-1B35-01A3-B754-F78E917E4D73}"/>
                </a:ext>
              </a:extLst>
            </p:cNvPr>
            <p:cNvCxnSpPr>
              <a:stCxn id="10" idx="4"/>
              <a:endCxn id="23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 24">
              <a:extLst>
                <a:ext uri="{FF2B5EF4-FFF2-40B4-BE49-F238E27FC236}">
                  <a16:creationId xmlns:a16="http://schemas.microsoft.com/office/drawing/2014/main" id="{7C68E943-F52B-A09D-F1D0-8C3DDEA5115A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606FED63-241E-5223-D613-4298181CF451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0812E291-C01F-6D1B-DD54-87E0CD1946AB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7E2D35F2-5E9B-EADF-2A18-FF3A122EEA79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8723083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D7AE6C-7E8D-4C52-98ED-1CC308D912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E6F6CAB2-94D7-3CC3-B994-0C297588AB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428" y="1112266"/>
            <a:ext cx="1042125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UNIX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时间戳是从</a:t>
            </a:r>
            <a:r>
              <a:rPr lang="en-US" altLang="zh-CN">
                <a:solidFill>
                  <a:srgbClr val="FF0000"/>
                </a:solidFill>
              </a:rPr>
              <a:t>1970</a:t>
            </a:r>
            <a:r>
              <a:rPr lang="zh-CN" altLang="en-US">
                <a:solidFill>
                  <a:srgbClr val="FF0000"/>
                </a:solidFill>
              </a:rPr>
              <a:t>年</a:t>
            </a:r>
            <a:r>
              <a:rPr lang="en-US" altLang="zh-CN">
                <a:solidFill>
                  <a:srgbClr val="FF0000"/>
                </a:solidFill>
              </a:rPr>
              <a:t>1</a:t>
            </a:r>
            <a:r>
              <a:rPr lang="zh-CN" altLang="en-US">
                <a:solidFill>
                  <a:srgbClr val="FF0000"/>
                </a:solidFill>
              </a:rPr>
              <a:t>月</a:t>
            </a:r>
            <a:r>
              <a:rPr lang="en-US" altLang="zh-CN">
                <a:solidFill>
                  <a:srgbClr val="FF0000"/>
                </a:solidFill>
              </a:rPr>
              <a:t>1</a:t>
            </a:r>
            <a:r>
              <a:rPr lang="zh-CN" altLang="en-US">
                <a:solidFill>
                  <a:srgbClr val="FF0000"/>
                </a:solidFill>
              </a:rPr>
              <a:t>日（</a:t>
            </a:r>
            <a:r>
              <a:rPr lang="en-US" altLang="zh-CN">
                <a:solidFill>
                  <a:srgbClr val="FF0000"/>
                </a:solidFill>
              </a:rPr>
              <a:t>UTC/GMT</a:t>
            </a:r>
            <a:r>
              <a:rPr lang="zh-CN" altLang="en-US">
                <a:solidFill>
                  <a:srgbClr val="FF0000"/>
                </a:solidFill>
              </a:rPr>
              <a:t>的午夜）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开始到</a:t>
            </a:r>
            <a:r>
              <a:rPr lang="zh-CN" altLang="en-US">
                <a:solidFill>
                  <a:srgbClr val="FF0000"/>
                </a:solidFill>
              </a:rPr>
              <a:t>当前时间所经过的秒数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（不考虑闰秒）。一分钟表示为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UNIX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时间戳为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60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秒，一小时表示为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UNIX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时间戳为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3600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秒，一天表示为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UNIX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时间戳为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86400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秒。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zh-CN">
                <a:solidFill>
                  <a:srgbClr val="FF0000"/>
                </a:solidFill>
              </a:rPr>
              <a:t>函数</a:t>
            </a:r>
            <a:r>
              <a:rPr lang="en-US" altLang="zh-CN">
                <a:solidFill>
                  <a:srgbClr val="FF0000"/>
                </a:solidFill>
              </a:rPr>
              <a:t>UNIX_TIMESTAMP(date)</a:t>
            </a:r>
            <a:r>
              <a:rPr lang="zh-CN" altLang="zh-CN">
                <a:solidFill>
                  <a:srgbClr val="FF0000"/>
                </a:solidFill>
              </a:rPr>
              <a:t>返回日期</a:t>
            </a:r>
            <a:r>
              <a:rPr lang="en-US" altLang="zh-CN">
                <a:solidFill>
                  <a:srgbClr val="FF0000"/>
                </a:solidFill>
              </a:rPr>
              <a:t>date</a:t>
            </a:r>
            <a:r>
              <a:rPr lang="zh-CN" altLang="zh-CN">
                <a:solidFill>
                  <a:srgbClr val="FF0000"/>
                </a:solidFill>
              </a:rPr>
              <a:t>的</a:t>
            </a:r>
            <a:r>
              <a:rPr lang="en-US" altLang="zh-CN">
                <a:solidFill>
                  <a:srgbClr val="FF0000"/>
                </a:solidFill>
              </a:rPr>
              <a:t>UNIX</a:t>
            </a:r>
            <a:r>
              <a:rPr lang="zh-CN" altLang="zh-CN">
                <a:solidFill>
                  <a:srgbClr val="FF0000"/>
                </a:solidFill>
              </a:rPr>
              <a:t>时间戳</a:t>
            </a:r>
            <a:r>
              <a:rPr lang="zh-CN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31D2619-9DBB-4750-CA84-E0E36BA1894A}"/>
              </a:ext>
            </a:extLst>
          </p:cNvPr>
          <p:cNvSpPr/>
          <p:nvPr/>
        </p:nvSpPr>
        <p:spPr>
          <a:xfrm>
            <a:off x="561682" y="3962248"/>
            <a:ext cx="9882453" cy="183034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7130D3E6-3106-1B2A-53DE-2323D4BDF1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1655" y="4101582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NOW(),UNIX_TIMESTAMP(NOW());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NOW()        	| UNIX_TIMESTAMP(NOW())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2018-05-10 16:39:20	|            1525941560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(0.00 sec)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5D518E1-793F-1F38-0489-9DDEA211703C}"/>
              </a:ext>
            </a:extLst>
          </p:cNvPr>
          <p:cNvGrpSpPr/>
          <p:nvPr/>
        </p:nvGrpSpPr>
        <p:grpSpPr>
          <a:xfrm>
            <a:off x="557504" y="3172990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36B2A7A7-7C4A-A413-3EC1-09CB8282B0AE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9" name="圆角矩形 14">
              <a:extLst>
                <a:ext uri="{FF2B5EF4-FFF2-40B4-BE49-F238E27FC236}">
                  <a16:creationId xmlns:a16="http://schemas.microsoft.com/office/drawing/2014/main" id="{69FE1044-3620-B5FF-F505-4B6B79778BD4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27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03E5E76C-E2A7-A34F-926D-039ACD956C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492" y="3187189"/>
            <a:ext cx="8086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语句，使用函数</a:t>
            </a:r>
            <a:r>
              <a:rPr lang="en-US" altLang="zh-CN"/>
              <a:t>UNIX_TIMESTAMP(date)</a:t>
            </a:r>
            <a:r>
              <a:rPr lang="zh-CN" altLang="en-US"/>
              <a:t>获取</a:t>
            </a:r>
            <a:r>
              <a:rPr lang="en-US" altLang="zh-CN"/>
              <a:t>UNIX</a:t>
            </a:r>
            <a:r>
              <a:rPr lang="zh-CN" altLang="en-US"/>
              <a:t>格式的当前日期和时间。执行结果如下：</a:t>
            </a:r>
          </a:p>
        </p:txBody>
      </p:sp>
    </p:spTree>
    <p:extLst>
      <p:ext uri="{BB962C8B-B14F-4D97-AF65-F5344CB8AC3E}">
        <p14:creationId xmlns:p14="http://schemas.microsoft.com/office/powerpoint/2010/main" val="3174072181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70B151-4DF8-BE98-6D07-2CC8AFB297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B8F9E5EA-67F9-B2D6-947D-52AEF96E4E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161" y="1106986"/>
            <a:ext cx="10421256" cy="1092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提供多个函数分别用于获取参数的年份、月份、星期、日、时、分和秒，这几个函数分别是</a:t>
            </a:r>
            <a:r>
              <a:rPr lang="en-US" altLang="zh-CN">
                <a:solidFill>
                  <a:srgbClr val="FF0000"/>
                </a:solidFill>
              </a:rPr>
              <a:t>YEAR(d)</a:t>
            </a:r>
            <a:r>
              <a:rPr lang="zh-CN" altLang="en-US">
                <a:solidFill>
                  <a:srgbClr val="FF0000"/>
                </a:solidFill>
              </a:rPr>
              <a:t>，</a:t>
            </a:r>
            <a:r>
              <a:rPr lang="en-US" altLang="zh-CN">
                <a:solidFill>
                  <a:srgbClr val="FF0000"/>
                </a:solidFill>
              </a:rPr>
              <a:t>MONTH(d)</a:t>
            </a:r>
            <a:r>
              <a:rPr lang="zh-CN" altLang="en-US">
                <a:solidFill>
                  <a:srgbClr val="FF0000"/>
                </a:solidFill>
              </a:rPr>
              <a:t>，</a:t>
            </a:r>
            <a:r>
              <a:rPr lang="en-US" altLang="zh-CN">
                <a:solidFill>
                  <a:srgbClr val="FF0000"/>
                </a:solidFill>
              </a:rPr>
              <a:t>WEEK(d)</a:t>
            </a:r>
            <a:r>
              <a:rPr lang="zh-CN" altLang="en-US">
                <a:solidFill>
                  <a:srgbClr val="FF0000"/>
                </a:solidFill>
              </a:rPr>
              <a:t>，</a:t>
            </a:r>
            <a:r>
              <a:rPr lang="en-US" altLang="zh-CN">
                <a:solidFill>
                  <a:srgbClr val="FF0000"/>
                </a:solidFill>
              </a:rPr>
              <a:t>DAY(d)</a:t>
            </a:r>
            <a:r>
              <a:rPr lang="zh-CN" altLang="en-US">
                <a:solidFill>
                  <a:srgbClr val="FF0000"/>
                </a:solidFill>
              </a:rPr>
              <a:t>，</a:t>
            </a:r>
            <a:r>
              <a:rPr lang="en-US" altLang="zh-CN">
                <a:solidFill>
                  <a:srgbClr val="FF0000"/>
                </a:solidFill>
              </a:rPr>
              <a:t>HOUR(d)</a:t>
            </a:r>
            <a:r>
              <a:rPr lang="zh-CN" altLang="en-US">
                <a:solidFill>
                  <a:srgbClr val="FF0000"/>
                </a:solidFill>
              </a:rPr>
              <a:t>，</a:t>
            </a:r>
            <a:r>
              <a:rPr lang="en-US" altLang="zh-CN">
                <a:solidFill>
                  <a:srgbClr val="FF0000"/>
                </a:solidFill>
              </a:rPr>
              <a:t>MINUTE(d)</a:t>
            </a:r>
            <a:r>
              <a:rPr lang="zh-CN" altLang="en-US">
                <a:solidFill>
                  <a:srgbClr val="FF0000"/>
                </a:solidFill>
              </a:rPr>
              <a:t>和</a:t>
            </a:r>
            <a:r>
              <a:rPr lang="en-US" altLang="zh-CN">
                <a:solidFill>
                  <a:srgbClr val="FF0000"/>
                </a:solidFill>
              </a:rPr>
              <a:t>SECOND(d)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。下面分别介绍它们的用法。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02D6482-1CEF-1EB1-279D-46581CF5A5FB}"/>
              </a:ext>
            </a:extLst>
          </p:cNvPr>
          <p:cNvSpPr/>
          <p:nvPr/>
        </p:nvSpPr>
        <p:spPr>
          <a:xfrm>
            <a:off x="328415" y="4386194"/>
            <a:ext cx="9882453" cy="183034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C6F80072-EF70-C648-366E-3B5DFD2BF4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388" y="4516197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YEAR('07-01-15'),YEAR(now());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YEAR('07-01-15') 	| YEAR(now())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     2007	|        2018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(0.04 sec)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E663D4F-7C45-430C-97D9-2F0F99B3C7B3}"/>
              </a:ext>
            </a:extLst>
          </p:cNvPr>
          <p:cNvGrpSpPr/>
          <p:nvPr/>
        </p:nvGrpSpPr>
        <p:grpSpPr>
          <a:xfrm>
            <a:off x="324237" y="3624929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B6E4F35D-0D6F-59FD-AFCD-AFE2B6731FD7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4" name="圆角矩形 14">
              <a:extLst>
                <a:ext uri="{FF2B5EF4-FFF2-40B4-BE49-F238E27FC236}">
                  <a16:creationId xmlns:a16="http://schemas.microsoft.com/office/drawing/2014/main" id="{64F9B91D-D8A7-8B76-50B3-BA60FBD02147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28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D691AE4B-5791-392C-1C82-9955FDDC9C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4225" y="3732438"/>
            <a:ext cx="808649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语句，验证函数</a:t>
            </a:r>
            <a:r>
              <a:rPr lang="en-US" altLang="zh-CN"/>
              <a:t>YEAR(d)</a:t>
            </a:r>
            <a:r>
              <a:rPr lang="zh-CN" altLang="en-US"/>
              <a:t>的应用。执行结果如下：</a:t>
            </a:r>
          </a:p>
        </p:txBody>
      </p:sp>
      <p:sp>
        <p:nvSpPr>
          <p:cNvPr id="8" name="文本框 3">
            <a:extLst>
              <a:ext uri="{FF2B5EF4-FFF2-40B4-BE49-F238E27FC236}">
                <a16:creationId xmlns:a16="http://schemas.microsoft.com/office/drawing/2014/main" id="{24C13C8E-2F42-49CB-E265-A86A9A9931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8623" y="2394093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YEAR(d)</a:t>
            </a:r>
            <a:endParaRPr lang="zh-CN" altLang="en-US" noProof="1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3E01A9A-D9EE-8D2F-BE39-E1AAB3D84515}"/>
              </a:ext>
            </a:extLst>
          </p:cNvPr>
          <p:cNvGrpSpPr/>
          <p:nvPr/>
        </p:nvGrpSpPr>
        <p:grpSpPr>
          <a:xfrm>
            <a:off x="365323" y="2278788"/>
            <a:ext cx="1003300" cy="722312"/>
            <a:chOff x="877888" y="1586140"/>
            <a:chExt cx="1003300" cy="722312"/>
          </a:xfrm>
        </p:grpSpPr>
        <p:sp>
          <p:nvSpPr>
            <p:cNvPr id="11" name="íṩľíḍè-Freeform: Shape 9">
              <a:extLst>
                <a:ext uri="{FF2B5EF4-FFF2-40B4-BE49-F238E27FC236}">
                  <a16:creationId xmlns:a16="http://schemas.microsoft.com/office/drawing/2014/main" id="{1E15B85B-AA6C-9174-8E10-E1763BA878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íṩľíḍè-Oval 10">
              <a:extLst>
                <a:ext uri="{FF2B5EF4-FFF2-40B4-BE49-F238E27FC236}">
                  <a16:creationId xmlns:a16="http://schemas.microsoft.com/office/drawing/2014/main" id="{CDCAFD50-8341-F54A-FA3A-209EB8D2701C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  <p:sp>
        <p:nvSpPr>
          <p:cNvPr id="10" name="文本框 41">
            <a:extLst>
              <a:ext uri="{FF2B5EF4-FFF2-40B4-BE49-F238E27FC236}">
                <a16:creationId xmlns:a16="http://schemas.microsoft.com/office/drawing/2014/main" id="{8C59EBE7-1837-A970-F7E2-D8D29DBFA4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265" y="3116255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YEAR(d)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返回所给的日期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d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是哪一年。</a:t>
            </a:r>
          </a:p>
        </p:txBody>
      </p:sp>
    </p:spTree>
    <p:extLst>
      <p:ext uri="{BB962C8B-B14F-4D97-AF65-F5344CB8AC3E}">
        <p14:creationId xmlns:p14="http://schemas.microsoft.com/office/powerpoint/2010/main" val="3755661230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2EA2EB-49E5-5892-6996-7A04CD8EAC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9D086279-8DAA-FCA8-3563-9075F801397B}"/>
              </a:ext>
            </a:extLst>
          </p:cNvPr>
          <p:cNvSpPr/>
          <p:nvPr/>
        </p:nvSpPr>
        <p:spPr>
          <a:xfrm>
            <a:off x="328415" y="3518411"/>
            <a:ext cx="9882453" cy="183034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774168BB-B1D4-B040-8C09-0E5F909992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388" y="3648414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MONTH('07-01-15'),MONTH(NOW()),WEEK('07-01-15'),WEEK(NOW());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+------------------------------+-----------------------------+-----------------------------+------------------------------+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MONTH('07-01-15') 	| MONTH(NOW()) 	| WEEK('07-01-15') 	| WEEK(NOW())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+------------------------------+-----------------------------+-----------------------------+------------------------------+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        1 	|            5   		|               2 	|            18 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+------------------------------+-----------------------------+-----------------------------+------------------------------+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(0.00 sec)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4573679-866A-C45C-8570-7A716551A7C7}"/>
              </a:ext>
            </a:extLst>
          </p:cNvPr>
          <p:cNvGrpSpPr/>
          <p:nvPr/>
        </p:nvGrpSpPr>
        <p:grpSpPr>
          <a:xfrm>
            <a:off x="324237" y="2757146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FE8EBFD0-7EA2-CF8C-1B87-DF147A4A0D0D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3" name="圆角矩形 14">
              <a:extLst>
                <a:ext uri="{FF2B5EF4-FFF2-40B4-BE49-F238E27FC236}">
                  <a16:creationId xmlns:a16="http://schemas.microsoft.com/office/drawing/2014/main" id="{C77F7C75-78B7-E78D-6D88-62F103EFA941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29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D4850C50-FC6A-59E9-0DAD-D6429707A9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4225" y="2864655"/>
            <a:ext cx="808649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语句，验证函数</a:t>
            </a:r>
            <a:r>
              <a:rPr lang="en-US" altLang="zh-CN"/>
              <a:t>MONTH(d)</a:t>
            </a:r>
            <a:r>
              <a:rPr lang="zh-CN" altLang="en-US"/>
              <a:t>和</a:t>
            </a:r>
            <a:r>
              <a:rPr lang="en-US" altLang="zh-CN"/>
              <a:t>WEEK(d)</a:t>
            </a:r>
            <a:r>
              <a:rPr lang="zh-CN" altLang="en-US"/>
              <a:t>的应用。执行结果如下：</a:t>
            </a:r>
          </a:p>
        </p:txBody>
      </p:sp>
      <p:sp>
        <p:nvSpPr>
          <p:cNvPr id="7" name="文本框 3">
            <a:extLst>
              <a:ext uri="{FF2B5EF4-FFF2-40B4-BE49-F238E27FC236}">
                <a16:creationId xmlns:a16="http://schemas.microsoft.com/office/drawing/2014/main" id="{7EF3AC88-00C6-31C1-33A1-A12D1409B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8623" y="1199725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MONTH(d)</a:t>
            </a:r>
            <a:r>
              <a:rPr lang="zh-CN" altLang="en-US"/>
              <a:t>和</a:t>
            </a:r>
            <a:r>
              <a:rPr lang="en-US" altLang="zh-CN"/>
              <a:t>WEEK(d)</a:t>
            </a:r>
            <a:endParaRPr lang="zh-CN" altLang="en-US" noProof="1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F84DF75-1915-5630-A2D0-A7573C14934C}"/>
              </a:ext>
            </a:extLst>
          </p:cNvPr>
          <p:cNvGrpSpPr/>
          <p:nvPr/>
        </p:nvGrpSpPr>
        <p:grpSpPr>
          <a:xfrm>
            <a:off x="365323" y="1084420"/>
            <a:ext cx="1003300" cy="722312"/>
            <a:chOff x="877888" y="1586140"/>
            <a:chExt cx="1003300" cy="722312"/>
          </a:xfrm>
        </p:grpSpPr>
        <p:sp>
          <p:nvSpPr>
            <p:cNvPr id="10" name="íṩľíḍè-Freeform: Shape 9">
              <a:extLst>
                <a:ext uri="{FF2B5EF4-FFF2-40B4-BE49-F238E27FC236}">
                  <a16:creationId xmlns:a16="http://schemas.microsoft.com/office/drawing/2014/main" id="{1E51F886-7A0F-AAA4-43C6-C1DDCF8E22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íṩľíḍè-Oval 10">
              <a:extLst>
                <a:ext uri="{FF2B5EF4-FFF2-40B4-BE49-F238E27FC236}">
                  <a16:creationId xmlns:a16="http://schemas.microsoft.com/office/drawing/2014/main" id="{5D042912-0F16-CE61-7020-1DC13C5DC226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2</a:t>
              </a:r>
            </a:p>
          </p:txBody>
        </p:sp>
      </p:grpSp>
      <p:sp>
        <p:nvSpPr>
          <p:cNvPr id="9" name="文本框 41">
            <a:extLst>
              <a:ext uri="{FF2B5EF4-FFF2-40B4-BE49-F238E27FC236}">
                <a16:creationId xmlns:a16="http://schemas.microsoft.com/office/drawing/2014/main" id="{4CD69B9B-81D3-9422-1132-D6591004A9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265" y="1921887"/>
            <a:ext cx="10421256" cy="759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MONTH(d)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返回</a:t>
            </a:r>
            <a:r>
              <a:rPr lang="zh-CN" altLang="en-US">
                <a:solidFill>
                  <a:srgbClr val="FF0000"/>
                </a:solidFill>
              </a:rPr>
              <a:t>所给的日期</a:t>
            </a:r>
            <a:r>
              <a:rPr lang="en-US" altLang="zh-CN">
                <a:solidFill>
                  <a:srgbClr val="FF0000"/>
                </a:solidFill>
              </a:rPr>
              <a:t>d</a:t>
            </a:r>
            <a:r>
              <a:rPr lang="zh-CN" altLang="en-US">
                <a:solidFill>
                  <a:srgbClr val="FF0000"/>
                </a:solidFill>
              </a:rPr>
              <a:t>是一年中的第几个月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WEEK(d)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返回</a:t>
            </a:r>
            <a:r>
              <a:rPr lang="zh-CN" altLang="en-US">
                <a:solidFill>
                  <a:srgbClr val="FF0000"/>
                </a:solidFill>
              </a:rPr>
              <a:t>所给的日期</a:t>
            </a:r>
            <a:r>
              <a:rPr lang="en-US" altLang="zh-CN">
                <a:solidFill>
                  <a:srgbClr val="FF0000"/>
                </a:solidFill>
              </a:rPr>
              <a:t>d</a:t>
            </a:r>
            <a:r>
              <a:rPr lang="zh-CN" altLang="en-US">
                <a:solidFill>
                  <a:srgbClr val="FF0000"/>
                </a:solidFill>
              </a:rPr>
              <a:t>是一年中的第几周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320672696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3D45C7-5FDC-177A-04F9-1CB4ED200E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19AFB40-1BC6-6E64-2DEC-F20E42C7DEDE}"/>
              </a:ext>
            </a:extLst>
          </p:cNvPr>
          <p:cNvSpPr/>
          <p:nvPr/>
        </p:nvSpPr>
        <p:spPr>
          <a:xfrm>
            <a:off x="328415" y="3518410"/>
            <a:ext cx="9882453" cy="227819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D68D5412-AFBC-EDD7-6C4D-808FB1CC5A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388" y="3648414"/>
            <a:ext cx="8574639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HOUR('07-01-15 05:16:21') AS HOUR,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MINUTE('07-01-15 05:16:21') AS MINUTE,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SECOND('07-01-15 05:16:21') AS SECOND;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HOUR	| MINUTE	| SECOND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5	|     16	|     21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(0.00 sec)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ED156E4-2C23-4E57-6773-201C00D189FF}"/>
              </a:ext>
            </a:extLst>
          </p:cNvPr>
          <p:cNvGrpSpPr/>
          <p:nvPr/>
        </p:nvGrpSpPr>
        <p:grpSpPr>
          <a:xfrm>
            <a:off x="324237" y="2757146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8E9061A1-082D-2488-8392-1C1C1A42C26A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3" name="圆角矩形 14">
              <a:extLst>
                <a:ext uri="{FF2B5EF4-FFF2-40B4-BE49-F238E27FC236}">
                  <a16:creationId xmlns:a16="http://schemas.microsoft.com/office/drawing/2014/main" id="{2553BC3A-0198-F029-3C37-8B93E4696AE4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30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6D97688A-9600-5609-2DBD-0663B8F7BC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4225" y="2799338"/>
            <a:ext cx="8086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语句，验证函数</a:t>
            </a:r>
            <a:r>
              <a:rPr lang="en-US" altLang="zh-CN"/>
              <a:t>HOUR(d)</a:t>
            </a:r>
            <a:r>
              <a:rPr lang="zh-CN" altLang="en-US"/>
              <a:t>，</a:t>
            </a:r>
            <a:r>
              <a:rPr lang="en-US" altLang="zh-CN"/>
              <a:t>MINUTE(d)</a:t>
            </a:r>
            <a:r>
              <a:rPr lang="zh-CN" altLang="en-US"/>
              <a:t>和</a:t>
            </a:r>
            <a:r>
              <a:rPr lang="en-US" altLang="zh-CN"/>
              <a:t>SECOND(d)</a:t>
            </a:r>
            <a:r>
              <a:rPr lang="zh-CN" altLang="en-US"/>
              <a:t>的应用。执行结果如下：</a:t>
            </a:r>
          </a:p>
        </p:txBody>
      </p:sp>
      <p:sp>
        <p:nvSpPr>
          <p:cNvPr id="7" name="文本框 3">
            <a:extLst>
              <a:ext uri="{FF2B5EF4-FFF2-40B4-BE49-F238E27FC236}">
                <a16:creationId xmlns:a16="http://schemas.microsoft.com/office/drawing/2014/main" id="{A05CC5C2-AFC4-1560-9A0E-6251983877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8623" y="1199725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HOUR(d)</a:t>
            </a:r>
            <a:r>
              <a:rPr lang="zh-CN" altLang="en-US"/>
              <a:t>，</a:t>
            </a:r>
            <a:r>
              <a:rPr lang="en-US" altLang="zh-CN"/>
              <a:t>MINUTE(d)</a:t>
            </a:r>
            <a:r>
              <a:rPr lang="zh-CN" altLang="en-US"/>
              <a:t>和</a:t>
            </a:r>
            <a:r>
              <a:rPr lang="en-US" altLang="zh-CN"/>
              <a:t>SECOND(d)</a:t>
            </a:r>
            <a:endParaRPr lang="zh-CN" altLang="en-US" noProof="1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A0929A0-45F1-CD37-8FB5-EEBB8EE1F51A}"/>
              </a:ext>
            </a:extLst>
          </p:cNvPr>
          <p:cNvGrpSpPr/>
          <p:nvPr/>
        </p:nvGrpSpPr>
        <p:grpSpPr>
          <a:xfrm>
            <a:off x="365323" y="1084420"/>
            <a:ext cx="1003300" cy="722312"/>
            <a:chOff x="877888" y="1586140"/>
            <a:chExt cx="1003300" cy="722312"/>
          </a:xfrm>
        </p:grpSpPr>
        <p:sp>
          <p:nvSpPr>
            <p:cNvPr id="10" name="íṩľíḍè-Freeform: Shape 9">
              <a:extLst>
                <a:ext uri="{FF2B5EF4-FFF2-40B4-BE49-F238E27FC236}">
                  <a16:creationId xmlns:a16="http://schemas.microsoft.com/office/drawing/2014/main" id="{F1CF6BF6-2E91-4B2E-DC4E-C1E89D7487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íṩľíḍè-Oval 10">
              <a:extLst>
                <a:ext uri="{FF2B5EF4-FFF2-40B4-BE49-F238E27FC236}">
                  <a16:creationId xmlns:a16="http://schemas.microsoft.com/office/drawing/2014/main" id="{E9BB0B60-48AC-D9AF-EC7E-DD998C805B4B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3</a:t>
              </a:r>
            </a:p>
          </p:txBody>
        </p:sp>
      </p:grpSp>
      <p:sp>
        <p:nvSpPr>
          <p:cNvPr id="9" name="文本框 41">
            <a:extLst>
              <a:ext uri="{FF2B5EF4-FFF2-40B4-BE49-F238E27FC236}">
                <a16:creationId xmlns:a16="http://schemas.microsoft.com/office/drawing/2014/main" id="{E46D7309-A174-7E47-F98E-A8A2B46220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265" y="1921887"/>
            <a:ext cx="10421256" cy="759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HOUR(d)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返回</a:t>
            </a:r>
            <a:r>
              <a:rPr lang="zh-CN" altLang="en-US">
                <a:solidFill>
                  <a:srgbClr val="FF0000"/>
                </a:solidFill>
              </a:rPr>
              <a:t>所给时间</a:t>
            </a:r>
            <a:r>
              <a:rPr lang="en-US" altLang="zh-CN">
                <a:solidFill>
                  <a:srgbClr val="FF0000"/>
                </a:solidFill>
              </a:rPr>
              <a:t>d</a:t>
            </a:r>
            <a:r>
              <a:rPr lang="zh-CN" altLang="en-US">
                <a:solidFill>
                  <a:srgbClr val="FF0000"/>
                </a:solidFill>
              </a:rPr>
              <a:t>的小时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MINUTE(d)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返回</a:t>
            </a:r>
            <a:r>
              <a:rPr lang="zh-CN" altLang="en-US">
                <a:solidFill>
                  <a:srgbClr val="FF0000"/>
                </a:solidFill>
              </a:rPr>
              <a:t>所给时间</a:t>
            </a:r>
            <a:r>
              <a:rPr lang="en-US" altLang="zh-CN">
                <a:solidFill>
                  <a:srgbClr val="FF0000"/>
                </a:solidFill>
              </a:rPr>
              <a:t>d</a:t>
            </a:r>
            <a:r>
              <a:rPr lang="zh-CN" altLang="en-US">
                <a:solidFill>
                  <a:srgbClr val="FF0000"/>
                </a:solidFill>
              </a:rPr>
              <a:t>的分钟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SECOND(d)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返回</a:t>
            </a:r>
            <a:r>
              <a:rPr lang="zh-CN" altLang="en-US">
                <a:solidFill>
                  <a:srgbClr val="FF0000"/>
                </a:solidFill>
              </a:rPr>
              <a:t>所给时间</a:t>
            </a:r>
            <a:r>
              <a:rPr lang="en-US" altLang="zh-CN">
                <a:solidFill>
                  <a:srgbClr val="FF0000"/>
                </a:solidFill>
              </a:rPr>
              <a:t>d</a:t>
            </a:r>
            <a:r>
              <a:rPr lang="zh-CN" altLang="en-US">
                <a:solidFill>
                  <a:srgbClr val="FF0000"/>
                </a:solidFill>
              </a:rPr>
              <a:t>的秒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206129535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F9C6DE-A839-8C3C-3263-E1900A9A3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3D1AE77F-022C-BBBE-21B6-EE325B252A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466" y="1112266"/>
            <a:ext cx="10421256" cy="87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 dirty="0">
                <a:solidFill>
                  <a:srgbClr val="FF0000"/>
                </a:solidFill>
              </a:rPr>
              <a:t>DATE_FORMAT(</a:t>
            </a:r>
            <a:r>
              <a:rPr lang="en-US" altLang="zh-CN" dirty="0" err="1">
                <a:solidFill>
                  <a:srgbClr val="FF0000"/>
                </a:solidFill>
              </a:rPr>
              <a:t>d,format</a:t>
            </a:r>
            <a:r>
              <a:rPr lang="en-US" altLang="zh-CN" dirty="0">
                <a:solidFill>
                  <a:srgbClr val="FF0000"/>
                </a:solidFill>
              </a:rPr>
              <a:t>)</a:t>
            </a:r>
            <a:r>
              <a:rPr lang="zh-CN" altLang="en-US" dirty="0">
                <a:solidFill>
                  <a:srgbClr val="FF0000"/>
                </a:solidFill>
              </a:rPr>
              <a:t>按字符串</a:t>
            </a:r>
            <a:r>
              <a:rPr lang="en-US" altLang="zh-CN" dirty="0">
                <a:solidFill>
                  <a:srgbClr val="FF0000"/>
                </a:solidFill>
              </a:rPr>
              <a:t>format</a:t>
            </a:r>
            <a:r>
              <a:rPr lang="zh-CN" altLang="en-US" dirty="0">
                <a:solidFill>
                  <a:srgbClr val="FF0000"/>
                </a:solidFill>
              </a:rPr>
              <a:t>格式化日期</a:t>
            </a:r>
            <a:r>
              <a:rPr lang="en-US" altLang="zh-CN" dirty="0">
                <a:solidFill>
                  <a:srgbClr val="FF0000"/>
                </a:solidFill>
              </a:rPr>
              <a:t>d</a:t>
            </a:r>
            <a:r>
              <a:rPr lang="zh-CN" altLang="en-US" dirty="0">
                <a:solidFill>
                  <a:srgbClr val="FF0000"/>
                </a:solidFill>
              </a:rPr>
              <a:t>的值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，其中的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format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格式符及其作用如表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所示。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EEA3322-6DAA-4839-16C8-4C2AAD76E6F7}"/>
              </a:ext>
            </a:extLst>
          </p:cNvPr>
          <p:cNvSpPr/>
          <p:nvPr/>
        </p:nvSpPr>
        <p:spPr>
          <a:xfrm>
            <a:off x="3949645" y="2032878"/>
            <a:ext cx="3195105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600" dirty="0"/>
              <a:t>表</a:t>
            </a:r>
            <a:r>
              <a:rPr lang="en-US" altLang="zh-CN" sz="1600" dirty="0"/>
              <a:t>4  </a:t>
            </a:r>
            <a:r>
              <a:rPr lang="zh-CN" altLang="en-US" sz="1600" dirty="0"/>
              <a:t>日期与时间格式符及其意义</a:t>
            </a:r>
          </a:p>
        </p:txBody>
      </p:sp>
      <p:pic>
        <p:nvPicPr>
          <p:cNvPr id="5" name="table">
            <a:extLst>
              <a:ext uri="{FF2B5EF4-FFF2-40B4-BE49-F238E27FC236}">
                <a16:creationId xmlns:a16="http://schemas.microsoft.com/office/drawing/2014/main" id="{8EE7629E-4BE8-3904-6529-43A98D9441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936" y="2428772"/>
            <a:ext cx="9367934" cy="4175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701148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6EA7B-96AE-461A-B153-1555FE56A2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13B023A4-7979-CF72-5CA1-B2171E34E1E7}"/>
              </a:ext>
            </a:extLst>
          </p:cNvPr>
          <p:cNvSpPr/>
          <p:nvPr/>
        </p:nvSpPr>
        <p:spPr>
          <a:xfrm>
            <a:off x="561682" y="1998625"/>
            <a:ext cx="9882453" cy="1802390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729944D2-DD03-B2FC-19F1-7BBFD75ED2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1655" y="2119297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DATE_FORMAT('2008-01-05 14:30:30','%y %M %D %r');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DATE_FORMAT('2008-01-05 14:30:30','%y %M %D %r')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08 January 5th 02:30:30 PM                         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(0.00 sec)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6B0562D-A734-9618-2312-9D65FF3D573C}"/>
              </a:ext>
            </a:extLst>
          </p:cNvPr>
          <p:cNvGrpSpPr/>
          <p:nvPr/>
        </p:nvGrpSpPr>
        <p:grpSpPr>
          <a:xfrm>
            <a:off x="557504" y="1228029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B5FACA78-DC10-E256-3604-FD1D11BA2CC6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24" name="圆角矩形 11">
              <a:extLst>
                <a:ext uri="{FF2B5EF4-FFF2-40B4-BE49-F238E27FC236}">
                  <a16:creationId xmlns:a16="http://schemas.microsoft.com/office/drawing/2014/main" id="{BD697380-02DC-7E5B-B5B7-14E3DF61EA90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31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6F5E0FAB-E12F-AA9F-83B7-CE17553D90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492" y="1270221"/>
            <a:ext cx="8086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语句，使用</a:t>
            </a:r>
            <a:r>
              <a:rPr lang="en-US" altLang="zh-CN"/>
              <a:t>DATE_FORMAT()</a:t>
            </a:r>
            <a:r>
              <a:rPr lang="zh-CN" altLang="en-US"/>
              <a:t>函数格式化指定的日期。</a:t>
            </a:r>
            <a:r>
              <a:rPr lang="en-US" altLang="zh-CN"/>
              <a:t>SQL</a:t>
            </a:r>
            <a:r>
              <a:rPr lang="zh-CN" altLang="en-US"/>
              <a:t>语句及其执行结果如下：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523FE30-915B-BC53-4F3F-B68F02039BC2}"/>
              </a:ext>
            </a:extLst>
          </p:cNvPr>
          <p:cNvGrpSpPr/>
          <p:nvPr/>
        </p:nvGrpSpPr>
        <p:grpSpPr>
          <a:xfrm flipH="1">
            <a:off x="8387459" y="2306529"/>
            <a:ext cx="3131600" cy="4454972"/>
            <a:chOff x="1133465" y="1394673"/>
            <a:chExt cx="3150360" cy="4702535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C6B78752-748E-8045-3328-BE5FCAD9F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9" name="Freeform 37">
              <a:extLst>
                <a:ext uri="{FF2B5EF4-FFF2-40B4-BE49-F238E27FC236}">
                  <a16:creationId xmlns:a16="http://schemas.microsoft.com/office/drawing/2014/main" id="{64EFDE3D-C07B-9D71-6F12-E409386B2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0" name="Freeform 38">
              <a:extLst>
                <a:ext uri="{FF2B5EF4-FFF2-40B4-BE49-F238E27FC236}">
                  <a16:creationId xmlns:a16="http://schemas.microsoft.com/office/drawing/2014/main" id="{86D239AC-D855-AE9A-9D57-57D0D7AAE7EA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A0103ED8-5FB2-E6FB-79E8-094DB6F223CD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1" name="Oval 8">
                <a:extLst>
                  <a:ext uri="{FF2B5EF4-FFF2-40B4-BE49-F238E27FC236}">
                    <a16:creationId xmlns:a16="http://schemas.microsoft.com/office/drawing/2014/main" id="{5D5770E7-6ABD-4664-65E3-D30341DE83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2" name="Freeform 35">
                <a:extLst>
                  <a:ext uri="{FF2B5EF4-FFF2-40B4-BE49-F238E27FC236}">
                    <a16:creationId xmlns:a16="http://schemas.microsoft.com/office/drawing/2014/main" id="{20166FEB-0623-7A9B-000E-A2E16AB7E7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0ED02EA-8A70-8271-C47F-D6978290A764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816557DD-D254-82FB-5868-5B811B9C93CF}"/>
                </a:ext>
              </a:extLst>
            </p:cNvPr>
            <p:cNvCxnSpPr>
              <a:stCxn id="8" idx="4"/>
              <a:endCxn id="22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102CB273-2E60-5CDA-4335-6ED09308D79F}"/>
                </a:ext>
              </a:extLst>
            </p:cNvPr>
            <p:cNvCxnSpPr>
              <a:stCxn id="10" idx="4"/>
              <a:endCxn id="22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5EBBA2FD-2C1B-793D-7D58-AA7B68EF75F4}"/>
                </a:ext>
              </a:extLst>
            </p:cNvPr>
            <p:cNvCxnSpPr>
              <a:stCxn id="12" idx="4"/>
              <a:endCxn id="22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3A679741-2CB0-2E1A-79AD-EEBC5C1AE7B1}"/>
                </a:ext>
              </a:extLst>
            </p:cNvPr>
            <p:cNvCxnSpPr>
              <a:stCxn id="9" idx="4"/>
              <a:endCxn id="22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Freeform 24">
              <a:extLst>
                <a:ext uri="{FF2B5EF4-FFF2-40B4-BE49-F238E27FC236}">
                  <a16:creationId xmlns:a16="http://schemas.microsoft.com/office/drawing/2014/main" id="{C42EED37-7DA6-75C6-2449-5BC671EA3B5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Freeform 21">
              <a:extLst>
                <a:ext uri="{FF2B5EF4-FFF2-40B4-BE49-F238E27FC236}">
                  <a16:creationId xmlns:a16="http://schemas.microsoft.com/office/drawing/2014/main" id="{55021D84-E878-F0CB-DF87-71999B0D6989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Freeform 22">
              <a:extLst>
                <a:ext uri="{FF2B5EF4-FFF2-40B4-BE49-F238E27FC236}">
                  <a16:creationId xmlns:a16="http://schemas.microsoft.com/office/drawing/2014/main" id="{E7BA9523-3990-19A9-CE48-9460231517EE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Freeform 23">
              <a:extLst>
                <a:ext uri="{FF2B5EF4-FFF2-40B4-BE49-F238E27FC236}">
                  <a16:creationId xmlns:a16="http://schemas.microsoft.com/office/drawing/2014/main" id="{307BE2DB-46BD-F5FC-8639-6C27FD94B656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378487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405E3B-7F63-A23D-B8BA-864D7BBFC6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5F41924-B723-B381-6924-09DE7262A79D}"/>
              </a:ext>
            </a:extLst>
          </p:cNvPr>
          <p:cNvGrpSpPr/>
          <p:nvPr/>
        </p:nvGrpSpPr>
        <p:grpSpPr>
          <a:xfrm>
            <a:off x="419100" y="1991271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3FF5CC42-F005-7C1A-BD8D-51CB13E855E5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25" name="圆角矩形 17">
              <a:extLst>
                <a:ext uri="{FF2B5EF4-FFF2-40B4-BE49-F238E27FC236}">
                  <a16:creationId xmlns:a16="http://schemas.microsoft.com/office/drawing/2014/main" id="{C21F4E90-F2CF-6615-D845-2C8E8952CFA0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3" name="文本框 36">
            <a:extLst>
              <a:ext uri="{FF2B5EF4-FFF2-40B4-BE49-F238E27FC236}">
                <a16:creationId xmlns:a16="http://schemas.microsoft.com/office/drawing/2014/main" id="{094C6DBF-FC24-E76B-429F-84C3D7544B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9088" y="2108111"/>
            <a:ext cx="77785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语句，求</a:t>
            </a:r>
            <a:r>
              <a:rPr lang="en-US" altLang="zh-CN"/>
              <a:t>5</a:t>
            </a:r>
            <a:r>
              <a:rPr lang="zh-CN" altLang="en-US"/>
              <a:t>，</a:t>
            </a:r>
            <a:r>
              <a:rPr lang="en-US" altLang="zh-CN"/>
              <a:t>-5</a:t>
            </a:r>
            <a:r>
              <a:rPr lang="zh-CN" altLang="en-US"/>
              <a:t>和</a:t>
            </a:r>
            <a:r>
              <a:rPr lang="en-US" altLang="zh-CN"/>
              <a:t>-5.5</a:t>
            </a:r>
            <a:r>
              <a:rPr lang="zh-CN" altLang="en-US"/>
              <a:t>的绝对值，执行结果如下：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0CEE1A2-671C-F7A5-9E69-8E5B0EBAC604}"/>
              </a:ext>
            </a:extLst>
          </p:cNvPr>
          <p:cNvSpPr/>
          <p:nvPr/>
        </p:nvSpPr>
        <p:spPr>
          <a:xfrm>
            <a:off x="643255" y="2847436"/>
            <a:ext cx="9882453" cy="162685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2D7D9CF9-700B-8CCE-989D-47E699E97D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5795" y="2864521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ABS(5),ABS(-5),ABS(-5.5);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ABS(5)	| ABS(-5)	| ABS(-5.5)	  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5	|     5	|      5.5	  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+--------------+--------------+----------------+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(0.03 sec)</a:t>
            </a:r>
          </a:p>
        </p:txBody>
      </p:sp>
      <p:sp>
        <p:nvSpPr>
          <p:cNvPr id="6" name="文本框 41">
            <a:extLst>
              <a:ext uri="{FF2B5EF4-FFF2-40B4-BE49-F238E27FC236}">
                <a16:creationId xmlns:a16="http://schemas.microsoft.com/office/drawing/2014/main" id="{DC9BCA06-831E-727D-DFA4-BF18D5C107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364" y="1335283"/>
            <a:ext cx="1042125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函数</a:t>
            </a:r>
            <a:r>
              <a:rPr lang="en-US" altLang="zh-CN"/>
              <a:t>ABS(x)</a:t>
            </a:r>
            <a:r>
              <a:rPr lang="zh-CN" altLang="en-US"/>
              <a:t>的返回值是</a:t>
            </a:r>
            <a:r>
              <a:rPr lang="zh-CN" altLang="en-US">
                <a:solidFill>
                  <a:srgbClr val="FF0000"/>
                </a:solidFill>
              </a:rPr>
              <a:t>数值</a:t>
            </a:r>
            <a:r>
              <a:rPr lang="en-US" altLang="zh-CN">
                <a:solidFill>
                  <a:srgbClr val="FF0000"/>
                </a:solidFill>
              </a:rPr>
              <a:t>x</a:t>
            </a:r>
            <a:r>
              <a:rPr lang="zh-CN" altLang="en-US">
                <a:solidFill>
                  <a:srgbClr val="FF0000"/>
                </a:solidFill>
              </a:rPr>
              <a:t>的绝对值</a:t>
            </a:r>
            <a:r>
              <a:rPr lang="zh-CN" altLang="en-US"/>
              <a:t>。正数的绝对值是其本身，负数的绝对值是其相反数。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4D147A2-283A-CA09-8B12-2210EB208EDF}"/>
              </a:ext>
            </a:extLst>
          </p:cNvPr>
          <p:cNvGrpSpPr/>
          <p:nvPr/>
        </p:nvGrpSpPr>
        <p:grpSpPr>
          <a:xfrm flipH="1">
            <a:off x="8249055" y="2343853"/>
            <a:ext cx="3131600" cy="4454972"/>
            <a:chOff x="1133465" y="1394673"/>
            <a:chExt cx="3150360" cy="470253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FA0D5AE3-F262-1FE8-ACB5-867A39FB99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0" name="Freeform 37">
              <a:extLst>
                <a:ext uri="{FF2B5EF4-FFF2-40B4-BE49-F238E27FC236}">
                  <a16:creationId xmlns:a16="http://schemas.microsoft.com/office/drawing/2014/main" id="{57492B75-B990-0FF7-7A80-02B7596CA4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1" name="Freeform 38">
              <a:extLst>
                <a:ext uri="{FF2B5EF4-FFF2-40B4-BE49-F238E27FC236}">
                  <a16:creationId xmlns:a16="http://schemas.microsoft.com/office/drawing/2014/main" id="{546E8974-A5D1-0492-9E3C-C1EC7E5438DF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47396838-6DDE-3E3D-6EEF-8B29D97551E7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2" name="Oval 8">
                <a:extLst>
                  <a:ext uri="{FF2B5EF4-FFF2-40B4-BE49-F238E27FC236}">
                    <a16:creationId xmlns:a16="http://schemas.microsoft.com/office/drawing/2014/main" id="{27467270-CC02-60A6-BF77-7E4A0C6388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3" name="Freeform 35">
                <a:extLst>
                  <a:ext uri="{FF2B5EF4-FFF2-40B4-BE49-F238E27FC236}">
                    <a16:creationId xmlns:a16="http://schemas.microsoft.com/office/drawing/2014/main" id="{24F74037-D5B3-CF88-7C7D-01C489C887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2C542E5A-9F75-B9BC-0C3D-BAB601D9BEBD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EAACF8AD-097F-D158-3F60-7F557EE726B0}"/>
                </a:ext>
              </a:extLst>
            </p:cNvPr>
            <p:cNvCxnSpPr>
              <a:stCxn id="9" idx="4"/>
              <a:endCxn id="23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EF4B839F-3DE9-6E80-C5E6-EDA1D67A7F41}"/>
                </a:ext>
              </a:extLst>
            </p:cNvPr>
            <p:cNvCxnSpPr>
              <a:stCxn id="11" idx="4"/>
              <a:endCxn id="23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417CD0A9-BD48-028D-F25F-58416AC93BE4}"/>
                </a:ext>
              </a:extLst>
            </p:cNvPr>
            <p:cNvCxnSpPr>
              <a:stCxn id="13" idx="4"/>
              <a:endCxn id="23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5EA3C7BC-DD55-BF7A-2E20-EA237B9CF48D}"/>
                </a:ext>
              </a:extLst>
            </p:cNvPr>
            <p:cNvCxnSpPr>
              <a:stCxn id="10" idx="4"/>
              <a:endCxn id="23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 24">
              <a:extLst>
                <a:ext uri="{FF2B5EF4-FFF2-40B4-BE49-F238E27FC236}">
                  <a16:creationId xmlns:a16="http://schemas.microsoft.com/office/drawing/2014/main" id="{4204E08B-3CCA-1B27-B28D-ED944BDBF302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4B42BA52-AEA9-8976-8B8C-06D7B7E85851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55F49FAF-1268-04AC-0DF1-E51E3D226407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99BDFC8E-FB19-03D2-84B4-3EB97096A2BA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7253104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87FFB8-DF98-08B3-7FEB-4C4BC1FEE4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B1F35E64-B6CF-7A05-61A6-E074078DD1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891" y="1408249"/>
            <a:ext cx="10421256" cy="42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计算日期和时间的函数主要有</a:t>
            </a:r>
            <a:r>
              <a:rPr lang="en-US" altLang="zh-CN">
                <a:solidFill>
                  <a:srgbClr val="FF0000"/>
                </a:solidFill>
              </a:rPr>
              <a:t>ADDDATE()</a:t>
            </a:r>
            <a:r>
              <a:rPr lang="zh-CN" altLang="en-US">
                <a:solidFill>
                  <a:srgbClr val="FF0000"/>
                </a:solidFill>
              </a:rPr>
              <a:t>，</a:t>
            </a:r>
            <a:r>
              <a:rPr lang="en-US" altLang="zh-CN">
                <a:solidFill>
                  <a:srgbClr val="FF0000"/>
                </a:solidFill>
              </a:rPr>
              <a:t>SUBDATE()</a:t>
            </a:r>
            <a:r>
              <a:rPr lang="zh-CN" altLang="en-US">
                <a:solidFill>
                  <a:srgbClr val="FF0000"/>
                </a:solidFill>
              </a:rPr>
              <a:t>和</a:t>
            </a:r>
            <a:r>
              <a:rPr lang="en-US" altLang="zh-CN">
                <a:solidFill>
                  <a:srgbClr val="FF0000"/>
                </a:solidFill>
              </a:rPr>
              <a:t>DATEDIFF()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，下面分别介绍。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18FF7B2-015D-A87E-7408-41C25E518551}"/>
              </a:ext>
            </a:extLst>
          </p:cNvPr>
          <p:cNvSpPr/>
          <p:nvPr/>
        </p:nvSpPr>
        <p:spPr>
          <a:xfrm>
            <a:off x="768778" y="4048067"/>
            <a:ext cx="3878897" cy="65322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CE25B897-C32C-A29F-C5D4-C3042B74D0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514" y="4121243"/>
            <a:ext cx="36921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ADDDATE(date,INTERVAL expr unit)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SUBDATE(date,INTERVAL expr unit)</a:t>
            </a:r>
          </a:p>
        </p:txBody>
      </p:sp>
      <p:sp>
        <p:nvSpPr>
          <p:cNvPr id="6" name="文本框 3">
            <a:extLst>
              <a:ext uri="{FF2B5EF4-FFF2-40B4-BE49-F238E27FC236}">
                <a16:creationId xmlns:a16="http://schemas.microsoft.com/office/drawing/2014/main" id="{3EF33E38-3FC7-1E7E-3D93-66CAFB145C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3216" y="2084003"/>
            <a:ext cx="4732824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dirty="0"/>
              <a:t>ADDDATE()</a:t>
            </a:r>
            <a:r>
              <a:rPr lang="zh-CN" altLang="en-US" dirty="0"/>
              <a:t>和</a:t>
            </a:r>
            <a:r>
              <a:rPr lang="en-US" altLang="zh-CN" dirty="0"/>
              <a:t>SUBDATE()</a:t>
            </a:r>
            <a:endParaRPr lang="zh-CN" altLang="en-US" noProof="1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1D973BB-C48E-B7F5-73F0-CF2B136A9631}"/>
              </a:ext>
            </a:extLst>
          </p:cNvPr>
          <p:cNvGrpSpPr/>
          <p:nvPr/>
        </p:nvGrpSpPr>
        <p:grpSpPr>
          <a:xfrm>
            <a:off x="675053" y="1968698"/>
            <a:ext cx="1003300" cy="722312"/>
            <a:chOff x="877888" y="1586140"/>
            <a:chExt cx="1003300" cy="722312"/>
          </a:xfrm>
        </p:grpSpPr>
        <p:sp>
          <p:nvSpPr>
            <p:cNvPr id="11" name="íṩľíḍè-Freeform: Shape 9">
              <a:extLst>
                <a:ext uri="{FF2B5EF4-FFF2-40B4-BE49-F238E27FC236}">
                  <a16:creationId xmlns:a16="http://schemas.microsoft.com/office/drawing/2014/main" id="{32F0ECCB-AE1F-3B92-062B-2006619ADF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íṩľíḍè-Oval 10">
              <a:extLst>
                <a:ext uri="{FF2B5EF4-FFF2-40B4-BE49-F238E27FC236}">
                  <a16:creationId xmlns:a16="http://schemas.microsoft.com/office/drawing/2014/main" id="{1834E4C0-1874-7D6F-AD58-B86E52034548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  <p:sp>
        <p:nvSpPr>
          <p:cNvPr id="8" name="文本框 41">
            <a:extLst>
              <a:ext uri="{FF2B5EF4-FFF2-40B4-BE49-F238E27FC236}">
                <a16:creationId xmlns:a16="http://schemas.microsoft.com/office/drawing/2014/main" id="{91B9B718-1706-F959-9675-B019805AEE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016" y="2815496"/>
            <a:ext cx="4325262" cy="1092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ADDDATE()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与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SUBDATE()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分别用于执行日期和时间的加运算与减运算，其语法形式如下：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6D7BF1E-B8EC-52D7-36B5-F1323B49797D}"/>
              </a:ext>
            </a:extLst>
          </p:cNvPr>
          <p:cNvSpPr/>
          <p:nvPr/>
        </p:nvSpPr>
        <p:spPr>
          <a:xfrm>
            <a:off x="6707962" y="2079344"/>
            <a:ext cx="3235181" cy="307777"/>
          </a:xfrm>
          <a:prstGeom prst="rect">
            <a:avLst/>
          </a:prstGeom>
        </p:spPr>
        <p:txBody>
          <a:bodyPr vert="horz"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zh-CN" sz="1400" dirty="0"/>
              <a:t>表</a:t>
            </a:r>
            <a:r>
              <a:rPr lang="en-US" altLang="zh-CN" sz="1400" dirty="0"/>
              <a:t>5  MySQL</a:t>
            </a:r>
            <a:r>
              <a:rPr lang="zh-CN" altLang="zh-CN" sz="1400" dirty="0"/>
              <a:t>中的日期与时间间隔类型</a:t>
            </a:r>
            <a:endParaRPr lang="zh-CN" altLang="en-US" sz="1400" dirty="0"/>
          </a:p>
        </p:txBody>
      </p:sp>
      <p:pic>
        <p:nvPicPr>
          <p:cNvPr id="10" name="table">
            <a:extLst>
              <a:ext uri="{FF2B5EF4-FFF2-40B4-BE49-F238E27FC236}">
                <a16:creationId xmlns:a16="http://schemas.microsoft.com/office/drawing/2014/main" id="{A7E58CDA-AFA4-AB2E-F2B3-934C4029C7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361" y="2443183"/>
            <a:ext cx="6683623" cy="4051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130338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948549-DA58-6DC8-E10E-67B8D37818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8F20655F-C2CA-FB71-1726-D5B2DFCD2ED4}"/>
              </a:ext>
            </a:extLst>
          </p:cNvPr>
          <p:cNvSpPr/>
          <p:nvPr/>
        </p:nvSpPr>
        <p:spPr>
          <a:xfrm>
            <a:off x="561682" y="1809799"/>
            <a:ext cx="9882453" cy="203953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F71678FC-1B35-1F4E-405B-948CB4AA2C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1655" y="1809168"/>
            <a:ext cx="8574639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ADDDATE('2009-01-01',INTERVAL 2 year) as date1,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-&gt;ADDDATE('2009-01-01 06:20:20',INTERVAL 2 hour) as date2,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-&gt;ADDDATE('2009-01-01 06:20:20',INTERVAL '10:10' minute_second) as date3;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+----------------+----------------------------+-----------------------------+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date1      	  | date2            	| date3          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+----------------+----------------------------+-----------------------------+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2011-01-01| 2009-01-01 08:20:20	| 2009-01-01 06:30:30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+----------------+----------------------------+-----------------------------+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(0.08 sec)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C767B70-F154-9D82-31CD-8F79BFE8EEBF}"/>
              </a:ext>
            </a:extLst>
          </p:cNvPr>
          <p:cNvGrpSpPr/>
          <p:nvPr/>
        </p:nvGrpSpPr>
        <p:grpSpPr>
          <a:xfrm>
            <a:off x="557504" y="1039203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DF4EB2C5-F1BA-70E6-BE08-95FA84BC5DF5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4" name="圆角矩形 11">
              <a:extLst>
                <a:ext uri="{FF2B5EF4-FFF2-40B4-BE49-F238E27FC236}">
                  <a16:creationId xmlns:a16="http://schemas.microsoft.com/office/drawing/2014/main" id="{45C42A18-C015-F1B6-06FB-4DBC271BC49D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32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8CE42FB0-1C5B-F32E-EB5D-AFA721CF7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492" y="1081395"/>
            <a:ext cx="8086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zh-CN"/>
              <a:t>执行</a:t>
            </a:r>
            <a:r>
              <a:rPr lang="en-US" altLang="zh-CN"/>
              <a:t>SQL</a:t>
            </a:r>
            <a:r>
              <a:rPr lang="zh-CN" altLang="zh-CN"/>
              <a:t>语句，使用</a:t>
            </a:r>
            <a:r>
              <a:rPr lang="en-US" altLang="zh-CN"/>
              <a:t>ADDDATE()</a:t>
            </a:r>
            <a:r>
              <a:rPr lang="zh-CN" altLang="zh-CN"/>
              <a:t>函数对日期执行加运算。</a:t>
            </a:r>
            <a:r>
              <a:rPr lang="en-US" altLang="zh-CN"/>
              <a:t>SQL</a:t>
            </a:r>
            <a:r>
              <a:rPr lang="zh-CN" altLang="zh-CN"/>
              <a:t>语句及其执行结果如下：</a:t>
            </a:r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A31828C-4861-0EC4-0E7F-45AFCA860AA4}"/>
              </a:ext>
            </a:extLst>
          </p:cNvPr>
          <p:cNvSpPr/>
          <p:nvPr/>
        </p:nvSpPr>
        <p:spPr>
          <a:xfrm>
            <a:off x="564786" y="4686851"/>
            <a:ext cx="9882453" cy="203953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8" name="文本框 38">
            <a:extLst>
              <a:ext uri="{FF2B5EF4-FFF2-40B4-BE49-F238E27FC236}">
                <a16:creationId xmlns:a16="http://schemas.microsoft.com/office/drawing/2014/main" id="{2E4A779F-AFB0-87AE-5974-3229537D89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759" y="4807523"/>
            <a:ext cx="8574639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SUBDATE('2009-01-01',INTERVAL 2 year) as date1,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SUBDATE('2009-01-01 06:20:20',INTERVAL 7 hour) as date2;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date1      		| date2             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2007-01-01	| 2008-12-31 23:20:20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(0.00 sec)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036B6D87-B313-E1BA-6A27-B4D3D7EBCD5B}"/>
              </a:ext>
            </a:extLst>
          </p:cNvPr>
          <p:cNvGrpSpPr/>
          <p:nvPr/>
        </p:nvGrpSpPr>
        <p:grpSpPr>
          <a:xfrm>
            <a:off x="560608" y="3916255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F0011D69-4A86-0922-0EDF-820C1C1909F8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2" name="圆角矩形 33">
              <a:extLst>
                <a:ext uri="{FF2B5EF4-FFF2-40B4-BE49-F238E27FC236}">
                  <a16:creationId xmlns:a16="http://schemas.microsoft.com/office/drawing/2014/main" id="{4AD8901E-ECD7-A70C-3416-7F414BA746D0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33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0" name="文本框 36">
            <a:extLst>
              <a:ext uri="{FF2B5EF4-FFF2-40B4-BE49-F238E27FC236}">
                <a16:creationId xmlns:a16="http://schemas.microsoft.com/office/drawing/2014/main" id="{D327FB86-D114-F305-3A0D-B565CECAB8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596" y="3958447"/>
            <a:ext cx="8086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语句，使用</a:t>
            </a:r>
            <a:r>
              <a:rPr lang="en-US" altLang="zh-CN"/>
              <a:t>SUBDATE()</a:t>
            </a:r>
            <a:r>
              <a:rPr lang="zh-CN" altLang="en-US"/>
              <a:t>函数对日期执行减运算。</a:t>
            </a:r>
            <a:r>
              <a:rPr lang="en-US" altLang="zh-CN"/>
              <a:t>SQL</a:t>
            </a:r>
            <a:r>
              <a:rPr lang="zh-CN" altLang="en-US"/>
              <a:t>语句及其执行结果如下：</a:t>
            </a:r>
          </a:p>
        </p:txBody>
      </p:sp>
    </p:spTree>
    <p:extLst>
      <p:ext uri="{BB962C8B-B14F-4D97-AF65-F5344CB8AC3E}">
        <p14:creationId xmlns:p14="http://schemas.microsoft.com/office/powerpoint/2010/main" val="1105243774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28F103-657B-2667-9E2A-C840BE7593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9D80DA9-447D-6381-4DE9-834638E509C1}"/>
              </a:ext>
            </a:extLst>
          </p:cNvPr>
          <p:cNvSpPr/>
          <p:nvPr/>
        </p:nvSpPr>
        <p:spPr>
          <a:xfrm>
            <a:off x="1023555" y="3734795"/>
            <a:ext cx="9882453" cy="183034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FEA0F0CE-AEB1-16A2-CF07-BFF5F5E0A4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3528" y="3864798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DATEDIFF('2022-02-04',NOW());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DATEDIFF('2022-02-04',NOW())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                 1365 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(0.06 sec)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33953A9-0238-D54F-4C91-72D241C5BD02}"/>
              </a:ext>
            </a:extLst>
          </p:cNvPr>
          <p:cNvGrpSpPr/>
          <p:nvPr/>
        </p:nvGrpSpPr>
        <p:grpSpPr>
          <a:xfrm>
            <a:off x="832757" y="2870889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52B2ECB5-5E5C-FC5B-C530-E3BA56372FFD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3" name="圆角矩形 14">
              <a:extLst>
                <a:ext uri="{FF2B5EF4-FFF2-40B4-BE49-F238E27FC236}">
                  <a16:creationId xmlns:a16="http://schemas.microsoft.com/office/drawing/2014/main" id="{3A06C3E0-597A-A1DF-FDE2-8363CF893A2F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34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7A6C9538-A7CE-67F1-EC3F-8FC690D3E0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2745" y="2894419"/>
            <a:ext cx="8086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语句，计算现在距离</a:t>
            </a:r>
            <a:r>
              <a:rPr lang="en-US" altLang="zh-CN"/>
              <a:t>2022</a:t>
            </a:r>
            <a:r>
              <a:rPr lang="zh-CN" altLang="en-US"/>
              <a:t>年</a:t>
            </a:r>
            <a:r>
              <a:rPr lang="en-US" altLang="zh-CN"/>
              <a:t>2</a:t>
            </a:r>
            <a:r>
              <a:rPr lang="zh-CN" altLang="en-US"/>
              <a:t>月</a:t>
            </a:r>
            <a:r>
              <a:rPr lang="en-US" altLang="zh-CN"/>
              <a:t>4</a:t>
            </a:r>
            <a:r>
              <a:rPr lang="zh-CN" altLang="en-US"/>
              <a:t>日的北京冬奥会还有多少天，</a:t>
            </a:r>
            <a:r>
              <a:rPr lang="en-US" altLang="zh-CN"/>
              <a:t>SQL</a:t>
            </a:r>
            <a:r>
              <a:rPr lang="zh-CN" altLang="en-US"/>
              <a:t>语句及其执行结果如下：</a:t>
            </a:r>
          </a:p>
        </p:txBody>
      </p:sp>
      <p:sp>
        <p:nvSpPr>
          <p:cNvPr id="7" name="文本框 3">
            <a:extLst>
              <a:ext uri="{FF2B5EF4-FFF2-40B4-BE49-F238E27FC236}">
                <a16:creationId xmlns:a16="http://schemas.microsoft.com/office/drawing/2014/main" id="{67752883-3E4F-4CBF-9780-05C8F02860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7143" y="1528081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DATEDIFF()</a:t>
            </a:r>
            <a:r>
              <a:rPr lang="zh-CN" altLang="en-US"/>
              <a:t>函数</a:t>
            </a:r>
            <a:endParaRPr lang="zh-CN" altLang="en-US" noProof="1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8977DFE-A665-3B72-539E-68AEE1EC2FF5}"/>
              </a:ext>
            </a:extLst>
          </p:cNvPr>
          <p:cNvGrpSpPr/>
          <p:nvPr/>
        </p:nvGrpSpPr>
        <p:grpSpPr>
          <a:xfrm>
            <a:off x="873843" y="1412776"/>
            <a:ext cx="1003300" cy="722312"/>
            <a:chOff x="877888" y="1586140"/>
            <a:chExt cx="1003300" cy="722312"/>
          </a:xfrm>
        </p:grpSpPr>
        <p:sp>
          <p:nvSpPr>
            <p:cNvPr id="10" name="íṩľíḍè-Freeform: Shape 9">
              <a:extLst>
                <a:ext uri="{FF2B5EF4-FFF2-40B4-BE49-F238E27FC236}">
                  <a16:creationId xmlns:a16="http://schemas.microsoft.com/office/drawing/2014/main" id="{46C8F6BC-29BD-8D87-E059-96DE2C790F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íṩľíḍè-Oval 10">
              <a:extLst>
                <a:ext uri="{FF2B5EF4-FFF2-40B4-BE49-F238E27FC236}">
                  <a16:creationId xmlns:a16="http://schemas.microsoft.com/office/drawing/2014/main" id="{C918E4B3-8C19-512D-386A-D1E9B9C0257F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2</a:t>
              </a:r>
            </a:p>
          </p:txBody>
        </p:sp>
      </p:grpSp>
      <p:sp>
        <p:nvSpPr>
          <p:cNvPr id="9" name="文本框 41">
            <a:extLst>
              <a:ext uri="{FF2B5EF4-FFF2-40B4-BE49-F238E27FC236}">
                <a16:creationId xmlns:a16="http://schemas.microsoft.com/office/drawing/2014/main" id="{FA43A448-E12A-43F3-2733-D3AA1B3D29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785" y="2250243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DATEDIFF()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用于计算两个日期之间相差的天数。</a:t>
            </a:r>
          </a:p>
        </p:txBody>
      </p:sp>
    </p:spTree>
    <p:extLst>
      <p:ext uri="{BB962C8B-B14F-4D97-AF65-F5344CB8AC3E}">
        <p14:creationId xmlns:p14="http://schemas.microsoft.com/office/powerpoint/2010/main" val="844969450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62604E-64C3-1371-83FE-E501387D0A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274656D6-B671-36B6-8F24-EED7F895A4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428" y="1233569"/>
            <a:ext cx="10421256" cy="87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TIME_TO_SEC(d)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可将指定的时间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d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换算为秒，函数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SEC_TO_TIME(d)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可将指定的秒换算为“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HH:MM:SS”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形式的时间格式。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3814D46-F9D2-7E89-142A-4FE3EE874C7C}"/>
              </a:ext>
            </a:extLst>
          </p:cNvPr>
          <p:cNvSpPr/>
          <p:nvPr/>
        </p:nvSpPr>
        <p:spPr>
          <a:xfrm>
            <a:off x="561682" y="3169113"/>
            <a:ext cx="9882453" cy="183034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805000D4-D7FB-6AA3-133A-48EBCFB0C5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1655" y="3308447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TIME_TO_SEC('05:30:30'),SEC_TO_TIME(19830);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TIME_TO_SEC('05:30:30')	| SEC_TO_TIME(19830)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          19830		| 05:30:30           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(0.05 sec)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FDD1DC2-9572-C6B3-381C-E1F68F9E1533}"/>
              </a:ext>
            </a:extLst>
          </p:cNvPr>
          <p:cNvGrpSpPr/>
          <p:nvPr/>
        </p:nvGrpSpPr>
        <p:grpSpPr>
          <a:xfrm>
            <a:off x="557504" y="2333200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34F4D9B-33D9-3016-5477-C6C60B13D088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9" name="圆角矩形 14">
              <a:extLst>
                <a:ext uri="{FF2B5EF4-FFF2-40B4-BE49-F238E27FC236}">
                  <a16:creationId xmlns:a16="http://schemas.microsoft.com/office/drawing/2014/main" id="{AC1EAC78-A835-1EA7-441B-003267F46F1E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35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14A476A8-9642-BF8E-8DDD-DFE4700D45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492" y="2347399"/>
            <a:ext cx="8086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语句，使用</a:t>
            </a:r>
            <a:r>
              <a:rPr lang="en-US" altLang="zh-CN"/>
              <a:t>TIME_TO_SEC(d)</a:t>
            </a:r>
            <a:r>
              <a:rPr lang="zh-CN" altLang="en-US"/>
              <a:t>函数和</a:t>
            </a:r>
            <a:r>
              <a:rPr lang="en-US" altLang="zh-CN"/>
              <a:t>SEC_TO_TIME(d)</a:t>
            </a:r>
            <a:r>
              <a:rPr lang="zh-CN" altLang="en-US"/>
              <a:t>函数，分别将时间转换为秒和将秒转换为时间格式。</a:t>
            </a:r>
            <a:r>
              <a:rPr lang="en-US" altLang="zh-CN"/>
              <a:t>SQL</a:t>
            </a:r>
            <a:r>
              <a:rPr lang="zh-CN" altLang="en-US"/>
              <a:t>语句及其执行结果如下：</a:t>
            </a:r>
          </a:p>
        </p:txBody>
      </p:sp>
    </p:spTree>
    <p:extLst>
      <p:ext uri="{BB962C8B-B14F-4D97-AF65-F5344CB8AC3E}">
        <p14:creationId xmlns:p14="http://schemas.microsoft.com/office/powerpoint/2010/main" val="4063427087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911C75-7B6E-0A8E-1FAA-254CFF23E3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F3EBC57-912B-78E6-5C73-5D3BF4071864}"/>
              </a:ext>
            </a:extLst>
          </p:cNvPr>
          <p:cNvSpPr/>
          <p:nvPr/>
        </p:nvSpPr>
        <p:spPr>
          <a:xfrm>
            <a:off x="3275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8">
            <a:extLst>
              <a:ext uri="{FF2B5EF4-FFF2-40B4-BE49-F238E27FC236}">
                <a16:creationId xmlns:a16="http://schemas.microsoft.com/office/drawing/2014/main" id="{74694F1A-9ED6-5BAB-8DFA-2E96B3A883ED}"/>
              </a:ext>
            </a:extLst>
          </p:cNvPr>
          <p:cNvSpPr/>
          <p:nvPr/>
        </p:nvSpPr>
        <p:spPr>
          <a:xfrm>
            <a:off x="38586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00F469F0-77C0-FC86-5D7F-7D75C0E3FBB8}"/>
              </a:ext>
            </a:extLst>
          </p:cNvPr>
          <p:cNvSpPr/>
          <p:nvPr/>
        </p:nvSpPr>
        <p:spPr>
          <a:xfrm>
            <a:off x="1062138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E4394BC0-1E1C-F576-07E1-824F349E8686}"/>
              </a:ext>
            </a:extLst>
          </p:cNvPr>
          <p:cNvSpPr/>
          <p:nvPr/>
        </p:nvSpPr>
        <p:spPr>
          <a:xfrm>
            <a:off x="1740000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07000568-9AF8-68A3-DA0D-D8527E0661AD}"/>
              </a:ext>
            </a:extLst>
          </p:cNvPr>
          <p:cNvSpPr/>
          <p:nvPr/>
        </p:nvSpPr>
        <p:spPr>
          <a:xfrm>
            <a:off x="2416275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08CD0535-7123-7874-EDDC-59130414C151}"/>
              </a:ext>
            </a:extLst>
          </p:cNvPr>
          <p:cNvSpPr/>
          <p:nvPr/>
        </p:nvSpPr>
        <p:spPr>
          <a:xfrm>
            <a:off x="309413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" name="任意多边形 16">
            <a:extLst>
              <a:ext uri="{FF2B5EF4-FFF2-40B4-BE49-F238E27FC236}">
                <a16:creationId xmlns:a16="http://schemas.microsoft.com/office/drawing/2014/main" id="{60256DE0-CF18-03E5-B548-D73A904D4CC9}"/>
              </a:ext>
            </a:extLst>
          </p:cNvPr>
          <p:cNvSpPr/>
          <p:nvPr/>
        </p:nvSpPr>
        <p:spPr>
          <a:xfrm>
            <a:off x="-1104800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20">
            <a:extLst>
              <a:ext uri="{FF2B5EF4-FFF2-40B4-BE49-F238E27FC236}">
                <a16:creationId xmlns:a16="http://schemas.microsoft.com/office/drawing/2014/main" id="{0CC2C420-114F-E038-6597-BE32459E0066}"/>
              </a:ext>
            </a:extLst>
          </p:cNvPr>
          <p:cNvSpPr/>
          <p:nvPr/>
        </p:nvSpPr>
        <p:spPr>
          <a:xfrm>
            <a:off x="114761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21">
            <a:extLst>
              <a:ext uri="{FF2B5EF4-FFF2-40B4-BE49-F238E27FC236}">
                <a16:creationId xmlns:a16="http://schemas.microsoft.com/office/drawing/2014/main" id="{5DDA30E5-0652-201C-4E56-EAD9CE5A9B08}"/>
              </a:ext>
            </a:extLst>
          </p:cNvPr>
          <p:cNvSpPr/>
          <p:nvPr/>
        </p:nvSpPr>
        <p:spPr>
          <a:xfrm>
            <a:off x="113650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22">
            <a:extLst>
              <a:ext uri="{FF2B5EF4-FFF2-40B4-BE49-F238E27FC236}">
                <a16:creationId xmlns:a16="http://schemas.microsoft.com/office/drawing/2014/main" id="{403D4E62-80C4-E204-D092-F8DBDB1BCE13}"/>
              </a:ext>
            </a:extLst>
          </p:cNvPr>
          <p:cNvSpPr/>
          <p:nvPr/>
        </p:nvSpPr>
        <p:spPr>
          <a:xfrm>
            <a:off x="112538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23">
            <a:extLst>
              <a:ext uri="{FF2B5EF4-FFF2-40B4-BE49-F238E27FC236}">
                <a16:creationId xmlns:a16="http://schemas.microsoft.com/office/drawing/2014/main" id="{34B59F4B-C10D-4D65-5232-E8D641A28ED6}"/>
              </a:ext>
            </a:extLst>
          </p:cNvPr>
          <p:cNvSpPr/>
          <p:nvPr/>
        </p:nvSpPr>
        <p:spPr>
          <a:xfrm>
            <a:off x="111411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24">
            <a:extLst>
              <a:ext uri="{FF2B5EF4-FFF2-40B4-BE49-F238E27FC236}">
                <a16:creationId xmlns:a16="http://schemas.microsoft.com/office/drawing/2014/main" id="{0C59BFA4-92DD-2EF3-C655-CBA1F1E15A62}"/>
              </a:ext>
            </a:extLst>
          </p:cNvPr>
          <p:cNvSpPr/>
          <p:nvPr/>
        </p:nvSpPr>
        <p:spPr>
          <a:xfrm>
            <a:off x="110300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4" name="任意多边形 25">
            <a:extLst>
              <a:ext uri="{FF2B5EF4-FFF2-40B4-BE49-F238E27FC236}">
                <a16:creationId xmlns:a16="http://schemas.microsoft.com/office/drawing/2014/main" id="{0857D717-EA56-2342-E1E1-44BEF9EF51DB}"/>
              </a:ext>
            </a:extLst>
          </p:cNvPr>
          <p:cNvSpPr/>
          <p:nvPr/>
        </p:nvSpPr>
        <p:spPr>
          <a:xfrm>
            <a:off x="109189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5" name="任意多边形 2">
            <a:extLst>
              <a:ext uri="{FF2B5EF4-FFF2-40B4-BE49-F238E27FC236}">
                <a16:creationId xmlns:a16="http://schemas.microsoft.com/office/drawing/2014/main" id="{C5D7293D-50C1-FD6B-5D2A-E3CEA426BEE7}"/>
              </a:ext>
            </a:extLst>
          </p:cNvPr>
          <p:cNvSpPr/>
          <p:nvPr/>
        </p:nvSpPr>
        <p:spPr>
          <a:xfrm>
            <a:off x="108078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CB0E2E63-75A6-63BC-AC9B-6FAEDBFE7D0A}"/>
              </a:ext>
            </a:extLst>
          </p:cNvPr>
          <p:cNvSpPr/>
          <p:nvPr/>
        </p:nvSpPr>
        <p:spPr>
          <a:xfrm>
            <a:off x="106950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5">
            <a:extLst>
              <a:ext uri="{FF2B5EF4-FFF2-40B4-BE49-F238E27FC236}">
                <a16:creationId xmlns:a16="http://schemas.microsoft.com/office/drawing/2014/main" id="{EA04D0CE-C05A-7AB5-3096-D2933B0B663F}"/>
              </a:ext>
            </a:extLst>
          </p:cNvPr>
          <p:cNvSpPr/>
          <p:nvPr/>
        </p:nvSpPr>
        <p:spPr>
          <a:xfrm>
            <a:off x="105839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8" name="任意多边形 29">
            <a:extLst>
              <a:ext uri="{FF2B5EF4-FFF2-40B4-BE49-F238E27FC236}">
                <a16:creationId xmlns:a16="http://schemas.microsoft.com/office/drawing/2014/main" id="{E2D13CAF-1D33-67CB-8E04-72A0CB8722C5}"/>
              </a:ext>
            </a:extLst>
          </p:cNvPr>
          <p:cNvSpPr/>
          <p:nvPr/>
        </p:nvSpPr>
        <p:spPr>
          <a:xfrm>
            <a:off x="104728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9" name="任意多边形 30">
            <a:extLst>
              <a:ext uri="{FF2B5EF4-FFF2-40B4-BE49-F238E27FC236}">
                <a16:creationId xmlns:a16="http://schemas.microsoft.com/office/drawing/2014/main" id="{FEE7FA3C-766F-8125-A9CA-B04FB3564EDF}"/>
              </a:ext>
            </a:extLst>
          </p:cNvPr>
          <p:cNvSpPr/>
          <p:nvPr/>
        </p:nvSpPr>
        <p:spPr>
          <a:xfrm>
            <a:off x="103601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0" name="任意多边形 31">
            <a:extLst>
              <a:ext uri="{FF2B5EF4-FFF2-40B4-BE49-F238E27FC236}">
                <a16:creationId xmlns:a16="http://schemas.microsoft.com/office/drawing/2014/main" id="{585A2E2C-9E23-7218-D770-CDB90B7C1330}"/>
              </a:ext>
            </a:extLst>
          </p:cNvPr>
          <p:cNvSpPr/>
          <p:nvPr/>
        </p:nvSpPr>
        <p:spPr>
          <a:xfrm>
            <a:off x="102490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32">
            <a:extLst>
              <a:ext uri="{FF2B5EF4-FFF2-40B4-BE49-F238E27FC236}">
                <a16:creationId xmlns:a16="http://schemas.microsoft.com/office/drawing/2014/main" id="{CA2F56F8-0C16-9B42-F6A6-387F46311186}"/>
              </a:ext>
            </a:extLst>
          </p:cNvPr>
          <p:cNvSpPr/>
          <p:nvPr/>
        </p:nvSpPr>
        <p:spPr>
          <a:xfrm>
            <a:off x="101378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33">
            <a:extLst>
              <a:ext uri="{FF2B5EF4-FFF2-40B4-BE49-F238E27FC236}">
                <a16:creationId xmlns:a16="http://schemas.microsoft.com/office/drawing/2014/main" id="{C8A55FF7-308B-FC35-6E2A-6F71CE733765}"/>
              </a:ext>
            </a:extLst>
          </p:cNvPr>
          <p:cNvSpPr/>
          <p:nvPr/>
        </p:nvSpPr>
        <p:spPr>
          <a:xfrm>
            <a:off x="1002675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34">
            <a:extLst>
              <a:ext uri="{FF2B5EF4-FFF2-40B4-BE49-F238E27FC236}">
                <a16:creationId xmlns:a16="http://schemas.microsoft.com/office/drawing/2014/main" id="{1971C008-763E-C62E-F1BF-A45D2830BC05}"/>
              </a:ext>
            </a:extLst>
          </p:cNvPr>
          <p:cNvSpPr/>
          <p:nvPr/>
        </p:nvSpPr>
        <p:spPr>
          <a:xfrm>
            <a:off x="99140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35">
            <a:extLst>
              <a:ext uri="{FF2B5EF4-FFF2-40B4-BE49-F238E27FC236}">
                <a16:creationId xmlns:a16="http://schemas.microsoft.com/office/drawing/2014/main" id="{09019AA0-C494-5517-F319-C79F8C00F14A}"/>
              </a:ext>
            </a:extLst>
          </p:cNvPr>
          <p:cNvSpPr/>
          <p:nvPr/>
        </p:nvSpPr>
        <p:spPr>
          <a:xfrm>
            <a:off x="98029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FAB62644-23A5-7AAF-9AF0-373173816DBD}"/>
              </a:ext>
            </a:extLst>
          </p:cNvPr>
          <p:cNvSpPr/>
          <p:nvPr/>
        </p:nvSpPr>
        <p:spPr>
          <a:xfrm>
            <a:off x="96917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37">
            <a:extLst>
              <a:ext uri="{FF2B5EF4-FFF2-40B4-BE49-F238E27FC236}">
                <a16:creationId xmlns:a16="http://schemas.microsoft.com/office/drawing/2014/main" id="{50D3F3D6-94CE-EECC-0EF2-A3D1F40D61AC}"/>
              </a:ext>
            </a:extLst>
          </p:cNvPr>
          <p:cNvSpPr/>
          <p:nvPr/>
        </p:nvSpPr>
        <p:spPr>
          <a:xfrm>
            <a:off x="95790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7" name="任意多边形 38">
            <a:extLst>
              <a:ext uri="{FF2B5EF4-FFF2-40B4-BE49-F238E27FC236}">
                <a16:creationId xmlns:a16="http://schemas.microsoft.com/office/drawing/2014/main" id="{5E6206BC-33DC-ECEE-8D0A-0DFB3CC43218}"/>
              </a:ext>
            </a:extLst>
          </p:cNvPr>
          <p:cNvSpPr/>
          <p:nvPr/>
        </p:nvSpPr>
        <p:spPr>
          <a:xfrm>
            <a:off x="94679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8" name="任意多边形 39">
            <a:extLst>
              <a:ext uri="{FF2B5EF4-FFF2-40B4-BE49-F238E27FC236}">
                <a16:creationId xmlns:a16="http://schemas.microsoft.com/office/drawing/2014/main" id="{9CA644F9-5079-D879-58C0-EB6EBC3A7E90}"/>
              </a:ext>
            </a:extLst>
          </p:cNvPr>
          <p:cNvSpPr/>
          <p:nvPr/>
        </p:nvSpPr>
        <p:spPr>
          <a:xfrm>
            <a:off x="93568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9" name="任意多边形 40">
            <a:extLst>
              <a:ext uri="{FF2B5EF4-FFF2-40B4-BE49-F238E27FC236}">
                <a16:creationId xmlns:a16="http://schemas.microsoft.com/office/drawing/2014/main" id="{875AA698-5AFE-E201-99AF-A22E583927AA}"/>
              </a:ext>
            </a:extLst>
          </p:cNvPr>
          <p:cNvSpPr/>
          <p:nvPr/>
        </p:nvSpPr>
        <p:spPr>
          <a:xfrm>
            <a:off x="92457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41">
            <a:extLst>
              <a:ext uri="{FF2B5EF4-FFF2-40B4-BE49-F238E27FC236}">
                <a16:creationId xmlns:a16="http://schemas.microsoft.com/office/drawing/2014/main" id="{1D9D1785-38D9-53C8-B973-E43E2D2ABF87}"/>
              </a:ext>
            </a:extLst>
          </p:cNvPr>
          <p:cNvSpPr/>
          <p:nvPr/>
        </p:nvSpPr>
        <p:spPr>
          <a:xfrm>
            <a:off x="91329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42">
            <a:extLst>
              <a:ext uri="{FF2B5EF4-FFF2-40B4-BE49-F238E27FC236}">
                <a16:creationId xmlns:a16="http://schemas.microsoft.com/office/drawing/2014/main" id="{210D3659-D54D-1528-3669-9033F5908850}"/>
              </a:ext>
            </a:extLst>
          </p:cNvPr>
          <p:cNvSpPr/>
          <p:nvPr/>
        </p:nvSpPr>
        <p:spPr>
          <a:xfrm>
            <a:off x="902186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43">
            <a:extLst>
              <a:ext uri="{FF2B5EF4-FFF2-40B4-BE49-F238E27FC236}">
                <a16:creationId xmlns:a16="http://schemas.microsoft.com/office/drawing/2014/main" id="{03CD9D4F-A48A-8D73-3F54-3D1E36EB6EB4}"/>
              </a:ext>
            </a:extLst>
          </p:cNvPr>
          <p:cNvSpPr/>
          <p:nvPr/>
        </p:nvSpPr>
        <p:spPr>
          <a:xfrm>
            <a:off x="89107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44">
            <a:extLst>
              <a:ext uri="{FF2B5EF4-FFF2-40B4-BE49-F238E27FC236}">
                <a16:creationId xmlns:a16="http://schemas.microsoft.com/office/drawing/2014/main" id="{037C173E-7742-6FBE-6518-7FD7FB1F5955}"/>
              </a:ext>
            </a:extLst>
          </p:cNvPr>
          <p:cNvSpPr/>
          <p:nvPr/>
        </p:nvSpPr>
        <p:spPr>
          <a:xfrm>
            <a:off x="87980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45">
            <a:extLst>
              <a:ext uri="{FF2B5EF4-FFF2-40B4-BE49-F238E27FC236}">
                <a16:creationId xmlns:a16="http://schemas.microsoft.com/office/drawing/2014/main" id="{3804DF27-3559-C6E3-DCFA-BD07538ABBC5}"/>
              </a:ext>
            </a:extLst>
          </p:cNvPr>
          <p:cNvSpPr/>
          <p:nvPr/>
        </p:nvSpPr>
        <p:spPr>
          <a:xfrm>
            <a:off x="86869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46">
            <a:extLst>
              <a:ext uri="{FF2B5EF4-FFF2-40B4-BE49-F238E27FC236}">
                <a16:creationId xmlns:a16="http://schemas.microsoft.com/office/drawing/2014/main" id="{D5BFDD5F-13D2-30FD-FF28-05668A00C34C}"/>
              </a:ext>
            </a:extLst>
          </p:cNvPr>
          <p:cNvSpPr/>
          <p:nvPr/>
        </p:nvSpPr>
        <p:spPr>
          <a:xfrm>
            <a:off x="85757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47">
            <a:extLst>
              <a:ext uri="{FF2B5EF4-FFF2-40B4-BE49-F238E27FC236}">
                <a16:creationId xmlns:a16="http://schemas.microsoft.com/office/drawing/2014/main" id="{A5B890C1-9D75-73CD-A77B-DA06B7AEF38A}"/>
              </a:ext>
            </a:extLst>
          </p:cNvPr>
          <p:cNvSpPr/>
          <p:nvPr/>
        </p:nvSpPr>
        <p:spPr>
          <a:xfrm>
            <a:off x="84630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48">
            <a:extLst>
              <a:ext uri="{FF2B5EF4-FFF2-40B4-BE49-F238E27FC236}">
                <a16:creationId xmlns:a16="http://schemas.microsoft.com/office/drawing/2014/main" id="{755DF1AB-4D92-9551-5297-31C3A5AA79EA}"/>
              </a:ext>
            </a:extLst>
          </p:cNvPr>
          <p:cNvSpPr/>
          <p:nvPr/>
        </p:nvSpPr>
        <p:spPr>
          <a:xfrm>
            <a:off x="83519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49">
            <a:extLst>
              <a:ext uri="{FF2B5EF4-FFF2-40B4-BE49-F238E27FC236}">
                <a16:creationId xmlns:a16="http://schemas.microsoft.com/office/drawing/2014/main" id="{BE02F77F-72C6-A6E3-7A3E-E081D3801E00}"/>
              </a:ext>
            </a:extLst>
          </p:cNvPr>
          <p:cNvSpPr/>
          <p:nvPr/>
        </p:nvSpPr>
        <p:spPr>
          <a:xfrm>
            <a:off x="824081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8449FCB8-728E-2827-F408-6F2D050CA64F}"/>
              </a:ext>
            </a:extLst>
          </p:cNvPr>
          <p:cNvCxnSpPr/>
          <p:nvPr/>
        </p:nvCxnSpPr>
        <p:spPr>
          <a:xfrm>
            <a:off x="6263899" y="2909627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51">
            <a:extLst>
              <a:ext uri="{FF2B5EF4-FFF2-40B4-BE49-F238E27FC236}">
                <a16:creationId xmlns:a16="http://schemas.microsoft.com/office/drawing/2014/main" id="{A7767DEA-0D10-B821-4AE9-BBD4FCCAC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0290" y="3071982"/>
            <a:ext cx="70724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66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4</a:t>
            </a:r>
          </a:p>
        </p:txBody>
      </p:sp>
      <p:sp>
        <p:nvSpPr>
          <p:cNvPr id="41" name="文本框 52">
            <a:extLst>
              <a:ext uri="{FF2B5EF4-FFF2-40B4-BE49-F238E27FC236}">
                <a16:creationId xmlns:a16="http://schemas.microsoft.com/office/drawing/2014/main" id="{99114EBF-A456-C86C-DF0D-3CB7CD30BA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4791" y="3117141"/>
            <a:ext cx="480131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6000" b="1" noProof="1">
                <a:solidFill>
                  <a:schemeClr val="bg1"/>
                </a:solidFill>
                <a:latin typeface="微软雅黑" pitchFamily="34" charset="-122"/>
              </a:rPr>
              <a:t>条件判断函数</a:t>
            </a:r>
          </a:p>
        </p:txBody>
      </p:sp>
    </p:spTree>
    <p:extLst>
      <p:ext uri="{BB962C8B-B14F-4D97-AF65-F5344CB8AC3E}">
        <p14:creationId xmlns:p14="http://schemas.microsoft.com/office/powerpoint/2010/main" val="2693737135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245D8C-E9C3-CE3B-6856-3DDC9A1E64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F62177E7-B1CB-382F-8A70-D6E9225DD9CF}"/>
              </a:ext>
            </a:extLst>
          </p:cNvPr>
          <p:cNvGrpSpPr/>
          <p:nvPr/>
        </p:nvGrpSpPr>
        <p:grpSpPr>
          <a:xfrm>
            <a:off x="670768" y="1175908"/>
            <a:ext cx="10850465" cy="941885"/>
            <a:chOff x="812799" y="1508963"/>
            <a:chExt cx="10850465" cy="1658273"/>
          </a:xfrm>
        </p:grpSpPr>
        <p:sp>
          <p:nvSpPr>
            <p:cNvPr id="22" name="íṩľíḍè-圆角矩形 61">
              <a:extLst>
                <a:ext uri="{FF2B5EF4-FFF2-40B4-BE49-F238E27FC236}">
                  <a16:creationId xmlns:a16="http://schemas.microsoft.com/office/drawing/2014/main" id="{5E28B419-385A-670A-5C2A-81DBE1CFDF46}"/>
                </a:ext>
              </a:extLst>
            </p:cNvPr>
            <p:cNvSpPr/>
            <p:nvPr/>
          </p:nvSpPr>
          <p:spPr>
            <a:xfrm>
              <a:off x="812799" y="1508963"/>
              <a:ext cx="10850465" cy="1658273"/>
            </a:xfrm>
            <a:prstGeom prst="roundRect">
              <a:avLst>
                <a:gd name="adj" fmla="val 3485"/>
              </a:avLst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23" name="íṩľíḍè-圆角矩形 61">
              <a:extLst>
                <a:ext uri="{FF2B5EF4-FFF2-40B4-BE49-F238E27FC236}">
                  <a16:creationId xmlns:a16="http://schemas.microsoft.com/office/drawing/2014/main" id="{218C9CF1-7D65-7E57-B964-5D30170BCA19}"/>
                </a:ext>
              </a:extLst>
            </p:cNvPr>
            <p:cNvSpPr/>
            <p:nvPr/>
          </p:nvSpPr>
          <p:spPr>
            <a:xfrm>
              <a:off x="906109" y="1572466"/>
              <a:ext cx="10650298" cy="1527324"/>
            </a:xfrm>
            <a:prstGeom prst="roundRect">
              <a:avLst>
                <a:gd name="adj" fmla="val 348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19" name="文本框 41">
            <a:extLst>
              <a:ext uri="{FF2B5EF4-FFF2-40B4-BE49-F238E27FC236}">
                <a16:creationId xmlns:a16="http://schemas.microsoft.com/office/drawing/2014/main" id="{0F541054-8ED9-5CDC-7CED-BFD9114622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679" y="1278779"/>
            <a:ext cx="10356981" cy="73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 dirty="0"/>
              <a:t>条件判断函数又称为流程控制函数，也是</a:t>
            </a:r>
            <a:r>
              <a:rPr lang="en-US" altLang="zh-CN" dirty="0"/>
              <a:t>MySQL</a:t>
            </a:r>
            <a:r>
              <a:rPr lang="zh-CN" altLang="en-US" dirty="0"/>
              <a:t>中使用较多的一种函数。用户可以使用这类函数在</a:t>
            </a:r>
            <a:r>
              <a:rPr lang="en-US" altLang="zh-CN" dirty="0"/>
              <a:t>SQL</a:t>
            </a:r>
            <a:r>
              <a:rPr lang="zh-CN" altLang="en-US" dirty="0"/>
              <a:t>语句中实现条件选择。表</a:t>
            </a:r>
            <a:r>
              <a:rPr lang="en-US" altLang="zh-CN" dirty="0"/>
              <a:t>6</a:t>
            </a:r>
            <a:r>
              <a:rPr lang="zh-CN" altLang="en-US" dirty="0"/>
              <a:t>列出了</a:t>
            </a:r>
            <a:r>
              <a:rPr lang="en-US" altLang="zh-CN" dirty="0"/>
              <a:t>MySQL</a:t>
            </a:r>
            <a:r>
              <a:rPr lang="zh-CN" altLang="en-US" dirty="0"/>
              <a:t>中与条件选择相关的函数及其功能。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FBE91E3-79E9-C5A5-49C4-67D59565E790}"/>
              </a:ext>
            </a:extLst>
          </p:cNvPr>
          <p:cNvSpPr/>
          <p:nvPr/>
        </p:nvSpPr>
        <p:spPr>
          <a:xfrm>
            <a:off x="3855142" y="2422976"/>
            <a:ext cx="3879588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600" dirty="0"/>
              <a:t>表</a:t>
            </a:r>
            <a:r>
              <a:rPr lang="en-US" altLang="zh-CN" sz="1600" dirty="0"/>
              <a:t>6  MySQL</a:t>
            </a:r>
            <a:r>
              <a:rPr lang="zh-CN" altLang="en-US" sz="1600" dirty="0"/>
              <a:t>中的条件判断函数及其功能</a:t>
            </a:r>
          </a:p>
        </p:txBody>
      </p:sp>
      <p:pic>
        <p:nvPicPr>
          <p:cNvPr id="21" name="table">
            <a:extLst>
              <a:ext uri="{FF2B5EF4-FFF2-40B4-BE49-F238E27FC236}">
                <a16:creationId xmlns:a16="http://schemas.microsoft.com/office/drawing/2014/main" id="{00BB4B04-F80B-12EC-BB63-3F7A529AEC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891" y="2892164"/>
            <a:ext cx="10047487" cy="2789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409244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DE1FD4-84EB-0C03-19A2-9F2CB358D7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401EA815-D7CA-03F0-EA0D-0E61BF33F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373" y="946204"/>
            <a:ext cx="10421256" cy="73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IF(expr,v1,v2)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函数的意义是，如果表达式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expr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的结果为真，函数的返回值为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v1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，如果表达式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expr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的结果为假，则返回值为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v2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B78A8DF-88AF-A568-2DCB-E2E14F5C6128}"/>
              </a:ext>
            </a:extLst>
          </p:cNvPr>
          <p:cNvSpPr/>
          <p:nvPr/>
        </p:nvSpPr>
        <p:spPr>
          <a:xfrm>
            <a:off x="757627" y="3992137"/>
            <a:ext cx="9882453" cy="274469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BFE331CB-D617-809F-B798-7D4BACBBCB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7600" y="4038161"/>
            <a:ext cx="8574639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name,money,IF(money&gt;10000,'high','low') FROM staff;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+----------+----------------+-----------------------------------------+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name   | money  	| IF(money&gt;10000,'high','low')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+----------+----------------+-----------------------------------------+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</a:t>
            </a:r>
            <a:r>
              <a:rPr lang="zh-CN" altLang="en-US" sz="1400">
                <a:solidFill>
                  <a:srgbClr val="FF0000"/>
                </a:solidFill>
              </a:rPr>
              <a:t>刘长生 </a:t>
            </a:r>
            <a:r>
              <a:rPr lang="en-US" altLang="zh-CN" sz="1400">
                <a:solidFill>
                  <a:srgbClr val="FF0000"/>
                </a:solidFill>
              </a:rPr>
              <a:t>| 20000.00	| high                   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</a:t>
            </a:r>
            <a:r>
              <a:rPr lang="zh-CN" altLang="en-US" sz="1400">
                <a:solidFill>
                  <a:srgbClr val="FF0000"/>
                </a:solidFill>
              </a:rPr>
              <a:t>赵霞   </a:t>
            </a:r>
            <a:r>
              <a:rPr lang="en-US" altLang="zh-CN" sz="1400">
                <a:solidFill>
                  <a:srgbClr val="FF0000"/>
                </a:solidFill>
              </a:rPr>
              <a:t>| 10000.00 	| low                    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</a:t>
            </a:r>
            <a:r>
              <a:rPr lang="zh-CN" altLang="en-US" sz="1400">
                <a:solidFill>
                  <a:srgbClr val="FF0000"/>
                </a:solidFill>
              </a:rPr>
              <a:t>季庆奇 </a:t>
            </a:r>
            <a:r>
              <a:rPr lang="en-US" altLang="zh-CN" sz="1400">
                <a:solidFill>
                  <a:srgbClr val="FF0000"/>
                </a:solidFill>
              </a:rPr>
              <a:t>| 15000.00	| high                    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</a:t>
            </a:r>
            <a:r>
              <a:rPr lang="zh-CN" altLang="en-US" sz="1400">
                <a:solidFill>
                  <a:srgbClr val="FF0000"/>
                </a:solidFill>
              </a:rPr>
              <a:t>李星宇 </a:t>
            </a:r>
            <a:r>
              <a:rPr lang="en-US" altLang="zh-CN" sz="1400">
                <a:solidFill>
                  <a:srgbClr val="FF0000"/>
                </a:solidFill>
              </a:rPr>
              <a:t>| 15000.00 	| high                    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</a:t>
            </a:r>
            <a:r>
              <a:rPr lang="zh-CN" altLang="en-US" sz="1400">
                <a:solidFill>
                  <a:srgbClr val="FF0000"/>
                </a:solidFill>
              </a:rPr>
              <a:t>张向阳 </a:t>
            </a:r>
            <a:r>
              <a:rPr lang="en-US" altLang="zh-CN" sz="1400">
                <a:solidFill>
                  <a:srgbClr val="FF0000"/>
                </a:solidFill>
              </a:rPr>
              <a:t>| 15000.00 	| high                   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</a:t>
            </a:r>
            <a:r>
              <a:rPr lang="zh-CN" altLang="en-US" sz="1400">
                <a:solidFill>
                  <a:srgbClr val="FF0000"/>
                </a:solidFill>
              </a:rPr>
              <a:t>张旭   </a:t>
            </a:r>
            <a:r>
              <a:rPr lang="en-US" altLang="zh-CN" sz="1400">
                <a:solidFill>
                  <a:srgbClr val="FF0000"/>
                </a:solidFill>
              </a:rPr>
              <a:t>| 10000.00 	| low                    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+----------+----------------+-----------------------------------------+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6 rows in set (0.02 sec)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5BA89C9-61F0-4EAE-85CF-49500BF35939}"/>
              </a:ext>
            </a:extLst>
          </p:cNvPr>
          <p:cNvGrpSpPr/>
          <p:nvPr/>
        </p:nvGrpSpPr>
        <p:grpSpPr>
          <a:xfrm>
            <a:off x="753449" y="1737912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43BA827F-EE5E-ED8A-3182-7F76BBA39F98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3" name="圆角矩形 6">
              <a:extLst>
                <a:ext uri="{FF2B5EF4-FFF2-40B4-BE49-F238E27FC236}">
                  <a16:creationId xmlns:a16="http://schemas.microsoft.com/office/drawing/2014/main" id="{0C11B421-E908-EA9F-D0C4-322341375805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36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1E83AD57-EDB9-0AB4-4411-9AC6E944FD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9457" y="1733449"/>
            <a:ext cx="832909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1600"/>
              <a:t>执行</a:t>
            </a:r>
            <a:r>
              <a:rPr lang="en-US" altLang="zh-CN" sz="1600"/>
              <a:t>SQL</a:t>
            </a:r>
            <a:r>
              <a:rPr lang="zh-CN" altLang="en-US" sz="1600"/>
              <a:t>语句，使用</a:t>
            </a:r>
            <a:r>
              <a:rPr lang="en-US" altLang="zh-CN" sz="1600"/>
              <a:t>IF(expr,v1,v2)</a:t>
            </a:r>
            <a:r>
              <a:rPr lang="zh-CN" altLang="en-US" sz="1600"/>
              <a:t>函数将员工分为高薪和低薪两类，此处认为月薪在</a:t>
            </a:r>
            <a:r>
              <a:rPr lang="en-US" altLang="zh-CN" sz="1600"/>
              <a:t>10000</a:t>
            </a:r>
            <a:r>
              <a:rPr lang="zh-CN" altLang="en-US" sz="1600"/>
              <a:t>元以上的员工属于高薪，用</a:t>
            </a:r>
            <a:r>
              <a:rPr lang="en-US" altLang="zh-CN" sz="1600"/>
              <a:t>high</a:t>
            </a:r>
            <a:r>
              <a:rPr lang="zh-CN" altLang="en-US" sz="1600"/>
              <a:t>表示；月薪在</a:t>
            </a:r>
            <a:r>
              <a:rPr lang="en-US" altLang="zh-CN" sz="1600"/>
              <a:t>10000</a:t>
            </a:r>
            <a:r>
              <a:rPr lang="zh-CN" altLang="en-US" sz="1600"/>
              <a:t>元以下的员工属于低薪，用</a:t>
            </a:r>
            <a:r>
              <a:rPr lang="en-US" altLang="zh-CN" sz="1600"/>
              <a:t>low</a:t>
            </a:r>
            <a:r>
              <a:rPr lang="zh-CN" altLang="en-US" sz="1600"/>
              <a:t>表示。</a:t>
            </a:r>
          </a:p>
        </p:txBody>
      </p:sp>
      <p:sp>
        <p:nvSpPr>
          <p:cNvPr id="8" name="文本框 41">
            <a:extLst>
              <a:ext uri="{FF2B5EF4-FFF2-40B4-BE49-F238E27FC236}">
                <a16:creationId xmlns:a16="http://schemas.microsoft.com/office/drawing/2014/main" id="{D1581032-9C6E-E7C8-F2FB-29878D7564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725" y="2325568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执行以下语句，选择数据库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staff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9" name="文本框 41">
            <a:extLst>
              <a:ext uri="{FF2B5EF4-FFF2-40B4-BE49-F238E27FC236}">
                <a16:creationId xmlns:a16="http://schemas.microsoft.com/office/drawing/2014/main" id="{0FDF1A52-A749-794C-EA8B-1D253187F3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6829" y="3215117"/>
            <a:ext cx="10421256" cy="759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2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语句，查找员工姓名和月薪，并将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staff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表中的员工工资分为高薪和低薪两个级别后将级别情况输出。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语句及其执行结果如下：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EA962CB-AF62-58F8-BF7E-1F402888A809}"/>
              </a:ext>
            </a:extLst>
          </p:cNvPr>
          <p:cNvSpPr/>
          <p:nvPr/>
        </p:nvSpPr>
        <p:spPr>
          <a:xfrm>
            <a:off x="760731" y="2819535"/>
            <a:ext cx="9882453" cy="44711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1" name="文本框 38">
            <a:extLst>
              <a:ext uri="{FF2B5EF4-FFF2-40B4-BE49-F238E27FC236}">
                <a16:creationId xmlns:a16="http://schemas.microsoft.com/office/drawing/2014/main" id="{E84098CB-62F9-35C3-70B4-986AB56E55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0704" y="2884221"/>
            <a:ext cx="85746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USE staff;</a:t>
            </a:r>
          </a:p>
        </p:txBody>
      </p:sp>
    </p:spTree>
    <p:extLst>
      <p:ext uri="{BB962C8B-B14F-4D97-AF65-F5344CB8AC3E}">
        <p14:creationId xmlns:p14="http://schemas.microsoft.com/office/powerpoint/2010/main" val="2827127905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1CF7EA-ACF3-59C9-1094-069DCA3185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697051F6-7F73-45F6-2A26-8A458AC445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373" y="974229"/>
            <a:ext cx="10421256" cy="73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IFNULL(v1,v2)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函数的意义是，如果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v1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不为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NULL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，则函数的返回值为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v1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，否则返回值为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v2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。我们知道，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NULL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值是不能参与数值运算的，实际应用中常用该函数来替换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NULL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值，下面通过实例介绍。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7634272-3B50-DE69-5D50-BD1BDFA154E2}"/>
              </a:ext>
            </a:extLst>
          </p:cNvPr>
          <p:cNvGrpSpPr/>
          <p:nvPr/>
        </p:nvGrpSpPr>
        <p:grpSpPr>
          <a:xfrm>
            <a:off x="753449" y="1765937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EADB155B-7C20-0221-0A15-DAC446FEF941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1" name="圆角矩形 6">
              <a:extLst>
                <a:ext uri="{FF2B5EF4-FFF2-40B4-BE49-F238E27FC236}">
                  <a16:creationId xmlns:a16="http://schemas.microsoft.com/office/drawing/2014/main" id="{6F358B8B-BFB3-4151-EDCF-DD82F16DF895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37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4" name="文本框 36">
            <a:extLst>
              <a:ext uri="{FF2B5EF4-FFF2-40B4-BE49-F238E27FC236}">
                <a16:creationId xmlns:a16="http://schemas.microsoft.com/office/drawing/2014/main" id="{60356EBC-A8F5-34C6-03C3-1DC93659DC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9457" y="1901439"/>
            <a:ext cx="832909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1600"/>
              <a:t>执行</a:t>
            </a:r>
            <a:r>
              <a:rPr lang="en-US" altLang="zh-CN" sz="1600"/>
              <a:t>SQL</a:t>
            </a:r>
            <a:r>
              <a:rPr lang="zh-CN" altLang="en-US" sz="1600"/>
              <a:t>语句，使用</a:t>
            </a:r>
            <a:r>
              <a:rPr lang="en-US" altLang="zh-CN" sz="1600"/>
              <a:t>IFNULL(v1,v2)</a:t>
            </a:r>
            <a:r>
              <a:rPr lang="zh-CN" altLang="en-US" sz="1600"/>
              <a:t>函数将</a:t>
            </a:r>
            <a:r>
              <a:rPr lang="en-US" altLang="zh-CN" sz="1600"/>
              <a:t>staff</a:t>
            </a:r>
            <a:r>
              <a:rPr lang="zh-CN" altLang="en-US" sz="1600"/>
              <a:t>表中</a:t>
            </a:r>
            <a:r>
              <a:rPr lang="en-US" altLang="zh-CN" sz="1600"/>
              <a:t>money</a:t>
            </a:r>
            <a:r>
              <a:rPr lang="zh-CN" altLang="en-US" sz="1600"/>
              <a:t>字段的</a:t>
            </a:r>
            <a:r>
              <a:rPr lang="en-US" altLang="zh-CN" sz="1600"/>
              <a:t>NULL</a:t>
            </a:r>
            <a:r>
              <a:rPr lang="zh-CN" altLang="en-US" sz="1600"/>
              <a:t>值替换为</a:t>
            </a:r>
            <a:r>
              <a:rPr lang="en-US" altLang="zh-CN" sz="1600"/>
              <a:t>0</a:t>
            </a:r>
            <a:r>
              <a:rPr lang="zh-CN" altLang="en-US" sz="1600"/>
              <a:t>。</a:t>
            </a:r>
          </a:p>
        </p:txBody>
      </p:sp>
      <p:sp>
        <p:nvSpPr>
          <p:cNvPr id="6" name="文本框 41">
            <a:extLst>
              <a:ext uri="{FF2B5EF4-FFF2-40B4-BE49-F238E27FC236}">
                <a16:creationId xmlns:a16="http://schemas.microsoft.com/office/drawing/2014/main" id="{AF050168-976E-A802-0FC3-282DFB3167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725" y="2390917"/>
            <a:ext cx="10421256" cy="105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 sz="1600" dirty="0">
                <a:solidFill>
                  <a:srgbClr val="FF0000"/>
                </a:solidFill>
              </a:rPr>
              <a:t>步骤</a:t>
            </a:r>
            <a:r>
              <a:rPr lang="en-US" altLang="zh-CN" sz="1600" dirty="0">
                <a:solidFill>
                  <a:srgbClr val="FF0000"/>
                </a:solidFill>
              </a:rPr>
              <a:t>1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为便于后面操作，此处需要先将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staff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表中某条记录的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money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字段值改为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NULL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。为此，打开可视化编辑软件，首先在左侧列表中选中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staff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表，然后单击“设计表”按钮，进入表结构设计界面，单击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money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字段右侧的“不是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null”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列，取消选择该项，然后按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【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Ctrl+S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】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组合键保存修改，如图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所示。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6DD206F0-78C1-54E7-A9F7-EE09F2FB4D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621" y="3524965"/>
            <a:ext cx="8040005" cy="2834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31C16D90-DF8B-7D6E-FE4B-502F2DA0D033}"/>
              </a:ext>
            </a:extLst>
          </p:cNvPr>
          <p:cNvSpPr/>
          <p:nvPr/>
        </p:nvSpPr>
        <p:spPr>
          <a:xfrm>
            <a:off x="4364924" y="6370253"/>
            <a:ext cx="2881686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zh-CN" sz="1600" dirty="0"/>
              <a:t>图</a:t>
            </a:r>
            <a:r>
              <a:rPr lang="en-US" altLang="zh-CN" sz="1600" dirty="0"/>
              <a:t>1  </a:t>
            </a:r>
            <a:r>
              <a:rPr lang="zh-CN" altLang="zh-CN" sz="1600" dirty="0"/>
              <a:t>取消“不是</a:t>
            </a:r>
            <a:r>
              <a:rPr lang="en-US" altLang="zh-CN" sz="1600" dirty="0"/>
              <a:t>null</a:t>
            </a:r>
            <a:r>
              <a:rPr lang="zh-CN" altLang="zh-CN" sz="1600" dirty="0"/>
              <a:t>”列选项</a:t>
            </a:r>
            <a:endParaRPr lang="zh-CN" altLang="en-US" sz="1600" dirty="0"/>
          </a:p>
        </p:txBody>
      </p:sp>
      <p:sp>
        <p:nvSpPr>
          <p:cNvPr id="9" name="圆角矩形标注 15">
            <a:extLst>
              <a:ext uri="{FF2B5EF4-FFF2-40B4-BE49-F238E27FC236}">
                <a16:creationId xmlns:a16="http://schemas.microsoft.com/office/drawing/2014/main" id="{2D63A70E-DC8C-A3E6-6235-6D803B1CFAD2}"/>
              </a:ext>
            </a:extLst>
          </p:cNvPr>
          <p:cNvSpPr/>
          <p:nvPr/>
        </p:nvSpPr>
        <p:spPr>
          <a:xfrm>
            <a:off x="9348498" y="4049653"/>
            <a:ext cx="2006082" cy="1166326"/>
          </a:xfrm>
          <a:prstGeom prst="wedgeRoundRectCallout">
            <a:avLst>
              <a:gd name="adj1" fmla="val -106217"/>
              <a:gd name="adj2" fmla="val 49498"/>
              <a:gd name="adj3" fmla="val 16667"/>
            </a:avLst>
          </a:prstGeom>
          <a:solidFill>
            <a:schemeClr val="bg1"/>
          </a:solidFill>
          <a:ln w="381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只有取消该选项，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money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字段才可以为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NULL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845953012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40EBE1-7693-4BE6-03BD-5EF174B786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3C218832-7D36-D3DF-A566-5ADA94F97F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5317" y="5280370"/>
            <a:ext cx="10421256" cy="42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3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打开命令行窗口，登录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后执行以下语句，选择数据库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staff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FF712DB-019C-6056-1BC6-4DFFCD6CE050}"/>
              </a:ext>
            </a:extLst>
          </p:cNvPr>
          <p:cNvSpPr/>
          <p:nvPr/>
        </p:nvSpPr>
        <p:spPr>
          <a:xfrm>
            <a:off x="4297612" y="4805318"/>
            <a:ext cx="3308919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600" dirty="0"/>
              <a:t>图</a:t>
            </a:r>
            <a:r>
              <a:rPr lang="en-US" altLang="zh-CN" sz="1600" dirty="0"/>
              <a:t>2  </a:t>
            </a:r>
            <a:r>
              <a:rPr lang="zh-CN" altLang="en-US" sz="1600" dirty="0"/>
              <a:t>删除第</a:t>
            </a:r>
            <a:r>
              <a:rPr lang="en-US" altLang="zh-CN" sz="1600" dirty="0"/>
              <a:t>4</a:t>
            </a:r>
            <a:r>
              <a:rPr lang="zh-CN" altLang="en-US" sz="1600" dirty="0"/>
              <a:t>条记录的</a:t>
            </a:r>
            <a:r>
              <a:rPr lang="en-US" altLang="zh-CN" sz="1600" dirty="0"/>
              <a:t>money</a:t>
            </a:r>
            <a:r>
              <a:rPr lang="zh-CN" altLang="en-US" sz="1600" dirty="0"/>
              <a:t>字段</a:t>
            </a:r>
          </a:p>
        </p:txBody>
      </p:sp>
      <p:sp>
        <p:nvSpPr>
          <p:cNvPr id="5" name="文本框 41">
            <a:extLst>
              <a:ext uri="{FF2B5EF4-FFF2-40B4-BE49-F238E27FC236}">
                <a16:creationId xmlns:a16="http://schemas.microsoft.com/office/drawing/2014/main" id="{E6DD927E-7AFA-9912-B537-E567E8536F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8421" y="1355123"/>
            <a:ext cx="10421256" cy="72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 sz="1600" dirty="0">
                <a:solidFill>
                  <a:srgbClr val="FF0000"/>
                </a:solidFill>
              </a:rPr>
              <a:t>步骤</a:t>
            </a:r>
            <a:r>
              <a:rPr lang="en-US" altLang="zh-CN" sz="1600" dirty="0">
                <a:solidFill>
                  <a:srgbClr val="FF0000"/>
                </a:solidFill>
              </a:rPr>
              <a:t>2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双击左侧列表中的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staff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表将其打开，删除第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条记录的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money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字段，并单击下面的   按钮确认删除，如图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所示。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AC68446A-F4AE-6331-920D-C1B95D8F5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1965" y="1473497"/>
            <a:ext cx="234821" cy="214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BE27FE20-3CD3-167E-89F8-901274D875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0756" y="2239373"/>
            <a:ext cx="7975992" cy="2497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FD0D151E-FA9F-A23C-1951-D8770EEEE68F}"/>
              </a:ext>
            </a:extLst>
          </p:cNvPr>
          <p:cNvSpPr/>
          <p:nvPr/>
        </p:nvSpPr>
        <p:spPr>
          <a:xfrm>
            <a:off x="862323" y="5802330"/>
            <a:ext cx="9882453" cy="44711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768F3DFE-7945-A2A4-6868-D7F3AF1084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2296" y="5867016"/>
            <a:ext cx="85746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USE staff;</a:t>
            </a:r>
          </a:p>
        </p:txBody>
      </p:sp>
    </p:spTree>
    <p:extLst>
      <p:ext uri="{BB962C8B-B14F-4D97-AF65-F5344CB8AC3E}">
        <p14:creationId xmlns:p14="http://schemas.microsoft.com/office/powerpoint/2010/main" val="229987284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1E68C4-EB8D-ED78-E893-A706B3F519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01BB642C-EA0B-D053-9B7F-B414CB5BBF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913" y="1202943"/>
            <a:ext cx="10421256" cy="42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4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语句，将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staff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表中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money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字段的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NULL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值替换为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DD57E66-C571-EA58-A9C3-C0CF6B18EB80}"/>
              </a:ext>
            </a:extLst>
          </p:cNvPr>
          <p:cNvSpPr/>
          <p:nvPr/>
        </p:nvSpPr>
        <p:spPr>
          <a:xfrm>
            <a:off x="641913" y="1737442"/>
            <a:ext cx="9882453" cy="274469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7EB8AEBB-78B2-981C-FE53-9F2B4C7F00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1886" y="1783466"/>
            <a:ext cx="8574639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IFNULL(money,0) FROM staff;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IFNULL(money,0)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20000.00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10000.00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15000.00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    0.00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15000.00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10000.00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6 rows in set (0.05 sec)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EB90B6E-8683-20B8-3519-9E918BE78F34}"/>
              </a:ext>
            </a:extLst>
          </p:cNvPr>
          <p:cNvGrpSpPr/>
          <p:nvPr/>
        </p:nvGrpSpPr>
        <p:grpSpPr>
          <a:xfrm flipH="1">
            <a:off x="8418488" y="2306529"/>
            <a:ext cx="3131600" cy="4454972"/>
            <a:chOff x="1133465" y="1394673"/>
            <a:chExt cx="3150360" cy="4702535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6136DBA7-049F-A99C-DAC0-4CBB4691C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8" name="Freeform 37">
              <a:extLst>
                <a:ext uri="{FF2B5EF4-FFF2-40B4-BE49-F238E27FC236}">
                  <a16:creationId xmlns:a16="http://schemas.microsoft.com/office/drawing/2014/main" id="{E6CCA2C3-A867-E77C-EFF1-7CA37BF0C7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9" name="Freeform 38">
              <a:extLst>
                <a:ext uri="{FF2B5EF4-FFF2-40B4-BE49-F238E27FC236}">
                  <a16:creationId xmlns:a16="http://schemas.microsoft.com/office/drawing/2014/main" id="{514513F0-A65B-F51F-EA3C-BAC8CCCC18CC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33921C0-D983-2887-A9F8-E7D2B86AB332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0" name="Oval 8">
                <a:extLst>
                  <a:ext uri="{FF2B5EF4-FFF2-40B4-BE49-F238E27FC236}">
                    <a16:creationId xmlns:a16="http://schemas.microsoft.com/office/drawing/2014/main" id="{7860B4C1-584A-F7BB-24E9-97CCC422D7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1" name="Freeform 35">
                <a:extLst>
                  <a:ext uri="{FF2B5EF4-FFF2-40B4-BE49-F238E27FC236}">
                    <a16:creationId xmlns:a16="http://schemas.microsoft.com/office/drawing/2014/main" id="{316424A8-05CA-8AF9-04FB-888E6438C7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54F3BB5E-BAA8-1151-5CDE-A219A9E7FB77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B5B5A6F3-3D2A-048E-E2C6-4F9576E12A71}"/>
                </a:ext>
              </a:extLst>
            </p:cNvPr>
            <p:cNvCxnSpPr>
              <a:stCxn id="7" idx="4"/>
              <a:endCxn id="21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3C7D9BF8-8BE3-AA73-00C8-D58D3317D6B9}"/>
                </a:ext>
              </a:extLst>
            </p:cNvPr>
            <p:cNvCxnSpPr>
              <a:stCxn id="9" idx="4"/>
              <a:endCxn id="21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FBEE1924-3F4B-F9A2-4F24-16102F522B57}"/>
                </a:ext>
              </a:extLst>
            </p:cNvPr>
            <p:cNvCxnSpPr>
              <a:stCxn id="11" idx="4"/>
              <a:endCxn id="21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DCF3958E-F17D-A3C7-B51A-4E55006109E3}"/>
                </a:ext>
              </a:extLst>
            </p:cNvPr>
            <p:cNvCxnSpPr>
              <a:stCxn id="8" idx="4"/>
              <a:endCxn id="21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Freeform 24">
              <a:extLst>
                <a:ext uri="{FF2B5EF4-FFF2-40B4-BE49-F238E27FC236}">
                  <a16:creationId xmlns:a16="http://schemas.microsoft.com/office/drawing/2014/main" id="{3B12A671-72F5-B482-E1C7-CAEF15A47F69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Freeform 21">
              <a:extLst>
                <a:ext uri="{FF2B5EF4-FFF2-40B4-BE49-F238E27FC236}">
                  <a16:creationId xmlns:a16="http://schemas.microsoft.com/office/drawing/2014/main" id="{057B9E0F-5338-86A1-063D-9D7E62DD09C1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Freeform 22">
              <a:extLst>
                <a:ext uri="{FF2B5EF4-FFF2-40B4-BE49-F238E27FC236}">
                  <a16:creationId xmlns:a16="http://schemas.microsoft.com/office/drawing/2014/main" id="{BCAF743A-4C58-A4D3-CF56-3E62F4522072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CFE3823C-A024-755B-EFC4-34F2A115D13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3966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AE3CBA-B27D-C5ED-BA1B-146A76C14C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B0CCEB97-3C5D-39FB-AB40-CB86AF82ED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024" y="1196752"/>
            <a:ext cx="10421256" cy="87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MOD(x,y)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的返回值是</a:t>
            </a:r>
            <a:r>
              <a:rPr lang="zh-CN" altLang="en-US">
                <a:solidFill>
                  <a:srgbClr val="FF0000"/>
                </a:solidFill>
              </a:rPr>
              <a:t>数值</a:t>
            </a:r>
            <a:r>
              <a:rPr lang="en-US" altLang="zh-CN">
                <a:solidFill>
                  <a:srgbClr val="FF0000"/>
                </a:solidFill>
              </a:rPr>
              <a:t>x</a:t>
            </a:r>
            <a:r>
              <a:rPr lang="zh-CN" altLang="en-US">
                <a:solidFill>
                  <a:srgbClr val="FF0000"/>
                </a:solidFill>
              </a:rPr>
              <a:t>除以数值</a:t>
            </a:r>
            <a:r>
              <a:rPr lang="en-US" altLang="zh-CN">
                <a:solidFill>
                  <a:srgbClr val="FF0000"/>
                </a:solidFill>
              </a:rPr>
              <a:t>y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后的</a:t>
            </a:r>
            <a:r>
              <a:rPr lang="zh-CN" altLang="en-US">
                <a:solidFill>
                  <a:srgbClr val="FF0000"/>
                </a:solidFill>
              </a:rPr>
              <a:t>余数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。与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x%y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的结果相同，除数和被除数任何一个为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NULL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，返回结果都将为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NULL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；除数为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将是非法运算，返回结果为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NULL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567611B-7522-DB70-8F26-1BBD4E3AA217}"/>
              </a:ext>
            </a:extLst>
          </p:cNvPr>
          <p:cNvSpPr/>
          <p:nvPr/>
        </p:nvSpPr>
        <p:spPr>
          <a:xfrm>
            <a:off x="423278" y="3148366"/>
            <a:ext cx="9882453" cy="182098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F79734EF-2207-DC35-ECF6-5427DC59FE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3251" y="3269039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MOD(6,4),MOD(6,-4), MOD(NULL,6), MOD(6,0),MOD(0,2.5);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+--------------+---------------+----------------------------+----------------+----------------+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MOD(6,4) | MOD(6,-4) | MOD(NULL,6)	| MOD(6,0)   | MOD(0,2.5)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+--------------+---------------+----------------------------+----------------+----------------+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2 	|         2	 |      NULL		|     NULL	  |         0.0 	    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+--------------+---------------+----------------------------+----------------+----------------+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(0.00 sec)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1F1656B-CDDC-00A2-099B-7141E23AF4EE}"/>
              </a:ext>
            </a:extLst>
          </p:cNvPr>
          <p:cNvGrpSpPr/>
          <p:nvPr/>
        </p:nvGrpSpPr>
        <p:grpSpPr>
          <a:xfrm>
            <a:off x="419100" y="2303123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FCD46BE-A838-9D32-6F39-33046D677108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9" name="圆角矩形 15">
              <a:extLst>
                <a:ext uri="{FF2B5EF4-FFF2-40B4-BE49-F238E27FC236}">
                  <a16:creationId xmlns:a16="http://schemas.microsoft.com/office/drawing/2014/main" id="{AC7D4677-4010-E8C0-B393-65527F852C03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2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2A6691D4-7073-3C27-0021-C87E597A00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9088" y="2279998"/>
            <a:ext cx="77785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语句，求</a:t>
            </a:r>
            <a:r>
              <a:rPr lang="en-US" altLang="zh-CN"/>
              <a:t>6</a:t>
            </a:r>
            <a:r>
              <a:rPr lang="zh-CN" altLang="en-US"/>
              <a:t>除以</a:t>
            </a:r>
            <a:r>
              <a:rPr lang="en-US" altLang="zh-CN"/>
              <a:t>4</a:t>
            </a:r>
            <a:r>
              <a:rPr lang="zh-CN" altLang="en-US"/>
              <a:t>，</a:t>
            </a:r>
            <a:r>
              <a:rPr lang="en-US" altLang="zh-CN"/>
              <a:t>6</a:t>
            </a:r>
            <a:r>
              <a:rPr lang="zh-CN" altLang="en-US"/>
              <a:t>除以</a:t>
            </a:r>
            <a:r>
              <a:rPr lang="en-US" altLang="zh-CN"/>
              <a:t>-4</a:t>
            </a:r>
            <a:r>
              <a:rPr lang="zh-CN" altLang="en-US"/>
              <a:t>，</a:t>
            </a:r>
            <a:r>
              <a:rPr lang="en-US" altLang="zh-CN"/>
              <a:t>NULL</a:t>
            </a:r>
            <a:r>
              <a:rPr lang="zh-CN" altLang="en-US"/>
              <a:t>除以</a:t>
            </a:r>
            <a:r>
              <a:rPr lang="en-US" altLang="zh-CN"/>
              <a:t>6</a:t>
            </a:r>
            <a:r>
              <a:rPr lang="zh-CN" altLang="en-US"/>
              <a:t>，</a:t>
            </a:r>
            <a:r>
              <a:rPr lang="en-US" altLang="zh-CN"/>
              <a:t>6</a:t>
            </a:r>
            <a:r>
              <a:rPr lang="zh-CN" altLang="en-US"/>
              <a:t>除以</a:t>
            </a:r>
            <a:r>
              <a:rPr lang="en-US" altLang="zh-CN"/>
              <a:t>0</a:t>
            </a:r>
            <a:r>
              <a:rPr lang="zh-CN" altLang="en-US"/>
              <a:t>，及</a:t>
            </a:r>
            <a:r>
              <a:rPr lang="en-US" altLang="zh-CN"/>
              <a:t>0</a:t>
            </a:r>
            <a:r>
              <a:rPr lang="zh-CN" altLang="en-US"/>
              <a:t>除以</a:t>
            </a:r>
            <a:r>
              <a:rPr lang="en-US" altLang="zh-CN"/>
              <a:t>2.5</a:t>
            </a:r>
            <a:r>
              <a:rPr lang="zh-CN" altLang="en-US"/>
              <a:t>的余数，执行结果如下：</a:t>
            </a:r>
          </a:p>
        </p:txBody>
      </p:sp>
    </p:spTree>
    <p:extLst>
      <p:ext uri="{BB962C8B-B14F-4D97-AF65-F5344CB8AC3E}">
        <p14:creationId xmlns:p14="http://schemas.microsoft.com/office/powerpoint/2010/main" val="4249111264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FD1C6D-2420-445A-368E-BE5A975480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32BCD58-857C-166B-0A1D-6A5B4F64913F}"/>
              </a:ext>
            </a:extLst>
          </p:cNvPr>
          <p:cNvGrpSpPr/>
          <p:nvPr/>
        </p:nvGrpSpPr>
        <p:grpSpPr>
          <a:xfrm>
            <a:off x="615223" y="1722572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BD92391E-D306-B174-3BAB-A36271C40F87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26" name="圆角矩形 6">
              <a:extLst>
                <a:ext uri="{FF2B5EF4-FFF2-40B4-BE49-F238E27FC236}">
                  <a16:creationId xmlns:a16="http://schemas.microsoft.com/office/drawing/2014/main" id="{8AD33FE4-83D8-165C-9D54-334B41F128EC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38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3" name="文本框 36">
            <a:extLst>
              <a:ext uri="{FF2B5EF4-FFF2-40B4-BE49-F238E27FC236}">
                <a16:creationId xmlns:a16="http://schemas.microsoft.com/office/drawing/2014/main" id="{C5E410D6-00D5-7843-340D-613DDA5EE5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1231" y="1858074"/>
            <a:ext cx="832909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1600"/>
              <a:t>使用</a:t>
            </a:r>
            <a:r>
              <a:rPr lang="en-US" altLang="zh-CN" sz="1600"/>
              <a:t>CASE</a:t>
            </a:r>
            <a:r>
              <a:rPr lang="zh-CN" altLang="en-US" sz="1600"/>
              <a:t>函数实现实例</a:t>
            </a:r>
            <a:r>
              <a:rPr lang="en-US" altLang="zh-CN" sz="1600"/>
              <a:t>10-35</a:t>
            </a:r>
            <a:r>
              <a:rPr lang="zh-CN" altLang="en-US" sz="1600"/>
              <a:t>中的高低薪问题。</a:t>
            </a:r>
            <a:r>
              <a:rPr lang="en-US" altLang="zh-CN" sz="1600"/>
              <a:t>SQL</a:t>
            </a:r>
            <a:r>
              <a:rPr lang="zh-CN" altLang="en-US" sz="1600"/>
              <a:t>语句及其执行结果如下：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3870799-0451-2682-F527-E3E840F642C3}"/>
              </a:ext>
            </a:extLst>
          </p:cNvPr>
          <p:cNvSpPr/>
          <p:nvPr/>
        </p:nvSpPr>
        <p:spPr>
          <a:xfrm>
            <a:off x="795960" y="1172290"/>
            <a:ext cx="9882453" cy="44711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6" name="文本框 38">
            <a:extLst>
              <a:ext uri="{FF2B5EF4-FFF2-40B4-BE49-F238E27FC236}">
                <a16:creationId xmlns:a16="http://schemas.microsoft.com/office/drawing/2014/main" id="{68125EB9-6BB8-972A-B05E-B52D2F83FC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5933" y="1236976"/>
            <a:ext cx="85746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CASE WHEN expr1 THEN r1 [WHEN expr2 THEN r2] [ELSE rn] END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C5C76BD-EB41-3882-2031-0D3188EC539C}"/>
              </a:ext>
            </a:extLst>
          </p:cNvPr>
          <p:cNvSpPr/>
          <p:nvPr/>
        </p:nvSpPr>
        <p:spPr>
          <a:xfrm>
            <a:off x="817899" y="2493253"/>
            <a:ext cx="9882453" cy="274469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8" name="文本框 38">
            <a:extLst>
              <a:ext uri="{FF2B5EF4-FFF2-40B4-BE49-F238E27FC236}">
                <a16:creationId xmlns:a16="http://schemas.microsoft.com/office/drawing/2014/main" id="{B4AD7AD8-43F3-7BED-3593-7DAC86AC4C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7872" y="2539277"/>
            <a:ext cx="8574639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CASE WHEN money&gt;10000 THEN 'high' ELSE 'low' END FROM staff;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CASE WHEN money&gt;10000 THEN 'high' ELSE 'low' END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high                                             		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low                                             		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high                                            		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low                                             			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high                                             		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low                                              		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6 rows in set (0.02 sec)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4B8CEEA3-DEA8-7B99-C29D-7CC2F0886505}"/>
              </a:ext>
            </a:extLst>
          </p:cNvPr>
          <p:cNvGrpSpPr/>
          <p:nvPr/>
        </p:nvGrpSpPr>
        <p:grpSpPr>
          <a:xfrm flipH="1">
            <a:off x="8445178" y="2306529"/>
            <a:ext cx="3131600" cy="4454972"/>
            <a:chOff x="1133465" y="1394673"/>
            <a:chExt cx="3150360" cy="4702535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096A8C94-0E2B-237C-50AB-2CF5436EC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1" name="Freeform 37">
              <a:extLst>
                <a:ext uri="{FF2B5EF4-FFF2-40B4-BE49-F238E27FC236}">
                  <a16:creationId xmlns:a16="http://schemas.microsoft.com/office/drawing/2014/main" id="{618C0BF0-96DE-278E-D7A9-F1B8960D0F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2" name="Freeform 38">
              <a:extLst>
                <a:ext uri="{FF2B5EF4-FFF2-40B4-BE49-F238E27FC236}">
                  <a16:creationId xmlns:a16="http://schemas.microsoft.com/office/drawing/2014/main" id="{DD0BA855-F6C5-44B8-3C55-5F023FF39851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320ADBA-D138-EFC0-499B-493D03DD2815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3" name="Oval 8">
                <a:extLst>
                  <a:ext uri="{FF2B5EF4-FFF2-40B4-BE49-F238E27FC236}">
                    <a16:creationId xmlns:a16="http://schemas.microsoft.com/office/drawing/2014/main" id="{F0D8F8FF-C6B8-1257-969B-768B23B183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4" name="Freeform 35">
                <a:extLst>
                  <a:ext uri="{FF2B5EF4-FFF2-40B4-BE49-F238E27FC236}">
                    <a16:creationId xmlns:a16="http://schemas.microsoft.com/office/drawing/2014/main" id="{FB4158AA-19C9-807E-A8BA-CF670D6356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DDEFE843-5A9A-C3C2-5F97-4FD791D4A77B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BE6C2115-558B-14DF-FB9F-328F65B30AD9}"/>
                </a:ext>
              </a:extLst>
            </p:cNvPr>
            <p:cNvCxnSpPr>
              <a:stCxn id="10" idx="4"/>
              <a:endCxn id="24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B889450C-8622-F02C-9C7E-40828829275F}"/>
                </a:ext>
              </a:extLst>
            </p:cNvPr>
            <p:cNvCxnSpPr>
              <a:stCxn id="12" idx="4"/>
              <a:endCxn id="24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B067788E-424F-3D22-51DE-84D756F0A23D}"/>
                </a:ext>
              </a:extLst>
            </p:cNvPr>
            <p:cNvCxnSpPr>
              <a:stCxn id="14" idx="4"/>
              <a:endCxn id="24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438F8E1F-3F71-3B58-5CE9-7D06CB5CD93D}"/>
                </a:ext>
              </a:extLst>
            </p:cNvPr>
            <p:cNvCxnSpPr>
              <a:stCxn id="11" idx="4"/>
              <a:endCxn id="24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24">
              <a:extLst>
                <a:ext uri="{FF2B5EF4-FFF2-40B4-BE49-F238E27FC236}">
                  <a16:creationId xmlns:a16="http://schemas.microsoft.com/office/drawing/2014/main" id="{FC8B849C-2B8D-CA07-A7B1-F3C49F54457C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Freeform 21">
              <a:extLst>
                <a:ext uri="{FF2B5EF4-FFF2-40B4-BE49-F238E27FC236}">
                  <a16:creationId xmlns:a16="http://schemas.microsoft.com/office/drawing/2014/main" id="{CDB557BA-0F97-F0E7-FDD5-EE4A4B3EE8A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Freeform 22">
              <a:extLst>
                <a:ext uri="{FF2B5EF4-FFF2-40B4-BE49-F238E27FC236}">
                  <a16:creationId xmlns:a16="http://schemas.microsoft.com/office/drawing/2014/main" id="{677B7B2B-629B-CB28-1685-CA2A0CB18A98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" name="Freeform 23">
              <a:extLst>
                <a:ext uri="{FF2B5EF4-FFF2-40B4-BE49-F238E27FC236}">
                  <a16:creationId xmlns:a16="http://schemas.microsoft.com/office/drawing/2014/main" id="{FDD1BCE1-3ABA-BBB6-2689-E8729D922777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3751654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432EF4-A606-91FA-43E4-00BEF9CB38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D537288-B8A4-9322-1A34-4FC77F97D1A7}"/>
              </a:ext>
            </a:extLst>
          </p:cNvPr>
          <p:cNvGrpSpPr/>
          <p:nvPr/>
        </p:nvGrpSpPr>
        <p:grpSpPr>
          <a:xfrm>
            <a:off x="716126" y="1670699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D84AD480-E434-B223-21A8-257349851E30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0" name="圆角矩形 6">
              <a:extLst>
                <a:ext uri="{FF2B5EF4-FFF2-40B4-BE49-F238E27FC236}">
                  <a16:creationId xmlns:a16="http://schemas.microsoft.com/office/drawing/2014/main" id="{79B97EF7-EFC1-6205-A218-8420C35D9E5C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39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3" name="文本框 36">
            <a:extLst>
              <a:ext uri="{FF2B5EF4-FFF2-40B4-BE49-F238E27FC236}">
                <a16:creationId xmlns:a16="http://schemas.microsoft.com/office/drawing/2014/main" id="{1C2A4BA1-66E0-F22F-D89E-9E6A73FF65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4810" y="1787539"/>
            <a:ext cx="844106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1600"/>
              <a:t>使用</a:t>
            </a:r>
            <a:r>
              <a:rPr lang="en-US" altLang="zh-CN" sz="1600"/>
              <a:t>CASE</a:t>
            </a:r>
            <a:r>
              <a:rPr lang="zh-CN" altLang="en-US" sz="1600"/>
              <a:t>函数将员工的月薪分成多个档次，此处分为</a:t>
            </a:r>
            <a:r>
              <a:rPr lang="en-US" altLang="zh-CN" sz="1600"/>
              <a:t>3</a:t>
            </a:r>
            <a:r>
              <a:rPr lang="zh-CN" altLang="en-US" sz="1600"/>
              <a:t>个档次。</a:t>
            </a:r>
            <a:r>
              <a:rPr lang="en-US" altLang="zh-CN" sz="1600"/>
              <a:t>SQL</a:t>
            </a:r>
            <a:r>
              <a:rPr lang="zh-CN" altLang="en-US" sz="1600"/>
              <a:t>语句及其执行结果如下：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2B7037D-B876-9385-6727-77342099AB18}"/>
              </a:ext>
            </a:extLst>
          </p:cNvPr>
          <p:cNvSpPr/>
          <p:nvPr/>
        </p:nvSpPr>
        <p:spPr>
          <a:xfrm>
            <a:off x="896863" y="1120417"/>
            <a:ext cx="9882453" cy="44711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6" name="文本框 38">
            <a:extLst>
              <a:ext uri="{FF2B5EF4-FFF2-40B4-BE49-F238E27FC236}">
                <a16:creationId xmlns:a16="http://schemas.microsoft.com/office/drawing/2014/main" id="{23BCFEE8-C9FB-0C6B-7613-D24A69B3DD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6836" y="1185103"/>
            <a:ext cx="85746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CASE expr WHEN v1 THEN r1 [WHEN v2 THEN r2] [ELSE rn] END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DEB0761-6C0D-949F-A935-597B2AF7CEC9}"/>
              </a:ext>
            </a:extLst>
          </p:cNvPr>
          <p:cNvSpPr/>
          <p:nvPr/>
        </p:nvSpPr>
        <p:spPr>
          <a:xfrm>
            <a:off x="918802" y="2441380"/>
            <a:ext cx="9882453" cy="293912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8" name="文本框 38">
            <a:extLst>
              <a:ext uri="{FF2B5EF4-FFF2-40B4-BE49-F238E27FC236}">
                <a16:creationId xmlns:a16="http://schemas.microsoft.com/office/drawing/2014/main" id="{58C8C968-58A2-4867-C1F5-4E8C7235CC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8775" y="2487404"/>
            <a:ext cx="8574639" cy="289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CASE money WHEN 20000 THEN 'high' WHEN 15000 THEN 'mid' ELSE 'low' END FROM staff;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+---------------------------------------------------------------------------------------------------------------------------+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CASE money WHEN 20000 THEN 'high' WHEN 15000 THEN 'mid' ELSE 'low' END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+---------------------------------------------------------------------------------------------------------------------------+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high                                             				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low                                             				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mid                                                     			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low                                                        			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mid                                                             			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low                                                             			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+---------------------------------------------------------------------------------------------------------------------------+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6 rows in set (0.00 sec)</a:t>
            </a:r>
          </a:p>
        </p:txBody>
      </p:sp>
    </p:spTree>
    <p:extLst>
      <p:ext uri="{BB962C8B-B14F-4D97-AF65-F5344CB8AC3E}">
        <p14:creationId xmlns:p14="http://schemas.microsoft.com/office/powerpoint/2010/main" val="3898115728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624D0A-C386-D9F6-D226-B01EE2B13A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230D5E2-C89F-25BB-0E86-5C394240D85F}"/>
              </a:ext>
            </a:extLst>
          </p:cNvPr>
          <p:cNvSpPr/>
          <p:nvPr/>
        </p:nvSpPr>
        <p:spPr>
          <a:xfrm>
            <a:off x="3275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8">
            <a:extLst>
              <a:ext uri="{FF2B5EF4-FFF2-40B4-BE49-F238E27FC236}">
                <a16:creationId xmlns:a16="http://schemas.microsoft.com/office/drawing/2014/main" id="{8FA086D3-E922-D7E9-18BC-6507660B8B7A}"/>
              </a:ext>
            </a:extLst>
          </p:cNvPr>
          <p:cNvSpPr/>
          <p:nvPr/>
        </p:nvSpPr>
        <p:spPr>
          <a:xfrm>
            <a:off x="38586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9C7E5AD0-7A57-FBFE-DE9F-04E6C850D486}"/>
              </a:ext>
            </a:extLst>
          </p:cNvPr>
          <p:cNvSpPr/>
          <p:nvPr/>
        </p:nvSpPr>
        <p:spPr>
          <a:xfrm>
            <a:off x="1062138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B6F0223C-DE27-E09C-0CCC-F7CA0428CB3D}"/>
              </a:ext>
            </a:extLst>
          </p:cNvPr>
          <p:cNvSpPr/>
          <p:nvPr/>
        </p:nvSpPr>
        <p:spPr>
          <a:xfrm>
            <a:off x="1740000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A7D61CBE-CDCF-C97E-DA89-E6EF535B47ED}"/>
              </a:ext>
            </a:extLst>
          </p:cNvPr>
          <p:cNvSpPr/>
          <p:nvPr/>
        </p:nvSpPr>
        <p:spPr>
          <a:xfrm>
            <a:off x="2416275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D4BDF9F4-A662-DF94-A5E8-7D1456B07DCB}"/>
              </a:ext>
            </a:extLst>
          </p:cNvPr>
          <p:cNvSpPr/>
          <p:nvPr/>
        </p:nvSpPr>
        <p:spPr>
          <a:xfrm>
            <a:off x="309413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" name="任意多边形 16">
            <a:extLst>
              <a:ext uri="{FF2B5EF4-FFF2-40B4-BE49-F238E27FC236}">
                <a16:creationId xmlns:a16="http://schemas.microsoft.com/office/drawing/2014/main" id="{960B1A09-658F-5430-B72D-D2595750D40D}"/>
              </a:ext>
            </a:extLst>
          </p:cNvPr>
          <p:cNvSpPr/>
          <p:nvPr/>
        </p:nvSpPr>
        <p:spPr>
          <a:xfrm>
            <a:off x="-1104800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20">
            <a:extLst>
              <a:ext uri="{FF2B5EF4-FFF2-40B4-BE49-F238E27FC236}">
                <a16:creationId xmlns:a16="http://schemas.microsoft.com/office/drawing/2014/main" id="{5A8A5335-5830-E978-6056-C01651D50E89}"/>
              </a:ext>
            </a:extLst>
          </p:cNvPr>
          <p:cNvSpPr/>
          <p:nvPr/>
        </p:nvSpPr>
        <p:spPr>
          <a:xfrm>
            <a:off x="114761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21">
            <a:extLst>
              <a:ext uri="{FF2B5EF4-FFF2-40B4-BE49-F238E27FC236}">
                <a16:creationId xmlns:a16="http://schemas.microsoft.com/office/drawing/2014/main" id="{CF5FF6B6-36B6-04AF-A784-E106AF60C763}"/>
              </a:ext>
            </a:extLst>
          </p:cNvPr>
          <p:cNvSpPr/>
          <p:nvPr/>
        </p:nvSpPr>
        <p:spPr>
          <a:xfrm>
            <a:off x="113650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22">
            <a:extLst>
              <a:ext uri="{FF2B5EF4-FFF2-40B4-BE49-F238E27FC236}">
                <a16:creationId xmlns:a16="http://schemas.microsoft.com/office/drawing/2014/main" id="{A25360CF-36A6-78B6-69D9-E4923EF28AD9}"/>
              </a:ext>
            </a:extLst>
          </p:cNvPr>
          <p:cNvSpPr/>
          <p:nvPr/>
        </p:nvSpPr>
        <p:spPr>
          <a:xfrm>
            <a:off x="112538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23">
            <a:extLst>
              <a:ext uri="{FF2B5EF4-FFF2-40B4-BE49-F238E27FC236}">
                <a16:creationId xmlns:a16="http://schemas.microsoft.com/office/drawing/2014/main" id="{02FA47AE-0605-9D79-61A7-844DF6A86238}"/>
              </a:ext>
            </a:extLst>
          </p:cNvPr>
          <p:cNvSpPr/>
          <p:nvPr/>
        </p:nvSpPr>
        <p:spPr>
          <a:xfrm>
            <a:off x="111411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24">
            <a:extLst>
              <a:ext uri="{FF2B5EF4-FFF2-40B4-BE49-F238E27FC236}">
                <a16:creationId xmlns:a16="http://schemas.microsoft.com/office/drawing/2014/main" id="{700D5E9A-0893-5DB6-305D-B27C2C0D4672}"/>
              </a:ext>
            </a:extLst>
          </p:cNvPr>
          <p:cNvSpPr/>
          <p:nvPr/>
        </p:nvSpPr>
        <p:spPr>
          <a:xfrm>
            <a:off x="110300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4" name="任意多边形 25">
            <a:extLst>
              <a:ext uri="{FF2B5EF4-FFF2-40B4-BE49-F238E27FC236}">
                <a16:creationId xmlns:a16="http://schemas.microsoft.com/office/drawing/2014/main" id="{2E396477-4E4E-3112-B586-01512C06A226}"/>
              </a:ext>
            </a:extLst>
          </p:cNvPr>
          <p:cNvSpPr/>
          <p:nvPr/>
        </p:nvSpPr>
        <p:spPr>
          <a:xfrm>
            <a:off x="109189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5" name="任意多边形 2">
            <a:extLst>
              <a:ext uri="{FF2B5EF4-FFF2-40B4-BE49-F238E27FC236}">
                <a16:creationId xmlns:a16="http://schemas.microsoft.com/office/drawing/2014/main" id="{0624E763-F23E-3B38-8E9C-1C5670A5AA59}"/>
              </a:ext>
            </a:extLst>
          </p:cNvPr>
          <p:cNvSpPr/>
          <p:nvPr/>
        </p:nvSpPr>
        <p:spPr>
          <a:xfrm>
            <a:off x="108078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26CC6179-FB13-8419-E8D7-7E8BF5DDA7B2}"/>
              </a:ext>
            </a:extLst>
          </p:cNvPr>
          <p:cNvSpPr/>
          <p:nvPr/>
        </p:nvSpPr>
        <p:spPr>
          <a:xfrm>
            <a:off x="106950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5">
            <a:extLst>
              <a:ext uri="{FF2B5EF4-FFF2-40B4-BE49-F238E27FC236}">
                <a16:creationId xmlns:a16="http://schemas.microsoft.com/office/drawing/2014/main" id="{1EC193DD-23CE-651B-A46B-35FE8C462A7B}"/>
              </a:ext>
            </a:extLst>
          </p:cNvPr>
          <p:cNvSpPr/>
          <p:nvPr/>
        </p:nvSpPr>
        <p:spPr>
          <a:xfrm>
            <a:off x="105839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8" name="任意多边形 29">
            <a:extLst>
              <a:ext uri="{FF2B5EF4-FFF2-40B4-BE49-F238E27FC236}">
                <a16:creationId xmlns:a16="http://schemas.microsoft.com/office/drawing/2014/main" id="{29679209-60D6-8BBA-E3E5-F4C8B4459A9E}"/>
              </a:ext>
            </a:extLst>
          </p:cNvPr>
          <p:cNvSpPr/>
          <p:nvPr/>
        </p:nvSpPr>
        <p:spPr>
          <a:xfrm>
            <a:off x="104728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9" name="任意多边形 30">
            <a:extLst>
              <a:ext uri="{FF2B5EF4-FFF2-40B4-BE49-F238E27FC236}">
                <a16:creationId xmlns:a16="http://schemas.microsoft.com/office/drawing/2014/main" id="{A83D1E35-1BEB-535D-278B-00BAD21E7517}"/>
              </a:ext>
            </a:extLst>
          </p:cNvPr>
          <p:cNvSpPr/>
          <p:nvPr/>
        </p:nvSpPr>
        <p:spPr>
          <a:xfrm>
            <a:off x="103601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0" name="任意多边形 31">
            <a:extLst>
              <a:ext uri="{FF2B5EF4-FFF2-40B4-BE49-F238E27FC236}">
                <a16:creationId xmlns:a16="http://schemas.microsoft.com/office/drawing/2014/main" id="{19C7FC2B-EA86-8833-2D6B-E904A52B18F4}"/>
              </a:ext>
            </a:extLst>
          </p:cNvPr>
          <p:cNvSpPr/>
          <p:nvPr/>
        </p:nvSpPr>
        <p:spPr>
          <a:xfrm>
            <a:off x="102490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32">
            <a:extLst>
              <a:ext uri="{FF2B5EF4-FFF2-40B4-BE49-F238E27FC236}">
                <a16:creationId xmlns:a16="http://schemas.microsoft.com/office/drawing/2014/main" id="{F25C3775-12DE-F9CA-70DA-1056D14A6EDE}"/>
              </a:ext>
            </a:extLst>
          </p:cNvPr>
          <p:cNvSpPr/>
          <p:nvPr/>
        </p:nvSpPr>
        <p:spPr>
          <a:xfrm>
            <a:off x="101378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33">
            <a:extLst>
              <a:ext uri="{FF2B5EF4-FFF2-40B4-BE49-F238E27FC236}">
                <a16:creationId xmlns:a16="http://schemas.microsoft.com/office/drawing/2014/main" id="{6E679064-FED7-DB0C-AFAC-12958D06F4FB}"/>
              </a:ext>
            </a:extLst>
          </p:cNvPr>
          <p:cNvSpPr/>
          <p:nvPr/>
        </p:nvSpPr>
        <p:spPr>
          <a:xfrm>
            <a:off x="1002675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34">
            <a:extLst>
              <a:ext uri="{FF2B5EF4-FFF2-40B4-BE49-F238E27FC236}">
                <a16:creationId xmlns:a16="http://schemas.microsoft.com/office/drawing/2014/main" id="{D60A31A2-FE90-619A-C285-81E1E80AD5DB}"/>
              </a:ext>
            </a:extLst>
          </p:cNvPr>
          <p:cNvSpPr/>
          <p:nvPr/>
        </p:nvSpPr>
        <p:spPr>
          <a:xfrm>
            <a:off x="99140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35">
            <a:extLst>
              <a:ext uri="{FF2B5EF4-FFF2-40B4-BE49-F238E27FC236}">
                <a16:creationId xmlns:a16="http://schemas.microsoft.com/office/drawing/2014/main" id="{2DC3AE27-38FF-A6C9-5016-7E05DED6D380}"/>
              </a:ext>
            </a:extLst>
          </p:cNvPr>
          <p:cNvSpPr/>
          <p:nvPr/>
        </p:nvSpPr>
        <p:spPr>
          <a:xfrm>
            <a:off x="98029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D107D64A-354E-D4DA-73D1-DF2D9DC07146}"/>
              </a:ext>
            </a:extLst>
          </p:cNvPr>
          <p:cNvSpPr/>
          <p:nvPr/>
        </p:nvSpPr>
        <p:spPr>
          <a:xfrm>
            <a:off x="96917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37">
            <a:extLst>
              <a:ext uri="{FF2B5EF4-FFF2-40B4-BE49-F238E27FC236}">
                <a16:creationId xmlns:a16="http://schemas.microsoft.com/office/drawing/2014/main" id="{05475C36-E1EC-A98C-95CC-3099BDBFF0AF}"/>
              </a:ext>
            </a:extLst>
          </p:cNvPr>
          <p:cNvSpPr/>
          <p:nvPr/>
        </p:nvSpPr>
        <p:spPr>
          <a:xfrm>
            <a:off x="95790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7" name="任意多边形 38">
            <a:extLst>
              <a:ext uri="{FF2B5EF4-FFF2-40B4-BE49-F238E27FC236}">
                <a16:creationId xmlns:a16="http://schemas.microsoft.com/office/drawing/2014/main" id="{E4235EEA-CE4E-0243-3CFF-68CC268E0A59}"/>
              </a:ext>
            </a:extLst>
          </p:cNvPr>
          <p:cNvSpPr/>
          <p:nvPr/>
        </p:nvSpPr>
        <p:spPr>
          <a:xfrm>
            <a:off x="94679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8" name="任意多边形 39">
            <a:extLst>
              <a:ext uri="{FF2B5EF4-FFF2-40B4-BE49-F238E27FC236}">
                <a16:creationId xmlns:a16="http://schemas.microsoft.com/office/drawing/2014/main" id="{936DC701-0B5F-09EC-130A-4B42342DE685}"/>
              </a:ext>
            </a:extLst>
          </p:cNvPr>
          <p:cNvSpPr/>
          <p:nvPr/>
        </p:nvSpPr>
        <p:spPr>
          <a:xfrm>
            <a:off x="93568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9" name="任意多边形 40">
            <a:extLst>
              <a:ext uri="{FF2B5EF4-FFF2-40B4-BE49-F238E27FC236}">
                <a16:creationId xmlns:a16="http://schemas.microsoft.com/office/drawing/2014/main" id="{4C3F6463-D929-1AD1-E950-EAFCA7E8EECB}"/>
              </a:ext>
            </a:extLst>
          </p:cNvPr>
          <p:cNvSpPr/>
          <p:nvPr/>
        </p:nvSpPr>
        <p:spPr>
          <a:xfrm>
            <a:off x="92457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41">
            <a:extLst>
              <a:ext uri="{FF2B5EF4-FFF2-40B4-BE49-F238E27FC236}">
                <a16:creationId xmlns:a16="http://schemas.microsoft.com/office/drawing/2014/main" id="{F0B45065-9D6D-F4AD-1363-9FF5300FDD00}"/>
              </a:ext>
            </a:extLst>
          </p:cNvPr>
          <p:cNvSpPr/>
          <p:nvPr/>
        </p:nvSpPr>
        <p:spPr>
          <a:xfrm>
            <a:off x="91329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42">
            <a:extLst>
              <a:ext uri="{FF2B5EF4-FFF2-40B4-BE49-F238E27FC236}">
                <a16:creationId xmlns:a16="http://schemas.microsoft.com/office/drawing/2014/main" id="{2E5F81A3-428D-519E-89C8-1F20C8DBE04A}"/>
              </a:ext>
            </a:extLst>
          </p:cNvPr>
          <p:cNvSpPr/>
          <p:nvPr/>
        </p:nvSpPr>
        <p:spPr>
          <a:xfrm>
            <a:off x="902186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43">
            <a:extLst>
              <a:ext uri="{FF2B5EF4-FFF2-40B4-BE49-F238E27FC236}">
                <a16:creationId xmlns:a16="http://schemas.microsoft.com/office/drawing/2014/main" id="{4EE1B766-D25D-81FE-4731-6446C6482C4A}"/>
              </a:ext>
            </a:extLst>
          </p:cNvPr>
          <p:cNvSpPr/>
          <p:nvPr/>
        </p:nvSpPr>
        <p:spPr>
          <a:xfrm>
            <a:off x="89107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44">
            <a:extLst>
              <a:ext uri="{FF2B5EF4-FFF2-40B4-BE49-F238E27FC236}">
                <a16:creationId xmlns:a16="http://schemas.microsoft.com/office/drawing/2014/main" id="{D79806F9-4AD5-069A-C3B3-B78BA22335EF}"/>
              </a:ext>
            </a:extLst>
          </p:cNvPr>
          <p:cNvSpPr/>
          <p:nvPr/>
        </p:nvSpPr>
        <p:spPr>
          <a:xfrm>
            <a:off x="87980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45">
            <a:extLst>
              <a:ext uri="{FF2B5EF4-FFF2-40B4-BE49-F238E27FC236}">
                <a16:creationId xmlns:a16="http://schemas.microsoft.com/office/drawing/2014/main" id="{DBE43BA3-4CEE-7A02-8051-72C330497530}"/>
              </a:ext>
            </a:extLst>
          </p:cNvPr>
          <p:cNvSpPr/>
          <p:nvPr/>
        </p:nvSpPr>
        <p:spPr>
          <a:xfrm>
            <a:off x="86869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46">
            <a:extLst>
              <a:ext uri="{FF2B5EF4-FFF2-40B4-BE49-F238E27FC236}">
                <a16:creationId xmlns:a16="http://schemas.microsoft.com/office/drawing/2014/main" id="{837D677E-537F-F815-7A0F-E6DEAAF03469}"/>
              </a:ext>
            </a:extLst>
          </p:cNvPr>
          <p:cNvSpPr/>
          <p:nvPr/>
        </p:nvSpPr>
        <p:spPr>
          <a:xfrm>
            <a:off x="85757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47">
            <a:extLst>
              <a:ext uri="{FF2B5EF4-FFF2-40B4-BE49-F238E27FC236}">
                <a16:creationId xmlns:a16="http://schemas.microsoft.com/office/drawing/2014/main" id="{20B85B47-C824-0C48-B129-7DC3BCAB20B8}"/>
              </a:ext>
            </a:extLst>
          </p:cNvPr>
          <p:cNvSpPr/>
          <p:nvPr/>
        </p:nvSpPr>
        <p:spPr>
          <a:xfrm>
            <a:off x="84630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48">
            <a:extLst>
              <a:ext uri="{FF2B5EF4-FFF2-40B4-BE49-F238E27FC236}">
                <a16:creationId xmlns:a16="http://schemas.microsoft.com/office/drawing/2014/main" id="{2B13B3C9-1466-5983-49FF-57B3743D29B4}"/>
              </a:ext>
            </a:extLst>
          </p:cNvPr>
          <p:cNvSpPr/>
          <p:nvPr/>
        </p:nvSpPr>
        <p:spPr>
          <a:xfrm>
            <a:off x="83519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49">
            <a:extLst>
              <a:ext uri="{FF2B5EF4-FFF2-40B4-BE49-F238E27FC236}">
                <a16:creationId xmlns:a16="http://schemas.microsoft.com/office/drawing/2014/main" id="{A308BBAA-4982-E6B8-BFCB-2758C5147C3B}"/>
              </a:ext>
            </a:extLst>
          </p:cNvPr>
          <p:cNvSpPr/>
          <p:nvPr/>
        </p:nvSpPr>
        <p:spPr>
          <a:xfrm>
            <a:off x="824081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56D64028-2D87-EFCF-F975-D552687036B1}"/>
              </a:ext>
            </a:extLst>
          </p:cNvPr>
          <p:cNvCxnSpPr/>
          <p:nvPr/>
        </p:nvCxnSpPr>
        <p:spPr>
          <a:xfrm>
            <a:off x="6263899" y="2909627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51">
            <a:extLst>
              <a:ext uri="{FF2B5EF4-FFF2-40B4-BE49-F238E27FC236}">
                <a16:creationId xmlns:a16="http://schemas.microsoft.com/office/drawing/2014/main" id="{42C35075-757D-8DA4-386F-E4EB9F79A3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0290" y="3071982"/>
            <a:ext cx="70724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66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5</a:t>
            </a:r>
          </a:p>
        </p:txBody>
      </p:sp>
      <p:sp>
        <p:nvSpPr>
          <p:cNvPr id="41" name="文本框 52">
            <a:extLst>
              <a:ext uri="{FF2B5EF4-FFF2-40B4-BE49-F238E27FC236}">
                <a16:creationId xmlns:a16="http://schemas.microsoft.com/office/drawing/2014/main" id="{86BF169B-AC95-6B30-47EA-60452EA4AD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4791" y="3117141"/>
            <a:ext cx="383149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6000" b="1" noProof="1">
                <a:solidFill>
                  <a:schemeClr val="bg1"/>
                </a:solidFill>
                <a:latin typeface="微软雅黑" pitchFamily="34" charset="-122"/>
              </a:rPr>
              <a:t>JSON</a:t>
            </a:r>
            <a:r>
              <a:rPr lang="zh-CN" altLang="en-US" sz="6000" b="1" noProof="1">
                <a:solidFill>
                  <a:schemeClr val="bg1"/>
                </a:solidFill>
                <a:latin typeface="微软雅黑" pitchFamily="34" charset="-122"/>
              </a:rPr>
              <a:t>函数</a:t>
            </a:r>
          </a:p>
        </p:txBody>
      </p:sp>
    </p:spTree>
    <p:extLst>
      <p:ext uri="{BB962C8B-B14F-4D97-AF65-F5344CB8AC3E}">
        <p14:creationId xmlns:p14="http://schemas.microsoft.com/office/powerpoint/2010/main" val="3630161428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477352-34DC-3C71-1839-5FFE133724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74E1F58C-EEF7-C959-24E6-8B322FDDACD7}"/>
              </a:ext>
            </a:extLst>
          </p:cNvPr>
          <p:cNvGrpSpPr/>
          <p:nvPr/>
        </p:nvGrpSpPr>
        <p:grpSpPr>
          <a:xfrm>
            <a:off x="670768" y="1123249"/>
            <a:ext cx="10850465" cy="941885"/>
            <a:chOff x="812799" y="1508963"/>
            <a:chExt cx="10850465" cy="1658273"/>
          </a:xfrm>
        </p:grpSpPr>
        <p:sp>
          <p:nvSpPr>
            <p:cNvPr id="22" name="íṩľíḍè-圆角矩形 61">
              <a:extLst>
                <a:ext uri="{FF2B5EF4-FFF2-40B4-BE49-F238E27FC236}">
                  <a16:creationId xmlns:a16="http://schemas.microsoft.com/office/drawing/2014/main" id="{A24D0D4C-A710-AA2A-B95D-5EE176AE87AF}"/>
                </a:ext>
              </a:extLst>
            </p:cNvPr>
            <p:cNvSpPr/>
            <p:nvPr/>
          </p:nvSpPr>
          <p:spPr>
            <a:xfrm>
              <a:off x="812799" y="1508963"/>
              <a:ext cx="10850465" cy="1658273"/>
            </a:xfrm>
            <a:prstGeom prst="roundRect">
              <a:avLst>
                <a:gd name="adj" fmla="val 3485"/>
              </a:avLst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23" name="íṩľíḍè-圆角矩形 61">
              <a:extLst>
                <a:ext uri="{FF2B5EF4-FFF2-40B4-BE49-F238E27FC236}">
                  <a16:creationId xmlns:a16="http://schemas.microsoft.com/office/drawing/2014/main" id="{4306F504-CDC0-2D5D-6C48-26A7CE7F5A5C}"/>
                </a:ext>
              </a:extLst>
            </p:cNvPr>
            <p:cNvSpPr/>
            <p:nvPr/>
          </p:nvSpPr>
          <p:spPr>
            <a:xfrm>
              <a:off x="906109" y="1572466"/>
              <a:ext cx="10650298" cy="1527324"/>
            </a:xfrm>
            <a:prstGeom prst="roundRect">
              <a:avLst>
                <a:gd name="adj" fmla="val 348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19" name="文本框 41">
            <a:extLst>
              <a:ext uri="{FF2B5EF4-FFF2-40B4-BE49-F238E27FC236}">
                <a16:creationId xmlns:a16="http://schemas.microsoft.com/office/drawing/2014/main" id="{E93A58CC-475B-D9D5-2985-A70F5F2117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679" y="1226120"/>
            <a:ext cx="10356981" cy="73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 dirty="0"/>
              <a:t>从</a:t>
            </a:r>
            <a:r>
              <a:rPr lang="en-US" altLang="zh-CN" dirty="0"/>
              <a:t>MySQL 5.7.8</a:t>
            </a:r>
            <a:r>
              <a:rPr lang="zh-CN" altLang="en-US" dirty="0"/>
              <a:t>起，开始支持</a:t>
            </a:r>
            <a:r>
              <a:rPr lang="en-US" altLang="zh-CN" dirty="0"/>
              <a:t>JSON</a:t>
            </a:r>
            <a:r>
              <a:rPr lang="zh-CN" altLang="en-US" dirty="0"/>
              <a:t>数据类型。</a:t>
            </a:r>
            <a:r>
              <a:rPr lang="en-US" altLang="zh-CN" dirty="0"/>
              <a:t>JSON</a:t>
            </a:r>
            <a:r>
              <a:rPr lang="zh-CN" altLang="en-US" dirty="0"/>
              <a:t>函数就是用于处理</a:t>
            </a:r>
            <a:r>
              <a:rPr lang="en-US" altLang="zh-CN" dirty="0"/>
              <a:t>JSON</a:t>
            </a:r>
            <a:r>
              <a:rPr lang="zh-CN" altLang="en-US" dirty="0"/>
              <a:t>类型的数据，表</a:t>
            </a:r>
            <a:r>
              <a:rPr lang="en-US" altLang="zh-CN" dirty="0"/>
              <a:t>7</a:t>
            </a:r>
            <a:r>
              <a:rPr lang="zh-CN" altLang="en-US" dirty="0"/>
              <a:t>列出了</a:t>
            </a:r>
            <a:r>
              <a:rPr lang="en-US" altLang="zh-CN" dirty="0"/>
              <a:t>MySQL</a:t>
            </a:r>
            <a:r>
              <a:rPr lang="zh-CN" altLang="en-US" dirty="0"/>
              <a:t>支持的</a:t>
            </a:r>
            <a:r>
              <a:rPr lang="en-US" altLang="zh-CN" dirty="0"/>
              <a:t>JSON</a:t>
            </a:r>
            <a:r>
              <a:rPr lang="zh-CN" altLang="en-US" dirty="0"/>
              <a:t>函数及其功能。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8B49D899-ED36-307E-3CCE-0AAD6BF31329}"/>
              </a:ext>
            </a:extLst>
          </p:cNvPr>
          <p:cNvSpPr/>
          <p:nvPr/>
        </p:nvSpPr>
        <p:spPr>
          <a:xfrm>
            <a:off x="3855142" y="2370317"/>
            <a:ext cx="3605474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600" dirty="0"/>
              <a:t>表</a:t>
            </a:r>
            <a:r>
              <a:rPr lang="en-US" altLang="zh-CN" sz="1600" dirty="0"/>
              <a:t>7  MySQL</a:t>
            </a:r>
            <a:r>
              <a:rPr lang="zh-CN" altLang="en-US" sz="1600" dirty="0"/>
              <a:t>中的</a:t>
            </a:r>
            <a:r>
              <a:rPr lang="en-US" altLang="zh-CN" sz="1600" dirty="0"/>
              <a:t>JSON</a:t>
            </a:r>
            <a:r>
              <a:rPr lang="zh-CN" altLang="en-US" sz="1600" dirty="0"/>
              <a:t>函数及其功能</a:t>
            </a:r>
          </a:p>
        </p:txBody>
      </p:sp>
      <p:pic>
        <p:nvPicPr>
          <p:cNvPr id="21" name="table">
            <a:extLst>
              <a:ext uri="{FF2B5EF4-FFF2-40B4-BE49-F238E27FC236}">
                <a16:creationId xmlns:a16="http://schemas.microsoft.com/office/drawing/2014/main" id="{0FBC103A-17D9-28DC-4129-102B230495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624" y="2800873"/>
            <a:ext cx="9328202" cy="3220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060867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FF6F3F-5F10-A5B2-44F3-E9A5082014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B11C8CCE-7C00-61C4-C120-8D1FD72F2B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050" y="1342756"/>
            <a:ext cx="10421256" cy="759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在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中创建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JSON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值的函数有两个，一个用于创建</a:t>
            </a:r>
            <a:r>
              <a:rPr lang="zh-CN" altLang="en-US">
                <a:solidFill>
                  <a:srgbClr val="FF0000"/>
                </a:solidFill>
              </a:rPr>
              <a:t>数组形式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的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JSON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值，另一个用于创建</a:t>
            </a:r>
            <a:r>
              <a:rPr lang="zh-CN" altLang="en-US">
                <a:solidFill>
                  <a:srgbClr val="FF0000"/>
                </a:solidFill>
              </a:rPr>
              <a:t>对象形式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的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JSON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值。</a:t>
            </a:r>
          </a:p>
        </p:txBody>
      </p:sp>
      <p:sp>
        <p:nvSpPr>
          <p:cNvPr id="3" name="文本框 3">
            <a:extLst>
              <a:ext uri="{FF2B5EF4-FFF2-40B4-BE49-F238E27FC236}">
                <a16:creationId xmlns:a16="http://schemas.microsoft.com/office/drawing/2014/main" id="{64986AF4-4A77-5C26-B2C4-0253116543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224" y="2265954"/>
            <a:ext cx="4732824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dirty="0"/>
              <a:t>创建</a:t>
            </a:r>
            <a:r>
              <a:rPr lang="en-US" altLang="zh-CN" dirty="0"/>
              <a:t>JSON</a:t>
            </a:r>
            <a:r>
              <a:rPr lang="zh-CN" altLang="en-US" dirty="0"/>
              <a:t>数组</a:t>
            </a:r>
            <a:endParaRPr lang="zh-CN" altLang="en-US" noProof="1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D0C3860-ECBD-0E61-0600-CD5364FE5103}"/>
              </a:ext>
            </a:extLst>
          </p:cNvPr>
          <p:cNvGrpSpPr/>
          <p:nvPr/>
        </p:nvGrpSpPr>
        <p:grpSpPr>
          <a:xfrm>
            <a:off x="757212" y="2150649"/>
            <a:ext cx="1003300" cy="722312"/>
            <a:chOff x="877888" y="1586140"/>
            <a:chExt cx="1003300" cy="722312"/>
          </a:xfrm>
        </p:grpSpPr>
        <p:sp>
          <p:nvSpPr>
            <p:cNvPr id="15" name="íṩľíḍè-Freeform: Shape 9">
              <a:extLst>
                <a:ext uri="{FF2B5EF4-FFF2-40B4-BE49-F238E27FC236}">
                  <a16:creationId xmlns:a16="http://schemas.microsoft.com/office/drawing/2014/main" id="{459A4F1E-F40F-CE59-75B6-1ACAED089E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íṩľíḍè-Oval 10">
              <a:extLst>
                <a:ext uri="{FF2B5EF4-FFF2-40B4-BE49-F238E27FC236}">
                  <a16:creationId xmlns:a16="http://schemas.microsoft.com/office/drawing/2014/main" id="{D7224272-CE34-16B1-05DA-6980AF9D5B35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  <p:sp>
        <p:nvSpPr>
          <p:cNvPr id="6" name="文本框 41">
            <a:extLst>
              <a:ext uri="{FF2B5EF4-FFF2-40B4-BE49-F238E27FC236}">
                <a16:creationId xmlns:a16="http://schemas.microsoft.com/office/drawing/2014/main" id="{5182F685-FA0B-AE08-C4E1-82489E625F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154" y="2866813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JSON_ARRAY()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函数用于创建数组形式的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JSON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值，其语法形式如下：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4DA1704-4370-F92F-EBE8-5075D09F1380}"/>
              </a:ext>
            </a:extLst>
          </p:cNvPr>
          <p:cNvSpPr/>
          <p:nvPr/>
        </p:nvSpPr>
        <p:spPr>
          <a:xfrm>
            <a:off x="896863" y="3357072"/>
            <a:ext cx="9882453" cy="44711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8" name="文本框 38">
            <a:extLst>
              <a:ext uri="{FF2B5EF4-FFF2-40B4-BE49-F238E27FC236}">
                <a16:creationId xmlns:a16="http://schemas.microsoft.com/office/drawing/2014/main" id="{12600C97-09E2-E43E-A2AE-B03D505B05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6836" y="3421758"/>
            <a:ext cx="85746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JSON_ARRAY(val1,val2,……,valn)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CB728FD-E288-210E-64C6-9A662187EDD3}"/>
              </a:ext>
            </a:extLst>
          </p:cNvPr>
          <p:cNvGrpSpPr/>
          <p:nvPr/>
        </p:nvGrpSpPr>
        <p:grpSpPr>
          <a:xfrm>
            <a:off x="716126" y="3935347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7555A651-840D-FB75-A68D-B37996F4D7D1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4" name="圆角矩形 13">
              <a:extLst>
                <a:ext uri="{FF2B5EF4-FFF2-40B4-BE49-F238E27FC236}">
                  <a16:creationId xmlns:a16="http://schemas.microsoft.com/office/drawing/2014/main" id="{31D0BD6D-E8E8-4AFC-234F-8A23650ABEEA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40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0" name="文本框 36">
            <a:extLst>
              <a:ext uri="{FF2B5EF4-FFF2-40B4-BE49-F238E27FC236}">
                <a16:creationId xmlns:a16="http://schemas.microsoft.com/office/drawing/2014/main" id="{D5BB6CAA-3D8A-E7C4-C530-2ABAE421DE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4810" y="4052187"/>
            <a:ext cx="844106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1600"/>
              <a:t>执行</a:t>
            </a:r>
            <a:r>
              <a:rPr lang="en-US" altLang="zh-CN" sz="1600"/>
              <a:t>SQL</a:t>
            </a:r>
            <a:r>
              <a:rPr lang="zh-CN" altLang="en-US" sz="1600"/>
              <a:t>语句，创建</a:t>
            </a:r>
            <a:r>
              <a:rPr lang="en-US" altLang="zh-CN" sz="1600"/>
              <a:t>JSON</a:t>
            </a:r>
            <a:r>
              <a:rPr lang="zh-CN" altLang="en-US" sz="1600"/>
              <a:t>数组。</a:t>
            </a:r>
            <a:r>
              <a:rPr lang="en-US" altLang="zh-CN" sz="1600"/>
              <a:t>SQL</a:t>
            </a:r>
            <a:r>
              <a:rPr lang="zh-CN" altLang="en-US" sz="1600"/>
              <a:t>语句及其执行结果如下：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10C9165-D0D7-B4B1-0556-6F48D5CAB086}"/>
              </a:ext>
            </a:extLst>
          </p:cNvPr>
          <p:cNvSpPr/>
          <p:nvPr/>
        </p:nvSpPr>
        <p:spPr>
          <a:xfrm>
            <a:off x="918802" y="4706028"/>
            <a:ext cx="9882453" cy="1718230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2" name="文本框 38">
            <a:extLst>
              <a:ext uri="{FF2B5EF4-FFF2-40B4-BE49-F238E27FC236}">
                <a16:creationId xmlns:a16="http://schemas.microsoft.com/office/drawing/2014/main" id="{CC6BEA78-79E1-C7F5-7F0A-2C30B797DA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8775" y="4770714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JSON_ARRAY(1, "abc", null, true,CURTIME());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JSON_ARRAY(1, "abc", null, true,CURTIME())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[1, "abc", null, true, "13:23:42.000000"]  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(0.03 sec)</a:t>
            </a:r>
          </a:p>
        </p:txBody>
      </p:sp>
    </p:spTree>
    <p:extLst>
      <p:ext uri="{BB962C8B-B14F-4D97-AF65-F5344CB8AC3E}">
        <p14:creationId xmlns:p14="http://schemas.microsoft.com/office/powerpoint/2010/main" val="47168684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B4B453-1696-3CE7-3800-AE88BCF894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>
            <a:extLst>
              <a:ext uri="{FF2B5EF4-FFF2-40B4-BE49-F238E27FC236}">
                <a16:creationId xmlns:a16="http://schemas.microsoft.com/office/drawing/2014/main" id="{5815EF5A-2C4F-1011-F4BE-75753D3A5D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6568" y="1351661"/>
            <a:ext cx="4732824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创建</a:t>
            </a:r>
            <a:r>
              <a:rPr lang="en-US" altLang="zh-CN"/>
              <a:t>JSON</a:t>
            </a:r>
            <a:r>
              <a:rPr lang="zh-CN" altLang="en-US"/>
              <a:t>对象</a:t>
            </a:r>
            <a:endParaRPr lang="zh-CN" altLang="en-US" noProof="1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C7941E3-6BE2-3B9E-5168-C185D5BEB038}"/>
              </a:ext>
            </a:extLst>
          </p:cNvPr>
          <p:cNvGrpSpPr/>
          <p:nvPr/>
        </p:nvGrpSpPr>
        <p:grpSpPr>
          <a:xfrm>
            <a:off x="552388" y="1219734"/>
            <a:ext cx="1003300" cy="722312"/>
            <a:chOff x="877888" y="1586140"/>
            <a:chExt cx="1003300" cy="722312"/>
          </a:xfrm>
        </p:grpSpPr>
        <p:sp>
          <p:nvSpPr>
            <p:cNvPr id="14" name="íṩľíḍè-Freeform: Shape 9">
              <a:extLst>
                <a:ext uri="{FF2B5EF4-FFF2-40B4-BE49-F238E27FC236}">
                  <a16:creationId xmlns:a16="http://schemas.microsoft.com/office/drawing/2014/main" id="{C00AD739-2870-5F35-972D-7C5B49DD17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íṩľíḍè-Oval 10">
              <a:extLst>
                <a:ext uri="{FF2B5EF4-FFF2-40B4-BE49-F238E27FC236}">
                  <a16:creationId xmlns:a16="http://schemas.microsoft.com/office/drawing/2014/main" id="{825267CE-57E9-6594-AD40-DDE064C7BD69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2</a:t>
              </a:r>
            </a:p>
          </p:txBody>
        </p:sp>
      </p:grpSp>
      <p:sp>
        <p:nvSpPr>
          <p:cNvPr id="5" name="文本框 41">
            <a:extLst>
              <a:ext uri="{FF2B5EF4-FFF2-40B4-BE49-F238E27FC236}">
                <a16:creationId xmlns:a16="http://schemas.microsoft.com/office/drawing/2014/main" id="{49D3BAF5-08CB-CD31-588D-33800705C7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154" y="2017837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JSON_OBJECT()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函数用于创建对象形式的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JSON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值，其语法形式如下：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43F92F2-0527-27AD-B06E-CE7B4B580AFC}"/>
              </a:ext>
            </a:extLst>
          </p:cNvPr>
          <p:cNvSpPr/>
          <p:nvPr/>
        </p:nvSpPr>
        <p:spPr>
          <a:xfrm>
            <a:off x="896863" y="2508096"/>
            <a:ext cx="9882453" cy="44711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7" name="文本框 38">
            <a:extLst>
              <a:ext uri="{FF2B5EF4-FFF2-40B4-BE49-F238E27FC236}">
                <a16:creationId xmlns:a16="http://schemas.microsoft.com/office/drawing/2014/main" id="{E20AFB77-6A09-E924-E3AC-089A7FF6F3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6836" y="2572782"/>
            <a:ext cx="85746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JSON_OBJECT(key1: val1,key2: val2,……,keyn: valn)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E7B46C5-D6FF-1FDD-6625-1061229802EB}"/>
              </a:ext>
            </a:extLst>
          </p:cNvPr>
          <p:cNvGrpSpPr/>
          <p:nvPr/>
        </p:nvGrpSpPr>
        <p:grpSpPr>
          <a:xfrm>
            <a:off x="716126" y="3086371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581FC7CA-9D31-5539-3F23-F08F73160C48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3" name="圆角矩形 13">
              <a:extLst>
                <a:ext uri="{FF2B5EF4-FFF2-40B4-BE49-F238E27FC236}">
                  <a16:creationId xmlns:a16="http://schemas.microsoft.com/office/drawing/2014/main" id="{74770484-BC6B-959D-70B9-8AD0D2D43B10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41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9" name="文本框 36">
            <a:extLst>
              <a:ext uri="{FF2B5EF4-FFF2-40B4-BE49-F238E27FC236}">
                <a16:creationId xmlns:a16="http://schemas.microsoft.com/office/drawing/2014/main" id="{4B7E1F18-ED3C-2ABF-5B73-F3CEE489CE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4810" y="3203211"/>
            <a:ext cx="844106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1600"/>
              <a:t>执行</a:t>
            </a:r>
            <a:r>
              <a:rPr lang="en-US" altLang="zh-CN" sz="1600"/>
              <a:t>SQL</a:t>
            </a:r>
            <a:r>
              <a:rPr lang="zh-CN" altLang="en-US" sz="1600"/>
              <a:t>语句，创建</a:t>
            </a:r>
            <a:r>
              <a:rPr lang="en-US" altLang="zh-CN" sz="1600"/>
              <a:t>JSON</a:t>
            </a:r>
            <a:r>
              <a:rPr lang="zh-CN" altLang="en-US" sz="1600"/>
              <a:t>对象。</a:t>
            </a:r>
            <a:r>
              <a:rPr lang="en-US" altLang="zh-CN" sz="1600"/>
              <a:t>SQL</a:t>
            </a:r>
            <a:r>
              <a:rPr lang="zh-CN" altLang="en-US" sz="1600"/>
              <a:t>语句及其执行结果如下：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C919282-E099-E9C9-68A0-44767B433425}"/>
              </a:ext>
            </a:extLst>
          </p:cNvPr>
          <p:cNvSpPr/>
          <p:nvPr/>
        </p:nvSpPr>
        <p:spPr>
          <a:xfrm>
            <a:off x="918802" y="3857052"/>
            <a:ext cx="9882453" cy="1718230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1" name="文本框 38">
            <a:extLst>
              <a:ext uri="{FF2B5EF4-FFF2-40B4-BE49-F238E27FC236}">
                <a16:creationId xmlns:a16="http://schemas.microsoft.com/office/drawing/2014/main" id="{DC4BD86F-C602-EAD9-305A-5546DF714F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8775" y="3921738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JSON_OBJECT('id', 8, 'name', 'Tom');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JSON_OBJECT('id', 8, 'name', 'Tom')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{"id": 8, "name": "Tom"}            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(0.00 sec)</a:t>
            </a:r>
          </a:p>
        </p:txBody>
      </p:sp>
    </p:spTree>
    <p:extLst>
      <p:ext uri="{BB962C8B-B14F-4D97-AF65-F5344CB8AC3E}">
        <p14:creationId xmlns:p14="http://schemas.microsoft.com/office/powerpoint/2010/main" val="3380454280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66082D-9A66-988E-E0BB-26A121E7A2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CC3D7DF0-5C18-F5A9-720D-D278392D1F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4027" y="1038082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在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中常用修改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JSON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值的函数也有两个：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JSON_ARRAY_APPEND()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和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JSON_SET()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20A1E00-B771-92B4-296C-AEEBA0D83D39}"/>
              </a:ext>
            </a:extLst>
          </p:cNvPr>
          <p:cNvSpPr/>
          <p:nvPr/>
        </p:nvSpPr>
        <p:spPr>
          <a:xfrm>
            <a:off x="899736" y="2722709"/>
            <a:ext cx="9882453" cy="44711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BC87A549-A050-36A2-A55E-6D37E1F55A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9709" y="2787395"/>
            <a:ext cx="85746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JSON_ARRAY_APPEND(json_doc,key,val[,key,val]......)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DC4CE89-B07E-BF3C-F640-65B869814264}"/>
              </a:ext>
            </a:extLst>
          </p:cNvPr>
          <p:cNvGrpSpPr/>
          <p:nvPr/>
        </p:nvGrpSpPr>
        <p:grpSpPr>
          <a:xfrm>
            <a:off x="718999" y="3142357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A66828AD-9ABC-8CB9-AB65-D392FDA44817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20" name="圆角矩形 13">
              <a:extLst>
                <a:ext uri="{FF2B5EF4-FFF2-40B4-BE49-F238E27FC236}">
                  <a16:creationId xmlns:a16="http://schemas.microsoft.com/office/drawing/2014/main" id="{62124896-80C0-FDA7-7845-317DDF63BB6E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42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94ED3CED-CCC8-9DE0-3DF4-25329FF61C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7683" y="3268528"/>
            <a:ext cx="844106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1600"/>
              <a:t>执行</a:t>
            </a:r>
            <a:r>
              <a:rPr lang="en-US" altLang="zh-CN" sz="1600"/>
              <a:t>SQL</a:t>
            </a:r>
            <a:r>
              <a:rPr lang="zh-CN" altLang="en-US" sz="1600"/>
              <a:t>语句，修改</a:t>
            </a:r>
            <a:r>
              <a:rPr lang="en-US" altLang="zh-CN" sz="1600"/>
              <a:t>JSON</a:t>
            </a:r>
            <a:r>
              <a:rPr lang="zh-CN" altLang="en-US" sz="1600"/>
              <a:t>数组的值。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915C3C0-5285-92CD-8B5D-B60DED48161B}"/>
              </a:ext>
            </a:extLst>
          </p:cNvPr>
          <p:cNvSpPr/>
          <p:nvPr/>
        </p:nvSpPr>
        <p:spPr>
          <a:xfrm>
            <a:off x="921675" y="5032758"/>
            <a:ext cx="9882453" cy="1718230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E0661123-6539-A5E5-7DA9-0D4B7F27DC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1648" y="5097444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JSON_ARRAY_APPEND(@j, '$[1]', 1);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JSON_ARRAY_APPEND(@j, '$[1]', 1)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["a", ["b", "c", 1], "d"]        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(0.00 sec)</a:t>
            </a:r>
          </a:p>
        </p:txBody>
      </p:sp>
      <p:sp>
        <p:nvSpPr>
          <p:cNvPr id="10" name="文本框 3">
            <a:extLst>
              <a:ext uri="{FF2B5EF4-FFF2-40B4-BE49-F238E27FC236}">
                <a16:creationId xmlns:a16="http://schemas.microsoft.com/office/drawing/2014/main" id="{5246954A-8038-11CF-68BB-6387F84EB6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9441" y="1547612"/>
            <a:ext cx="4732824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JSON_ARRAY_APPEND()</a:t>
            </a:r>
            <a:endParaRPr lang="zh-CN" altLang="en-US" noProof="1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7FDA623-4D8D-C8C4-FB48-85F9484D2E2E}"/>
              </a:ext>
            </a:extLst>
          </p:cNvPr>
          <p:cNvGrpSpPr/>
          <p:nvPr/>
        </p:nvGrpSpPr>
        <p:grpSpPr>
          <a:xfrm>
            <a:off x="517704" y="1454500"/>
            <a:ext cx="1003300" cy="722312"/>
            <a:chOff x="877888" y="1586140"/>
            <a:chExt cx="1003300" cy="722312"/>
          </a:xfrm>
        </p:grpSpPr>
        <p:sp>
          <p:nvSpPr>
            <p:cNvPr id="17" name="íṩľíḍè-Freeform: Shape 9">
              <a:extLst>
                <a:ext uri="{FF2B5EF4-FFF2-40B4-BE49-F238E27FC236}">
                  <a16:creationId xmlns:a16="http://schemas.microsoft.com/office/drawing/2014/main" id="{DE0EAD15-6C28-E5A7-C90F-C0D301F0F0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íṩľíḍè-Oval 10">
              <a:extLst>
                <a:ext uri="{FF2B5EF4-FFF2-40B4-BE49-F238E27FC236}">
                  <a16:creationId xmlns:a16="http://schemas.microsoft.com/office/drawing/2014/main" id="{171D578C-EAA0-7744-93DC-7E2DCF1FCD0E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  <p:sp>
        <p:nvSpPr>
          <p:cNvPr id="12" name="文本框 41">
            <a:extLst>
              <a:ext uri="{FF2B5EF4-FFF2-40B4-BE49-F238E27FC236}">
                <a16:creationId xmlns:a16="http://schemas.microsoft.com/office/drawing/2014/main" id="{7A13426C-5B7F-65A1-DFA7-E4E9962136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469" y="2179568"/>
            <a:ext cx="10421256" cy="42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使用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JSON_ARRAY_APPEND()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函数，可以将值附加到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JSON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文档中指示数组的结尾并返回结果。</a:t>
            </a:r>
          </a:p>
        </p:txBody>
      </p:sp>
      <p:sp>
        <p:nvSpPr>
          <p:cNvPr id="13" name="文本框 41">
            <a:extLst>
              <a:ext uri="{FF2B5EF4-FFF2-40B4-BE49-F238E27FC236}">
                <a16:creationId xmlns:a16="http://schemas.microsoft.com/office/drawing/2014/main" id="{BE471A41-DB93-CEBB-FFDB-7625E5DF0A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275" y="3683358"/>
            <a:ext cx="10421256" cy="42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定义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JSON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类型的数组，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语句及其执行结果如下：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148693B-8F16-A0B9-6F9B-CBCA2E1F0FDB}"/>
              </a:ext>
            </a:extLst>
          </p:cNvPr>
          <p:cNvSpPr/>
          <p:nvPr/>
        </p:nvSpPr>
        <p:spPr>
          <a:xfrm>
            <a:off x="726281" y="4102677"/>
            <a:ext cx="9882453" cy="58483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5" name="文本框 38">
            <a:extLst>
              <a:ext uri="{FF2B5EF4-FFF2-40B4-BE49-F238E27FC236}">
                <a16:creationId xmlns:a16="http://schemas.microsoft.com/office/drawing/2014/main" id="{051BC60A-808B-084C-0988-2445639FA7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6254" y="4130039"/>
            <a:ext cx="85746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SET @j = '["a", ["b", "c"], "d"]';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Query OK, 0 rows affected (0.00 sec)</a:t>
            </a:r>
          </a:p>
        </p:txBody>
      </p:sp>
      <p:sp>
        <p:nvSpPr>
          <p:cNvPr id="16" name="文本框 41">
            <a:extLst>
              <a:ext uri="{FF2B5EF4-FFF2-40B4-BE49-F238E27FC236}">
                <a16:creationId xmlns:a16="http://schemas.microsoft.com/office/drawing/2014/main" id="{A034D3B7-7A37-D8C9-CF9A-C95B37337C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379" y="4628893"/>
            <a:ext cx="10421256" cy="42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2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使用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JSON_ARRAY_APPEND()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函数在数组中附加值，并查看结果。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语句及其执行结果如下：</a:t>
            </a:r>
          </a:p>
        </p:txBody>
      </p:sp>
    </p:spTree>
    <p:extLst>
      <p:ext uri="{BB962C8B-B14F-4D97-AF65-F5344CB8AC3E}">
        <p14:creationId xmlns:p14="http://schemas.microsoft.com/office/powerpoint/2010/main" val="1468534982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51C4D3-EBB2-B7BE-A620-6EC4E3DCCC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>
            <a:extLst>
              <a:ext uri="{FF2B5EF4-FFF2-40B4-BE49-F238E27FC236}">
                <a16:creationId xmlns:a16="http://schemas.microsoft.com/office/drawing/2014/main" id="{27A87965-0D57-396C-088A-7B6BB57982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6568" y="1225548"/>
            <a:ext cx="4732824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JSON_SET()</a:t>
            </a:r>
            <a:endParaRPr lang="zh-CN" altLang="en-US" noProof="1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DB02277-187C-0420-891C-1BDB57686A0A}"/>
              </a:ext>
            </a:extLst>
          </p:cNvPr>
          <p:cNvGrpSpPr/>
          <p:nvPr/>
        </p:nvGrpSpPr>
        <p:grpSpPr>
          <a:xfrm>
            <a:off x="514831" y="1127834"/>
            <a:ext cx="1003300" cy="722312"/>
            <a:chOff x="877888" y="1586140"/>
            <a:chExt cx="1003300" cy="722312"/>
          </a:xfrm>
        </p:grpSpPr>
        <p:sp>
          <p:nvSpPr>
            <p:cNvPr id="18" name="íṩľíḍè-Freeform: Shape 9">
              <a:extLst>
                <a:ext uri="{FF2B5EF4-FFF2-40B4-BE49-F238E27FC236}">
                  <a16:creationId xmlns:a16="http://schemas.microsoft.com/office/drawing/2014/main" id="{940A6F42-9226-A83E-E2C1-B3C918A0CE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íṩľíḍè-Oval 10">
              <a:extLst>
                <a:ext uri="{FF2B5EF4-FFF2-40B4-BE49-F238E27FC236}">
                  <a16:creationId xmlns:a16="http://schemas.microsoft.com/office/drawing/2014/main" id="{36BE4D05-E4CE-FB76-517B-AC9046FCB441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2</a:t>
              </a:r>
            </a:p>
          </p:txBody>
        </p:sp>
      </p:grpSp>
      <p:sp>
        <p:nvSpPr>
          <p:cNvPr id="5" name="文本框 41">
            <a:extLst>
              <a:ext uri="{FF2B5EF4-FFF2-40B4-BE49-F238E27FC236}">
                <a16:creationId xmlns:a16="http://schemas.microsoft.com/office/drawing/2014/main" id="{0B2574F9-8658-D877-4098-7671C78860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154" y="1891724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使用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JSON_SET()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函数，可以在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JSON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文档中插入或更新数据并返回结果，其语法形式如下：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011E2D3-F0AC-528F-FC4B-E6F32404091F}"/>
              </a:ext>
            </a:extLst>
          </p:cNvPr>
          <p:cNvSpPr/>
          <p:nvPr/>
        </p:nvSpPr>
        <p:spPr>
          <a:xfrm>
            <a:off x="896863" y="2381983"/>
            <a:ext cx="9882453" cy="44711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7" name="文本框 38">
            <a:extLst>
              <a:ext uri="{FF2B5EF4-FFF2-40B4-BE49-F238E27FC236}">
                <a16:creationId xmlns:a16="http://schemas.microsoft.com/office/drawing/2014/main" id="{A1C3873E-FFD6-2137-3560-D997929D19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6836" y="2446669"/>
            <a:ext cx="85746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JSON_SET(json_doc,key,val[,key,val]…...)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3F04E66-FC89-08F1-1C3D-A404BC4AF4CF}"/>
              </a:ext>
            </a:extLst>
          </p:cNvPr>
          <p:cNvGrpSpPr/>
          <p:nvPr/>
        </p:nvGrpSpPr>
        <p:grpSpPr>
          <a:xfrm>
            <a:off x="716126" y="2857617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225032D9-319A-034C-F006-17591EDA2948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7" name="圆角矩形 13">
              <a:extLst>
                <a:ext uri="{FF2B5EF4-FFF2-40B4-BE49-F238E27FC236}">
                  <a16:creationId xmlns:a16="http://schemas.microsoft.com/office/drawing/2014/main" id="{247A2847-6FC3-D97D-7F12-AE7A5456A243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43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9" name="文本框 36">
            <a:extLst>
              <a:ext uri="{FF2B5EF4-FFF2-40B4-BE49-F238E27FC236}">
                <a16:creationId xmlns:a16="http://schemas.microsoft.com/office/drawing/2014/main" id="{EB7395D2-74AF-E85E-E1A3-B914481E19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4810" y="2993119"/>
            <a:ext cx="844106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1600"/>
              <a:t>执行</a:t>
            </a:r>
            <a:r>
              <a:rPr lang="en-US" altLang="zh-CN" sz="1600"/>
              <a:t>SQL</a:t>
            </a:r>
            <a:r>
              <a:rPr lang="zh-CN" altLang="en-US" sz="1600"/>
              <a:t>语句，修改</a:t>
            </a:r>
            <a:r>
              <a:rPr lang="en-US" altLang="zh-CN" sz="1600"/>
              <a:t>JSON</a:t>
            </a:r>
            <a:r>
              <a:rPr lang="zh-CN" altLang="en-US" sz="1600"/>
              <a:t>对象的值。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4760CA1-7CE4-27CD-709B-2F30E4D8261F}"/>
              </a:ext>
            </a:extLst>
          </p:cNvPr>
          <p:cNvSpPr/>
          <p:nvPr/>
        </p:nvSpPr>
        <p:spPr>
          <a:xfrm>
            <a:off x="918802" y="4841328"/>
            <a:ext cx="9882453" cy="1718230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1" name="文本框 38">
            <a:extLst>
              <a:ext uri="{FF2B5EF4-FFF2-40B4-BE49-F238E27FC236}">
                <a16:creationId xmlns:a16="http://schemas.microsoft.com/office/drawing/2014/main" id="{935452EC-6584-911F-0A4C-145B5DE271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8775" y="4906014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JSON_SET(@j, '$.a', 10, '$.c', '[true, false]');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JSON_SET(@j, '$.a', 10, '$.c', '[true, false]')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{"a": 10, "b": [2, 3], "c": "[true, false]"}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(0.05 sec)</a:t>
            </a:r>
          </a:p>
        </p:txBody>
      </p:sp>
      <p:sp>
        <p:nvSpPr>
          <p:cNvPr id="12" name="文本框 41">
            <a:extLst>
              <a:ext uri="{FF2B5EF4-FFF2-40B4-BE49-F238E27FC236}">
                <a16:creationId xmlns:a16="http://schemas.microsoft.com/office/drawing/2014/main" id="{595137DF-2036-5B44-04D0-EB4C77B3F0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402" y="3491928"/>
            <a:ext cx="10421256" cy="42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定义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JSON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类型的对象，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语句及其执行结果如下：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5B00F2B-B48A-B7FC-2B28-5267C8C74878}"/>
              </a:ext>
            </a:extLst>
          </p:cNvPr>
          <p:cNvSpPr/>
          <p:nvPr/>
        </p:nvSpPr>
        <p:spPr>
          <a:xfrm>
            <a:off x="918149" y="3911247"/>
            <a:ext cx="9882453" cy="58483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4" name="文本框 38">
            <a:extLst>
              <a:ext uri="{FF2B5EF4-FFF2-40B4-BE49-F238E27FC236}">
                <a16:creationId xmlns:a16="http://schemas.microsoft.com/office/drawing/2014/main" id="{3D2BD442-F85E-BF0A-C09F-6839B670DA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8122" y="3938609"/>
            <a:ext cx="85746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SET @j = '{ "a": 1, "b": [2, 3]}';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Query OK, 0 rows affected (0.01 sec)</a:t>
            </a:r>
          </a:p>
        </p:txBody>
      </p:sp>
      <p:sp>
        <p:nvSpPr>
          <p:cNvPr id="15" name="文本框 41">
            <a:extLst>
              <a:ext uri="{FF2B5EF4-FFF2-40B4-BE49-F238E27FC236}">
                <a16:creationId xmlns:a16="http://schemas.microsoft.com/office/drawing/2014/main" id="{739582A7-2286-9A38-4B7F-C7E768274B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506" y="4437463"/>
            <a:ext cx="10421256" cy="42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2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使用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JSON_SET()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函数在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JSON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文档中更新和插入数据，并查看结果。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语句及其执行结果如下：</a:t>
            </a:r>
          </a:p>
        </p:txBody>
      </p:sp>
    </p:spTree>
    <p:extLst>
      <p:ext uri="{BB962C8B-B14F-4D97-AF65-F5344CB8AC3E}">
        <p14:creationId xmlns:p14="http://schemas.microsoft.com/office/powerpoint/2010/main" val="1927916852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99161F-B206-7A3B-1CA2-F4F910AD1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432E6573-ECCA-F172-D1B2-4D4DABC782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995" y="1332902"/>
            <a:ext cx="10421256" cy="42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如果用户需要删除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JSON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数组或者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JSON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对象中的数据，可以使用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JSON_REMOVE()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函数。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EB39762-B5B3-996C-33CF-FD28FAEB8CD8}"/>
              </a:ext>
            </a:extLst>
          </p:cNvPr>
          <p:cNvSpPr/>
          <p:nvPr/>
        </p:nvSpPr>
        <p:spPr>
          <a:xfrm>
            <a:off x="633704" y="1823161"/>
            <a:ext cx="9882453" cy="44711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203CCA2F-644C-B723-29A0-359938DEF0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3677" y="1887847"/>
            <a:ext cx="85746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JSON_REMOVE(json_doc,key,val[,key,val]…...)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9BDE60C-2099-540E-390B-0933E9F172D9}"/>
              </a:ext>
            </a:extLst>
          </p:cNvPr>
          <p:cNvGrpSpPr/>
          <p:nvPr/>
        </p:nvGrpSpPr>
        <p:grpSpPr>
          <a:xfrm>
            <a:off x="452967" y="2391932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A4BA1438-A9AA-97DB-2D80-510EB4BCDD62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5" name="圆角矩形 13">
              <a:extLst>
                <a:ext uri="{FF2B5EF4-FFF2-40B4-BE49-F238E27FC236}">
                  <a16:creationId xmlns:a16="http://schemas.microsoft.com/office/drawing/2014/main" id="{37AF8D71-DD59-0215-5246-FADA5394D772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44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2F58A663-9AAA-B6DB-C77D-BD2ED0686F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1651" y="2527434"/>
            <a:ext cx="844106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1600"/>
              <a:t>执行</a:t>
            </a:r>
            <a:r>
              <a:rPr lang="en-US" altLang="zh-CN" sz="1600"/>
              <a:t>SQL</a:t>
            </a:r>
            <a:r>
              <a:rPr lang="zh-CN" altLang="en-US" sz="1600"/>
              <a:t>语句，删除</a:t>
            </a:r>
            <a:r>
              <a:rPr lang="en-US" altLang="zh-CN" sz="1600"/>
              <a:t>JSON</a:t>
            </a:r>
            <a:r>
              <a:rPr lang="zh-CN" altLang="en-US" sz="1600"/>
              <a:t>数组和</a:t>
            </a:r>
            <a:r>
              <a:rPr lang="en-US" altLang="zh-CN" sz="1600"/>
              <a:t>JSON</a:t>
            </a:r>
            <a:r>
              <a:rPr lang="zh-CN" altLang="en-US" sz="1600"/>
              <a:t>对象中的数据。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FFA473A-A8CC-DD0E-C5B7-3E4BF144F119}"/>
              </a:ext>
            </a:extLst>
          </p:cNvPr>
          <p:cNvSpPr/>
          <p:nvPr/>
        </p:nvSpPr>
        <p:spPr>
          <a:xfrm>
            <a:off x="655643" y="4756658"/>
            <a:ext cx="9882453" cy="1718230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E423C945-CDD7-C9F4-12C6-D42FD18998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616" y="4821344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JSON_REMOVE(@j, '$[1]'), JSON_REMOVE(@h, '$.a');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JSON_REMOVE(@j, '$[1]')	| JSON_REMOVE(@h, '$.a')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["a", "d"]              		| {"b": [2, 3]}          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(0.00 sec)</a:t>
            </a:r>
          </a:p>
        </p:txBody>
      </p:sp>
      <p:sp>
        <p:nvSpPr>
          <p:cNvPr id="10" name="文本框 41">
            <a:extLst>
              <a:ext uri="{FF2B5EF4-FFF2-40B4-BE49-F238E27FC236}">
                <a16:creationId xmlns:a16="http://schemas.microsoft.com/office/drawing/2014/main" id="{366E25F6-E46D-3632-4C6F-56337E03D5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43" y="3060111"/>
            <a:ext cx="10421256" cy="42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执行以下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语句，定义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JSON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类型的数组和对象：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D76B931-4808-C24D-043C-5964D25A1E06}"/>
              </a:ext>
            </a:extLst>
          </p:cNvPr>
          <p:cNvSpPr/>
          <p:nvPr/>
        </p:nvSpPr>
        <p:spPr>
          <a:xfrm>
            <a:off x="646523" y="3513298"/>
            <a:ext cx="9882453" cy="410530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2" name="文本框 38">
            <a:extLst>
              <a:ext uri="{FF2B5EF4-FFF2-40B4-BE49-F238E27FC236}">
                <a16:creationId xmlns:a16="http://schemas.microsoft.com/office/drawing/2014/main" id="{F7D56538-CA33-FFD1-1551-AC627B773A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496" y="3566061"/>
            <a:ext cx="85746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SET @j = '["a", ["b", "c"], "d"]', @h = '{ "a": 1, "b": [2, 3]}';</a:t>
            </a:r>
          </a:p>
        </p:txBody>
      </p:sp>
      <p:sp>
        <p:nvSpPr>
          <p:cNvPr id="13" name="文本框 41">
            <a:extLst>
              <a:ext uri="{FF2B5EF4-FFF2-40B4-BE49-F238E27FC236}">
                <a16:creationId xmlns:a16="http://schemas.microsoft.com/office/drawing/2014/main" id="{8273B260-5C1C-8E13-E601-C3258D1A1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413" y="3971778"/>
            <a:ext cx="10399838" cy="759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2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使用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JSON_REMOVE()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函数删除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JSON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数组和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JSON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对象中的数据，并查看结果。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语句及其执行结果如下：</a:t>
            </a:r>
          </a:p>
        </p:txBody>
      </p:sp>
    </p:spTree>
    <p:extLst>
      <p:ext uri="{BB962C8B-B14F-4D97-AF65-F5344CB8AC3E}">
        <p14:creationId xmlns:p14="http://schemas.microsoft.com/office/powerpoint/2010/main" val="994574429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DDBB86-C07B-4450-7467-A79D084149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0BAE244-1A7F-5D1F-BF0C-1D8F8E28FD61}"/>
              </a:ext>
            </a:extLst>
          </p:cNvPr>
          <p:cNvSpPr/>
          <p:nvPr/>
        </p:nvSpPr>
        <p:spPr>
          <a:xfrm>
            <a:off x="6622056" y="256107"/>
            <a:ext cx="5116978" cy="3965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en-US" altLang="zh-CN" b="1" noProof="1">
                <a:solidFill>
                  <a:schemeClr val="accent5"/>
                </a:solidFill>
                <a:latin typeface="微软雅黑" panose="020B0503020204020204" pitchFamily="34" charset="-122"/>
                <a:sym typeface="+mn-ea"/>
              </a:rPr>
              <a:t>10.5.4  </a:t>
            </a:r>
            <a:r>
              <a:rPr lang="zh-CN" altLang="en-US" b="1" noProof="1">
                <a:solidFill>
                  <a:schemeClr val="accent5"/>
                </a:solidFill>
                <a:latin typeface="微软雅黑" panose="020B0503020204020204" pitchFamily="34" charset="-122"/>
                <a:sym typeface="+mn-ea"/>
              </a:rPr>
              <a:t>返回</a:t>
            </a:r>
            <a:r>
              <a:rPr lang="en-US" altLang="zh-CN" b="1" noProof="1">
                <a:solidFill>
                  <a:schemeClr val="accent5"/>
                </a:solidFill>
                <a:latin typeface="微软雅黑" panose="020B0503020204020204" pitchFamily="34" charset="-122"/>
                <a:sym typeface="+mn-ea"/>
              </a:rPr>
              <a:t>JSON</a:t>
            </a:r>
            <a:r>
              <a:rPr lang="zh-CN" altLang="en-US" b="1" noProof="1">
                <a:solidFill>
                  <a:schemeClr val="accent5"/>
                </a:solidFill>
                <a:latin typeface="微软雅黑" panose="020B0503020204020204" pitchFamily="34" charset="-122"/>
                <a:sym typeface="+mn-ea"/>
              </a:rPr>
              <a:t>文档中数据和路径的函数</a:t>
            </a:r>
          </a:p>
        </p:txBody>
      </p:sp>
      <p:sp>
        <p:nvSpPr>
          <p:cNvPr id="3" name="文本框 41">
            <a:extLst>
              <a:ext uri="{FF2B5EF4-FFF2-40B4-BE49-F238E27FC236}">
                <a16:creationId xmlns:a16="http://schemas.microsoft.com/office/drawing/2014/main" id="{53F0704F-93FF-FF3B-471D-E90849E070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995" y="1832455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使用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JSON_EXTRACT()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函数，可以根据给出的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key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，返回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JSON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文档中其所对应的数据。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A1A7EF5-A96B-4056-975F-915F39DC555D}"/>
              </a:ext>
            </a:extLst>
          </p:cNvPr>
          <p:cNvSpPr/>
          <p:nvPr/>
        </p:nvSpPr>
        <p:spPr>
          <a:xfrm>
            <a:off x="633704" y="2322714"/>
            <a:ext cx="9882453" cy="44711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2576913D-5969-8DFC-2AD2-70D08C1D27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3677" y="2387400"/>
            <a:ext cx="85746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JSON_EXTRACT (json_doc,key1[,key2]…...)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008A580-9A13-A50B-3C30-2C92ECC06654}"/>
              </a:ext>
            </a:extLst>
          </p:cNvPr>
          <p:cNvGrpSpPr/>
          <p:nvPr/>
        </p:nvGrpSpPr>
        <p:grpSpPr>
          <a:xfrm>
            <a:off x="452967" y="2781414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3CFBCBFA-98FD-A320-875B-5839FD692B36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9" name="圆角矩形 13">
              <a:extLst>
                <a:ext uri="{FF2B5EF4-FFF2-40B4-BE49-F238E27FC236}">
                  <a16:creationId xmlns:a16="http://schemas.microsoft.com/office/drawing/2014/main" id="{452A304B-6153-A22C-BF5E-A933AC5BDA60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45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BCB45497-A833-741A-2CE9-03D2CE1830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1651" y="2916916"/>
            <a:ext cx="844106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1600"/>
              <a:t>执行</a:t>
            </a:r>
            <a:r>
              <a:rPr lang="en-US" altLang="zh-CN" sz="1600"/>
              <a:t>SQL</a:t>
            </a:r>
            <a:r>
              <a:rPr lang="zh-CN" altLang="en-US" sz="1600"/>
              <a:t>语句，根据</a:t>
            </a:r>
            <a:r>
              <a:rPr lang="en-US" altLang="zh-CN" sz="1600"/>
              <a:t>key</a:t>
            </a:r>
            <a:r>
              <a:rPr lang="zh-CN" altLang="en-US" sz="1600"/>
              <a:t>返回</a:t>
            </a:r>
            <a:r>
              <a:rPr lang="en-US" altLang="zh-CN" sz="1600"/>
              <a:t>JSON</a:t>
            </a:r>
            <a:r>
              <a:rPr lang="zh-CN" altLang="en-US" sz="1600"/>
              <a:t>文档中其所对应的数据。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7989EF7-430D-AAA6-83F6-669CA32C5278}"/>
              </a:ext>
            </a:extLst>
          </p:cNvPr>
          <p:cNvSpPr/>
          <p:nvPr/>
        </p:nvSpPr>
        <p:spPr>
          <a:xfrm>
            <a:off x="655643" y="4883663"/>
            <a:ext cx="9882453" cy="1718230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AA9A2036-5AEA-FED1-5BCC-28B202D6A3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616" y="4948349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JSON_EXTRACT(@j, '$[1]');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JSON_EXTRACT(@j, '$[1]')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["b", "c"]               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(0.02 sec)</a:t>
            </a:r>
          </a:p>
        </p:txBody>
      </p:sp>
      <p:sp>
        <p:nvSpPr>
          <p:cNvPr id="10" name="文本框 41">
            <a:extLst>
              <a:ext uri="{FF2B5EF4-FFF2-40B4-BE49-F238E27FC236}">
                <a16:creationId xmlns:a16="http://schemas.microsoft.com/office/drawing/2014/main" id="{719731FA-740E-E0AE-6709-B41091E9E9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43" y="3449593"/>
            <a:ext cx="10421256" cy="42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执行以下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语句，定义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JSON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类型的数组：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1DB4847-0233-13BC-3739-1ACA3481329D}"/>
              </a:ext>
            </a:extLst>
          </p:cNvPr>
          <p:cNvSpPr/>
          <p:nvPr/>
        </p:nvSpPr>
        <p:spPr>
          <a:xfrm>
            <a:off x="646523" y="3902780"/>
            <a:ext cx="9882453" cy="410530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2" name="文本框 38">
            <a:extLst>
              <a:ext uri="{FF2B5EF4-FFF2-40B4-BE49-F238E27FC236}">
                <a16:creationId xmlns:a16="http://schemas.microsoft.com/office/drawing/2014/main" id="{44A8C8DA-9331-5828-0F88-C3D28AFA41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496" y="3955543"/>
            <a:ext cx="85746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SET @j = '["a", ["b", "c"], "d"]';</a:t>
            </a:r>
          </a:p>
        </p:txBody>
      </p:sp>
      <p:sp>
        <p:nvSpPr>
          <p:cNvPr id="13" name="文本框 41">
            <a:extLst>
              <a:ext uri="{FF2B5EF4-FFF2-40B4-BE49-F238E27FC236}">
                <a16:creationId xmlns:a16="http://schemas.microsoft.com/office/drawing/2014/main" id="{EFE71A62-98EC-5ED6-CE9C-FF1F800A76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413" y="4361260"/>
            <a:ext cx="10399838" cy="42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2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使用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JSON_EXTRACT()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函数查找数据，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语句及其执行结果如下：</a:t>
            </a:r>
          </a:p>
        </p:txBody>
      </p:sp>
      <p:sp>
        <p:nvSpPr>
          <p:cNvPr id="14" name="文本框 3">
            <a:extLst>
              <a:ext uri="{FF2B5EF4-FFF2-40B4-BE49-F238E27FC236}">
                <a16:creationId xmlns:a16="http://schemas.microsoft.com/office/drawing/2014/main" id="{00FAD2A7-6074-5308-B15A-84C8CB7BF6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9200" y="1228659"/>
            <a:ext cx="4732824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JSON_EXTRACT()</a:t>
            </a:r>
            <a:endParaRPr lang="zh-CN" altLang="en-US" noProof="1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6E38E39-894E-3A71-2F5E-11FB56571E51}"/>
              </a:ext>
            </a:extLst>
          </p:cNvPr>
          <p:cNvGrpSpPr/>
          <p:nvPr/>
        </p:nvGrpSpPr>
        <p:grpSpPr>
          <a:xfrm>
            <a:off x="494053" y="1113354"/>
            <a:ext cx="1003300" cy="722312"/>
            <a:chOff x="877888" y="1586140"/>
            <a:chExt cx="1003300" cy="722312"/>
          </a:xfrm>
        </p:grpSpPr>
        <p:sp>
          <p:nvSpPr>
            <p:cNvPr id="16" name="íṩľíḍè-Freeform: Shape 9">
              <a:extLst>
                <a:ext uri="{FF2B5EF4-FFF2-40B4-BE49-F238E27FC236}">
                  <a16:creationId xmlns:a16="http://schemas.microsoft.com/office/drawing/2014/main" id="{5CB1AB93-2D18-5FD0-0278-1E218ED32A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íṩľíḍè-Oval 10">
              <a:extLst>
                <a:ext uri="{FF2B5EF4-FFF2-40B4-BE49-F238E27FC236}">
                  <a16:creationId xmlns:a16="http://schemas.microsoft.com/office/drawing/2014/main" id="{3451CBC8-44EB-02CD-7A7B-8951228D8F0A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810526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0EA8F6-1139-1DA8-0F27-63B5E533D4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4AEBD3F-E7EA-A88F-EEE6-B392E5777462}"/>
              </a:ext>
            </a:extLst>
          </p:cNvPr>
          <p:cNvSpPr/>
          <p:nvPr/>
        </p:nvSpPr>
        <p:spPr>
          <a:xfrm>
            <a:off x="423278" y="3875628"/>
            <a:ext cx="9882453" cy="182098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3" name="文本框 38">
            <a:extLst>
              <a:ext uri="{FF2B5EF4-FFF2-40B4-BE49-F238E27FC236}">
                <a16:creationId xmlns:a16="http://schemas.microsoft.com/office/drawing/2014/main" id="{F1B746EA-3DDE-4EFA-1592-D479A52A20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3251" y="3996301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CEIL(2.45),CEIL(-2.45);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CEIL(2.45) 	| CEIL(-2.45)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  3 		|         -2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(0.00 sec)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2720F07-4F93-1CC5-E4D3-7DEFE048EC03}"/>
              </a:ext>
            </a:extLst>
          </p:cNvPr>
          <p:cNvGrpSpPr/>
          <p:nvPr/>
        </p:nvGrpSpPr>
        <p:grpSpPr>
          <a:xfrm>
            <a:off x="419100" y="3226336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A1A94E09-15B4-15AB-132F-A7001D0DF6D3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4" name="圆角矩形 15">
              <a:extLst>
                <a:ext uri="{FF2B5EF4-FFF2-40B4-BE49-F238E27FC236}">
                  <a16:creationId xmlns:a16="http://schemas.microsoft.com/office/drawing/2014/main" id="{D0515F39-70FD-B725-DF09-4FD25922A837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3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5" name="文本框 36">
            <a:extLst>
              <a:ext uri="{FF2B5EF4-FFF2-40B4-BE49-F238E27FC236}">
                <a16:creationId xmlns:a16="http://schemas.microsoft.com/office/drawing/2014/main" id="{8EFEBEF5-D6DF-1C31-DEE3-0C91B93468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9088" y="3352507"/>
            <a:ext cx="77785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语句，分别求大于数值</a:t>
            </a:r>
            <a:r>
              <a:rPr lang="en-US" altLang="zh-CN"/>
              <a:t>2.45</a:t>
            </a:r>
            <a:r>
              <a:rPr lang="zh-CN" altLang="en-US"/>
              <a:t>和</a:t>
            </a:r>
            <a:r>
              <a:rPr lang="en-US" altLang="zh-CN"/>
              <a:t>-2.45</a:t>
            </a:r>
            <a:r>
              <a:rPr lang="zh-CN" altLang="en-US"/>
              <a:t>的最小整数值，执行结果如下：</a:t>
            </a:r>
          </a:p>
        </p:txBody>
      </p:sp>
      <p:sp>
        <p:nvSpPr>
          <p:cNvPr id="7" name="文本框 3">
            <a:extLst>
              <a:ext uri="{FF2B5EF4-FFF2-40B4-BE49-F238E27FC236}">
                <a16:creationId xmlns:a16="http://schemas.microsoft.com/office/drawing/2014/main" id="{B18296EE-2259-4A70-A256-A3120A94C7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3486" y="1986169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CEIL(x)</a:t>
            </a:r>
            <a:endParaRPr lang="zh-CN" altLang="en-US" noProof="1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429DE01-CBC6-E31F-2412-F73C491987AE}"/>
              </a:ext>
            </a:extLst>
          </p:cNvPr>
          <p:cNvGrpSpPr/>
          <p:nvPr/>
        </p:nvGrpSpPr>
        <p:grpSpPr>
          <a:xfrm>
            <a:off x="460186" y="1870864"/>
            <a:ext cx="1003300" cy="722312"/>
            <a:chOff x="877888" y="1586140"/>
            <a:chExt cx="1003300" cy="722312"/>
          </a:xfrm>
        </p:grpSpPr>
        <p:sp>
          <p:nvSpPr>
            <p:cNvPr id="11" name="íṩľíḍè-Freeform: Shape 9">
              <a:extLst>
                <a:ext uri="{FF2B5EF4-FFF2-40B4-BE49-F238E27FC236}">
                  <a16:creationId xmlns:a16="http://schemas.microsoft.com/office/drawing/2014/main" id="{EDD814EB-7A0F-AFE4-0FA1-370FF1ED49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íṩľíḍè-Oval 10">
              <a:extLst>
                <a:ext uri="{FF2B5EF4-FFF2-40B4-BE49-F238E27FC236}">
                  <a16:creationId xmlns:a16="http://schemas.microsoft.com/office/drawing/2014/main" id="{23501780-3C08-F34B-DD9D-974959846311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  <p:sp>
        <p:nvSpPr>
          <p:cNvPr id="9" name="文本框 41">
            <a:extLst>
              <a:ext uri="{FF2B5EF4-FFF2-40B4-BE49-F238E27FC236}">
                <a16:creationId xmlns:a16="http://schemas.microsoft.com/office/drawing/2014/main" id="{72F3C176-CEBA-DC8C-EF10-DA6CD1050B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024" y="1230929"/>
            <a:ext cx="1042125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中用于获取整数的函数主要有</a:t>
            </a:r>
            <a:r>
              <a:rPr lang="en-US" altLang="zh-CN">
                <a:solidFill>
                  <a:srgbClr val="FF0000"/>
                </a:solidFill>
              </a:rPr>
              <a:t>CEIL(x)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和</a:t>
            </a:r>
            <a:r>
              <a:rPr lang="en-US" altLang="zh-CN">
                <a:solidFill>
                  <a:srgbClr val="FF0000"/>
                </a:solidFill>
              </a:rPr>
              <a:t>FLOOR(x)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，下面分别介绍。</a:t>
            </a:r>
          </a:p>
        </p:txBody>
      </p:sp>
      <p:sp>
        <p:nvSpPr>
          <p:cNvPr id="10" name="文本框 41">
            <a:extLst>
              <a:ext uri="{FF2B5EF4-FFF2-40B4-BE49-F238E27FC236}">
                <a16:creationId xmlns:a16="http://schemas.microsoft.com/office/drawing/2014/main" id="{E64A3F49-1D8D-479A-47CF-8C890A4796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3459" y="2652345"/>
            <a:ext cx="1042125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CEIL(x)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的返回值是</a:t>
            </a:r>
            <a:r>
              <a:rPr lang="zh-CN" altLang="en-US">
                <a:solidFill>
                  <a:srgbClr val="FF0000"/>
                </a:solidFill>
              </a:rPr>
              <a:t>大于数值</a:t>
            </a:r>
            <a:r>
              <a:rPr lang="en-US" altLang="zh-CN">
                <a:solidFill>
                  <a:srgbClr val="FF0000"/>
                </a:solidFill>
              </a:rPr>
              <a:t>x</a:t>
            </a:r>
            <a:r>
              <a:rPr lang="zh-CN" altLang="en-US">
                <a:solidFill>
                  <a:srgbClr val="FF0000"/>
                </a:solidFill>
              </a:rPr>
              <a:t>的最小整数值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，下面通过实例介绍。</a:t>
            </a:r>
          </a:p>
        </p:txBody>
      </p:sp>
    </p:spTree>
    <p:extLst>
      <p:ext uri="{BB962C8B-B14F-4D97-AF65-F5344CB8AC3E}">
        <p14:creationId xmlns:p14="http://schemas.microsoft.com/office/powerpoint/2010/main" val="590964697"/>
      </p:ext>
    </p:extLst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E7C951-BD81-3DF7-1914-6DD5F6C4D7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41">
            <a:extLst>
              <a:ext uri="{FF2B5EF4-FFF2-40B4-BE49-F238E27FC236}">
                <a16:creationId xmlns:a16="http://schemas.microsoft.com/office/drawing/2014/main" id="{71D1D398-A88A-647E-170A-008635075B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995" y="1832455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使用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JSON_SEARCH()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函数可以根据给出的数据，返回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JSON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文档中其所对应的路径。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E7FB5E6-697E-4083-9D9A-ECECBB60A3E6}"/>
              </a:ext>
            </a:extLst>
          </p:cNvPr>
          <p:cNvSpPr/>
          <p:nvPr/>
        </p:nvSpPr>
        <p:spPr>
          <a:xfrm>
            <a:off x="633704" y="2322714"/>
            <a:ext cx="9882453" cy="44711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1" name="文本框 38">
            <a:extLst>
              <a:ext uri="{FF2B5EF4-FFF2-40B4-BE49-F238E27FC236}">
                <a16:creationId xmlns:a16="http://schemas.microsoft.com/office/drawing/2014/main" id="{2413B402-87C5-9F5A-877E-E9723701C3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3677" y="2387400"/>
            <a:ext cx="85746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JSON_SEARCH (json_doc,one_or_all,str)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99DE137-3C62-FA78-481C-A981426D9803}"/>
              </a:ext>
            </a:extLst>
          </p:cNvPr>
          <p:cNvGrpSpPr/>
          <p:nvPr/>
        </p:nvGrpSpPr>
        <p:grpSpPr>
          <a:xfrm>
            <a:off x="452967" y="2781414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089934C6-01AE-171A-C138-C229747B7FB5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25" name="圆角矩形 13">
              <a:extLst>
                <a:ext uri="{FF2B5EF4-FFF2-40B4-BE49-F238E27FC236}">
                  <a16:creationId xmlns:a16="http://schemas.microsoft.com/office/drawing/2014/main" id="{10228FB5-A351-D612-D5B7-26EE1BFD2283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46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3" name="文本框 36">
            <a:extLst>
              <a:ext uri="{FF2B5EF4-FFF2-40B4-BE49-F238E27FC236}">
                <a16:creationId xmlns:a16="http://schemas.microsoft.com/office/drawing/2014/main" id="{D905C386-8868-AC7D-B1F1-4CC68B05BE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1651" y="2916916"/>
            <a:ext cx="844106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1600"/>
              <a:t>执行</a:t>
            </a:r>
            <a:r>
              <a:rPr lang="en-US" altLang="zh-CN" sz="1600"/>
              <a:t>SQL</a:t>
            </a:r>
            <a:r>
              <a:rPr lang="zh-CN" altLang="en-US" sz="1600"/>
              <a:t>语句，根据数据返回</a:t>
            </a:r>
            <a:r>
              <a:rPr lang="en-US" altLang="zh-CN" sz="1600"/>
              <a:t>JSON</a:t>
            </a:r>
            <a:r>
              <a:rPr lang="zh-CN" altLang="en-US" sz="1600"/>
              <a:t>文档中其所对应的路径。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3873688-304A-B100-D7E3-8D743C555A07}"/>
              </a:ext>
            </a:extLst>
          </p:cNvPr>
          <p:cNvSpPr/>
          <p:nvPr/>
        </p:nvSpPr>
        <p:spPr>
          <a:xfrm>
            <a:off x="655643" y="4883663"/>
            <a:ext cx="9882453" cy="1718230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5" name="文本框 38">
            <a:extLst>
              <a:ext uri="{FF2B5EF4-FFF2-40B4-BE49-F238E27FC236}">
                <a16:creationId xmlns:a16="http://schemas.microsoft.com/office/drawing/2014/main" id="{971CB095-55F6-EFE7-48BF-82DAFB2A61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616" y="4948349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JSON_SEARCH(@j,'one','d');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JSON_SEARCH(@j,'one','d')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"$[2]"                    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(0.03 sec)</a:t>
            </a:r>
          </a:p>
        </p:txBody>
      </p:sp>
      <p:sp>
        <p:nvSpPr>
          <p:cNvPr id="16" name="文本框 41">
            <a:extLst>
              <a:ext uri="{FF2B5EF4-FFF2-40B4-BE49-F238E27FC236}">
                <a16:creationId xmlns:a16="http://schemas.microsoft.com/office/drawing/2014/main" id="{27CE0BCD-8A7B-0D41-8F5E-83E1A93A56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43" y="3449593"/>
            <a:ext cx="10421256" cy="42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执行以下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语句，定义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JSON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类型的数组：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1FBCB64-FD1F-4527-8285-ED193AA07D63}"/>
              </a:ext>
            </a:extLst>
          </p:cNvPr>
          <p:cNvSpPr/>
          <p:nvPr/>
        </p:nvSpPr>
        <p:spPr>
          <a:xfrm>
            <a:off x="646523" y="3902780"/>
            <a:ext cx="9882453" cy="410530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8" name="文本框 38">
            <a:extLst>
              <a:ext uri="{FF2B5EF4-FFF2-40B4-BE49-F238E27FC236}">
                <a16:creationId xmlns:a16="http://schemas.microsoft.com/office/drawing/2014/main" id="{7F8A025B-3954-D89C-E741-6E90CDDB92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496" y="3955543"/>
            <a:ext cx="85746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SET @j = '["a", ["b", "c"], "d"]';</a:t>
            </a:r>
          </a:p>
        </p:txBody>
      </p:sp>
      <p:sp>
        <p:nvSpPr>
          <p:cNvPr id="19" name="文本框 41">
            <a:extLst>
              <a:ext uri="{FF2B5EF4-FFF2-40B4-BE49-F238E27FC236}">
                <a16:creationId xmlns:a16="http://schemas.microsoft.com/office/drawing/2014/main" id="{37E7A8BA-33CA-7549-8256-6ED6308F6E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413" y="4361260"/>
            <a:ext cx="10399838" cy="42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2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使用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JSON_SEARCH()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函数查找数据所对应的路径，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语句及其执行结果如下：</a:t>
            </a:r>
          </a:p>
        </p:txBody>
      </p:sp>
      <p:sp>
        <p:nvSpPr>
          <p:cNvPr id="20" name="文本框 3">
            <a:extLst>
              <a:ext uri="{FF2B5EF4-FFF2-40B4-BE49-F238E27FC236}">
                <a16:creationId xmlns:a16="http://schemas.microsoft.com/office/drawing/2014/main" id="{2C3C5178-5E33-6A6F-7D3A-A3E594A0E2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7192" y="1228659"/>
            <a:ext cx="4732824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JSON_SEARCH()</a:t>
            </a:r>
            <a:endParaRPr lang="zh-CN" altLang="en-US" noProof="1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6E8DA0A-CF9E-26B4-1DA7-EF51144DFD62}"/>
              </a:ext>
            </a:extLst>
          </p:cNvPr>
          <p:cNvGrpSpPr/>
          <p:nvPr/>
        </p:nvGrpSpPr>
        <p:grpSpPr>
          <a:xfrm>
            <a:off x="494053" y="1113354"/>
            <a:ext cx="1003300" cy="722312"/>
            <a:chOff x="877888" y="1586140"/>
            <a:chExt cx="1003300" cy="722312"/>
          </a:xfrm>
        </p:grpSpPr>
        <p:sp>
          <p:nvSpPr>
            <p:cNvPr id="22" name="íṩľíḍè-Freeform: Shape 9">
              <a:extLst>
                <a:ext uri="{FF2B5EF4-FFF2-40B4-BE49-F238E27FC236}">
                  <a16:creationId xmlns:a16="http://schemas.microsoft.com/office/drawing/2014/main" id="{B6521F06-17BD-37EA-65A0-33CFC657C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íṩľíḍè-Oval 10">
              <a:extLst>
                <a:ext uri="{FF2B5EF4-FFF2-40B4-BE49-F238E27FC236}">
                  <a16:creationId xmlns:a16="http://schemas.microsoft.com/office/drawing/2014/main" id="{7D61A0D4-3CFF-AF1A-BD5C-230A6B229A76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1799984"/>
      </p:ext>
    </p:ext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D15BEA-EC3A-FFAA-0951-7AAD204CD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595242D-B1A1-AE00-D77F-FCAFE1D63378}"/>
              </a:ext>
            </a:extLst>
          </p:cNvPr>
          <p:cNvSpPr/>
          <p:nvPr/>
        </p:nvSpPr>
        <p:spPr>
          <a:xfrm>
            <a:off x="3275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8">
            <a:extLst>
              <a:ext uri="{FF2B5EF4-FFF2-40B4-BE49-F238E27FC236}">
                <a16:creationId xmlns:a16="http://schemas.microsoft.com/office/drawing/2014/main" id="{43893080-C22F-2B0B-CE00-B49E2488F189}"/>
              </a:ext>
            </a:extLst>
          </p:cNvPr>
          <p:cNvSpPr/>
          <p:nvPr/>
        </p:nvSpPr>
        <p:spPr>
          <a:xfrm>
            <a:off x="38586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62B8489D-06E2-ABCF-E006-D47589868F39}"/>
              </a:ext>
            </a:extLst>
          </p:cNvPr>
          <p:cNvSpPr/>
          <p:nvPr/>
        </p:nvSpPr>
        <p:spPr>
          <a:xfrm>
            <a:off x="1062138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E86BD9CF-52F5-6DA0-6AA5-3E23DFC8E718}"/>
              </a:ext>
            </a:extLst>
          </p:cNvPr>
          <p:cNvSpPr/>
          <p:nvPr/>
        </p:nvSpPr>
        <p:spPr>
          <a:xfrm>
            <a:off x="1740000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BEE85C14-0857-9F20-2997-3FEF6A350677}"/>
              </a:ext>
            </a:extLst>
          </p:cNvPr>
          <p:cNvSpPr/>
          <p:nvPr/>
        </p:nvSpPr>
        <p:spPr>
          <a:xfrm>
            <a:off x="2416275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513A9B34-6768-05C6-ED2B-0FD0C4C81AB4}"/>
              </a:ext>
            </a:extLst>
          </p:cNvPr>
          <p:cNvSpPr/>
          <p:nvPr/>
        </p:nvSpPr>
        <p:spPr>
          <a:xfrm>
            <a:off x="309413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" name="任意多边形 16">
            <a:extLst>
              <a:ext uri="{FF2B5EF4-FFF2-40B4-BE49-F238E27FC236}">
                <a16:creationId xmlns:a16="http://schemas.microsoft.com/office/drawing/2014/main" id="{6BA8C731-0D79-175A-33A1-0F43ED44E4B7}"/>
              </a:ext>
            </a:extLst>
          </p:cNvPr>
          <p:cNvSpPr/>
          <p:nvPr/>
        </p:nvSpPr>
        <p:spPr>
          <a:xfrm>
            <a:off x="-1104800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20">
            <a:extLst>
              <a:ext uri="{FF2B5EF4-FFF2-40B4-BE49-F238E27FC236}">
                <a16:creationId xmlns:a16="http://schemas.microsoft.com/office/drawing/2014/main" id="{42AC8A7A-E77D-70F7-6856-8CA590C461DD}"/>
              </a:ext>
            </a:extLst>
          </p:cNvPr>
          <p:cNvSpPr/>
          <p:nvPr/>
        </p:nvSpPr>
        <p:spPr>
          <a:xfrm>
            <a:off x="114761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21">
            <a:extLst>
              <a:ext uri="{FF2B5EF4-FFF2-40B4-BE49-F238E27FC236}">
                <a16:creationId xmlns:a16="http://schemas.microsoft.com/office/drawing/2014/main" id="{73D6B79D-E28B-0860-4B7A-8B8AA6F5A8B7}"/>
              </a:ext>
            </a:extLst>
          </p:cNvPr>
          <p:cNvSpPr/>
          <p:nvPr/>
        </p:nvSpPr>
        <p:spPr>
          <a:xfrm>
            <a:off x="113650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22">
            <a:extLst>
              <a:ext uri="{FF2B5EF4-FFF2-40B4-BE49-F238E27FC236}">
                <a16:creationId xmlns:a16="http://schemas.microsoft.com/office/drawing/2014/main" id="{D83C8175-55E6-ED73-C44A-7BEA81942BEF}"/>
              </a:ext>
            </a:extLst>
          </p:cNvPr>
          <p:cNvSpPr/>
          <p:nvPr/>
        </p:nvSpPr>
        <p:spPr>
          <a:xfrm>
            <a:off x="112538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23">
            <a:extLst>
              <a:ext uri="{FF2B5EF4-FFF2-40B4-BE49-F238E27FC236}">
                <a16:creationId xmlns:a16="http://schemas.microsoft.com/office/drawing/2014/main" id="{DD0DE9DC-91CD-CC0A-7CA2-BA8A88FCF5C2}"/>
              </a:ext>
            </a:extLst>
          </p:cNvPr>
          <p:cNvSpPr/>
          <p:nvPr/>
        </p:nvSpPr>
        <p:spPr>
          <a:xfrm>
            <a:off x="111411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24">
            <a:extLst>
              <a:ext uri="{FF2B5EF4-FFF2-40B4-BE49-F238E27FC236}">
                <a16:creationId xmlns:a16="http://schemas.microsoft.com/office/drawing/2014/main" id="{672C7078-77FA-5B3C-5972-FA6F074B5F78}"/>
              </a:ext>
            </a:extLst>
          </p:cNvPr>
          <p:cNvSpPr/>
          <p:nvPr/>
        </p:nvSpPr>
        <p:spPr>
          <a:xfrm>
            <a:off x="110300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4" name="任意多边形 25">
            <a:extLst>
              <a:ext uri="{FF2B5EF4-FFF2-40B4-BE49-F238E27FC236}">
                <a16:creationId xmlns:a16="http://schemas.microsoft.com/office/drawing/2014/main" id="{F53D877E-8D9C-7694-0D96-BBC684ADF55D}"/>
              </a:ext>
            </a:extLst>
          </p:cNvPr>
          <p:cNvSpPr/>
          <p:nvPr/>
        </p:nvSpPr>
        <p:spPr>
          <a:xfrm>
            <a:off x="109189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5" name="任意多边形 2">
            <a:extLst>
              <a:ext uri="{FF2B5EF4-FFF2-40B4-BE49-F238E27FC236}">
                <a16:creationId xmlns:a16="http://schemas.microsoft.com/office/drawing/2014/main" id="{2AD5CE64-9DF7-B3CA-593C-4359537F160C}"/>
              </a:ext>
            </a:extLst>
          </p:cNvPr>
          <p:cNvSpPr/>
          <p:nvPr/>
        </p:nvSpPr>
        <p:spPr>
          <a:xfrm>
            <a:off x="108078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A7F424AF-B894-722D-35E9-8C275F26DBDA}"/>
              </a:ext>
            </a:extLst>
          </p:cNvPr>
          <p:cNvSpPr/>
          <p:nvPr/>
        </p:nvSpPr>
        <p:spPr>
          <a:xfrm>
            <a:off x="106950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5">
            <a:extLst>
              <a:ext uri="{FF2B5EF4-FFF2-40B4-BE49-F238E27FC236}">
                <a16:creationId xmlns:a16="http://schemas.microsoft.com/office/drawing/2014/main" id="{23C1083A-9B46-C65B-11DE-49BE0113515B}"/>
              </a:ext>
            </a:extLst>
          </p:cNvPr>
          <p:cNvSpPr/>
          <p:nvPr/>
        </p:nvSpPr>
        <p:spPr>
          <a:xfrm>
            <a:off x="105839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8" name="任意多边形 29">
            <a:extLst>
              <a:ext uri="{FF2B5EF4-FFF2-40B4-BE49-F238E27FC236}">
                <a16:creationId xmlns:a16="http://schemas.microsoft.com/office/drawing/2014/main" id="{993D7EDE-6DC1-4696-44E5-5591BB297553}"/>
              </a:ext>
            </a:extLst>
          </p:cNvPr>
          <p:cNvSpPr/>
          <p:nvPr/>
        </p:nvSpPr>
        <p:spPr>
          <a:xfrm>
            <a:off x="104728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9" name="任意多边形 30">
            <a:extLst>
              <a:ext uri="{FF2B5EF4-FFF2-40B4-BE49-F238E27FC236}">
                <a16:creationId xmlns:a16="http://schemas.microsoft.com/office/drawing/2014/main" id="{540AA311-E03B-685A-E4A2-54ED4F436AFE}"/>
              </a:ext>
            </a:extLst>
          </p:cNvPr>
          <p:cNvSpPr/>
          <p:nvPr/>
        </p:nvSpPr>
        <p:spPr>
          <a:xfrm>
            <a:off x="103601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0" name="任意多边形 31">
            <a:extLst>
              <a:ext uri="{FF2B5EF4-FFF2-40B4-BE49-F238E27FC236}">
                <a16:creationId xmlns:a16="http://schemas.microsoft.com/office/drawing/2014/main" id="{74CB459D-2E86-55A8-D264-1798145D07FB}"/>
              </a:ext>
            </a:extLst>
          </p:cNvPr>
          <p:cNvSpPr/>
          <p:nvPr/>
        </p:nvSpPr>
        <p:spPr>
          <a:xfrm>
            <a:off x="102490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32">
            <a:extLst>
              <a:ext uri="{FF2B5EF4-FFF2-40B4-BE49-F238E27FC236}">
                <a16:creationId xmlns:a16="http://schemas.microsoft.com/office/drawing/2014/main" id="{1D09A305-64C0-2B1E-E9E8-4B7632B229E3}"/>
              </a:ext>
            </a:extLst>
          </p:cNvPr>
          <p:cNvSpPr/>
          <p:nvPr/>
        </p:nvSpPr>
        <p:spPr>
          <a:xfrm>
            <a:off x="101378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33">
            <a:extLst>
              <a:ext uri="{FF2B5EF4-FFF2-40B4-BE49-F238E27FC236}">
                <a16:creationId xmlns:a16="http://schemas.microsoft.com/office/drawing/2014/main" id="{7C5D3A98-4D07-43BD-BC88-4E2DFFC1EF04}"/>
              </a:ext>
            </a:extLst>
          </p:cNvPr>
          <p:cNvSpPr/>
          <p:nvPr/>
        </p:nvSpPr>
        <p:spPr>
          <a:xfrm>
            <a:off x="1002675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34">
            <a:extLst>
              <a:ext uri="{FF2B5EF4-FFF2-40B4-BE49-F238E27FC236}">
                <a16:creationId xmlns:a16="http://schemas.microsoft.com/office/drawing/2014/main" id="{1DE41FCD-7E02-958B-9F28-B976885C3F45}"/>
              </a:ext>
            </a:extLst>
          </p:cNvPr>
          <p:cNvSpPr/>
          <p:nvPr/>
        </p:nvSpPr>
        <p:spPr>
          <a:xfrm>
            <a:off x="99140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35">
            <a:extLst>
              <a:ext uri="{FF2B5EF4-FFF2-40B4-BE49-F238E27FC236}">
                <a16:creationId xmlns:a16="http://schemas.microsoft.com/office/drawing/2014/main" id="{D0A74840-77D9-37B7-E2F0-B24B953BF6EE}"/>
              </a:ext>
            </a:extLst>
          </p:cNvPr>
          <p:cNvSpPr/>
          <p:nvPr/>
        </p:nvSpPr>
        <p:spPr>
          <a:xfrm>
            <a:off x="98029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538C38F1-5954-897B-8C54-DC6A28A38C5B}"/>
              </a:ext>
            </a:extLst>
          </p:cNvPr>
          <p:cNvSpPr/>
          <p:nvPr/>
        </p:nvSpPr>
        <p:spPr>
          <a:xfrm>
            <a:off x="96917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37">
            <a:extLst>
              <a:ext uri="{FF2B5EF4-FFF2-40B4-BE49-F238E27FC236}">
                <a16:creationId xmlns:a16="http://schemas.microsoft.com/office/drawing/2014/main" id="{BCE7AF9E-925B-DF40-F381-3EF3B8DEA82B}"/>
              </a:ext>
            </a:extLst>
          </p:cNvPr>
          <p:cNvSpPr/>
          <p:nvPr/>
        </p:nvSpPr>
        <p:spPr>
          <a:xfrm>
            <a:off x="95790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7" name="任意多边形 38">
            <a:extLst>
              <a:ext uri="{FF2B5EF4-FFF2-40B4-BE49-F238E27FC236}">
                <a16:creationId xmlns:a16="http://schemas.microsoft.com/office/drawing/2014/main" id="{4922BE23-2F01-9EAC-E1AC-6B2000238370}"/>
              </a:ext>
            </a:extLst>
          </p:cNvPr>
          <p:cNvSpPr/>
          <p:nvPr/>
        </p:nvSpPr>
        <p:spPr>
          <a:xfrm>
            <a:off x="94679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8" name="任意多边形 39">
            <a:extLst>
              <a:ext uri="{FF2B5EF4-FFF2-40B4-BE49-F238E27FC236}">
                <a16:creationId xmlns:a16="http://schemas.microsoft.com/office/drawing/2014/main" id="{4EE2074D-BE65-F8BE-81E1-54A6BFB73F80}"/>
              </a:ext>
            </a:extLst>
          </p:cNvPr>
          <p:cNvSpPr/>
          <p:nvPr/>
        </p:nvSpPr>
        <p:spPr>
          <a:xfrm>
            <a:off x="93568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9" name="任意多边形 40">
            <a:extLst>
              <a:ext uri="{FF2B5EF4-FFF2-40B4-BE49-F238E27FC236}">
                <a16:creationId xmlns:a16="http://schemas.microsoft.com/office/drawing/2014/main" id="{D9140B7F-DEBD-BF39-ADF5-FE0A69BC37A9}"/>
              </a:ext>
            </a:extLst>
          </p:cNvPr>
          <p:cNvSpPr/>
          <p:nvPr/>
        </p:nvSpPr>
        <p:spPr>
          <a:xfrm>
            <a:off x="92457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41">
            <a:extLst>
              <a:ext uri="{FF2B5EF4-FFF2-40B4-BE49-F238E27FC236}">
                <a16:creationId xmlns:a16="http://schemas.microsoft.com/office/drawing/2014/main" id="{389D7238-6729-F5E2-AFC0-678B3F25E809}"/>
              </a:ext>
            </a:extLst>
          </p:cNvPr>
          <p:cNvSpPr/>
          <p:nvPr/>
        </p:nvSpPr>
        <p:spPr>
          <a:xfrm>
            <a:off x="91329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42">
            <a:extLst>
              <a:ext uri="{FF2B5EF4-FFF2-40B4-BE49-F238E27FC236}">
                <a16:creationId xmlns:a16="http://schemas.microsoft.com/office/drawing/2014/main" id="{4BD697EF-F1E4-70F0-5F66-4B3E046C93FD}"/>
              </a:ext>
            </a:extLst>
          </p:cNvPr>
          <p:cNvSpPr/>
          <p:nvPr/>
        </p:nvSpPr>
        <p:spPr>
          <a:xfrm>
            <a:off x="902186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43">
            <a:extLst>
              <a:ext uri="{FF2B5EF4-FFF2-40B4-BE49-F238E27FC236}">
                <a16:creationId xmlns:a16="http://schemas.microsoft.com/office/drawing/2014/main" id="{B8B837D0-2268-27C6-E240-1482FD395B18}"/>
              </a:ext>
            </a:extLst>
          </p:cNvPr>
          <p:cNvSpPr/>
          <p:nvPr/>
        </p:nvSpPr>
        <p:spPr>
          <a:xfrm>
            <a:off x="89107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44">
            <a:extLst>
              <a:ext uri="{FF2B5EF4-FFF2-40B4-BE49-F238E27FC236}">
                <a16:creationId xmlns:a16="http://schemas.microsoft.com/office/drawing/2014/main" id="{23DA0999-7252-3ABE-7B2C-3273B93F36C9}"/>
              </a:ext>
            </a:extLst>
          </p:cNvPr>
          <p:cNvSpPr/>
          <p:nvPr/>
        </p:nvSpPr>
        <p:spPr>
          <a:xfrm>
            <a:off x="87980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45">
            <a:extLst>
              <a:ext uri="{FF2B5EF4-FFF2-40B4-BE49-F238E27FC236}">
                <a16:creationId xmlns:a16="http://schemas.microsoft.com/office/drawing/2014/main" id="{A962DB33-C6C9-026F-7B01-444AFC4B4842}"/>
              </a:ext>
            </a:extLst>
          </p:cNvPr>
          <p:cNvSpPr/>
          <p:nvPr/>
        </p:nvSpPr>
        <p:spPr>
          <a:xfrm>
            <a:off x="86869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46">
            <a:extLst>
              <a:ext uri="{FF2B5EF4-FFF2-40B4-BE49-F238E27FC236}">
                <a16:creationId xmlns:a16="http://schemas.microsoft.com/office/drawing/2014/main" id="{AF71063D-571F-33D1-7614-7D5560E2C6E1}"/>
              </a:ext>
            </a:extLst>
          </p:cNvPr>
          <p:cNvSpPr/>
          <p:nvPr/>
        </p:nvSpPr>
        <p:spPr>
          <a:xfrm>
            <a:off x="85757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47">
            <a:extLst>
              <a:ext uri="{FF2B5EF4-FFF2-40B4-BE49-F238E27FC236}">
                <a16:creationId xmlns:a16="http://schemas.microsoft.com/office/drawing/2014/main" id="{546FE226-9388-7B60-5946-D0D5CA341310}"/>
              </a:ext>
            </a:extLst>
          </p:cNvPr>
          <p:cNvSpPr/>
          <p:nvPr/>
        </p:nvSpPr>
        <p:spPr>
          <a:xfrm>
            <a:off x="84630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48">
            <a:extLst>
              <a:ext uri="{FF2B5EF4-FFF2-40B4-BE49-F238E27FC236}">
                <a16:creationId xmlns:a16="http://schemas.microsoft.com/office/drawing/2014/main" id="{8C0518C8-E04B-D0E4-77C6-14E5B8F97232}"/>
              </a:ext>
            </a:extLst>
          </p:cNvPr>
          <p:cNvSpPr/>
          <p:nvPr/>
        </p:nvSpPr>
        <p:spPr>
          <a:xfrm>
            <a:off x="83519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49">
            <a:extLst>
              <a:ext uri="{FF2B5EF4-FFF2-40B4-BE49-F238E27FC236}">
                <a16:creationId xmlns:a16="http://schemas.microsoft.com/office/drawing/2014/main" id="{D0D6243C-D059-1FCB-2F79-8A16B7C5F725}"/>
              </a:ext>
            </a:extLst>
          </p:cNvPr>
          <p:cNvSpPr/>
          <p:nvPr/>
        </p:nvSpPr>
        <p:spPr>
          <a:xfrm>
            <a:off x="824081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19F40254-7B6A-202E-3974-F11407EA3A04}"/>
              </a:ext>
            </a:extLst>
          </p:cNvPr>
          <p:cNvCxnSpPr/>
          <p:nvPr/>
        </p:nvCxnSpPr>
        <p:spPr>
          <a:xfrm>
            <a:off x="6263899" y="2909627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51">
            <a:extLst>
              <a:ext uri="{FF2B5EF4-FFF2-40B4-BE49-F238E27FC236}">
                <a16:creationId xmlns:a16="http://schemas.microsoft.com/office/drawing/2014/main" id="{A6524660-53D6-FB60-F05B-58765502B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0290" y="3071982"/>
            <a:ext cx="70724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66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6</a:t>
            </a:r>
          </a:p>
        </p:txBody>
      </p:sp>
      <p:sp>
        <p:nvSpPr>
          <p:cNvPr id="41" name="文本框 52">
            <a:extLst>
              <a:ext uri="{FF2B5EF4-FFF2-40B4-BE49-F238E27FC236}">
                <a16:creationId xmlns:a16="http://schemas.microsoft.com/office/drawing/2014/main" id="{631D7205-32C6-5050-C0C7-96FDC606F7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4791" y="3117141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6000" b="1" noProof="1">
                <a:solidFill>
                  <a:schemeClr val="bg1"/>
                </a:solidFill>
                <a:latin typeface="微软雅黑" pitchFamily="34" charset="-122"/>
              </a:rPr>
              <a:t>其他函数</a:t>
            </a:r>
          </a:p>
        </p:txBody>
      </p:sp>
    </p:spTree>
    <p:extLst>
      <p:ext uri="{BB962C8B-B14F-4D97-AF65-F5344CB8AC3E}">
        <p14:creationId xmlns:p14="http://schemas.microsoft.com/office/powerpoint/2010/main" val="4060190367"/>
      </p:ext>
    </p:extLst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DC13CC-465C-B1EA-AB4F-92D306DA6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4AD4184B-CB42-6501-27B5-9750A3F320ED}"/>
              </a:ext>
            </a:extLst>
          </p:cNvPr>
          <p:cNvGrpSpPr/>
          <p:nvPr/>
        </p:nvGrpSpPr>
        <p:grpSpPr>
          <a:xfrm>
            <a:off x="670768" y="1041835"/>
            <a:ext cx="10850465" cy="941885"/>
            <a:chOff x="812799" y="1508963"/>
            <a:chExt cx="10850465" cy="1658273"/>
          </a:xfrm>
        </p:grpSpPr>
        <p:sp>
          <p:nvSpPr>
            <p:cNvPr id="20" name="íṩľíḍè-圆角矩形 61">
              <a:extLst>
                <a:ext uri="{FF2B5EF4-FFF2-40B4-BE49-F238E27FC236}">
                  <a16:creationId xmlns:a16="http://schemas.microsoft.com/office/drawing/2014/main" id="{738B4A0A-6EE9-A20D-5FD1-A2D0012F982C}"/>
                </a:ext>
              </a:extLst>
            </p:cNvPr>
            <p:cNvSpPr/>
            <p:nvPr/>
          </p:nvSpPr>
          <p:spPr>
            <a:xfrm>
              <a:off x="812799" y="1508963"/>
              <a:ext cx="10850465" cy="1658273"/>
            </a:xfrm>
            <a:prstGeom prst="roundRect">
              <a:avLst>
                <a:gd name="adj" fmla="val 3485"/>
              </a:avLst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21" name="íṩľíḍè-圆角矩形 61">
              <a:extLst>
                <a:ext uri="{FF2B5EF4-FFF2-40B4-BE49-F238E27FC236}">
                  <a16:creationId xmlns:a16="http://schemas.microsoft.com/office/drawing/2014/main" id="{14750946-7B4C-B084-37CC-ABD69654AC93}"/>
                </a:ext>
              </a:extLst>
            </p:cNvPr>
            <p:cNvSpPr/>
            <p:nvPr/>
          </p:nvSpPr>
          <p:spPr>
            <a:xfrm>
              <a:off x="906109" y="1572466"/>
              <a:ext cx="10650298" cy="1527324"/>
            </a:xfrm>
            <a:prstGeom prst="roundRect">
              <a:avLst>
                <a:gd name="adj" fmla="val 348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17" name="文本框 41">
            <a:extLst>
              <a:ext uri="{FF2B5EF4-FFF2-40B4-BE49-F238E27FC236}">
                <a16:creationId xmlns:a16="http://schemas.microsoft.com/office/drawing/2014/main" id="{0FB6F846-AA31-4298-DB0F-31A11D0C96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679" y="1144706"/>
            <a:ext cx="10356981" cy="73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en-US" altLang="zh-CN" dirty="0"/>
              <a:t>MySQL</a:t>
            </a:r>
            <a:r>
              <a:rPr lang="zh-CN" altLang="en-US" dirty="0"/>
              <a:t>提供的函数非常丰富，除前面介绍的数值函数、字符串函数、日期与时间函数、条件判断函数外，还有很多其他功能的函数。表</a:t>
            </a:r>
            <a:r>
              <a:rPr lang="en-US" altLang="zh-CN" dirty="0"/>
              <a:t>8</a:t>
            </a:r>
            <a:r>
              <a:rPr lang="zh-CN" altLang="en-US" dirty="0"/>
              <a:t>列出了其他常用函数及其功能。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E75C6D9-BE67-ABFA-41C9-D498CDEDAF2B}"/>
              </a:ext>
            </a:extLst>
          </p:cNvPr>
          <p:cNvSpPr/>
          <p:nvPr/>
        </p:nvSpPr>
        <p:spPr>
          <a:xfrm>
            <a:off x="4109152" y="2415908"/>
            <a:ext cx="3674404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600" dirty="0"/>
              <a:t>表</a:t>
            </a:r>
            <a:r>
              <a:rPr lang="en-US" altLang="zh-CN" sz="1600" dirty="0"/>
              <a:t>8  MySQL</a:t>
            </a:r>
            <a:r>
              <a:rPr lang="zh-CN" altLang="en-US" sz="1600" dirty="0"/>
              <a:t>中其他常用函数及其功能</a:t>
            </a:r>
          </a:p>
        </p:txBody>
      </p:sp>
      <p:pic>
        <p:nvPicPr>
          <p:cNvPr id="19" name="table">
            <a:extLst>
              <a:ext uri="{FF2B5EF4-FFF2-40B4-BE49-F238E27FC236}">
                <a16:creationId xmlns:a16="http://schemas.microsoft.com/office/drawing/2014/main" id="{92D5EEB8-160E-EF0D-4149-CF18AEDCBB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170" y="2821349"/>
            <a:ext cx="9083676" cy="299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222068"/>
      </p:ext>
    </p:extLst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6E6CCB-49EA-B040-1959-90436A26BD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BF304E92-D3F0-E727-A07B-B9C55A8429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681" y="1419843"/>
            <a:ext cx="10421256" cy="1289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中常用返回数据库信息的函数有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DATABASE()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VERSION()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和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USER()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，其中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DATABASE()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函数返回使用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UTF8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字符集的当前数据库名，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VERSION()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函数返回当前数据库版本，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USER()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函数返回当前登录用户名和主机名的组合。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C159320-6F21-32AE-6342-24E49254B62B}"/>
              </a:ext>
            </a:extLst>
          </p:cNvPr>
          <p:cNvSpPr/>
          <p:nvPr/>
        </p:nvSpPr>
        <p:spPr>
          <a:xfrm>
            <a:off x="836935" y="3711001"/>
            <a:ext cx="9882453" cy="183034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2970D511-C668-6901-5BED-EDAC03620A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6908" y="3850335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DATABASE(),VERSION(),USER();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+-----------------------------+-----------------------------+-----------------------------+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DATABASE()	| VERSION()	| USER()      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+-----------------------------+-----------------------------+-----------------------------+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staff      		| 5.7.18    		| root@localhost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+-----------------------------+-----------------------------+-----------------------------+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(0.00 sec)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08368BD-B577-F37F-972D-43764D2935A3}"/>
              </a:ext>
            </a:extLst>
          </p:cNvPr>
          <p:cNvGrpSpPr/>
          <p:nvPr/>
        </p:nvGrpSpPr>
        <p:grpSpPr>
          <a:xfrm>
            <a:off x="832757" y="2875088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5C9E84D2-B9C1-B232-0EF6-FAE01D5EEE47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9" name="圆角矩形 6">
              <a:extLst>
                <a:ext uri="{FF2B5EF4-FFF2-40B4-BE49-F238E27FC236}">
                  <a16:creationId xmlns:a16="http://schemas.microsoft.com/office/drawing/2014/main" id="{11280E4F-2144-C041-0B03-C2A59259F6B8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47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D6949288-2D7E-8E03-6E56-7D7F586798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2745" y="3007825"/>
            <a:ext cx="808649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查看当前数据库名、数据库版本和登录用户名。</a:t>
            </a:r>
            <a:r>
              <a:rPr lang="en-US" altLang="zh-CN"/>
              <a:t>SQL</a:t>
            </a:r>
            <a:r>
              <a:rPr lang="zh-CN" altLang="en-US"/>
              <a:t>语句及其执行结果如下：</a:t>
            </a:r>
          </a:p>
        </p:txBody>
      </p:sp>
    </p:spTree>
    <p:extLst>
      <p:ext uri="{BB962C8B-B14F-4D97-AF65-F5344CB8AC3E}">
        <p14:creationId xmlns:p14="http://schemas.microsoft.com/office/powerpoint/2010/main" val="3895925827"/>
      </p:ext>
    </p:extLst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7FD8E0-5165-2EEB-7BAE-CE733D88AD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08BDC9DD-53CF-664A-4EC7-AF0B7CD169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050" y="917170"/>
            <a:ext cx="10421256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中有多种加密函数，本节主要介绍两个常用函数：</a:t>
            </a:r>
            <a:r>
              <a:rPr lang="en-US" altLang="zh-CN">
                <a:solidFill>
                  <a:srgbClr val="FF0000"/>
                </a:solidFill>
              </a:rPr>
              <a:t>MD5(str)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和</a:t>
            </a:r>
            <a:r>
              <a:rPr lang="en-US" altLang="zh-CN">
                <a:solidFill>
                  <a:srgbClr val="FF0000"/>
                </a:solidFill>
              </a:rPr>
              <a:t>PASSWORD(str)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A772293-7FEF-AE60-F57C-8E6FC044AF18}"/>
              </a:ext>
            </a:extLst>
          </p:cNvPr>
          <p:cNvSpPr/>
          <p:nvPr/>
        </p:nvSpPr>
        <p:spPr>
          <a:xfrm>
            <a:off x="720304" y="3707881"/>
            <a:ext cx="9882453" cy="183034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C2EF31A4-23D3-C4FB-E30D-AA90E0685E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0277" y="3847215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MD5('1'),MD5('abc');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+------------------------------------------------------------+------------------------------------------------------------+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MD5('1')                   		  	| MD5('abc')                   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+------------------------------------------------------------+------------------------------------------------------------+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c4ca4238a0b923820dcc509a6f75849b	| 900150983cd24fb0d6963f7d28e17f72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+------------------------------------------------------------+------------------------------------------------------------+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(0.02 sec)</a:t>
            </a:r>
          </a:p>
        </p:txBody>
      </p:sp>
      <p:sp>
        <p:nvSpPr>
          <p:cNvPr id="6" name="文本框 41">
            <a:extLst>
              <a:ext uri="{FF2B5EF4-FFF2-40B4-BE49-F238E27FC236}">
                <a16:creationId xmlns:a16="http://schemas.microsoft.com/office/drawing/2014/main" id="{5E3A6C61-9966-82B8-59A4-6C45E648AF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154" y="2024268"/>
            <a:ext cx="10421256" cy="1063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MD5(str)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可以对字符串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str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进行加密，算出一个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128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位二进制形式的信息，但是系统会显示为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32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位十六进制的信息；若参数为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NULL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，则返回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NULL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值。该函数常用于对一些普通的不需要解密的数据进行加密。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BACF23FB-21C0-85BC-BA6F-C0A5D684BAC6}"/>
              </a:ext>
            </a:extLst>
          </p:cNvPr>
          <p:cNvGrpSpPr/>
          <p:nvPr/>
        </p:nvGrpSpPr>
        <p:grpSpPr>
          <a:xfrm>
            <a:off x="716126" y="3057897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C7D4C939-E275-33F8-03F3-06DAC9C9F5A7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20" name="圆角矩形 25">
              <a:extLst>
                <a:ext uri="{FF2B5EF4-FFF2-40B4-BE49-F238E27FC236}">
                  <a16:creationId xmlns:a16="http://schemas.microsoft.com/office/drawing/2014/main" id="{D8AFF3D1-1533-9D93-E4A4-B7021709EF0A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48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8" name="文本框 36">
            <a:extLst>
              <a:ext uri="{FF2B5EF4-FFF2-40B4-BE49-F238E27FC236}">
                <a16:creationId xmlns:a16="http://schemas.microsoft.com/office/drawing/2014/main" id="{5AAE3E86-4068-3FB5-F33F-4569D54F91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4810" y="3193399"/>
            <a:ext cx="844106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1600"/>
              <a:t>执行</a:t>
            </a:r>
            <a:r>
              <a:rPr lang="en-US" altLang="zh-CN" sz="1600"/>
              <a:t>SQL</a:t>
            </a:r>
            <a:r>
              <a:rPr lang="zh-CN" altLang="en-US" sz="1600"/>
              <a:t>语句，验证</a:t>
            </a:r>
            <a:r>
              <a:rPr lang="en-US" altLang="zh-CN" sz="1600"/>
              <a:t>MD5()</a:t>
            </a:r>
            <a:r>
              <a:rPr lang="zh-CN" altLang="en-US" sz="1600"/>
              <a:t>函数的用法。</a:t>
            </a:r>
            <a:r>
              <a:rPr lang="en-US" altLang="zh-CN" sz="1600"/>
              <a:t>SQL</a:t>
            </a:r>
            <a:r>
              <a:rPr lang="zh-CN" altLang="en-US" sz="1600"/>
              <a:t>语句及其执行结果如下：</a:t>
            </a:r>
          </a:p>
        </p:txBody>
      </p:sp>
      <p:sp>
        <p:nvSpPr>
          <p:cNvPr id="9" name="文本框 3">
            <a:extLst>
              <a:ext uri="{FF2B5EF4-FFF2-40B4-BE49-F238E27FC236}">
                <a16:creationId xmlns:a16="http://schemas.microsoft.com/office/drawing/2014/main" id="{9F5CC916-A0B1-12F6-4DCF-EE84E99501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3216" y="1488208"/>
            <a:ext cx="4732824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MD5()</a:t>
            </a:r>
            <a:endParaRPr lang="zh-CN" altLang="en-US" noProof="1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9DCA890-BB5A-E0EA-CE14-29607CE9EA0C}"/>
              </a:ext>
            </a:extLst>
          </p:cNvPr>
          <p:cNvGrpSpPr/>
          <p:nvPr/>
        </p:nvGrpSpPr>
        <p:grpSpPr>
          <a:xfrm>
            <a:off x="757212" y="1372903"/>
            <a:ext cx="1003300" cy="722312"/>
            <a:chOff x="877888" y="1586140"/>
            <a:chExt cx="1003300" cy="722312"/>
          </a:xfrm>
        </p:grpSpPr>
        <p:sp>
          <p:nvSpPr>
            <p:cNvPr id="17" name="íṩľíḍè-Freeform: Shape 9">
              <a:extLst>
                <a:ext uri="{FF2B5EF4-FFF2-40B4-BE49-F238E27FC236}">
                  <a16:creationId xmlns:a16="http://schemas.microsoft.com/office/drawing/2014/main" id="{C5A010FC-CBD6-EAE9-5DF4-37E6DEC517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íṩľíḍè-Oval 10">
              <a:extLst>
                <a:ext uri="{FF2B5EF4-FFF2-40B4-BE49-F238E27FC236}">
                  <a16:creationId xmlns:a16="http://schemas.microsoft.com/office/drawing/2014/main" id="{12D10D96-3C27-D124-B5F5-871F36763F8B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0E1D04C-7647-8C6A-8484-8D3367140567}"/>
              </a:ext>
            </a:extLst>
          </p:cNvPr>
          <p:cNvGrpSpPr/>
          <p:nvPr/>
        </p:nvGrpSpPr>
        <p:grpSpPr>
          <a:xfrm>
            <a:off x="719366" y="5595415"/>
            <a:ext cx="10096656" cy="1111010"/>
            <a:chOff x="812800" y="4424635"/>
            <a:chExt cx="10580688" cy="1800000"/>
          </a:xfrm>
        </p:grpSpPr>
        <p:sp>
          <p:nvSpPr>
            <p:cNvPr id="13" name="圆角矩形 32">
              <a:extLst>
                <a:ext uri="{FF2B5EF4-FFF2-40B4-BE49-F238E27FC236}">
                  <a16:creationId xmlns:a16="http://schemas.microsoft.com/office/drawing/2014/main" id="{36E91890-6716-5787-0617-F8E01E25E2A2}"/>
                </a:ext>
              </a:extLst>
            </p:cNvPr>
            <p:cNvSpPr/>
            <p:nvPr/>
          </p:nvSpPr>
          <p:spPr>
            <a:xfrm>
              <a:off x="1506538" y="4433966"/>
              <a:ext cx="9886950" cy="1787525"/>
            </a:xfrm>
            <a:prstGeom prst="round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sym typeface="Arial" pitchFamily="34" charset="0"/>
                </a:rPr>
                <a:t> 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FA5EDAB6-3D70-258C-29A7-A45F04EC42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2800" y="4424635"/>
              <a:ext cx="1927225" cy="1800000"/>
              <a:chOff x="1350" y="2421"/>
              <a:chExt cx="3035" cy="3606"/>
            </a:xfrm>
          </p:grpSpPr>
          <p:sp>
            <p:nvSpPr>
              <p:cNvPr id="15" name="Flowchart: Off-page Connector 32">
                <a:extLst>
                  <a:ext uri="{FF2B5EF4-FFF2-40B4-BE49-F238E27FC236}">
                    <a16:creationId xmlns:a16="http://schemas.microsoft.com/office/drawing/2014/main" id="{25EBC629-7E90-3DBB-7590-D9BC4E0D9D08}"/>
                  </a:ext>
                </a:extLst>
              </p:cNvPr>
              <p:cNvSpPr/>
              <p:nvPr/>
            </p:nvSpPr>
            <p:spPr>
              <a:xfrm rot="16200000">
                <a:off x="1516" y="3158"/>
                <a:ext cx="3606" cy="2132"/>
              </a:xfrm>
              <a:custGeom>
                <a:avLst/>
                <a:gdLst>
                  <a:gd name="connsiteX0" fmla="*/ 10 w 1538"/>
                  <a:gd name="connsiteY0" fmla="*/ 0 h 2133"/>
                  <a:gd name="connsiteX1" fmla="*/ 1538 w 1538"/>
                  <a:gd name="connsiteY1" fmla="*/ 16 h 2133"/>
                  <a:gd name="connsiteX2" fmla="*/ 1530 w 1538"/>
                  <a:gd name="connsiteY2" fmla="*/ 1485 h 2133"/>
                  <a:gd name="connsiteX3" fmla="*/ 765 w 1538"/>
                  <a:gd name="connsiteY3" fmla="*/ 2133 h 2133"/>
                  <a:gd name="connsiteX4" fmla="*/ 0 w 1538"/>
                  <a:gd name="connsiteY4" fmla="*/ 1485 h 2133"/>
                  <a:gd name="connsiteX5" fmla="*/ 10 w 1538"/>
                  <a:gd name="connsiteY5" fmla="*/ 0 h 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" h="2133">
                    <a:moveTo>
                      <a:pt x="10" y="0"/>
                    </a:moveTo>
                    <a:lnTo>
                      <a:pt x="1538" y="16"/>
                    </a:lnTo>
                    <a:lnTo>
                      <a:pt x="1530" y="1485"/>
                    </a:lnTo>
                    <a:lnTo>
                      <a:pt x="765" y="2133"/>
                    </a:lnTo>
                    <a:lnTo>
                      <a:pt x="0" y="148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sz="3600" noProof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6" name="Round Same Side Corner Rectangle 33">
                <a:extLst>
                  <a:ext uri="{FF2B5EF4-FFF2-40B4-BE49-F238E27FC236}">
                    <a16:creationId xmlns:a16="http://schemas.microsoft.com/office/drawing/2014/main" id="{63A0DBF6-59F7-FEF1-9534-538EB8938C77}"/>
                  </a:ext>
                </a:extLst>
              </p:cNvPr>
              <p:cNvSpPr/>
              <p:nvPr/>
            </p:nvSpPr>
            <p:spPr>
              <a:xfrm rot="16200000">
                <a:off x="724" y="3054"/>
                <a:ext cx="3590" cy="2338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zh-CN" altLang="en-US" sz="2800" b="1" noProof="1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提示</a:t>
                </a:r>
                <a:endParaRPr lang="zh-CN" altLang="zh-CN" sz="2800" b="1" noProof="1">
                  <a:solidFill>
                    <a:schemeClr val="bg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12" name="文本框 41">
            <a:extLst>
              <a:ext uri="{FF2B5EF4-FFF2-40B4-BE49-F238E27FC236}">
                <a16:creationId xmlns:a16="http://schemas.microsoft.com/office/drawing/2014/main" id="{D4FA04FA-5981-23D2-BE0E-8C3AFEBED4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0351" y="5695309"/>
            <a:ext cx="8099502" cy="916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使用</a:t>
            </a:r>
            <a:r>
              <a:rPr lang="en-US" altLang="zh-CN" sz="1600" dirty="0">
                <a:solidFill>
                  <a:schemeClr val="bg1"/>
                </a:solidFill>
              </a:rPr>
              <a:t>MD5()</a:t>
            </a:r>
            <a:r>
              <a:rPr lang="zh-CN" altLang="en-US" sz="1600" dirty="0">
                <a:solidFill>
                  <a:schemeClr val="bg1"/>
                </a:solidFill>
              </a:rPr>
              <a:t>函数加密数据需注意以下两点：无论输入信息长度为多少，经过处理后，结果均为</a:t>
            </a:r>
            <a:r>
              <a:rPr lang="en-US" altLang="zh-CN" sz="1600" dirty="0">
                <a:solidFill>
                  <a:schemeClr val="bg1"/>
                </a:solidFill>
              </a:rPr>
              <a:t>128</a:t>
            </a:r>
            <a:r>
              <a:rPr lang="zh-CN" altLang="en-US" sz="1600" dirty="0">
                <a:solidFill>
                  <a:schemeClr val="bg1"/>
                </a:solidFill>
              </a:rPr>
              <a:t>位二进制形式的信息，但系统会显示为</a:t>
            </a:r>
            <a:r>
              <a:rPr lang="en-US" altLang="zh-CN" sz="1600" dirty="0">
                <a:solidFill>
                  <a:schemeClr val="bg1"/>
                </a:solidFill>
              </a:rPr>
              <a:t>32</a:t>
            </a:r>
            <a:r>
              <a:rPr lang="zh-CN" altLang="en-US" sz="1600" dirty="0">
                <a:solidFill>
                  <a:schemeClr val="bg1"/>
                </a:solidFill>
              </a:rPr>
              <a:t>位十六进制的信息；</a:t>
            </a:r>
            <a:r>
              <a:rPr lang="en-US" altLang="zh-CN" sz="1600" dirty="0">
                <a:solidFill>
                  <a:schemeClr val="bg1"/>
                </a:solidFill>
              </a:rPr>
              <a:t>MD5()</a:t>
            </a:r>
            <a:r>
              <a:rPr lang="zh-CN" altLang="en-US" sz="1600" dirty="0">
                <a:solidFill>
                  <a:schemeClr val="bg1"/>
                </a:solidFill>
              </a:rPr>
              <a:t>函数是单向加密，根据输出结果不能反推出输入的信息。</a:t>
            </a:r>
          </a:p>
        </p:txBody>
      </p:sp>
    </p:spTree>
    <p:extLst>
      <p:ext uri="{BB962C8B-B14F-4D97-AF65-F5344CB8AC3E}">
        <p14:creationId xmlns:p14="http://schemas.microsoft.com/office/powerpoint/2010/main" val="458563503"/>
      </p:ext>
    </p:extLst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B0053F-F550-556F-F7B4-682CC653F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A7BBC01-2C75-ADE3-F576-7A5B9E4A737A}"/>
              </a:ext>
            </a:extLst>
          </p:cNvPr>
          <p:cNvSpPr/>
          <p:nvPr/>
        </p:nvSpPr>
        <p:spPr>
          <a:xfrm>
            <a:off x="720304" y="3770270"/>
            <a:ext cx="9882453" cy="183034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3" name="文本框 38">
            <a:extLst>
              <a:ext uri="{FF2B5EF4-FFF2-40B4-BE49-F238E27FC236}">
                <a16:creationId xmlns:a16="http://schemas.microsoft.com/office/drawing/2014/main" id="{E25562BF-221D-D87A-F158-447162F0FF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0277" y="3909604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PASSWORD('123456');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PASSWORD('123456')                        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*6BB4837EB74329105EE4568DDA7DC67ED2CA2AD9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set, 1 warning (0.05 sec)</a:t>
            </a:r>
          </a:p>
        </p:txBody>
      </p:sp>
      <p:sp>
        <p:nvSpPr>
          <p:cNvPr id="5" name="文本框 41">
            <a:extLst>
              <a:ext uri="{FF2B5EF4-FFF2-40B4-BE49-F238E27FC236}">
                <a16:creationId xmlns:a16="http://schemas.microsoft.com/office/drawing/2014/main" id="{0A713051-6C3F-9EF7-D4E8-7B89E63160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154" y="2061256"/>
            <a:ext cx="10421256" cy="73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PASSWORD(str)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返回字符串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str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的加密版本，一个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41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位长的字符串。该函数只用来对系统用户的密码进行设置，但不能对应用的数据进行加密。如果要加密应用数据，可以使用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MD5()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函数来实现。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B5A7FAC-C86E-2100-FDB7-12CEC440CB07}"/>
              </a:ext>
            </a:extLst>
          </p:cNvPr>
          <p:cNvGrpSpPr/>
          <p:nvPr/>
        </p:nvGrpSpPr>
        <p:grpSpPr>
          <a:xfrm>
            <a:off x="716126" y="3069484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6727B900-DCCD-AD70-72E0-CF0D3D3AE864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3" name="圆角矩形 25">
              <a:extLst>
                <a:ext uri="{FF2B5EF4-FFF2-40B4-BE49-F238E27FC236}">
                  <a16:creationId xmlns:a16="http://schemas.microsoft.com/office/drawing/2014/main" id="{6A59E0A6-C6E1-7A60-83A1-8D37F36116BD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49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59A121C2-67D1-B06C-96C3-C24D7D387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4810" y="3077981"/>
            <a:ext cx="84410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1600"/>
              <a:t>执行</a:t>
            </a:r>
            <a:r>
              <a:rPr lang="en-US" altLang="zh-CN" sz="1600"/>
              <a:t>SQL</a:t>
            </a:r>
            <a:r>
              <a:rPr lang="zh-CN" altLang="en-US" sz="1600"/>
              <a:t>语句，使用</a:t>
            </a:r>
            <a:r>
              <a:rPr lang="en-US" altLang="zh-CN" sz="1600"/>
              <a:t>PASSWORD(str)</a:t>
            </a:r>
            <a:r>
              <a:rPr lang="zh-CN" altLang="en-US" sz="1600"/>
              <a:t>函数对字符串“</a:t>
            </a:r>
            <a:r>
              <a:rPr lang="en-US" altLang="zh-CN" sz="1600"/>
              <a:t>123456”</a:t>
            </a:r>
            <a:r>
              <a:rPr lang="zh-CN" altLang="en-US" sz="1600"/>
              <a:t>进行加密。</a:t>
            </a:r>
            <a:r>
              <a:rPr lang="en-US" altLang="zh-CN" sz="1600"/>
              <a:t>SQL</a:t>
            </a:r>
            <a:r>
              <a:rPr lang="zh-CN" altLang="en-US" sz="1600"/>
              <a:t>语句及其执行结果如下：</a:t>
            </a:r>
          </a:p>
        </p:txBody>
      </p:sp>
      <p:sp>
        <p:nvSpPr>
          <p:cNvPr id="8" name="文本框 3">
            <a:extLst>
              <a:ext uri="{FF2B5EF4-FFF2-40B4-BE49-F238E27FC236}">
                <a16:creationId xmlns:a16="http://schemas.microsoft.com/office/drawing/2014/main" id="{0BF64860-8131-15C5-9B5C-BDDA3699AB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224" y="1228851"/>
            <a:ext cx="4732824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PASSWORD(str)</a:t>
            </a:r>
            <a:endParaRPr lang="zh-CN" altLang="en-US" noProof="1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BB03EDB7-36F9-C305-A46A-63509215512F}"/>
              </a:ext>
            </a:extLst>
          </p:cNvPr>
          <p:cNvGrpSpPr/>
          <p:nvPr/>
        </p:nvGrpSpPr>
        <p:grpSpPr>
          <a:xfrm>
            <a:off x="757212" y="1113546"/>
            <a:ext cx="1003300" cy="722312"/>
            <a:chOff x="877888" y="1586140"/>
            <a:chExt cx="1003300" cy="722312"/>
          </a:xfrm>
        </p:grpSpPr>
        <p:sp>
          <p:nvSpPr>
            <p:cNvPr id="10" name="íṩľíḍè-Freeform: Shape 9">
              <a:extLst>
                <a:ext uri="{FF2B5EF4-FFF2-40B4-BE49-F238E27FC236}">
                  <a16:creationId xmlns:a16="http://schemas.microsoft.com/office/drawing/2014/main" id="{E9E5B133-5641-477B-DB9B-74EF83A513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íṩľíḍè-Oval 10">
              <a:extLst>
                <a:ext uri="{FF2B5EF4-FFF2-40B4-BE49-F238E27FC236}">
                  <a16:creationId xmlns:a16="http://schemas.microsoft.com/office/drawing/2014/main" id="{E7693A90-2F13-2FE1-17FF-0E322390C407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1094721"/>
      </p:ext>
    </p:extLst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92DD1E-28BB-2FAD-BDE2-E87B95380A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E9D67C90-1A96-0074-B0EB-AFA45D9C0F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524" y="1347835"/>
            <a:ext cx="10421256" cy="87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CONV(val,from_base,to_base)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用于不同进制数据之间的相互转换，其中，参数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val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为需要转换的数据，该函数的作用是将其由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from_base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进制转换为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to_base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进制。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71CE47C-1E7B-5BD1-58DE-213B40E0DB82}"/>
              </a:ext>
            </a:extLst>
          </p:cNvPr>
          <p:cNvSpPr/>
          <p:nvPr/>
        </p:nvSpPr>
        <p:spPr>
          <a:xfrm>
            <a:off x="486778" y="3638993"/>
            <a:ext cx="9882453" cy="183034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E8ED34BF-B6D5-C9EF-8007-E4CE757B74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751" y="3778327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CONV(15,10,2),CONV('a',16,10),CONV(1111,2,8);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+---------------------+-----------------------+----------------------------+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CONV(15,10,2) | CONV('a',16,10)  | CONV(1111,2,8)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+---------------------+-----------------------+----------------------------+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1111      	         | 10            	  | 17           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+---------------------+-----------------------+----------------------------+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(0.03 sec)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A0AB620-F5BE-49F9-51A3-0D8928AD1FB1}"/>
              </a:ext>
            </a:extLst>
          </p:cNvPr>
          <p:cNvGrpSpPr/>
          <p:nvPr/>
        </p:nvGrpSpPr>
        <p:grpSpPr>
          <a:xfrm>
            <a:off x="482600" y="2803080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34C5D1CC-D89A-56D5-F6F5-2E933EB3C863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9" name="圆角矩形 6">
              <a:extLst>
                <a:ext uri="{FF2B5EF4-FFF2-40B4-BE49-F238E27FC236}">
                  <a16:creationId xmlns:a16="http://schemas.microsoft.com/office/drawing/2014/main" id="{547AADDB-19AA-7C59-E96A-369F09D8F8D2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50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B709A421-51E1-5153-5D17-2242E64E93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88" y="2800345"/>
            <a:ext cx="8086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语句，验证函数</a:t>
            </a:r>
            <a:r>
              <a:rPr lang="en-US" altLang="zh-CN"/>
              <a:t>CONV(val,from_base,to_base)</a:t>
            </a:r>
            <a:r>
              <a:rPr lang="zh-CN" altLang="en-US"/>
              <a:t>的应用。</a:t>
            </a:r>
            <a:r>
              <a:rPr lang="en-US" altLang="zh-CN"/>
              <a:t>SQL</a:t>
            </a:r>
            <a:r>
              <a:rPr lang="zh-CN" altLang="en-US"/>
              <a:t>语句及其执行结果如下：</a:t>
            </a:r>
          </a:p>
        </p:txBody>
      </p:sp>
    </p:spTree>
    <p:extLst>
      <p:ext uri="{BB962C8B-B14F-4D97-AF65-F5344CB8AC3E}">
        <p14:creationId xmlns:p14="http://schemas.microsoft.com/office/powerpoint/2010/main" val="3733974535"/>
      </p:ext>
    </p:extLst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33F8C0-3822-06E5-E3D9-D7F13AD473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8555CEC2-B933-FA50-D081-8C8F1686E5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091" y="1115108"/>
            <a:ext cx="10421256" cy="759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为方便地进行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IP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或者网段的比较，可以将字符串形式的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IP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地址转换为数字表示的网络字节序。这就用到了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INET_ATON(IP)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函数和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INET_NTOA(val)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E2190A9-F1C9-7A9B-5793-B9D7BCC49BEE}"/>
              </a:ext>
            </a:extLst>
          </p:cNvPr>
          <p:cNvSpPr/>
          <p:nvPr/>
        </p:nvSpPr>
        <p:spPr>
          <a:xfrm>
            <a:off x="533345" y="3871951"/>
            <a:ext cx="9882453" cy="183034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D220A298-5270-BA98-93BB-83C14DB6D6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3318" y="4011285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INET_ATON('192.168.220.110');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INET_ATON('192.168.220.110')     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           3232291950 	  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(0.02 sec)</a:t>
            </a:r>
          </a:p>
        </p:txBody>
      </p:sp>
      <p:sp>
        <p:nvSpPr>
          <p:cNvPr id="6" name="文本框 41">
            <a:extLst>
              <a:ext uri="{FF2B5EF4-FFF2-40B4-BE49-F238E27FC236}">
                <a16:creationId xmlns:a16="http://schemas.microsoft.com/office/drawing/2014/main" id="{13EEAAD3-C1B2-0C3D-D453-88425C36F3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195" y="2806429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使用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INET_ATON(IP)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函数可将参数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IP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转换为其网络字节序形式。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B16B3E7-8ED6-2D3A-3462-1FD25397C3FE}"/>
              </a:ext>
            </a:extLst>
          </p:cNvPr>
          <p:cNvGrpSpPr/>
          <p:nvPr/>
        </p:nvGrpSpPr>
        <p:grpSpPr>
          <a:xfrm>
            <a:off x="529167" y="3221967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A0A32D16-ED77-5E5D-7EA2-DFA811130EA9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4" name="圆角矩形 25">
              <a:extLst>
                <a:ext uri="{FF2B5EF4-FFF2-40B4-BE49-F238E27FC236}">
                  <a16:creationId xmlns:a16="http://schemas.microsoft.com/office/drawing/2014/main" id="{0DBD970B-0B88-0141-4549-C8FAA1658C3F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51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8" name="文本框 36">
            <a:extLst>
              <a:ext uri="{FF2B5EF4-FFF2-40B4-BE49-F238E27FC236}">
                <a16:creationId xmlns:a16="http://schemas.microsoft.com/office/drawing/2014/main" id="{1682656E-1205-5A86-9F11-1D2D088C67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7851" y="3357469"/>
            <a:ext cx="844106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1600"/>
              <a:t>执行</a:t>
            </a:r>
            <a:r>
              <a:rPr lang="en-US" altLang="zh-CN" sz="1600"/>
              <a:t>SQL</a:t>
            </a:r>
            <a:r>
              <a:rPr lang="zh-CN" altLang="en-US" sz="1600"/>
              <a:t>语句，验证函数</a:t>
            </a:r>
            <a:r>
              <a:rPr lang="en-US" altLang="zh-CN" sz="1600"/>
              <a:t>INET_ATON(IP)</a:t>
            </a:r>
            <a:r>
              <a:rPr lang="zh-CN" altLang="en-US" sz="1600"/>
              <a:t>的应用。</a:t>
            </a:r>
            <a:r>
              <a:rPr lang="en-US" altLang="zh-CN" sz="1600"/>
              <a:t>SQL</a:t>
            </a:r>
            <a:r>
              <a:rPr lang="zh-CN" altLang="en-US" sz="1600"/>
              <a:t>语句及其执行结果如下：</a:t>
            </a:r>
          </a:p>
        </p:txBody>
      </p:sp>
      <p:sp>
        <p:nvSpPr>
          <p:cNvPr id="9" name="文本框 3">
            <a:extLst>
              <a:ext uri="{FF2B5EF4-FFF2-40B4-BE49-F238E27FC236}">
                <a16:creationId xmlns:a16="http://schemas.microsoft.com/office/drawing/2014/main" id="{98F94E6E-C402-6A85-2555-167AF9448B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9200" y="2084095"/>
            <a:ext cx="4732824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INET_ATON(IP)</a:t>
            </a:r>
            <a:endParaRPr lang="zh-CN" altLang="en-US" noProof="1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E7C814B-D0C1-980C-CE01-A39647DAE51D}"/>
              </a:ext>
            </a:extLst>
          </p:cNvPr>
          <p:cNvGrpSpPr/>
          <p:nvPr/>
        </p:nvGrpSpPr>
        <p:grpSpPr>
          <a:xfrm>
            <a:off x="570253" y="1968790"/>
            <a:ext cx="1003300" cy="722312"/>
            <a:chOff x="877888" y="1586140"/>
            <a:chExt cx="1003300" cy="722312"/>
          </a:xfrm>
        </p:grpSpPr>
        <p:sp>
          <p:nvSpPr>
            <p:cNvPr id="11" name="íṩľíḍè-Freeform: Shape 9">
              <a:extLst>
                <a:ext uri="{FF2B5EF4-FFF2-40B4-BE49-F238E27FC236}">
                  <a16:creationId xmlns:a16="http://schemas.microsoft.com/office/drawing/2014/main" id="{ECC9F5A6-3022-B389-81AF-388F833431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íṩľíḍè-Oval 10">
              <a:extLst>
                <a:ext uri="{FF2B5EF4-FFF2-40B4-BE49-F238E27FC236}">
                  <a16:creationId xmlns:a16="http://schemas.microsoft.com/office/drawing/2014/main" id="{8C767A37-07EE-EC5F-A9D2-E4862DC48C1B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3735834"/>
      </p:ext>
    </p:extLst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A05A36-AA22-0A74-B3F8-42899A29E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9B1DCB5-C598-D605-9A30-D28D7957C944}"/>
              </a:ext>
            </a:extLst>
          </p:cNvPr>
          <p:cNvSpPr/>
          <p:nvPr/>
        </p:nvSpPr>
        <p:spPr>
          <a:xfrm>
            <a:off x="533345" y="3060113"/>
            <a:ext cx="9882453" cy="183034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3" name="文本框 38">
            <a:extLst>
              <a:ext uri="{FF2B5EF4-FFF2-40B4-BE49-F238E27FC236}">
                <a16:creationId xmlns:a16="http://schemas.microsoft.com/office/drawing/2014/main" id="{4179D9DC-C664-1BE9-C1C1-53232ECB13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3318" y="3199447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INET_NTOA(3232291950);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INET_NTOA(3232291950)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192.168.220.110       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(0.00 sec)</a:t>
            </a:r>
          </a:p>
        </p:txBody>
      </p:sp>
      <p:sp>
        <p:nvSpPr>
          <p:cNvPr id="5" name="文本框 41">
            <a:extLst>
              <a:ext uri="{FF2B5EF4-FFF2-40B4-BE49-F238E27FC236}">
                <a16:creationId xmlns:a16="http://schemas.microsoft.com/office/drawing/2014/main" id="{81801553-16DD-8FA0-603D-83B2D44D4C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195" y="1994591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使用函数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INET_NTOA(val)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可返回网络字节序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val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代表的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IP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地址。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50A9A89-7887-3453-B31E-BA8FA66AEA2D}"/>
              </a:ext>
            </a:extLst>
          </p:cNvPr>
          <p:cNvGrpSpPr/>
          <p:nvPr/>
        </p:nvGrpSpPr>
        <p:grpSpPr>
          <a:xfrm>
            <a:off x="529167" y="2410129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F9644EE6-443A-45DE-F55B-4A866405FAC3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29" name="圆角矩形 25">
              <a:extLst>
                <a:ext uri="{FF2B5EF4-FFF2-40B4-BE49-F238E27FC236}">
                  <a16:creationId xmlns:a16="http://schemas.microsoft.com/office/drawing/2014/main" id="{BD11444D-DD6A-0587-7588-D0AE54364EB2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52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C93ECDC7-3B6A-50AA-876B-0C007AA28A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7851" y="2545631"/>
            <a:ext cx="844106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1600"/>
              <a:t>执行</a:t>
            </a:r>
            <a:r>
              <a:rPr lang="en-US" altLang="zh-CN" sz="1600"/>
              <a:t>SQL</a:t>
            </a:r>
            <a:r>
              <a:rPr lang="zh-CN" altLang="en-US" sz="1600"/>
              <a:t>语句，验证函数</a:t>
            </a:r>
            <a:r>
              <a:rPr lang="en-US" altLang="zh-CN" sz="1600"/>
              <a:t>INET_NTOA(val)</a:t>
            </a:r>
            <a:r>
              <a:rPr lang="zh-CN" altLang="en-US" sz="1600"/>
              <a:t>的应用。</a:t>
            </a:r>
            <a:r>
              <a:rPr lang="en-US" altLang="zh-CN" sz="1600"/>
              <a:t>SQL</a:t>
            </a:r>
            <a:r>
              <a:rPr lang="zh-CN" altLang="en-US" sz="1600"/>
              <a:t>语句及其执行结果如下：</a:t>
            </a:r>
          </a:p>
        </p:txBody>
      </p:sp>
      <p:sp>
        <p:nvSpPr>
          <p:cNvPr id="8" name="文本框 3">
            <a:extLst>
              <a:ext uri="{FF2B5EF4-FFF2-40B4-BE49-F238E27FC236}">
                <a16:creationId xmlns:a16="http://schemas.microsoft.com/office/drawing/2014/main" id="{428EC95F-DA4D-57DF-9496-9B06A9DC8F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1208" y="1272257"/>
            <a:ext cx="4732824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INET_NTOA(val)</a:t>
            </a:r>
            <a:endParaRPr lang="zh-CN" altLang="en-US" noProof="1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775DAAAA-1E6E-E412-1F42-7F1B245A8545}"/>
              </a:ext>
            </a:extLst>
          </p:cNvPr>
          <p:cNvGrpSpPr/>
          <p:nvPr/>
        </p:nvGrpSpPr>
        <p:grpSpPr>
          <a:xfrm>
            <a:off x="570253" y="1156952"/>
            <a:ext cx="1003300" cy="722312"/>
            <a:chOff x="877888" y="1586140"/>
            <a:chExt cx="1003300" cy="722312"/>
          </a:xfrm>
        </p:grpSpPr>
        <p:sp>
          <p:nvSpPr>
            <p:cNvPr id="26" name="íṩľíḍè-Freeform: Shape 9">
              <a:extLst>
                <a:ext uri="{FF2B5EF4-FFF2-40B4-BE49-F238E27FC236}">
                  <a16:creationId xmlns:a16="http://schemas.microsoft.com/office/drawing/2014/main" id="{796292DF-CB02-E6C0-202D-311F4DE114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íṩľíḍè-Oval 10">
              <a:extLst>
                <a:ext uri="{FF2B5EF4-FFF2-40B4-BE49-F238E27FC236}">
                  <a16:creationId xmlns:a16="http://schemas.microsoft.com/office/drawing/2014/main" id="{A8468CAE-3BDB-3B8B-AE53-C7B2485EC0CD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2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4AAE739-4A48-2DA8-2015-6FD9E1B3BFBB}"/>
              </a:ext>
            </a:extLst>
          </p:cNvPr>
          <p:cNvGrpSpPr/>
          <p:nvPr/>
        </p:nvGrpSpPr>
        <p:grpSpPr>
          <a:xfrm flipH="1">
            <a:off x="8557932" y="2782077"/>
            <a:ext cx="2797317" cy="3979425"/>
            <a:chOff x="1133465" y="1394673"/>
            <a:chExt cx="3150360" cy="4702535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CB64E73F-53B9-F02D-4158-4FE00867CD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2" name="Freeform 37">
              <a:extLst>
                <a:ext uri="{FF2B5EF4-FFF2-40B4-BE49-F238E27FC236}">
                  <a16:creationId xmlns:a16="http://schemas.microsoft.com/office/drawing/2014/main" id="{30386536-45E1-C156-238F-15ABF7BC31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3" name="Freeform 38">
              <a:extLst>
                <a:ext uri="{FF2B5EF4-FFF2-40B4-BE49-F238E27FC236}">
                  <a16:creationId xmlns:a16="http://schemas.microsoft.com/office/drawing/2014/main" id="{C683F51E-8A64-3FA4-AB3E-BC1C5DB8EFBA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A2003AD2-FFCC-07F6-416E-A95ED560B2ED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4" name="Oval 8">
                <a:extLst>
                  <a:ext uri="{FF2B5EF4-FFF2-40B4-BE49-F238E27FC236}">
                    <a16:creationId xmlns:a16="http://schemas.microsoft.com/office/drawing/2014/main" id="{E4369F85-CEFB-6FFE-3AB6-E7885DAACF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5" name="Freeform 35">
                <a:extLst>
                  <a:ext uri="{FF2B5EF4-FFF2-40B4-BE49-F238E27FC236}">
                    <a16:creationId xmlns:a16="http://schemas.microsoft.com/office/drawing/2014/main" id="{59A56AC2-953C-F952-4005-8AD3A36ECC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E9C3E8D7-2303-5760-2199-B45D7E99C492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F469812-287B-594B-6C3B-EFCD7DE6185F}"/>
                </a:ext>
              </a:extLst>
            </p:cNvPr>
            <p:cNvCxnSpPr>
              <a:stCxn id="11" idx="4"/>
              <a:endCxn id="25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5977F4AB-A2EF-4502-F0B4-56492C58E7F1}"/>
                </a:ext>
              </a:extLst>
            </p:cNvPr>
            <p:cNvCxnSpPr>
              <a:stCxn id="13" idx="4"/>
              <a:endCxn id="25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11F80829-9B54-16AD-EE09-B5BB39DD21F6}"/>
                </a:ext>
              </a:extLst>
            </p:cNvPr>
            <p:cNvCxnSpPr>
              <a:stCxn id="15" idx="4"/>
              <a:endCxn id="25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9B875232-AA99-1711-3356-799606738218}"/>
                </a:ext>
              </a:extLst>
            </p:cNvPr>
            <p:cNvCxnSpPr>
              <a:stCxn id="12" idx="4"/>
              <a:endCxn id="25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Freeform 24">
              <a:extLst>
                <a:ext uri="{FF2B5EF4-FFF2-40B4-BE49-F238E27FC236}">
                  <a16:creationId xmlns:a16="http://schemas.microsoft.com/office/drawing/2014/main" id="{67237F92-3C84-CE53-B92A-EF601661DBC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E2C40101-8CCA-F9B5-1D1F-5E4ED933B229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25974A76-67A6-F4F2-5F86-0352F0919771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223CA4A6-DD62-0621-7B07-5336588E274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4023281"/>
      </p:ext>
    </p:extLst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WordArt 4"/>
          <p:cNvSpPr>
            <a:spLocks noTextEdit="1"/>
          </p:cNvSpPr>
          <p:nvPr/>
        </p:nvSpPr>
        <p:spPr>
          <a:xfrm>
            <a:off x="4224020" y="2780348"/>
            <a:ext cx="3814763" cy="5715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92500" lnSpcReduction="10000"/>
          </a:bodyPr>
          <a:lstStyle/>
          <a:p>
            <a:pPr algn="ctr"/>
            <a:r>
              <a:rPr lang="zh-CN" altLang="en-US" sz="36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Thank You !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82B96A-A4B3-9BC9-C3A1-6D53755555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53538B5F-7B81-F48F-F05A-5422A620BABC}"/>
              </a:ext>
            </a:extLst>
          </p:cNvPr>
          <p:cNvSpPr/>
          <p:nvPr/>
        </p:nvSpPr>
        <p:spPr>
          <a:xfrm>
            <a:off x="483776" y="3345048"/>
            <a:ext cx="9882453" cy="182098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40C1EE97-B6CA-6BB9-8C38-18FCA2EFCF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3080" y="3465721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FLOOR(2.45),FLOOR(-2.45);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FLOOR(2.45) 	| FLOOR(-2.45)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   2 		|           -3 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(0.03 sec)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B6E38C9-4664-F34A-1714-1283AB23CA41}"/>
              </a:ext>
            </a:extLst>
          </p:cNvPr>
          <p:cNvGrpSpPr/>
          <p:nvPr/>
        </p:nvGrpSpPr>
        <p:grpSpPr>
          <a:xfrm>
            <a:off x="479598" y="2695756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1E803310-4920-3295-4632-1E04D49610A1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3" name="圆角矩形 75">
              <a:extLst>
                <a:ext uri="{FF2B5EF4-FFF2-40B4-BE49-F238E27FC236}">
                  <a16:creationId xmlns:a16="http://schemas.microsoft.com/office/drawing/2014/main" id="{6D4AD790-6330-3D9D-A763-A67617C5DA3C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4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56DC33BA-2974-665A-E213-917AF5825D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9586" y="2821927"/>
            <a:ext cx="77785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语句，求小于数值</a:t>
            </a:r>
            <a:r>
              <a:rPr lang="en-US" altLang="zh-CN"/>
              <a:t>2.45</a:t>
            </a:r>
            <a:r>
              <a:rPr lang="zh-CN" altLang="en-US"/>
              <a:t>和</a:t>
            </a:r>
            <a:r>
              <a:rPr lang="en-US" altLang="zh-CN"/>
              <a:t>-2.45</a:t>
            </a:r>
            <a:r>
              <a:rPr lang="zh-CN" altLang="en-US"/>
              <a:t>的最大整数值，执行结果如下：</a:t>
            </a:r>
          </a:p>
        </p:txBody>
      </p:sp>
      <p:sp>
        <p:nvSpPr>
          <p:cNvPr id="7" name="文本框 3">
            <a:extLst>
              <a:ext uri="{FF2B5EF4-FFF2-40B4-BE49-F238E27FC236}">
                <a16:creationId xmlns:a16="http://schemas.microsoft.com/office/drawing/2014/main" id="{2F8827EC-7DBA-6BED-F04B-EBC76545E1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3984" y="1306293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FLOOR(x)</a:t>
            </a:r>
            <a:endParaRPr lang="zh-CN" altLang="en-US" noProof="1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A76260E8-9BF1-D6A9-122C-6A0665B8A03A}"/>
              </a:ext>
            </a:extLst>
          </p:cNvPr>
          <p:cNvGrpSpPr/>
          <p:nvPr/>
        </p:nvGrpSpPr>
        <p:grpSpPr>
          <a:xfrm>
            <a:off x="520684" y="1190988"/>
            <a:ext cx="1003300" cy="722312"/>
            <a:chOff x="877888" y="1586140"/>
            <a:chExt cx="1003300" cy="722312"/>
          </a:xfrm>
        </p:grpSpPr>
        <p:sp>
          <p:nvSpPr>
            <p:cNvPr id="10" name="íṩľíḍè-Freeform: Shape 9">
              <a:extLst>
                <a:ext uri="{FF2B5EF4-FFF2-40B4-BE49-F238E27FC236}">
                  <a16:creationId xmlns:a16="http://schemas.microsoft.com/office/drawing/2014/main" id="{ED81B773-E963-5817-321E-428BC353ED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íṩľíḍè-Oval 10">
              <a:extLst>
                <a:ext uri="{FF2B5EF4-FFF2-40B4-BE49-F238E27FC236}">
                  <a16:creationId xmlns:a16="http://schemas.microsoft.com/office/drawing/2014/main" id="{AB8BCBBB-6336-1DEB-856F-78558A5C804F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2</a:t>
              </a:r>
            </a:p>
          </p:txBody>
        </p:sp>
      </p:grpSp>
      <p:sp>
        <p:nvSpPr>
          <p:cNvPr id="9" name="文本框 41">
            <a:extLst>
              <a:ext uri="{FF2B5EF4-FFF2-40B4-BE49-F238E27FC236}">
                <a16:creationId xmlns:a16="http://schemas.microsoft.com/office/drawing/2014/main" id="{5F424F98-EE88-0550-889E-2E6D959225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280" y="2053750"/>
            <a:ext cx="1042125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FLOOR(x)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的返回值是</a:t>
            </a:r>
            <a:r>
              <a:rPr lang="zh-CN" altLang="en-US">
                <a:solidFill>
                  <a:srgbClr val="FF0000"/>
                </a:solidFill>
              </a:rPr>
              <a:t>小于数值</a:t>
            </a:r>
            <a:r>
              <a:rPr lang="en-US" altLang="zh-CN">
                <a:solidFill>
                  <a:srgbClr val="FF0000"/>
                </a:solidFill>
              </a:rPr>
              <a:t>x</a:t>
            </a:r>
            <a:r>
              <a:rPr lang="zh-CN" altLang="en-US">
                <a:solidFill>
                  <a:srgbClr val="FF0000"/>
                </a:solidFill>
              </a:rPr>
              <a:t>的最大整数值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，下面通过实例介绍。</a:t>
            </a:r>
          </a:p>
        </p:txBody>
      </p:sp>
    </p:spTree>
    <p:extLst>
      <p:ext uri="{BB962C8B-B14F-4D97-AF65-F5344CB8AC3E}">
        <p14:creationId xmlns:p14="http://schemas.microsoft.com/office/powerpoint/2010/main" val="275274889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FA568E-38CB-BB39-5A5A-F57E3046D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7E048665-E34A-B703-362B-6072396DEC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024" y="1304105"/>
            <a:ext cx="1042125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RAND()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的返回值是</a:t>
            </a:r>
            <a:r>
              <a:rPr lang="en-US" altLang="zh-CN">
                <a:solidFill>
                  <a:srgbClr val="FF0000"/>
                </a:solidFill>
              </a:rPr>
              <a:t>0</a:t>
            </a:r>
            <a:r>
              <a:rPr lang="zh-CN" altLang="en-US">
                <a:solidFill>
                  <a:srgbClr val="FF0000"/>
                </a:solidFill>
              </a:rPr>
              <a:t>～</a:t>
            </a:r>
            <a:r>
              <a:rPr lang="en-US" altLang="zh-CN">
                <a:solidFill>
                  <a:srgbClr val="FF0000"/>
                </a:solidFill>
              </a:rPr>
              <a:t>1</a:t>
            </a:r>
            <a:r>
              <a:rPr lang="zh-CN" altLang="en-US">
                <a:solidFill>
                  <a:srgbClr val="FF0000"/>
                </a:solidFill>
              </a:rPr>
              <a:t>内的小数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，并且每次的运行结果都不同，下面通过实例介绍。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B52E9EA-9BF2-2FEB-FFDF-3A0EB16BEDDD}"/>
              </a:ext>
            </a:extLst>
          </p:cNvPr>
          <p:cNvSpPr/>
          <p:nvPr/>
        </p:nvSpPr>
        <p:spPr>
          <a:xfrm>
            <a:off x="423278" y="2698450"/>
            <a:ext cx="9882453" cy="182098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D8507AE8-19D2-C978-2DEA-C65E040F52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3251" y="2819123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RAND(),RAND(),RAND();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+----------------------------------------------+--------------------------------------------+---------------------------------------------+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RAND()             		 | RAND()            		| RAND()            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+----------------------------------------------+--------------------------------------------+---------------------------------------------+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0.32945327863977597 	 | 0.017887058684497196 	| 0.10107548823680308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+----------------------------------------------+--------------------------------------------+---------------------------------------------+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(0.04 sec)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285CF8A-8575-6BDA-6951-03352896F5D5}"/>
              </a:ext>
            </a:extLst>
          </p:cNvPr>
          <p:cNvGrpSpPr/>
          <p:nvPr/>
        </p:nvGrpSpPr>
        <p:grpSpPr>
          <a:xfrm>
            <a:off x="419100" y="2002503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72EBA2B3-D288-8F98-1B6C-9895D0D7FB6E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25" name="圆角矩形 15">
              <a:extLst>
                <a:ext uri="{FF2B5EF4-FFF2-40B4-BE49-F238E27FC236}">
                  <a16:creationId xmlns:a16="http://schemas.microsoft.com/office/drawing/2014/main" id="{9FFAA670-668C-C054-1587-25E5DFFB06F6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5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7E6A86AA-4B98-B41C-6A7B-46BB33DDED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9088" y="2128674"/>
            <a:ext cx="77785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语句，使用函数</a:t>
            </a:r>
            <a:r>
              <a:rPr lang="en-US" altLang="zh-CN"/>
              <a:t>RAND()</a:t>
            </a:r>
            <a:r>
              <a:rPr lang="zh-CN" altLang="en-US"/>
              <a:t>获取随机数，执行结果如下：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06880DF-6F2F-6826-DFF5-C0288A2E4B0B}"/>
              </a:ext>
            </a:extLst>
          </p:cNvPr>
          <p:cNvGrpSpPr/>
          <p:nvPr/>
        </p:nvGrpSpPr>
        <p:grpSpPr>
          <a:xfrm flipH="1">
            <a:off x="8826491" y="3897588"/>
            <a:ext cx="2039412" cy="2901237"/>
            <a:chOff x="1133465" y="1394673"/>
            <a:chExt cx="3150360" cy="470253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E189F24C-7529-E793-C6CF-AB06B4A34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0" name="Freeform 37">
              <a:extLst>
                <a:ext uri="{FF2B5EF4-FFF2-40B4-BE49-F238E27FC236}">
                  <a16:creationId xmlns:a16="http://schemas.microsoft.com/office/drawing/2014/main" id="{6CFCF2DA-6123-847A-69B0-ED203E1D15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1" name="Freeform 38">
              <a:extLst>
                <a:ext uri="{FF2B5EF4-FFF2-40B4-BE49-F238E27FC236}">
                  <a16:creationId xmlns:a16="http://schemas.microsoft.com/office/drawing/2014/main" id="{05079921-908E-6088-ADF4-F9DEE1C409C9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F2740599-43F0-BC81-0BFE-F3F32D8EF261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2" name="Oval 8">
                <a:extLst>
                  <a:ext uri="{FF2B5EF4-FFF2-40B4-BE49-F238E27FC236}">
                    <a16:creationId xmlns:a16="http://schemas.microsoft.com/office/drawing/2014/main" id="{7134D855-A547-008C-57EF-B191C321BA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3" name="Freeform 35">
                <a:extLst>
                  <a:ext uri="{FF2B5EF4-FFF2-40B4-BE49-F238E27FC236}">
                    <a16:creationId xmlns:a16="http://schemas.microsoft.com/office/drawing/2014/main" id="{8D469BF0-9928-F6C6-1247-5251207F1E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70C96B45-0612-15C5-8A22-1B88EA0B0D56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9D5BE482-0311-DA2C-751A-45DA5FC8F836}"/>
                </a:ext>
              </a:extLst>
            </p:cNvPr>
            <p:cNvCxnSpPr>
              <a:stCxn id="9" idx="4"/>
              <a:endCxn id="23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A9A945B4-0927-13E4-9C60-6B741AC1DD66}"/>
                </a:ext>
              </a:extLst>
            </p:cNvPr>
            <p:cNvCxnSpPr>
              <a:stCxn id="11" idx="4"/>
              <a:endCxn id="23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02A43FE8-A087-5865-BC14-CC6000C66FDC}"/>
                </a:ext>
              </a:extLst>
            </p:cNvPr>
            <p:cNvCxnSpPr>
              <a:stCxn id="13" idx="4"/>
              <a:endCxn id="23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0A3BB501-0733-B16D-359A-0529CDA6F880}"/>
                </a:ext>
              </a:extLst>
            </p:cNvPr>
            <p:cNvCxnSpPr>
              <a:stCxn id="10" idx="4"/>
              <a:endCxn id="23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 24">
              <a:extLst>
                <a:ext uri="{FF2B5EF4-FFF2-40B4-BE49-F238E27FC236}">
                  <a16:creationId xmlns:a16="http://schemas.microsoft.com/office/drawing/2014/main" id="{85945DF1-C913-DA07-DB46-77E3DD0BDF4A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6A66F115-BB27-37BF-4AA8-F8C342AC7BBB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AED44EAD-487D-E41A-B21B-41AE31E75D0D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D76912E4-BAB8-B859-0E50-D07D63E37D99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5870658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CEE2FF-5CB9-18BA-4EA5-596A5F82E2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F63AAEDA-8FB0-9D3F-6EE4-DBFBEB064E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024" y="1304104"/>
            <a:ext cx="10421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函数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ROUND()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的作用是</a:t>
            </a:r>
            <a:r>
              <a:rPr lang="zh-CN" altLang="en-US">
                <a:solidFill>
                  <a:srgbClr val="FF0000"/>
                </a:solidFill>
              </a:rPr>
              <a:t>对数值执行四舍五入操作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，当函数格式为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ROUND(x)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时，返回值为整数；当函数格式为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ROUND(x,y)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时，对数值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x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进行四舍五入并保留小数点后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y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位，下面通过实例进行介绍。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18F0730-2883-4221-026E-1F435F43755D}"/>
              </a:ext>
            </a:extLst>
          </p:cNvPr>
          <p:cNvSpPr/>
          <p:nvPr/>
        </p:nvSpPr>
        <p:spPr>
          <a:xfrm>
            <a:off x="423278" y="3224268"/>
            <a:ext cx="9882453" cy="172111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3FA7D51C-501A-F30E-92AC-1942008879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3251" y="3285672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ROUND(100.144),ROUND(100.568),ROUND(100.144,2),ROUND(100.568,2);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+------------------------------+-----------------------------+------------------------------+-----------------------------+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ROUND(100.144)	| ROUND(100.568)	| ROUND(100.144,2)	| ROUND(100.568,2)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+------------------------------+-----------------------------+------------------------------+-----------------------------+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    100	|            101	|           100.14 	|           100.57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+------------------------------+-----------------------------+------------------------------+-----------------------------+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(0.03 sec)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9A0C20E-4C42-B6FC-BBE4-9F62D826A236}"/>
              </a:ext>
            </a:extLst>
          </p:cNvPr>
          <p:cNvGrpSpPr/>
          <p:nvPr/>
        </p:nvGrpSpPr>
        <p:grpSpPr>
          <a:xfrm>
            <a:off x="419100" y="2291763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FA064CB7-26D8-C79C-F928-02770BCEA475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25" name="圆角矩形 15">
              <a:extLst>
                <a:ext uri="{FF2B5EF4-FFF2-40B4-BE49-F238E27FC236}">
                  <a16:creationId xmlns:a16="http://schemas.microsoft.com/office/drawing/2014/main" id="{66DA2B66-A2F0-9640-471B-547E426BF697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例6】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98A30E74-F91F-565A-479F-F0E3E791F1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9088" y="2343286"/>
            <a:ext cx="77785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语句，使用函数</a:t>
            </a:r>
            <a:r>
              <a:rPr lang="en-US" altLang="zh-CN"/>
              <a:t>ROUND(x)</a:t>
            </a:r>
            <a:r>
              <a:rPr lang="zh-CN" altLang="en-US"/>
              <a:t>和</a:t>
            </a:r>
            <a:r>
              <a:rPr lang="en-US" altLang="zh-CN"/>
              <a:t>ROUND(x,y)</a:t>
            </a:r>
            <a:r>
              <a:rPr lang="zh-CN" altLang="en-US"/>
              <a:t>对数值进行四舍五入操作，执行结果如下：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A36FB30-B961-4868-5EC0-2159E1090695}"/>
              </a:ext>
            </a:extLst>
          </p:cNvPr>
          <p:cNvGrpSpPr/>
          <p:nvPr/>
        </p:nvGrpSpPr>
        <p:grpSpPr>
          <a:xfrm flipH="1">
            <a:off x="8552116" y="3100203"/>
            <a:ext cx="2599929" cy="3698623"/>
            <a:chOff x="1133465" y="1394673"/>
            <a:chExt cx="3150360" cy="470253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E6853056-BBC5-9D26-DB5B-5D0E6E50C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0" name="Freeform 37">
              <a:extLst>
                <a:ext uri="{FF2B5EF4-FFF2-40B4-BE49-F238E27FC236}">
                  <a16:creationId xmlns:a16="http://schemas.microsoft.com/office/drawing/2014/main" id="{2A78B4BF-0641-E9A1-41C7-2DDBDEF473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1" name="Freeform 38">
              <a:extLst>
                <a:ext uri="{FF2B5EF4-FFF2-40B4-BE49-F238E27FC236}">
                  <a16:creationId xmlns:a16="http://schemas.microsoft.com/office/drawing/2014/main" id="{A9DA357D-2C6A-994B-AAD8-F1269836AE5D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B3FE35D6-FBFA-E17A-45AD-FD6FBE356CE2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2" name="Oval 8">
                <a:extLst>
                  <a:ext uri="{FF2B5EF4-FFF2-40B4-BE49-F238E27FC236}">
                    <a16:creationId xmlns:a16="http://schemas.microsoft.com/office/drawing/2014/main" id="{8A06112D-7A6D-A568-0640-8DA65D1E6C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3" name="Freeform 35">
                <a:extLst>
                  <a:ext uri="{FF2B5EF4-FFF2-40B4-BE49-F238E27FC236}">
                    <a16:creationId xmlns:a16="http://schemas.microsoft.com/office/drawing/2014/main" id="{685728A6-EE29-CC3B-C70C-F4F1D59D52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4AF949BE-0630-6056-DC3D-5BEFAC3CE9ED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9F3B9149-D8C2-BB65-80CE-F5B04EA32276}"/>
                </a:ext>
              </a:extLst>
            </p:cNvPr>
            <p:cNvCxnSpPr>
              <a:stCxn id="9" idx="4"/>
              <a:endCxn id="23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04E1260E-9344-555B-2E87-F278CB6B3A5C}"/>
                </a:ext>
              </a:extLst>
            </p:cNvPr>
            <p:cNvCxnSpPr>
              <a:stCxn id="11" idx="4"/>
              <a:endCxn id="23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E001458A-67E7-CC8C-8424-31C6F860CA2D}"/>
                </a:ext>
              </a:extLst>
            </p:cNvPr>
            <p:cNvCxnSpPr>
              <a:stCxn id="13" idx="4"/>
              <a:endCxn id="23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002F85D0-9C8B-4D60-632A-62ECCCB84BAC}"/>
                </a:ext>
              </a:extLst>
            </p:cNvPr>
            <p:cNvCxnSpPr>
              <a:stCxn id="10" idx="4"/>
              <a:endCxn id="23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 24">
              <a:extLst>
                <a:ext uri="{FF2B5EF4-FFF2-40B4-BE49-F238E27FC236}">
                  <a16:creationId xmlns:a16="http://schemas.microsoft.com/office/drawing/2014/main" id="{B0B8FE11-52E9-3CD7-CC30-BE1CB27CCAA6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339ACE9C-0F15-3168-6279-4D1EB4A5220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F82556D3-3F56-88FC-641D-36D73348E1E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B1B628C2-90B4-8098-AF14-4DEB4C25AAE2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818503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259e4a3d-8953-45b9-a5b3-c530baca94f0"/>
  <p:tag name="COMMONDATA" val="eyJoZGlkIjoiMmE3ODljNmM3OTdiZmM2NTBiNTU4NGE3OTk1NjExMG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3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自定义设计方案">
  <a:themeElements>
    <a:clrScheme name="">
      <a:dk1>
        <a:srgbClr val="000000"/>
      </a:dk1>
      <a:lt1>
        <a:srgbClr val="FFFFFF"/>
      </a:lt1>
      <a:dk2>
        <a:srgbClr val="4B5661"/>
      </a:dk2>
      <a:lt2>
        <a:srgbClr val="D5E2F0"/>
      </a:lt2>
      <a:accent1>
        <a:srgbClr val="1B5A9A"/>
      </a:accent1>
      <a:accent2>
        <a:srgbClr val="344D8D"/>
      </a:accent2>
      <a:accent3>
        <a:srgbClr val="4D4080"/>
      </a:accent3>
      <a:accent4>
        <a:srgbClr val="663373"/>
      </a:accent4>
      <a:accent5>
        <a:srgbClr val="7F2666"/>
      </a:accent5>
      <a:accent6>
        <a:srgbClr val="991A5A"/>
      </a:accent6>
      <a:hlink>
        <a:srgbClr val="0026E5"/>
      </a:hlink>
      <a:folHlink>
        <a:srgbClr val="7E1FA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演示文稿1</Template>
  <TotalTime>31</TotalTime>
  <Words>7558</Words>
  <Application>Microsoft Office PowerPoint</Application>
  <PresentationFormat>宽屏</PresentationFormat>
  <Paragraphs>673</Paragraphs>
  <Slides>69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69</vt:i4>
      </vt:variant>
    </vt:vector>
  </HeadingPairs>
  <TitlesOfParts>
    <vt:vector size="77" baseType="lpstr">
      <vt:lpstr>微软雅黑</vt:lpstr>
      <vt:lpstr>Arial</vt:lpstr>
      <vt:lpstr>Calibri</vt:lpstr>
      <vt:lpstr>Impact</vt:lpstr>
      <vt:lpstr>Roboto Light</vt:lpstr>
      <vt:lpstr>Wingdings</vt:lpstr>
      <vt:lpstr>3_自定义设计方案</vt:lpstr>
      <vt:lpstr>5_自定义设计方案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lspcieee</dc:creator>
  <cp:lastModifiedBy>昌港 徐</cp:lastModifiedBy>
  <cp:revision>193</cp:revision>
  <dcterms:created xsi:type="dcterms:W3CDTF">2014-01-13T14:27:00Z</dcterms:created>
  <dcterms:modified xsi:type="dcterms:W3CDTF">2024-11-25T01:56:15Z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E878210423CE4FA895E9EC0BB90DA950_13</vt:lpwstr>
  </property>
  <property fmtid="{D5CDD505-2E9C-101B-9397-08002B2CF9AE}" pid="3" name="KSOProductBuildVer">
    <vt:lpwstr>2052-12.1.0.18608</vt:lpwstr>
  </property>
</Properties>
</file>