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31"/>
  </p:notesMasterIdLst>
  <p:handoutMasterIdLst>
    <p:handoutMasterId r:id="rId32"/>
  </p:handoutMasterIdLst>
  <p:sldIdLst>
    <p:sldId id="466" r:id="rId3"/>
    <p:sldId id="469" r:id="rId4"/>
    <p:sldId id="470" r:id="rId5"/>
    <p:sldId id="471" r:id="rId6"/>
    <p:sldId id="472" r:id="rId7"/>
    <p:sldId id="473" r:id="rId8"/>
    <p:sldId id="474" r:id="rId9"/>
    <p:sldId id="475" r:id="rId10"/>
    <p:sldId id="476" r:id="rId11"/>
    <p:sldId id="477" r:id="rId12"/>
    <p:sldId id="478" r:id="rId13"/>
    <p:sldId id="479" r:id="rId14"/>
    <p:sldId id="481" r:id="rId15"/>
    <p:sldId id="480" r:id="rId16"/>
    <p:sldId id="483" r:id="rId17"/>
    <p:sldId id="482" r:id="rId18"/>
    <p:sldId id="484" r:id="rId19"/>
    <p:sldId id="485" r:id="rId20"/>
    <p:sldId id="486" r:id="rId21"/>
    <p:sldId id="487" r:id="rId22"/>
    <p:sldId id="488" r:id="rId23"/>
    <p:sldId id="489" r:id="rId24"/>
    <p:sldId id="490" r:id="rId25"/>
    <p:sldId id="491" r:id="rId26"/>
    <p:sldId id="492" r:id="rId27"/>
    <p:sldId id="493" r:id="rId28"/>
    <p:sldId id="494" r:id="rId29"/>
    <p:sldId id="468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874CB"/>
    <a:srgbClr val="1B5A9D"/>
    <a:srgbClr val="389B39"/>
    <a:srgbClr val="2492BC"/>
    <a:srgbClr val="339AC1"/>
    <a:srgbClr val="2691BD"/>
    <a:srgbClr val="78C7ED"/>
    <a:srgbClr val="E97915"/>
    <a:srgbClr val="379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/>
    <p:restoredTop sz="94619"/>
  </p:normalViewPr>
  <p:slideViewPr>
    <p:cSldViewPr showGuides="1">
      <p:cViewPr>
        <p:scale>
          <a:sx n="75" d="100"/>
          <a:sy n="75" d="100"/>
        </p:scale>
        <p:origin x="38" y="691"/>
      </p:cViewPr>
      <p:guideLst>
        <p:guide orient="horz" pos="215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4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173" y="1755666"/>
            <a:ext cx="5419983" cy="2123658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itle"/>
              </a:ext>
            </a:extLst>
          </a:bodyPr>
          <a:lstStyle/>
          <a:p>
            <a:pPr algn="ctr"/>
            <a:r>
              <a:rPr lang="en-US" altLang="zh-CN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MySQL</a:t>
            </a:r>
            <a:r>
              <a:rPr lang="zh-CN" altLang="en-US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数据库项目驱动教程</a:t>
            </a:r>
          </a:p>
          <a:p>
            <a:pPr algn="ctr"/>
            <a:endParaRPr lang="zh-CN" altLang="en-US" sz="4400" b="1" spc="4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360" y="3274675"/>
            <a:ext cx="6408916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xmlns="" type="sub-title"/>
              </a:ext>
            </a:extLst>
          </a:bodyPr>
          <a:lstStyle/>
          <a:p>
            <a:pPr algn="ctr"/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模块六</a:t>
            </a:r>
            <a:r>
              <a:rPr lang="en-US" altLang="zh-CN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运算符与函数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352" y="4174470"/>
            <a:ext cx="6644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xmlns="" type="sub-title"/>
              </a:ext>
            </a:extLst>
          </a:bodyPr>
          <a:lstStyle/>
          <a:p>
            <a:pPr algn="ctr"/>
            <a:r>
              <a:rPr 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任务一</a:t>
            </a:r>
            <a:r>
              <a:rPr lang="en-US" alt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运算符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59496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授课讲师：</a:t>
            </a:r>
            <a:r>
              <a:rPr lang="zh-CN" altLang="en-US" sz="2400" b="1" dirty="0">
                <a:ea typeface="微软雅黑" panose="020B0503020204020204" charset="-122"/>
              </a:rPr>
              <a:t>徐昌港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00545C-60F0-B812-166B-CD28DE743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3" b="20965"/>
          <a:stretch/>
        </p:blipFill>
        <p:spPr>
          <a:xfrm>
            <a:off x="7464152" y="1628775"/>
            <a:ext cx="3312795" cy="39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0C857-CF16-5FB8-36C5-64AEDC144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48D06A71-886D-7481-007B-7069B120D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9786" y="1173904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其他常用比较运算符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1C524B-568C-284D-7B03-825C8F721E3B}"/>
              </a:ext>
            </a:extLst>
          </p:cNvPr>
          <p:cNvGrpSpPr/>
          <p:nvPr/>
        </p:nvGrpSpPr>
        <p:grpSpPr>
          <a:xfrm>
            <a:off x="736486" y="1058599"/>
            <a:ext cx="1003300" cy="722312"/>
            <a:chOff x="877888" y="1586140"/>
            <a:chExt cx="1003300" cy="722312"/>
          </a:xfrm>
        </p:grpSpPr>
        <p:sp>
          <p:nvSpPr>
            <p:cNvPr id="17" name="íṩľíḍè-Freeform: Shape 9">
              <a:extLst>
                <a:ext uri="{FF2B5EF4-FFF2-40B4-BE49-F238E27FC236}">
                  <a16:creationId xmlns:a16="http://schemas.microsoft.com/office/drawing/2014/main" id="{941D218C-3B2E-F705-300F-59FC0E836D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ṩľíḍè-Oval 10">
              <a:extLst>
                <a:ext uri="{FF2B5EF4-FFF2-40B4-BE49-F238E27FC236}">
                  <a16:creationId xmlns:a16="http://schemas.microsoft.com/office/drawing/2014/main" id="{6E15D4BB-B71F-C9C8-4287-6B310522A09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B838494B-2852-FB85-E1AB-AF4AFE4E639C}"/>
              </a:ext>
            </a:extLst>
          </p:cNvPr>
          <p:cNvSpPr/>
          <p:nvPr/>
        </p:nvSpPr>
        <p:spPr>
          <a:xfrm>
            <a:off x="920953" y="3586205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C5246029-E07C-F7E8-E54D-A62D2FFBC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228" y="3778698"/>
            <a:ext cx="857463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1&lt;1,2&gt;1,1.5&lt;2,'a'&lt;'aaa',(1+2)&lt;=(1+2);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1&lt;1	| 2&gt;1	| 1.5&lt;2	| 'a'&lt;'aaa' 	| (1+2)&lt;=(1+2)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0	|   1	|    1	|      1	|          1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+--------------+--------------+--------------+--------------+-----------------------------+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79706AC-4187-E145-4451-2F6DBE45C857}"/>
              </a:ext>
            </a:extLst>
          </p:cNvPr>
          <p:cNvGrpSpPr/>
          <p:nvPr/>
        </p:nvGrpSpPr>
        <p:grpSpPr>
          <a:xfrm>
            <a:off x="695400" y="287089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0190E94-77A2-F488-0654-8C737D766B1A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6" name="圆角矩形 10">
              <a:extLst>
                <a:ext uri="{FF2B5EF4-FFF2-40B4-BE49-F238E27FC236}">
                  <a16:creationId xmlns:a16="http://schemas.microsoft.com/office/drawing/2014/main" id="{A6E69EE1-1B25-D4ED-D8B6-6E14BBE9104B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FEA8DE77-F99B-CFDF-0334-3C296838B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5387" y="3002720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执行使用“</a:t>
            </a:r>
            <a:r>
              <a:rPr lang="en-US" altLang="zh-CN" sz="1600"/>
              <a:t>&lt;”“&gt;”“&lt;=”</a:t>
            </a:r>
            <a:r>
              <a:rPr lang="zh-CN" altLang="en-US" sz="1600"/>
              <a:t>和“</a:t>
            </a:r>
            <a:r>
              <a:rPr lang="en-US" altLang="zh-CN" sz="1600"/>
              <a:t>&gt;=”</a:t>
            </a:r>
            <a:r>
              <a:rPr lang="zh-CN" altLang="en-US" sz="1600"/>
              <a:t>比较运算符的</a:t>
            </a:r>
            <a:r>
              <a:rPr lang="en-US" altLang="zh-CN" sz="1600"/>
              <a:t>SQL</a:t>
            </a:r>
            <a:r>
              <a:rPr lang="zh-CN" altLang="en-US" sz="1600"/>
              <a:t>语句，了解这些运算符的作用。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76714028-E381-A5F7-9EDB-E23E0E3AD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985" y="1835212"/>
            <a:ext cx="10747827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&lt;”“&gt;”“&lt;=”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&gt;=”4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种运算符用于比较数字、字符串和表达式，如果比较结果为真则返回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，否则返回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。这些运算符也不能操作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（空值）。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08E3E29-05BF-041B-D0F8-595BFF082864}"/>
              </a:ext>
            </a:extLst>
          </p:cNvPr>
          <p:cNvGrpSpPr/>
          <p:nvPr/>
        </p:nvGrpSpPr>
        <p:grpSpPr>
          <a:xfrm>
            <a:off x="842579" y="5352512"/>
            <a:ext cx="10096656" cy="884800"/>
            <a:chOff x="812800" y="4424635"/>
            <a:chExt cx="10580688" cy="1800000"/>
          </a:xfrm>
        </p:grpSpPr>
        <p:sp>
          <p:nvSpPr>
            <p:cNvPr id="11" name="圆角矩形 13">
              <a:extLst>
                <a:ext uri="{FF2B5EF4-FFF2-40B4-BE49-F238E27FC236}">
                  <a16:creationId xmlns:a16="http://schemas.microsoft.com/office/drawing/2014/main" id="{59B4035D-D114-62DF-2BA2-11694BFD2EFA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2BCA42B-4BD2-90E0-02CF-975C65ED0E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3" name="Flowchart: Off-page Connector 32">
                <a:extLst>
                  <a:ext uri="{FF2B5EF4-FFF2-40B4-BE49-F238E27FC236}">
                    <a16:creationId xmlns:a16="http://schemas.microsoft.com/office/drawing/2014/main" id="{C70EA66D-9B3B-168E-90E0-9838B8F5F3DE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Round Same Side Corner Rectangle 33">
                <a:extLst>
                  <a:ext uri="{FF2B5EF4-FFF2-40B4-BE49-F238E27FC236}">
                    <a16:creationId xmlns:a16="http://schemas.microsoft.com/office/drawing/2014/main" id="{D16FF8C4-5001-F49C-017B-A28B641AD856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41">
            <a:extLst>
              <a:ext uri="{FF2B5EF4-FFF2-40B4-BE49-F238E27FC236}">
                <a16:creationId xmlns:a16="http://schemas.microsoft.com/office/drawing/2014/main" id="{7314CA7E-6EF1-FEAD-FBE0-A303E7EEA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3564" y="5481401"/>
            <a:ext cx="8099502" cy="63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如果使用上述</a:t>
            </a:r>
            <a:r>
              <a:rPr lang="en-US" altLang="zh-CN" sz="1500" dirty="0">
                <a:solidFill>
                  <a:schemeClr val="bg1"/>
                </a:solidFill>
              </a:rPr>
              <a:t>4</a:t>
            </a:r>
            <a:r>
              <a:rPr lang="zh-CN" altLang="en-US" sz="1500" dirty="0">
                <a:solidFill>
                  <a:schemeClr val="bg1"/>
                </a:solidFill>
              </a:rPr>
              <a:t>种运算符进行比较的两个操作数为字符串，系统会比较两个字符串的长度，但两个操作数不能一个为数值，一个为字符串。</a:t>
            </a:r>
          </a:p>
        </p:txBody>
      </p:sp>
    </p:spTree>
    <p:extLst>
      <p:ext uri="{BB962C8B-B14F-4D97-AF65-F5344CB8AC3E}">
        <p14:creationId xmlns:p14="http://schemas.microsoft.com/office/powerpoint/2010/main" val="319706980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4DCF7-989E-9658-6DCB-DF6661DBC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E6B55853-529F-2F0F-4A24-64DCC9ACED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087" y="967438"/>
            <a:ext cx="1074782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实现特殊功能的比较运算符主要包括“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BETWEEN AND”“IN”“IS NULL”“LIKE”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REGEXP”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，前面几种已经在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7.2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节进行了介绍，本节主要介绍实现正则表达式匹配的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REGEXP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运算符的应用。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E3A5BB-940F-CFB7-67E6-44184D512347}"/>
              </a:ext>
            </a:extLst>
          </p:cNvPr>
          <p:cNvSpPr/>
          <p:nvPr/>
        </p:nvSpPr>
        <p:spPr>
          <a:xfrm>
            <a:off x="4368604" y="1930810"/>
            <a:ext cx="309091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/>
              <a:t>表</a:t>
            </a:r>
            <a:r>
              <a:rPr lang="en-US" altLang="zh-CN" sz="1600"/>
              <a:t>9-3  REGEXP</a:t>
            </a:r>
            <a:r>
              <a:rPr lang="zh-CN" altLang="en-US" sz="1600"/>
              <a:t>通配符及其作用</a:t>
            </a:r>
          </a:p>
        </p:txBody>
      </p:sp>
      <p:pic>
        <p:nvPicPr>
          <p:cNvPr id="4" name="table">
            <a:extLst>
              <a:ext uri="{FF2B5EF4-FFF2-40B4-BE49-F238E27FC236}">
                <a16:creationId xmlns:a16="http://schemas.microsoft.com/office/drawing/2014/main" id="{FF23661C-0E3D-EF27-1295-ACFB4BA38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269363"/>
            <a:ext cx="10156842" cy="396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04589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A40B5-0787-AA7B-66A2-A9105DEA3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E7DC61E-1297-9736-97C3-1A1324A26095}"/>
              </a:ext>
            </a:extLst>
          </p:cNvPr>
          <p:cNvSpPr/>
          <p:nvPr/>
        </p:nvSpPr>
        <p:spPr>
          <a:xfrm>
            <a:off x="1084450" y="1837927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A8B781BB-B02B-C240-3217-A06066BAC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5725" y="1918448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'abc' REGEXP '^a','abc' REGEXP 'c$','abc' REGEXP '.bc','abc' REGEXP '[xy]';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+-------------------------+--------------------------+----------------------------+-------------------------+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'abc' regexp '^a‘    | 'abc' regexp 'c$'      | 'abc' regexp '.bc'	       | 'abc' regexp '[xy]' 	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+-------------------------+--------------------------+----------------------------+-------------------------+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1	             |   1	         |   1 		       |   0		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+-------------------------+--------------------------+----------------------------+-------------------------+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B08CC9F-A1EA-BA49-666F-42B828DBE880}"/>
              </a:ext>
            </a:extLst>
          </p:cNvPr>
          <p:cNvGrpSpPr/>
          <p:nvPr/>
        </p:nvGrpSpPr>
        <p:grpSpPr>
          <a:xfrm>
            <a:off x="858897" y="112261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B1B9DD8-72F4-68E3-8736-739AAEAF95E2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8">
              <a:extLst>
                <a:ext uri="{FF2B5EF4-FFF2-40B4-BE49-F238E27FC236}">
                  <a16:creationId xmlns:a16="http://schemas.microsoft.com/office/drawing/2014/main" id="{0FEB66BB-BE32-A528-C680-BC1954D0F21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D4940032-A6EB-758F-818F-AA1775F56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8884" y="1263773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使用运算符</a:t>
            </a:r>
            <a:r>
              <a:rPr lang="en-US" altLang="zh-CN" sz="1600"/>
              <a:t>REGEXP</a:t>
            </a:r>
            <a:r>
              <a:rPr lang="zh-CN" altLang="en-US" sz="1600"/>
              <a:t>进行字符串匹配运算，执行结果如下所示：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5201798-18B6-48F6-2649-E368BAE15FF8}"/>
              </a:ext>
            </a:extLst>
          </p:cNvPr>
          <p:cNvSpPr/>
          <p:nvPr/>
        </p:nvSpPr>
        <p:spPr>
          <a:xfrm>
            <a:off x="1096885" y="4481704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D5A68F93-CCDC-404D-FF72-F370573F8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8160" y="4552894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'bcd' REGEXP 'a*d','bcd' REGEXP 'cc*d','bcd' REGEXP 'c+d','bcd' REGEXP 'b+d';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'bcd' regexp 'a*d‘	| 'bcd' regexp 'cc*d' 	| 'bcd' regexp 'c+d'	| 'bcd' regexp 'b+d'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 1 		|              1		|        1		|             0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5AA9E9C-D538-9DCD-D72E-80E6277ADC84}"/>
              </a:ext>
            </a:extLst>
          </p:cNvPr>
          <p:cNvGrpSpPr/>
          <p:nvPr/>
        </p:nvGrpSpPr>
        <p:grpSpPr>
          <a:xfrm>
            <a:off x="871332" y="376639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6A54C8D-F8D1-C07D-E44F-28DBFF7CED5B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14">
              <a:extLst>
                <a:ext uri="{FF2B5EF4-FFF2-40B4-BE49-F238E27FC236}">
                  <a16:creationId xmlns:a16="http://schemas.microsoft.com/office/drawing/2014/main" id="{535A6F17-B366-F6AF-5013-6C789FAF3E86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7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1408E8C8-F756-B5D0-EB10-105D93C08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1319" y="3907550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使用通配符“*”和“</a:t>
            </a:r>
            <a:r>
              <a:rPr lang="en-US" altLang="zh-CN" sz="1600"/>
              <a:t>+”</a:t>
            </a:r>
            <a:r>
              <a:rPr lang="zh-CN" altLang="en-US" sz="1600"/>
              <a:t>匹配符号前面的字母出现的次数，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108527038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5D5690-CD92-9D9D-7339-67DC0A761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FA14F72-FCDA-5C73-8BB8-24662FFB00EF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B9FEACBA-E65F-E58B-2EC0-DA830DCDE234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E035C58F-0C3C-7CD6-CFB8-2AC9D4EB42CB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99E3CDBC-3A37-F418-66F7-8123E98C7545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65F3B991-7CD8-E837-EA53-FF7AAF8CD57B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CE81F59B-E9DF-09A5-7F62-A88789F96DA9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773B52AE-7C34-FA6B-1DA5-7B8860E6260B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6597EB3C-B7C7-05C2-CC7D-E45AEC3C547B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DD13CB15-A2CB-1FEB-0742-80AE06518BEA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EBE08F77-9E80-3AF3-A302-ABD1A2D5A196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E30041D1-D522-3DAC-F33E-AEC266B829E7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9930B3F7-80DE-EEB4-23EC-59C0B7900FAD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70201224-A740-2C3D-C46F-D33526DA9E0F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20E9F6FE-AC75-1990-576F-89B195469850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C1BD3AB2-D87F-58A3-D3D2-5BC5B682B054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E3639906-7B6D-A67A-1FB5-24A8B160A584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3801D451-D270-3859-E638-695663887D0A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97544E9D-B345-FF85-A20E-E4AAF16BA8FB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1248D441-568F-BEA1-CD88-D864C8DA6913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AAB264DF-C14E-5356-191C-777C99E5CA40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3DB1E2AD-F2AB-ABE3-D368-20C3D86A8657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08D218AA-8F43-85C9-E2C0-091E4A10E7F4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9E1133CD-6F46-364C-92BA-D30471BADD56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D8F4503B-EA72-685B-BD6A-738C016C739D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AFF87319-4E45-A4C4-C415-FCFCACF3F316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3CCE0B0F-BBE6-F64E-6DFB-72A2C6BFE06C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786D91D6-F18E-2127-16FE-DDE1A10D5A83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DF138F8B-55CF-F99E-E749-38B02F35DC46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E00F60EE-626E-F166-7742-BEBF224E401A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75140F36-0AF7-F258-5BC1-D137DD297A77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F3F71F9F-9F41-B8E5-EBBF-8FFB139EB4D1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FF0A29E9-3113-F3BF-774A-1C053B46D6A8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FA58A792-838F-949F-EE9D-55C3EDF612DC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4FE50BE7-021E-E793-2A45-62D81CFBDFE1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6BDC0E2C-57E3-28BA-FB19-259E2BC21ACD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80CFF526-3218-6A07-8F71-831351F2C81F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64209018-461B-CB26-EAF6-8BC14DD03F6C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F28C6159-9070-6FD6-EBFF-AA1246786127}"/>
              </a:ext>
            </a:extLst>
          </p:cNvPr>
          <p:cNvCxnSpPr/>
          <p:nvPr/>
        </p:nvCxnSpPr>
        <p:spPr>
          <a:xfrm>
            <a:off x="5993300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C2A68A75-BC68-7C35-9053-07D49B144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3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E6D02F66-3981-8EB8-B964-48E513B5F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192" y="3117141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逻辑运算符</a:t>
            </a:r>
          </a:p>
        </p:txBody>
      </p:sp>
    </p:spTree>
    <p:extLst>
      <p:ext uri="{BB962C8B-B14F-4D97-AF65-F5344CB8AC3E}">
        <p14:creationId xmlns:p14="http://schemas.microsoft.com/office/powerpoint/2010/main" val="111532458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3CBB3-2F84-DF37-43CC-7DCFE0FF4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A7DFE41-647B-E4F3-DDB1-FFE3D8890C45}"/>
              </a:ext>
            </a:extLst>
          </p:cNvPr>
          <p:cNvSpPr/>
          <p:nvPr/>
        </p:nvSpPr>
        <p:spPr>
          <a:xfrm>
            <a:off x="5160754" y="2453283"/>
            <a:ext cx="164500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4  </a:t>
            </a:r>
            <a:r>
              <a:rPr lang="zh-CN" altLang="en-US" sz="1600" dirty="0"/>
              <a:t>逻辑运算符</a:t>
            </a:r>
          </a:p>
        </p:txBody>
      </p:sp>
      <p:pic>
        <p:nvPicPr>
          <p:cNvPr id="3" name="table">
            <a:extLst>
              <a:ext uri="{FF2B5EF4-FFF2-40B4-BE49-F238E27FC236}">
                <a16:creationId xmlns:a16="http://schemas.microsoft.com/office/drawing/2014/main" id="{FC7E13A2-854C-FEB5-D237-EF5C466B4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297" y="2934476"/>
            <a:ext cx="9706823" cy="275228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E62C912A-3B32-6B3F-7C49-003E57B1DE80}"/>
              </a:ext>
            </a:extLst>
          </p:cNvPr>
          <p:cNvGrpSpPr/>
          <p:nvPr/>
        </p:nvGrpSpPr>
        <p:grpSpPr>
          <a:xfrm>
            <a:off x="670768" y="1171243"/>
            <a:ext cx="10850465" cy="1025854"/>
            <a:chOff x="812799" y="1508963"/>
            <a:chExt cx="10850465" cy="1658273"/>
          </a:xfrm>
        </p:grpSpPr>
        <p:sp>
          <p:nvSpPr>
            <p:cNvPr id="6" name="íṩľíḍè-圆角矩形 61">
              <a:extLst>
                <a:ext uri="{FF2B5EF4-FFF2-40B4-BE49-F238E27FC236}">
                  <a16:creationId xmlns:a16="http://schemas.microsoft.com/office/drawing/2014/main" id="{01D56FFD-9D49-74F1-8200-8E065D31C3BB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íṩľíḍè-圆角矩形 61">
              <a:extLst>
                <a:ext uri="{FF2B5EF4-FFF2-40B4-BE49-F238E27FC236}">
                  <a16:creationId xmlns:a16="http://schemas.microsoft.com/office/drawing/2014/main" id="{378E221A-6236-21DF-7EF4-DC61D5D2EA50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361DEE43-CFD4-ABF5-B168-6E0952F78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274114"/>
            <a:ext cx="10356981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逻辑运算符又称为布尔运算符，用于确定表达式的真和假。表</a:t>
            </a:r>
            <a:r>
              <a:rPr lang="en-US" altLang="zh-CN"/>
              <a:t>9-4</a:t>
            </a:r>
            <a:r>
              <a:rPr lang="zh-CN" altLang="en-US"/>
              <a:t>列出了</a:t>
            </a:r>
            <a:r>
              <a:rPr lang="en-US" altLang="zh-CN"/>
              <a:t>MySQL</a:t>
            </a:r>
            <a:r>
              <a:rPr lang="zh-CN" altLang="en-US"/>
              <a:t>中可以使用的逻辑运算符。</a:t>
            </a:r>
          </a:p>
        </p:txBody>
      </p:sp>
    </p:spTree>
    <p:extLst>
      <p:ext uri="{BB962C8B-B14F-4D97-AF65-F5344CB8AC3E}">
        <p14:creationId xmlns:p14="http://schemas.microsoft.com/office/powerpoint/2010/main" val="153790107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FA363-D100-17FA-0CCB-CCA9E9764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3D4A93B8-7C7E-D453-631E-4F7FBD443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087" y="976013"/>
            <a:ext cx="10747827" cy="128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&amp;&amp;”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AND”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表示逻辑与运算，当所有操作数均为非零值，并且不为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；当一个或多个操作数为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；当任何一个操作数为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，其他操作数为非零值时，返回值为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02E110B-F568-82DE-37D7-444904E95AE6}"/>
              </a:ext>
            </a:extLst>
          </p:cNvPr>
          <p:cNvSpPr/>
          <p:nvPr/>
        </p:nvSpPr>
        <p:spPr>
          <a:xfrm>
            <a:off x="1019696" y="3072253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CC1C1A08-028C-9A68-17B4-BA4F7CFCAB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971" y="3152774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1 &amp;&amp; 1,1 AND 0,1 AND NULL,0 AND NULL;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 &amp;&amp; 1	| 1 and 0	| 1 and NULL  | 0 and NULL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1	|     0	|   NULL	    |          0	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(0.05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498E116-343F-765C-A3F5-60D24FCB624C}"/>
              </a:ext>
            </a:extLst>
          </p:cNvPr>
          <p:cNvGrpSpPr/>
          <p:nvPr/>
        </p:nvGrpSpPr>
        <p:grpSpPr>
          <a:xfrm>
            <a:off x="794143" y="235694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94F01FB-019F-40F0-5F12-866964BBF37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6">
              <a:extLst>
                <a:ext uri="{FF2B5EF4-FFF2-40B4-BE49-F238E27FC236}">
                  <a16:creationId xmlns:a16="http://schemas.microsoft.com/office/drawing/2014/main" id="{4FD2A034-D410-5CD0-8594-057CE3A1A652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8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13E4B85D-B5CA-020B-C63D-F075806E4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4130" y="2498099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使用“</a:t>
            </a:r>
            <a:r>
              <a:rPr lang="en-US" altLang="zh-CN" sz="1600"/>
              <a:t>&amp;&amp;”</a:t>
            </a:r>
            <a:r>
              <a:rPr lang="zh-CN" altLang="en-US" sz="1600"/>
              <a:t>或“</a:t>
            </a:r>
            <a:r>
              <a:rPr lang="en-US" altLang="zh-CN" sz="1600"/>
              <a:t>AND”</a:t>
            </a:r>
            <a:r>
              <a:rPr lang="zh-CN" altLang="en-US" sz="1600"/>
              <a:t>运算符进行逻辑判断，理解其应用。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3E9773A-A34A-9AFC-8FC4-997034D63742}"/>
              </a:ext>
            </a:extLst>
          </p:cNvPr>
          <p:cNvGrpSpPr/>
          <p:nvPr/>
        </p:nvGrpSpPr>
        <p:grpSpPr>
          <a:xfrm>
            <a:off x="941322" y="4997187"/>
            <a:ext cx="10096656" cy="884800"/>
            <a:chOff x="812800" y="4424635"/>
            <a:chExt cx="10580688" cy="1800000"/>
          </a:xfrm>
        </p:grpSpPr>
        <p:sp>
          <p:nvSpPr>
            <p:cNvPr id="9" name="圆角矩形 9">
              <a:extLst>
                <a:ext uri="{FF2B5EF4-FFF2-40B4-BE49-F238E27FC236}">
                  <a16:creationId xmlns:a16="http://schemas.microsoft.com/office/drawing/2014/main" id="{D2B5EA3B-BF11-11E9-657E-4B9FA8896718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1635D2F-2D00-8BB8-A3C5-F1F98CE4E4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1" name="Flowchart: Off-page Connector 32">
                <a:extLst>
                  <a:ext uri="{FF2B5EF4-FFF2-40B4-BE49-F238E27FC236}">
                    <a16:creationId xmlns:a16="http://schemas.microsoft.com/office/drawing/2014/main" id="{31DA2485-32D1-CF82-6A5B-2A66F8565600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" name="Round Same Side Corner Rectangle 33">
                <a:extLst>
                  <a:ext uri="{FF2B5EF4-FFF2-40B4-BE49-F238E27FC236}">
                    <a16:creationId xmlns:a16="http://schemas.microsoft.com/office/drawing/2014/main" id="{E6CF3A04-87C1-95FD-4793-EBEEDD4D6E1B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1BF360B3-922C-4A1E-D053-C8F1633EC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307" y="5266041"/>
            <a:ext cx="8099502" cy="34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使用“</a:t>
            </a:r>
            <a:r>
              <a:rPr lang="en-US" altLang="zh-CN" sz="1500" dirty="0">
                <a:solidFill>
                  <a:schemeClr val="bg1"/>
                </a:solidFill>
              </a:rPr>
              <a:t>&amp;&amp;”</a:t>
            </a:r>
            <a:r>
              <a:rPr lang="zh-CN" altLang="en-US" sz="1500" dirty="0">
                <a:solidFill>
                  <a:schemeClr val="bg1"/>
                </a:solidFill>
              </a:rPr>
              <a:t>和“</a:t>
            </a:r>
            <a:r>
              <a:rPr lang="en-US" altLang="zh-CN" sz="1500" dirty="0">
                <a:solidFill>
                  <a:schemeClr val="bg1"/>
                </a:solidFill>
              </a:rPr>
              <a:t>AND”</a:t>
            </a:r>
            <a:r>
              <a:rPr lang="zh-CN" altLang="en-US" sz="1500" dirty="0">
                <a:solidFill>
                  <a:schemeClr val="bg1"/>
                </a:solidFill>
              </a:rPr>
              <a:t>运算符可以有多个操作数同时进行与运算。例如，</a:t>
            </a:r>
            <a:r>
              <a:rPr lang="en-US" altLang="zh-CN" sz="1500" dirty="0">
                <a:solidFill>
                  <a:schemeClr val="bg1"/>
                </a:solidFill>
              </a:rPr>
              <a:t>1 &amp;&amp; 2 &amp;&amp; 3</a:t>
            </a:r>
            <a:r>
              <a:rPr lang="zh-CN" altLang="en-US" sz="15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7474074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5C9C22-1770-3833-7C5F-DC2E28705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EC65A650-0801-0145-8F25-64C557E46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087" y="1381773"/>
            <a:ext cx="10747827" cy="128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||”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OR”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表示逻辑或运算，当所有操作数均为非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值时，如有任意一个操作数为非零值，返回值为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；当一个操作数为非零值，另外的操作数为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；当所有操作数为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；当所有操作数均为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D0A066-A59B-F374-AC31-27D384D7E38F}"/>
              </a:ext>
            </a:extLst>
          </p:cNvPr>
          <p:cNvSpPr/>
          <p:nvPr/>
        </p:nvSpPr>
        <p:spPr>
          <a:xfrm>
            <a:off x="1019696" y="3720619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AAAB70EB-18C1-CCFB-DA44-579919583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971" y="3801140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1 || 1,1 OR 0,0 OR 0,1 OR NULL,0 OR NULL,NULL OR NULL;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+--------------+--------------+--------------+----------------+----------------+--------------------------+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 || 1	| 1 OR 0	| 0 OR 0	| 1 OR NULL | 0 OR NULL | NULL OR NULL	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+--------------+--------------+--------------+----------------+----------------+--------------------------+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1	|      1	|      0	|         1	   |      NULL     |       NULL	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+--------------+--------------+--------------+----------------+----------------+--------------------------+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(0.01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C820C1B-E3DF-8BB1-A3F7-4CC078536E25}"/>
              </a:ext>
            </a:extLst>
          </p:cNvPr>
          <p:cNvGrpSpPr/>
          <p:nvPr/>
        </p:nvGrpSpPr>
        <p:grpSpPr>
          <a:xfrm>
            <a:off x="794143" y="300531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B5BB1DB-0048-4541-AE73-58706FC3E01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8" name="圆角矩形 6">
              <a:extLst>
                <a:ext uri="{FF2B5EF4-FFF2-40B4-BE49-F238E27FC236}">
                  <a16:creationId xmlns:a16="http://schemas.microsoft.com/office/drawing/2014/main" id="{3946BAF7-1C88-FCB0-FE93-F0344985F90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9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53BD9556-928D-44B4-5255-09B0DDC79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4130" y="3146465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使用“</a:t>
            </a:r>
            <a:r>
              <a:rPr lang="en-US" altLang="zh-CN" sz="1600"/>
              <a:t>||”</a:t>
            </a:r>
            <a:r>
              <a:rPr lang="zh-CN" altLang="en-US" sz="1600"/>
              <a:t>或“</a:t>
            </a:r>
            <a:r>
              <a:rPr lang="en-US" altLang="zh-CN" sz="1600"/>
              <a:t>OR”</a:t>
            </a:r>
            <a:r>
              <a:rPr lang="zh-CN" altLang="en-US" sz="1600"/>
              <a:t>运算符进行逻辑判断，理解其应用。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49924285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8EC8A-8854-A496-EAAC-60FB8F503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DC96A47C-53A2-B1E5-223E-C5B2A6C5C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087" y="1601052"/>
            <a:ext cx="10747827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!”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NOT”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表示逻辑非运算，返回和操作数相反的结果。当操作数为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；当操作数为非零值时，返回值为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；当操作数为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3635544-BE64-0A56-5DF7-43B5ED9C3113}"/>
              </a:ext>
            </a:extLst>
          </p:cNvPr>
          <p:cNvSpPr/>
          <p:nvPr/>
        </p:nvSpPr>
        <p:spPr>
          <a:xfrm>
            <a:off x="1019696" y="3501341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33C93D7F-131A-49C7-80DD-2E6D63868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971" y="3581862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!0,NOT 1,NOT NULL;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!0	| NOT 1	| NOT NULL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	|     0	|     NULL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(0.01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54CF430-C1C5-C8AA-BE76-2525DB3BEC4A}"/>
              </a:ext>
            </a:extLst>
          </p:cNvPr>
          <p:cNvGrpSpPr/>
          <p:nvPr/>
        </p:nvGrpSpPr>
        <p:grpSpPr>
          <a:xfrm>
            <a:off x="794143" y="278603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E1D39A9-A5A7-A05B-93EF-88919633F58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8" name="圆角矩形 6">
              <a:extLst>
                <a:ext uri="{FF2B5EF4-FFF2-40B4-BE49-F238E27FC236}">
                  <a16:creationId xmlns:a16="http://schemas.microsoft.com/office/drawing/2014/main" id="{AF06C4DD-6951-324E-FC5B-12C3B2EB0EB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10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BEA37B40-26DF-C7C7-E98D-35BA9882D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4130" y="2927187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使用“</a:t>
            </a:r>
            <a:r>
              <a:rPr lang="en-US" altLang="zh-CN" sz="1600"/>
              <a:t>!”</a:t>
            </a:r>
            <a:r>
              <a:rPr lang="zh-CN" altLang="en-US" sz="1600"/>
              <a:t>或“</a:t>
            </a:r>
            <a:r>
              <a:rPr lang="en-US" altLang="zh-CN" sz="1600"/>
              <a:t>NOT”</a:t>
            </a:r>
            <a:r>
              <a:rPr lang="zh-CN" altLang="en-US" sz="1600"/>
              <a:t>运算符进行逻辑判断，理解其应用。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2732998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F40E8-CBE0-DD94-24EA-C5B6CB946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5E5F3CC0-C577-0C30-6DA1-D3BF1F3B8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087" y="1601052"/>
            <a:ext cx="10747827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XOR”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表示逻辑异或运算，当两个操作数同为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或者同为非零值时，返回值为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；当两个操作数一个为非零值，一个为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；当任意一个操作数为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C049614-94EE-1EA1-02D4-15592E9E2A01}"/>
              </a:ext>
            </a:extLst>
          </p:cNvPr>
          <p:cNvSpPr/>
          <p:nvPr/>
        </p:nvSpPr>
        <p:spPr>
          <a:xfrm>
            <a:off x="1019696" y="3501341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C6353E91-78C7-D52C-B943-07A74CDCA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971" y="3581862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1 XOR 1,0 XOR 0,1 XOR 0,1 XOR NULL;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+----------------+---------------+--------------+--------------------------+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 XOR 1	  | 0 XOR 0    | 1 XOR 0    | 1 XOR NULL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+----------------+---------------+--------------+--------------------------+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0	  |       0 	   |       1 	    |       NULL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+----------------+---------------+--------------+--------------------------+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(0.05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3E9DEB4-4038-32C2-245C-A19FE0F72EA7}"/>
              </a:ext>
            </a:extLst>
          </p:cNvPr>
          <p:cNvGrpSpPr/>
          <p:nvPr/>
        </p:nvGrpSpPr>
        <p:grpSpPr>
          <a:xfrm>
            <a:off x="794143" y="278603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EA2ED3A-3320-A505-42CD-B9472261A3AE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8" name="圆角矩形 6">
              <a:extLst>
                <a:ext uri="{FF2B5EF4-FFF2-40B4-BE49-F238E27FC236}">
                  <a16:creationId xmlns:a16="http://schemas.microsoft.com/office/drawing/2014/main" id="{3D1A2DCF-8857-FFC6-14AA-15A2D71D6C16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C9DA67A0-0DAA-C7C2-BDF4-DE405948B5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4130" y="2927187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使用“</a:t>
            </a:r>
            <a:r>
              <a:rPr lang="en-US" altLang="zh-CN" sz="1600"/>
              <a:t>XOR”</a:t>
            </a:r>
            <a:r>
              <a:rPr lang="zh-CN" altLang="en-US" sz="1600"/>
              <a:t>运算符进行逻辑判断，理解其应用。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224379984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8C374-07AD-1FF2-4D39-540CA5255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75EFCC6-C0A1-94D2-99D6-9963DE675EA6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8939397E-EE65-8A56-2B42-701774E489AC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4C0C344B-8D28-65BE-6A1B-F751941BE063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8BCC10B7-6AD3-7E56-57E0-902CB1C7E265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DDCE2BED-A17A-8D2B-64BB-7C19C7D22463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BE616D79-A181-2691-50D5-925691B26C8D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C61EEE8F-E439-65D2-B81A-5EA4057D31F7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A1758970-D747-2F37-3919-4A205F4DBC61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8ADFBD75-E627-52EB-4796-6C29B78CB700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0FAA07CC-B4C0-9695-2DCF-E177377B5FA0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645926C8-95BC-190C-721E-96A6E3009BD7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0A4AA19F-863F-7CE6-57E0-F7C51B1E21CD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A2E46391-8B7A-9E76-3B4D-9CBAA9C27D7E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316CB41F-5560-DBC3-07A7-3CED8B739400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D348C4F9-1361-7295-374B-CD08AE577153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D872BC49-4B5A-D836-56C6-B47F0EB730F8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0F54B66F-4CA2-3EEB-29CB-78298A8407BC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3339FAFF-205C-B0D8-DED2-C22FC780205A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36668851-0518-70A0-2273-EA85F712944C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14B74DC5-7AC8-AD45-62B7-FC68B863C9EC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FB179330-8CF4-FD39-669E-4AB2ACF30586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D04BC5D4-5BAA-1F5D-B747-5513F51FBF6F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AC562919-4F6B-3620-83D5-94968C61A0CC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B816DA5B-4910-5B7E-63DF-BB32BD873E08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48B6BDBB-E738-444D-855B-6B263CD4923D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03662307-637D-8027-F3FF-C65A1D034C90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44CCEE86-12F1-874A-EB1A-973E598C47B9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C26126F6-72B4-0F59-89CD-59D628951FCF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692485F7-8CA8-4841-3E75-152461FF660A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CDFA2A48-2E06-D3F0-39BF-049E0D7B6B8E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0B71782B-5F16-3DA3-2431-29732A955497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A125B631-4AF8-6E78-BF40-4B86C2FEB915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B6BC3219-351B-4BA4-BF9D-9E29C7A8B6E8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8DDC2D3C-4C73-2F8E-8CD8-A47FCB933E08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F6786371-D309-9BD8-3641-90395662C959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224D95CB-EC96-6E79-7F05-FE455E056C81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1F4C6CA7-B92C-4C17-6AFC-C2FC54EFBBFF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6EDBE1FF-48E6-DBE1-7746-F345EB9D22E8}"/>
              </a:ext>
            </a:extLst>
          </p:cNvPr>
          <p:cNvCxnSpPr/>
          <p:nvPr/>
        </p:nvCxnSpPr>
        <p:spPr>
          <a:xfrm>
            <a:off x="5993300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9CC3E911-CE1D-AFA2-6732-D4D9DA49A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4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CCD00FA5-5110-CE8C-4591-15BDEF53A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192" y="3117141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位运算符</a:t>
            </a:r>
          </a:p>
        </p:txBody>
      </p:sp>
    </p:spTree>
    <p:extLst>
      <p:ext uri="{BB962C8B-B14F-4D97-AF65-F5344CB8AC3E}">
        <p14:creationId xmlns:p14="http://schemas.microsoft.com/office/powerpoint/2010/main" val="204544116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C6C6716-057D-FB67-E7EA-4CA33FE37244}"/>
              </a:ext>
            </a:extLst>
          </p:cNvPr>
          <p:cNvSpPr/>
          <p:nvPr/>
        </p:nvSpPr>
        <p:spPr>
          <a:xfrm>
            <a:off x="11980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16C3B35F-531E-5B73-5C5D-1367EC57714A}"/>
              </a:ext>
            </a:extLst>
          </p:cNvPr>
          <p:cNvSpPr/>
          <p:nvPr/>
        </p:nvSpPr>
        <p:spPr>
          <a:xfrm>
            <a:off x="39456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51BFA7C8-A68E-A098-852A-B947AC7F2CA7}"/>
              </a:ext>
            </a:extLst>
          </p:cNvPr>
          <p:cNvSpPr/>
          <p:nvPr/>
        </p:nvSpPr>
        <p:spPr>
          <a:xfrm>
            <a:off x="1070843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A7F26B20-3138-E64C-0B5D-B999E6AA0AE0}"/>
              </a:ext>
            </a:extLst>
          </p:cNvPr>
          <p:cNvSpPr/>
          <p:nvPr/>
        </p:nvSpPr>
        <p:spPr>
          <a:xfrm>
            <a:off x="1748705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8DBC2E8E-2808-B91B-BE52-B6C5E80DCF98}"/>
              </a:ext>
            </a:extLst>
          </p:cNvPr>
          <p:cNvSpPr/>
          <p:nvPr/>
        </p:nvSpPr>
        <p:spPr>
          <a:xfrm>
            <a:off x="2424980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A3119E96-0D85-13DA-0165-F5015226D379}"/>
              </a:ext>
            </a:extLst>
          </p:cNvPr>
          <p:cNvSpPr/>
          <p:nvPr/>
        </p:nvSpPr>
        <p:spPr>
          <a:xfrm>
            <a:off x="310284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7638A915-2FA1-5434-8031-4C19E0CDFAF1}"/>
              </a:ext>
            </a:extLst>
          </p:cNvPr>
          <p:cNvSpPr/>
          <p:nvPr/>
        </p:nvSpPr>
        <p:spPr>
          <a:xfrm>
            <a:off x="-1096095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B845FE83-A6A6-A05B-9763-266892195634}"/>
              </a:ext>
            </a:extLst>
          </p:cNvPr>
          <p:cNvSpPr/>
          <p:nvPr/>
        </p:nvSpPr>
        <p:spPr>
          <a:xfrm>
            <a:off x="114848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E6E431BA-AE1A-5908-3B12-F778017461C5}"/>
              </a:ext>
            </a:extLst>
          </p:cNvPr>
          <p:cNvSpPr/>
          <p:nvPr/>
        </p:nvSpPr>
        <p:spPr>
          <a:xfrm>
            <a:off x="113737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E64A25F9-50B9-ABE1-ABA1-6460F3DD35AB}"/>
              </a:ext>
            </a:extLst>
          </p:cNvPr>
          <p:cNvSpPr/>
          <p:nvPr/>
        </p:nvSpPr>
        <p:spPr>
          <a:xfrm>
            <a:off x="112625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00492750-5444-D5C8-B9B5-5802871BAEFD}"/>
              </a:ext>
            </a:extLst>
          </p:cNvPr>
          <p:cNvSpPr/>
          <p:nvPr/>
        </p:nvSpPr>
        <p:spPr>
          <a:xfrm>
            <a:off x="111498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2F8825AB-B01E-C522-92AC-87AB755AF3C1}"/>
              </a:ext>
            </a:extLst>
          </p:cNvPr>
          <p:cNvSpPr/>
          <p:nvPr/>
        </p:nvSpPr>
        <p:spPr>
          <a:xfrm>
            <a:off x="110387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C92DFCEE-97B1-ACBB-FDCD-578AA0FE5EC1}"/>
              </a:ext>
            </a:extLst>
          </p:cNvPr>
          <p:cNvSpPr/>
          <p:nvPr/>
        </p:nvSpPr>
        <p:spPr>
          <a:xfrm>
            <a:off x="109276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D09CEEC7-B557-8F1A-FCB7-6FD003CED699}"/>
              </a:ext>
            </a:extLst>
          </p:cNvPr>
          <p:cNvSpPr/>
          <p:nvPr/>
        </p:nvSpPr>
        <p:spPr>
          <a:xfrm>
            <a:off x="108165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6064E715-810D-AE4E-6950-D3D558987FCC}"/>
              </a:ext>
            </a:extLst>
          </p:cNvPr>
          <p:cNvSpPr/>
          <p:nvPr/>
        </p:nvSpPr>
        <p:spPr>
          <a:xfrm>
            <a:off x="107037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45106248-A9FA-5427-7FA9-0032BEFFBFA6}"/>
              </a:ext>
            </a:extLst>
          </p:cNvPr>
          <p:cNvSpPr/>
          <p:nvPr/>
        </p:nvSpPr>
        <p:spPr>
          <a:xfrm>
            <a:off x="105926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6EEBC20D-C060-39BA-22C2-08781747EDB2}"/>
              </a:ext>
            </a:extLst>
          </p:cNvPr>
          <p:cNvSpPr/>
          <p:nvPr/>
        </p:nvSpPr>
        <p:spPr>
          <a:xfrm>
            <a:off x="104815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CA237819-4482-5A96-D822-5D4DA7B1A7C4}"/>
              </a:ext>
            </a:extLst>
          </p:cNvPr>
          <p:cNvSpPr/>
          <p:nvPr/>
        </p:nvSpPr>
        <p:spPr>
          <a:xfrm>
            <a:off x="103688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47A1BA24-0E04-9A2A-299C-03A39ED020C6}"/>
              </a:ext>
            </a:extLst>
          </p:cNvPr>
          <p:cNvSpPr/>
          <p:nvPr/>
        </p:nvSpPr>
        <p:spPr>
          <a:xfrm>
            <a:off x="102577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1CD369CB-47BB-9267-E88F-220169FBBED1}"/>
              </a:ext>
            </a:extLst>
          </p:cNvPr>
          <p:cNvSpPr/>
          <p:nvPr/>
        </p:nvSpPr>
        <p:spPr>
          <a:xfrm>
            <a:off x="101465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DD804E25-BA33-975D-415A-87ABBDB8C5B4}"/>
              </a:ext>
            </a:extLst>
          </p:cNvPr>
          <p:cNvSpPr/>
          <p:nvPr/>
        </p:nvSpPr>
        <p:spPr>
          <a:xfrm>
            <a:off x="1003545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6F99B286-9798-C676-A965-B70CA1AB2481}"/>
              </a:ext>
            </a:extLst>
          </p:cNvPr>
          <p:cNvSpPr/>
          <p:nvPr/>
        </p:nvSpPr>
        <p:spPr>
          <a:xfrm>
            <a:off x="99227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85185CED-9419-F310-0171-9CD8A93987D3}"/>
              </a:ext>
            </a:extLst>
          </p:cNvPr>
          <p:cNvSpPr/>
          <p:nvPr/>
        </p:nvSpPr>
        <p:spPr>
          <a:xfrm>
            <a:off x="98116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C7BAE5D9-28B8-52E2-EC30-996F6A25606B}"/>
              </a:ext>
            </a:extLst>
          </p:cNvPr>
          <p:cNvSpPr/>
          <p:nvPr/>
        </p:nvSpPr>
        <p:spPr>
          <a:xfrm>
            <a:off x="97004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63445EEF-F9C2-41A5-DC28-472B371C4050}"/>
              </a:ext>
            </a:extLst>
          </p:cNvPr>
          <p:cNvSpPr/>
          <p:nvPr/>
        </p:nvSpPr>
        <p:spPr>
          <a:xfrm>
            <a:off x="95877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548C37FE-B6E4-8539-C5F9-6AC1B12C7E43}"/>
              </a:ext>
            </a:extLst>
          </p:cNvPr>
          <p:cNvSpPr/>
          <p:nvPr/>
        </p:nvSpPr>
        <p:spPr>
          <a:xfrm>
            <a:off x="94766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B5D3C199-4B44-0DCD-BD57-73E2318F426B}"/>
              </a:ext>
            </a:extLst>
          </p:cNvPr>
          <p:cNvSpPr/>
          <p:nvPr/>
        </p:nvSpPr>
        <p:spPr>
          <a:xfrm>
            <a:off x="93655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F4FBE0DB-15DE-628D-1F96-811765F19A6D}"/>
              </a:ext>
            </a:extLst>
          </p:cNvPr>
          <p:cNvSpPr/>
          <p:nvPr/>
        </p:nvSpPr>
        <p:spPr>
          <a:xfrm>
            <a:off x="92544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EED39A9A-1A01-5187-EBC4-E6D5DD2DB378}"/>
              </a:ext>
            </a:extLst>
          </p:cNvPr>
          <p:cNvSpPr/>
          <p:nvPr/>
        </p:nvSpPr>
        <p:spPr>
          <a:xfrm>
            <a:off x="91416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8E7757CC-6BF1-1186-73F6-FC520F558C56}"/>
              </a:ext>
            </a:extLst>
          </p:cNvPr>
          <p:cNvSpPr/>
          <p:nvPr/>
        </p:nvSpPr>
        <p:spPr>
          <a:xfrm>
            <a:off x="903056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1DABDDC9-C0F5-7110-BC62-01BB16BAA1C3}"/>
              </a:ext>
            </a:extLst>
          </p:cNvPr>
          <p:cNvSpPr/>
          <p:nvPr/>
        </p:nvSpPr>
        <p:spPr>
          <a:xfrm>
            <a:off x="89194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ED053661-647A-5138-1C0F-AAC101A86E69}"/>
              </a:ext>
            </a:extLst>
          </p:cNvPr>
          <p:cNvSpPr/>
          <p:nvPr/>
        </p:nvSpPr>
        <p:spPr>
          <a:xfrm>
            <a:off x="88067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1CFDA0EE-6F88-1934-8D2B-74BA7E28DB21}"/>
              </a:ext>
            </a:extLst>
          </p:cNvPr>
          <p:cNvSpPr/>
          <p:nvPr/>
        </p:nvSpPr>
        <p:spPr>
          <a:xfrm>
            <a:off x="86956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062F3E40-5D20-44B5-F72F-E46AFB1F2AC0}"/>
              </a:ext>
            </a:extLst>
          </p:cNvPr>
          <p:cNvSpPr/>
          <p:nvPr/>
        </p:nvSpPr>
        <p:spPr>
          <a:xfrm>
            <a:off x="85844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783006E6-4E17-339F-49B0-38506A4CBD04}"/>
              </a:ext>
            </a:extLst>
          </p:cNvPr>
          <p:cNvSpPr/>
          <p:nvPr/>
        </p:nvSpPr>
        <p:spPr>
          <a:xfrm>
            <a:off x="84717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FCA7709B-98DD-3B94-BBB1-8DE72800FEB4}"/>
              </a:ext>
            </a:extLst>
          </p:cNvPr>
          <p:cNvSpPr/>
          <p:nvPr/>
        </p:nvSpPr>
        <p:spPr>
          <a:xfrm>
            <a:off x="83606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76438096-9A21-D2E4-805B-266E022CE6E6}"/>
              </a:ext>
            </a:extLst>
          </p:cNvPr>
          <p:cNvSpPr/>
          <p:nvPr/>
        </p:nvSpPr>
        <p:spPr>
          <a:xfrm>
            <a:off x="824951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B37BBA20-2C07-6600-8777-A41CD87AF508}"/>
              </a:ext>
            </a:extLst>
          </p:cNvPr>
          <p:cNvCxnSpPr/>
          <p:nvPr/>
        </p:nvCxnSpPr>
        <p:spPr>
          <a:xfrm>
            <a:off x="5684925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53970ECF-7777-4387-E11D-1A058B68B9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15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1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E37DA71C-D3B1-974E-B8BF-64D844AA3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5817" y="3070486"/>
            <a:ext cx="44165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算术运算符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A282D-E909-170F-7CF6-AD630DF53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C3E56F0B-FF7B-DE95-7046-96DF26DD5AF6}"/>
              </a:ext>
            </a:extLst>
          </p:cNvPr>
          <p:cNvGrpSpPr/>
          <p:nvPr/>
        </p:nvGrpSpPr>
        <p:grpSpPr>
          <a:xfrm>
            <a:off x="670768" y="1048577"/>
            <a:ext cx="10850465" cy="1025854"/>
            <a:chOff x="812799" y="1508963"/>
            <a:chExt cx="10850465" cy="1658273"/>
          </a:xfrm>
        </p:grpSpPr>
        <p:sp>
          <p:nvSpPr>
            <p:cNvPr id="46" name="íṩľíḍè-圆角矩形 61">
              <a:extLst>
                <a:ext uri="{FF2B5EF4-FFF2-40B4-BE49-F238E27FC236}">
                  <a16:creationId xmlns:a16="http://schemas.microsoft.com/office/drawing/2014/main" id="{E4D075D0-CD45-3C39-0B22-B60DA7AC2E27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7" name="íṩľíḍè-圆角矩形 61">
              <a:extLst>
                <a:ext uri="{FF2B5EF4-FFF2-40B4-BE49-F238E27FC236}">
                  <a16:creationId xmlns:a16="http://schemas.microsoft.com/office/drawing/2014/main" id="{4B7A6987-1442-6BCD-AA7D-6B6F9AABA555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43" name="文本框 41">
            <a:extLst>
              <a:ext uri="{FF2B5EF4-FFF2-40B4-BE49-F238E27FC236}">
                <a16:creationId xmlns:a16="http://schemas.microsoft.com/office/drawing/2014/main" id="{B05158F9-0430-191D-6722-C25BF86BA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51448"/>
            <a:ext cx="10356981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位运算符是将给定的操作数转换为二进制数，然后对各个操作数的每一位进行指定的逻辑运算，最后将二进制结果转换为十进制数，得到位运算的结果。表</a:t>
            </a:r>
            <a:r>
              <a:rPr lang="en-US" altLang="zh-CN"/>
              <a:t>9-5</a:t>
            </a:r>
            <a:r>
              <a:rPr lang="zh-CN" altLang="en-US"/>
              <a:t>列出了</a:t>
            </a:r>
            <a:r>
              <a:rPr lang="en-US" altLang="zh-CN"/>
              <a:t>MySQL</a:t>
            </a:r>
            <a:r>
              <a:rPr lang="zh-CN" altLang="en-US"/>
              <a:t>中可以使用的位运算符。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CA61144E-A5FA-3AF3-7063-C413327B50EE}"/>
              </a:ext>
            </a:extLst>
          </p:cNvPr>
          <p:cNvSpPr/>
          <p:nvPr/>
        </p:nvSpPr>
        <p:spPr>
          <a:xfrm>
            <a:off x="5002855" y="2388955"/>
            <a:ext cx="1439818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5  </a:t>
            </a:r>
            <a:r>
              <a:rPr lang="zh-CN" altLang="en-US" sz="1600" dirty="0"/>
              <a:t>位运算符</a:t>
            </a:r>
          </a:p>
        </p:txBody>
      </p:sp>
      <p:pic>
        <p:nvPicPr>
          <p:cNvPr id="45" name="table">
            <a:extLst>
              <a:ext uri="{FF2B5EF4-FFF2-40B4-BE49-F238E27FC236}">
                <a16:creationId xmlns:a16="http://schemas.microsoft.com/office/drawing/2014/main" id="{6FB7A14A-A384-8230-B37D-C6EA1DD63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835" y="2797547"/>
            <a:ext cx="9087388" cy="322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4225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CE595-B85E-9095-BD21-4EF6BE03D2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900E3A74-BA34-A5E1-8D8E-C3D75BCB16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535" y="972506"/>
            <a:ext cx="10747827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位与运算是将操作数转换为二进制数后进行按位与运算。在这种运算中，如果对应的二进制位全部为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，则该位的运算结果为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，其他情况运算结果为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F22D76C-0655-B7EA-8D18-66DF1BEB39BC}"/>
              </a:ext>
            </a:extLst>
          </p:cNvPr>
          <p:cNvSpPr/>
          <p:nvPr/>
        </p:nvSpPr>
        <p:spPr>
          <a:xfrm>
            <a:off x="1018144" y="2658182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D8601582-7A39-FA0B-3C75-3F175E1532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419" y="2738703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5&amp;6,2&amp;3&amp;6;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5&amp;6 	| 2&amp;3&amp;6	 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4 	|     2	 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(0.03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CF66596-DA1D-649B-B5B7-3810D2D7C5D6}"/>
              </a:ext>
            </a:extLst>
          </p:cNvPr>
          <p:cNvGrpSpPr/>
          <p:nvPr/>
        </p:nvGrpSpPr>
        <p:grpSpPr>
          <a:xfrm>
            <a:off x="792591" y="194287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C34637C-E96F-DE5A-9985-FEAA0C0F7A3D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id="{2CAB3856-27A5-CE0C-4EEA-BB19787D2AC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D4E619F9-E906-D914-96DD-111475B7F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578" y="2084028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使用“</a:t>
            </a:r>
            <a:r>
              <a:rPr lang="en-US" altLang="zh-CN" sz="1600"/>
              <a:t>&amp;”</a:t>
            </a:r>
            <a:r>
              <a:rPr lang="zh-CN" altLang="en-US" sz="1600"/>
              <a:t>运算符进行逻辑运算，理解其应用。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61044DB2-7F22-F279-FDDF-DE0187601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39" y="4596038"/>
            <a:ext cx="10747827" cy="128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由执行结果可知，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0101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，运算结果是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0100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，转换为十进制数是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0011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，运算结果是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，转换为十进制数是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5708740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F8242-0E47-DD37-52F1-45458E1CE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D9736C69-717D-8B47-BBFC-546B52C00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535" y="972506"/>
            <a:ext cx="10747827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位或运算是将操作数转换为二进制数后进行按位或运算。在这种运算中，如果对应的二进制位有一个或多个为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，则该位的运算结果为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，其他情况运算结果为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670C7B1-1478-0B61-952A-9040D388283D}"/>
              </a:ext>
            </a:extLst>
          </p:cNvPr>
          <p:cNvSpPr/>
          <p:nvPr/>
        </p:nvSpPr>
        <p:spPr>
          <a:xfrm>
            <a:off x="1018144" y="2695506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1DDB2661-A4C8-603A-E6CB-E01DCDCAC0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419" y="2776027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5|6,2|3|6;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5|6 	| 2|3|6	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7 	|     7	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CC02670-53F9-B215-ED22-D88C027B683D}"/>
              </a:ext>
            </a:extLst>
          </p:cNvPr>
          <p:cNvGrpSpPr/>
          <p:nvPr/>
        </p:nvGrpSpPr>
        <p:grpSpPr>
          <a:xfrm>
            <a:off x="792591" y="1980198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7E83F26-1115-335D-3160-60DB55141BE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id="{D516D892-2D6B-3CC0-D207-41A646124527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269B23BB-894B-81DD-49B8-EF3FABF8B3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578" y="2121352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使用“</a:t>
            </a:r>
            <a:r>
              <a:rPr lang="en-US" altLang="zh-CN" sz="1600"/>
              <a:t>|”</a:t>
            </a:r>
            <a:r>
              <a:rPr lang="zh-CN" altLang="en-US" sz="1600"/>
              <a:t>运算符进行逻辑运算，理解其应用。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E381BFBF-A3BA-D83A-1782-22C68EC1C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39" y="4596038"/>
            <a:ext cx="10747827" cy="128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由执行结果可知，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0101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，运算结果是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0111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，转换为十进制数是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0011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，运算结果是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0111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，转换为十进制数是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2768039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5E1F2-46CF-2C93-BD43-2BB606E53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5686FCCB-ED43-82B4-3C07-CA52AC8D8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535" y="1180256"/>
            <a:ext cx="10747827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位异或运算是将操作数转换为二进制数后进行按位异或运算。在这种运算中，如果对应的二进制位不相同，则该位的运算结果为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，否则为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7AE3D38-73DE-4954-9228-36DDAC35A6E8}"/>
              </a:ext>
            </a:extLst>
          </p:cNvPr>
          <p:cNvSpPr/>
          <p:nvPr/>
        </p:nvSpPr>
        <p:spPr>
          <a:xfrm>
            <a:off x="1018144" y="2903256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16A2B20B-ECC9-A7D7-C90E-05CFE13E7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419" y="2983777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10^15,2^2;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10^15	| 2^2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5	|   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ACB0F92-AECA-DBD1-F33E-D70976423FC7}"/>
              </a:ext>
            </a:extLst>
          </p:cNvPr>
          <p:cNvGrpSpPr/>
          <p:nvPr/>
        </p:nvGrpSpPr>
        <p:grpSpPr>
          <a:xfrm>
            <a:off x="792591" y="2187948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9D04ED6-0874-A11C-517F-27C4C399506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id="{16C3B6C8-1595-88A7-85E8-521117BFBC78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20A9822A-B03F-6D5D-9CA3-C479A32F6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578" y="2329102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使用“</a:t>
            </a:r>
            <a:r>
              <a:rPr lang="en-US" altLang="zh-CN" sz="1600"/>
              <a:t>^”</a:t>
            </a:r>
            <a:r>
              <a:rPr lang="zh-CN" altLang="en-US" sz="1600"/>
              <a:t>运算符进行逻辑运算，理解其应用。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E18EB01F-ADF1-3417-2F34-81452C7CE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39" y="4803788"/>
            <a:ext cx="10747827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由执行结果可知，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1010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15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1111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，运算结果是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0101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，转换为十进制数是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，运算结果是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0000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，转换为十进制数是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0616950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60F38-8F7E-942B-1F9F-E3C73224C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979CAF16-3669-2968-5553-D28AC868A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535" y="958121"/>
            <a:ext cx="10747827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位左移和位右移运算是将操作数转换为二进制数后，使二进制位全部左移或右移指定的位数，如果向左移则右边补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，如果向右移则左边补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，移出的位数将被抛弃，最后将移动后的结果转换成十进制数即可。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5FCD7C8-9092-358F-4E9E-66A1485C973B}"/>
              </a:ext>
            </a:extLst>
          </p:cNvPr>
          <p:cNvSpPr/>
          <p:nvPr/>
        </p:nvSpPr>
        <p:spPr>
          <a:xfrm>
            <a:off x="1018144" y="2559818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9C6187A9-A879-D205-C79D-FEB6D7C8B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419" y="2640339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1&lt;&lt;2,5&lt;&lt;1,2&gt;&gt;1,5&gt;&gt;1;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+----------+----------+-----------+-------+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1&lt;&lt;2	| 5&lt;&lt;1 	| 2&gt;&gt;1	| 5&gt;&gt;1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+----------+----------+-----------+-------+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4	|   10	|    1	|    2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+----------+----------+-----------+-------+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(0.03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883404A-D306-760E-A2FD-090D0ECF4B69}"/>
              </a:ext>
            </a:extLst>
          </p:cNvPr>
          <p:cNvGrpSpPr/>
          <p:nvPr/>
        </p:nvGrpSpPr>
        <p:grpSpPr>
          <a:xfrm>
            <a:off x="792591" y="184451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F1085B4-530A-F412-358B-CE8A99E9FD5F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id="{125261D3-3B49-2690-F516-20D633CD2DEE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2ABF7ED2-32C6-D02B-80D3-97CABCAF6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578" y="1985664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使用“</a:t>
            </a:r>
            <a:r>
              <a:rPr lang="en-US" altLang="zh-CN" sz="1600"/>
              <a:t>&lt;&lt;”</a:t>
            </a:r>
            <a:r>
              <a:rPr lang="zh-CN" altLang="en-US" sz="1600"/>
              <a:t>和“</a:t>
            </a:r>
            <a:r>
              <a:rPr lang="en-US" altLang="zh-CN" sz="1600"/>
              <a:t>&gt;&gt;”</a:t>
            </a:r>
            <a:r>
              <a:rPr lang="zh-CN" altLang="en-US" sz="1600"/>
              <a:t>运算符进行逻辑运算，理解其应用。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CC9D02C7-C431-FEFA-9A7E-A759391DA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39" y="4460350"/>
            <a:ext cx="10747827" cy="1704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由结果可知，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0001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，左移两位后是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0100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，转换为十进制数是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0101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，左移一位后是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1010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，转换为十进制数是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，右移一位后是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0001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，转换为十进制数是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进行二进制转换后是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0101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，右移一位后是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0010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，转换为十进制数是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5488066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971B1-557E-4A1D-800B-C10D6F3A4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9F7E1306-2023-29C8-7796-83B3B27DB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535" y="942258"/>
            <a:ext cx="10747827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位取反运算是将操作数转换为二进制数后，对二进制数进行逐位反转，即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取反后变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取反后变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70CEF85-F332-95D1-76E7-37DA9AE59A11}"/>
              </a:ext>
            </a:extLst>
          </p:cNvPr>
          <p:cNvSpPr/>
          <p:nvPr/>
        </p:nvSpPr>
        <p:spPr>
          <a:xfrm>
            <a:off x="1018144" y="2198708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E273D2A4-B4DF-7C4E-7DEA-7BACC591E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419" y="2279229"/>
            <a:ext cx="9041178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</a:t>
            </a:r>
            <a:r>
              <a:rPr lang="zh-CN" altLang="en-US" sz="1400">
                <a:solidFill>
                  <a:srgbClr val="FF0000"/>
                </a:solidFill>
              </a:rPr>
              <a:t>～</a:t>
            </a:r>
            <a:r>
              <a:rPr lang="en-US" altLang="zh-CN" sz="1400">
                <a:solidFill>
                  <a:srgbClr val="FF0000"/>
                </a:solidFill>
              </a:rPr>
              <a:t>1,BIN(</a:t>
            </a:r>
            <a:r>
              <a:rPr lang="zh-CN" altLang="en-US" sz="1400">
                <a:solidFill>
                  <a:srgbClr val="FF0000"/>
                </a:solidFill>
              </a:rPr>
              <a:t>～</a:t>
            </a:r>
            <a:r>
              <a:rPr lang="en-US" altLang="zh-CN" sz="1400">
                <a:solidFill>
                  <a:srgbClr val="FF0000"/>
                </a:solidFill>
              </a:rPr>
              <a:t>1);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</a:t>
            </a:r>
            <a:r>
              <a:rPr lang="zh-CN" altLang="en-US" sz="1400">
                <a:solidFill>
                  <a:srgbClr val="FF0000"/>
                </a:solidFill>
              </a:rPr>
              <a:t>～</a:t>
            </a:r>
            <a:r>
              <a:rPr lang="en-US" altLang="zh-CN" sz="1400">
                <a:solidFill>
                  <a:srgbClr val="FF0000"/>
                </a:solidFill>
              </a:rPr>
              <a:t>1			|BIN(</a:t>
            </a:r>
            <a:r>
              <a:rPr lang="zh-CN" altLang="en-US" sz="1400">
                <a:solidFill>
                  <a:srgbClr val="FF0000"/>
                </a:solidFill>
              </a:rPr>
              <a:t>～</a:t>
            </a:r>
            <a:r>
              <a:rPr lang="en-US" altLang="zh-CN" sz="1400">
                <a:solidFill>
                  <a:srgbClr val="FF0000"/>
                </a:solidFill>
              </a:rPr>
              <a:t>1)                              				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|18446744073709551614	|1111111111111111111111111111111111111111111111111111111111111110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(0.06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AB8AEBB-8A36-9FE4-3B9B-F5123AEC8512}"/>
              </a:ext>
            </a:extLst>
          </p:cNvPr>
          <p:cNvGrpSpPr/>
          <p:nvPr/>
        </p:nvGrpSpPr>
        <p:grpSpPr>
          <a:xfrm>
            <a:off x="792591" y="148340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FD61727-7936-C59E-8583-6F7C07620C8B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6">
              <a:extLst>
                <a:ext uri="{FF2B5EF4-FFF2-40B4-BE49-F238E27FC236}">
                  <a16:creationId xmlns:a16="http://schemas.microsoft.com/office/drawing/2014/main" id="{EA12C646-4CDE-F791-A328-BCD641D06A7F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12D9F5CC-9EB0-55E5-B9AD-451A53F8B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578" y="1624554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使用“～”运算符进行逻辑运算，理解其应用。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F98EE623-14F5-203B-6A99-856DBECE5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39" y="3987268"/>
            <a:ext cx="10747827" cy="1704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看到这个结果读者可能会很吃惊，对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进行位取反怎么会是这么大的数字呢？在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中，常量数字默认会用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个字节来表示，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个字节就是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64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位。也就是说，常量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的二进制数是由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63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个“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个“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组成，可以简写成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0001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，但在计算中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64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位会全部取反，所以运算结果由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63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个“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个“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组成，转换为十进制数后就是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18446744073709551614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BB222A5-4BA3-A73E-430C-A544DB449F76}"/>
              </a:ext>
            </a:extLst>
          </p:cNvPr>
          <p:cNvGrpSpPr/>
          <p:nvPr/>
        </p:nvGrpSpPr>
        <p:grpSpPr>
          <a:xfrm>
            <a:off x="725157" y="5784560"/>
            <a:ext cx="10096656" cy="884800"/>
            <a:chOff x="812800" y="4424635"/>
            <a:chExt cx="10580688" cy="1800000"/>
          </a:xfrm>
        </p:grpSpPr>
        <p:sp>
          <p:nvSpPr>
            <p:cNvPr id="10" name="圆角矩形 10">
              <a:extLst>
                <a:ext uri="{FF2B5EF4-FFF2-40B4-BE49-F238E27FC236}">
                  <a16:creationId xmlns:a16="http://schemas.microsoft.com/office/drawing/2014/main" id="{123C3892-A332-6A2A-0414-EEF04AD446EE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B6830B1-58AF-59A7-9CBD-930D97F7AF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2" name="Flowchart: Off-page Connector 32">
                <a:extLst>
                  <a:ext uri="{FF2B5EF4-FFF2-40B4-BE49-F238E27FC236}">
                    <a16:creationId xmlns:a16="http://schemas.microsoft.com/office/drawing/2014/main" id="{072840DA-6E20-AD72-33BA-55BF556A6AE2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3" name="Round Same Side Corner Rectangle 33">
                <a:extLst>
                  <a:ext uri="{FF2B5EF4-FFF2-40B4-BE49-F238E27FC236}">
                    <a16:creationId xmlns:a16="http://schemas.microsoft.com/office/drawing/2014/main" id="{7500A4FE-4C5E-3FA2-AF83-B3E8241D8EA1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CC05E0A6-C9D9-497C-2706-6DD38A6D5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6142" y="6053414"/>
            <a:ext cx="8099502" cy="34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BIN(n)</a:t>
            </a:r>
            <a:r>
              <a:rPr lang="zh-CN" altLang="en-US" sz="1600" dirty="0">
                <a:solidFill>
                  <a:schemeClr val="bg1"/>
                </a:solidFill>
              </a:rPr>
              <a:t>函数返回</a:t>
            </a:r>
            <a:r>
              <a:rPr lang="en-US" altLang="zh-CN" sz="1600" dirty="0">
                <a:solidFill>
                  <a:schemeClr val="bg1"/>
                </a:solidFill>
              </a:rPr>
              <a:t>n</a:t>
            </a:r>
            <a:r>
              <a:rPr lang="zh-CN" altLang="en-US" sz="1600" dirty="0">
                <a:solidFill>
                  <a:schemeClr val="bg1"/>
                </a:solidFill>
              </a:rPr>
              <a:t>的二进制值的字符串表示，其中</a:t>
            </a:r>
            <a:r>
              <a:rPr lang="en-US" altLang="zh-CN" sz="1600" dirty="0">
                <a:solidFill>
                  <a:schemeClr val="bg1"/>
                </a:solidFill>
              </a:rPr>
              <a:t>n</a:t>
            </a:r>
            <a:r>
              <a:rPr lang="zh-CN" altLang="en-US" sz="1600" dirty="0">
                <a:solidFill>
                  <a:schemeClr val="bg1"/>
                </a:solidFill>
              </a:rPr>
              <a:t>是一个长整型（</a:t>
            </a:r>
            <a:r>
              <a:rPr lang="en-US" altLang="zh-CN" sz="1600" dirty="0">
                <a:solidFill>
                  <a:schemeClr val="bg1"/>
                </a:solidFill>
              </a:rPr>
              <a:t>BIGINT</a:t>
            </a:r>
            <a:r>
              <a:rPr lang="zh-CN" altLang="en-US" sz="1600" dirty="0">
                <a:solidFill>
                  <a:schemeClr val="bg1"/>
                </a:solidFill>
              </a:rPr>
              <a:t>）数。</a:t>
            </a:r>
          </a:p>
        </p:txBody>
      </p:sp>
    </p:spTree>
    <p:extLst>
      <p:ext uri="{BB962C8B-B14F-4D97-AF65-F5344CB8AC3E}">
        <p14:creationId xmlns:p14="http://schemas.microsoft.com/office/powerpoint/2010/main" val="382927698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945B2C-DA03-8BDF-0FCE-37A2013D92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E7001CC-6BE1-2D87-0C7A-2F4BF8BEA07A}"/>
              </a:ext>
            </a:extLst>
          </p:cNvPr>
          <p:cNvSpPr/>
          <p:nvPr/>
        </p:nvSpPr>
        <p:spPr>
          <a:xfrm>
            <a:off x="11980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EB698C68-239E-791D-4EBE-6D3CBCE2783B}"/>
              </a:ext>
            </a:extLst>
          </p:cNvPr>
          <p:cNvSpPr/>
          <p:nvPr/>
        </p:nvSpPr>
        <p:spPr>
          <a:xfrm>
            <a:off x="39456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CAD70787-D239-2722-7F1F-8786E319AAF9}"/>
              </a:ext>
            </a:extLst>
          </p:cNvPr>
          <p:cNvSpPr/>
          <p:nvPr/>
        </p:nvSpPr>
        <p:spPr>
          <a:xfrm>
            <a:off x="1070843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45D853E8-C4E0-30D3-E986-6CA4553EC788}"/>
              </a:ext>
            </a:extLst>
          </p:cNvPr>
          <p:cNvSpPr/>
          <p:nvPr/>
        </p:nvSpPr>
        <p:spPr>
          <a:xfrm>
            <a:off x="1748705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788F248B-9C6C-5117-E414-AD4702DD2BA9}"/>
              </a:ext>
            </a:extLst>
          </p:cNvPr>
          <p:cNvSpPr/>
          <p:nvPr/>
        </p:nvSpPr>
        <p:spPr>
          <a:xfrm>
            <a:off x="2424980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7FDFF475-E5F6-E584-16A4-9EACF8352F1D}"/>
              </a:ext>
            </a:extLst>
          </p:cNvPr>
          <p:cNvSpPr/>
          <p:nvPr/>
        </p:nvSpPr>
        <p:spPr>
          <a:xfrm>
            <a:off x="310284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3E2B6F84-373B-EB86-6FD0-91017BE7673D}"/>
              </a:ext>
            </a:extLst>
          </p:cNvPr>
          <p:cNvSpPr/>
          <p:nvPr/>
        </p:nvSpPr>
        <p:spPr>
          <a:xfrm>
            <a:off x="-1096095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BA56919F-5579-9273-2027-284FE96A3C18}"/>
              </a:ext>
            </a:extLst>
          </p:cNvPr>
          <p:cNvSpPr/>
          <p:nvPr/>
        </p:nvSpPr>
        <p:spPr>
          <a:xfrm>
            <a:off x="114848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D5C6797C-F646-5573-0062-90209060D334}"/>
              </a:ext>
            </a:extLst>
          </p:cNvPr>
          <p:cNvSpPr/>
          <p:nvPr/>
        </p:nvSpPr>
        <p:spPr>
          <a:xfrm>
            <a:off x="113737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CA2DF1C3-4369-B40F-D40D-05454B6EE8C1}"/>
              </a:ext>
            </a:extLst>
          </p:cNvPr>
          <p:cNvSpPr/>
          <p:nvPr/>
        </p:nvSpPr>
        <p:spPr>
          <a:xfrm>
            <a:off x="112625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55C23FF0-E414-829C-3DC3-C7078E038C9D}"/>
              </a:ext>
            </a:extLst>
          </p:cNvPr>
          <p:cNvSpPr/>
          <p:nvPr/>
        </p:nvSpPr>
        <p:spPr>
          <a:xfrm>
            <a:off x="111498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AA99C170-C623-43F4-CB6E-16F2B75C77F3}"/>
              </a:ext>
            </a:extLst>
          </p:cNvPr>
          <p:cNvSpPr/>
          <p:nvPr/>
        </p:nvSpPr>
        <p:spPr>
          <a:xfrm>
            <a:off x="110387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0C722E32-DCBD-2264-2C16-1BBC98AE80D5}"/>
              </a:ext>
            </a:extLst>
          </p:cNvPr>
          <p:cNvSpPr/>
          <p:nvPr/>
        </p:nvSpPr>
        <p:spPr>
          <a:xfrm>
            <a:off x="109276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5692AFED-6B0F-7969-B2E9-A932B1D54B26}"/>
              </a:ext>
            </a:extLst>
          </p:cNvPr>
          <p:cNvSpPr/>
          <p:nvPr/>
        </p:nvSpPr>
        <p:spPr>
          <a:xfrm>
            <a:off x="108165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E174E4FC-21E8-1AD4-C8EA-B89091372B8F}"/>
              </a:ext>
            </a:extLst>
          </p:cNvPr>
          <p:cNvSpPr/>
          <p:nvPr/>
        </p:nvSpPr>
        <p:spPr>
          <a:xfrm>
            <a:off x="107037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BC2B0EDE-1F3A-9327-A969-921BCCF8DCED}"/>
              </a:ext>
            </a:extLst>
          </p:cNvPr>
          <p:cNvSpPr/>
          <p:nvPr/>
        </p:nvSpPr>
        <p:spPr>
          <a:xfrm>
            <a:off x="105926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55653102-7215-2CD9-478D-D576D92360E8}"/>
              </a:ext>
            </a:extLst>
          </p:cNvPr>
          <p:cNvSpPr/>
          <p:nvPr/>
        </p:nvSpPr>
        <p:spPr>
          <a:xfrm>
            <a:off x="104815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65FC8EC0-B233-45A7-34D2-26F09DF80D34}"/>
              </a:ext>
            </a:extLst>
          </p:cNvPr>
          <p:cNvSpPr/>
          <p:nvPr/>
        </p:nvSpPr>
        <p:spPr>
          <a:xfrm>
            <a:off x="103688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A85C4C69-7560-09A5-42A2-24EBEE2582B2}"/>
              </a:ext>
            </a:extLst>
          </p:cNvPr>
          <p:cNvSpPr/>
          <p:nvPr/>
        </p:nvSpPr>
        <p:spPr>
          <a:xfrm>
            <a:off x="102577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FB03EBCC-B3AD-882D-133D-C02CB1C1A73D}"/>
              </a:ext>
            </a:extLst>
          </p:cNvPr>
          <p:cNvSpPr/>
          <p:nvPr/>
        </p:nvSpPr>
        <p:spPr>
          <a:xfrm>
            <a:off x="101465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D8EA923D-4F77-7A8C-C68A-992CA1131484}"/>
              </a:ext>
            </a:extLst>
          </p:cNvPr>
          <p:cNvSpPr/>
          <p:nvPr/>
        </p:nvSpPr>
        <p:spPr>
          <a:xfrm>
            <a:off x="1003545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04EB8575-C643-325C-5500-BE8853331C6C}"/>
              </a:ext>
            </a:extLst>
          </p:cNvPr>
          <p:cNvSpPr/>
          <p:nvPr/>
        </p:nvSpPr>
        <p:spPr>
          <a:xfrm>
            <a:off x="99227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0F147651-7E42-9A54-580A-B8C3305D3835}"/>
              </a:ext>
            </a:extLst>
          </p:cNvPr>
          <p:cNvSpPr/>
          <p:nvPr/>
        </p:nvSpPr>
        <p:spPr>
          <a:xfrm>
            <a:off x="98116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64A99705-2C15-0CEF-26BE-2829E2A454A5}"/>
              </a:ext>
            </a:extLst>
          </p:cNvPr>
          <p:cNvSpPr/>
          <p:nvPr/>
        </p:nvSpPr>
        <p:spPr>
          <a:xfrm>
            <a:off x="97004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474358A6-84CC-0CD3-A7F0-4CA519D6B6D4}"/>
              </a:ext>
            </a:extLst>
          </p:cNvPr>
          <p:cNvSpPr/>
          <p:nvPr/>
        </p:nvSpPr>
        <p:spPr>
          <a:xfrm>
            <a:off x="95877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E6B505D2-B07D-1853-842F-FCE306D6B977}"/>
              </a:ext>
            </a:extLst>
          </p:cNvPr>
          <p:cNvSpPr/>
          <p:nvPr/>
        </p:nvSpPr>
        <p:spPr>
          <a:xfrm>
            <a:off x="94766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BED2092F-A7B4-E23A-DD3A-1BA82BE0E5AD}"/>
              </a:ext>
            </a:extLst>
          </p:cNvPr>
          <p:cNvSpPr/>
          <p:nvPr/>
        </p:nvSpPr>
        <p:spPr>
          <a:xfrm>
            <a:off x="93655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899995E1-0BDF-B67E-A97C-EF429B424CC5}"/>
              </a:ext>
            </a:extLst>
          </p:cNvPr>
          <p:cNvSpPr/>
          <p:nvPr/>
        </p:nvSpPr>
        <p:spPr>
          <a:xfrm>
            <a:off x="92544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898ADBBD-5651-E295-04D8-AB1CB357DB57}"/>
              </a:ext>
            </a:extLst>
          </p:cNvPr>
          <p:cNvSpPr/>
          <p:nvPr/>
        </p:nvSpPr>
        <p:spPr>
          <a:xfrm>
            <a:off x="91416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5161F1F4-4B55-3347-D2C5-7A825AD0DC7E}"/>
              </a:ext>
            </a:extLst>
          </p:cNvPr>
          <p:cNvSpPr/>
          <p:nvPr/>
        </p:nvSpPr>
        <p:spPr>
          <a:xfrm>
            <a:off x="903056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D4761E0D-1ABB-A5C8-538C-B562518B2E49}"/>
              </a:ext>
            </a:extLst>
          </p:cNvPr>
          <p:cNvSpPr/>
          <p:nvPr/>
        </p:nvSpPr>
        <p:spPr>
          <a:xfrm>
            <a:off x="89194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606C65BA-EE63-4005-00A6-79DEA16C3BC7}"/>
              </a:ext>
            </a:extLst>
          </p:cNvPr>
          <p:cNvSpPr/>
          <p:nvPr/>
        </p:nvSpPr>
        <p:spPr>
          <a:xfrm>
            <a:off x="88067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A1360CFE-584C-4228-CFEC-93C14B0DCB70}"/>
              </a:ext>
            </a:extLst>
          </p:cNvPr>
          <p:cNvSpPr/>
          <p:nvPr/>
        </p:nvSpPr>
        <p:spPr>
          <a:xfrm>
            <a:off x="86956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466B55C2-64D6-730F-395E-FAE75586E169}"/>
              </a:ext>
            </a:extLst>
          </p:cNvPr>
          <p:cNvSpPr/>
          <p:nvPr/>
        </p:nvSpPr>
        <p:spPr>
          <a:xfrm>
            <a:off x="85844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25A10F80-ED24-9801-9FC3-987B9A6BA89B}"/>
              </a:ext>
            </a:extLst>
          </p:cNvPr>
          <p:cNvSpPr/>
          <p:nvPr/>
        </p:nvSpPr>
        <p:spPr>
          <a:xfrm>
            <a:off x="84717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0D74A133-C490-0876-1FE7-ECFCEFFBB12C}"/>
              </a:ext>
            </a:extLst>
          </p:cNvPr>
          <p:cNvSpPr/>
          <p:nvPr/>
        </p:nvSpPr>
        <p:spPr>
          <a:xfrm>
            <a:off x="83606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2A199AEB-BC50-6BFF-A1C1-9E224F2CFE9F}"/>
              </a:ext>
            </a:extLst>
          </p:cNvPr>
          <p:cNvSpPr/>
          <p:nvPr/>
        </p:nvSpPr>
        <p:spPr>
          <a:xfrm>
            <a:off x="824951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0489049B-E77D-B9E0-512C-0B0E4B69FDF3}"/>
              </a:ext>
            </a:extLst>
          </p:cNvPr>
          <p:cNvCxnSpPr/>
          <p:nvPr/>
        </p:nvCxnSpPr>
        <p:spPr>
          <a:xfrm>
            <a:off x="6002005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C0C9494E-432E-60E2-50D0-FB57AEE61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8995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5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F19F2628-5521-7BA6-0E60-F62A06D943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2897" y="3117141"/>
            <a:ext cx="55707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运算符的优先级</a:t>
            </a:r>
          </a:p>
        </p:txBody>
      </p:sp>
    </p:spTree>
    <p:extLst>
      <p:ext uri="{BB962C8B-B14F-4D97-AF65-F5344CB8AC3E}">
        <p14:creationId xmlns:p14="http://schemas.microsoft.com/office/powerpoint/2010/main" val="409239003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18650-764D-3D77-B6B0-C160DBE9F7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4F3A4E2-3DE0-F3BF-6DCA-561898795134}"/>
              </a:ext>
            </a:extLst>
          </p:cNvPr>
          <p:cNvGrpSpPr/>
          <p:nvPr/>
        </p:nvGrpSpPr>
        <p:grpSpPr>
          <a:xfrm>
            <a:off x="670768" y="1103677"/>
            <a:ext cx="10850465" cy="1340378"/>
            <a:chOff x="812799" y="1508963"/>
            <a:chExt cx="10850465" cy="1658273"/>
          </a:xfrm>
        </p:grpSpPr>
        <p:sp>
          <p:nvSpPr>
            <p:cNvPr id="6" name="íṩľíḍè-圆角矩形 61">
              <a:extLst>
                <a:ext uri="{FF2B5EF4-FFF2-40B4-BE49-F238E27FC236}">
                  <a16:creationId xmlns:a16="http://schemas.microsoft.com/office/drawing/2014/main" id="{62F54369-EF19-B33C-C7F4-B60ACC1396ED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íṩľíḍè-圆角矩形 61">
              <a:extLst>
                <a:ext uri="{FF2B5EF4-FFF2-40B4-BE49-F238E27FC236}">
                  <a16:creationId xmlns:a16="http://schemas.microsoft.com/office/drawing/2014/main" id="{7A7BDC2B-8C10-9043-07F4-14CD478B7FF1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3" name="文本框 41">
            <a:extLst>
              <a:ext uri="{FF2B5EF4-FFF2-40B4-BE49-F238E27FC236}">
                <a16:creationId xmlns:a16="http://schemas.microsoft.com/office/drawing/2014/main" id="{F258B60A-074F-28FA-9F6E-12433A193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97217"/>
            <a:ext cx="10356981" cy="113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在实际应用中，经常会使用多个运算符进行混合运算，那么应该先执行哪些运算符的操作呢？</a:t>
            </a:r>
            <a:r>
              <a:rPr lang="en-US" altLang="zh-CN"/>
              <a:t>MySQL</a:t>
            </a:r>
            <a:r>
              <a:rPr lang="zh-CN" altLang="en-US"/>
              <a:t>制定的运算符优先级决定了运算符在表达式中执行的先后顺序。表</a:t>
            </a:r>
            <a:r>
              <a:rPr lang="en-US" altLang="zh-CN"/>
              <a:t>9-6</a:t>
            </a:r>
            <a:r>
              <a:rPr lang="zh-CN" altLang="en-US"/>
              <a:t>按照优先级由低到高的顺序，列出了所有的运算符，同一级别中的运算符优先级相同。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6D20A0C-1297-E820-25F8-397172E0AA76}"/>
              </a:ext>
            </a:extLst>
          </p:cNvPr>
          <p:cNvSpPr/>
          <p:nvPr/>
        </p:nvSpPr>
        <p:spPr>
          <a:xfrm>
            <a:off x="4900214" y="2518703"/>
            <a:ext cx="185018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6  </a:t>
            </a:r>
            <a:r>
              <a:rPr lang="zh-CN" altLang="en-US" sz="1600" dirty="0"/>
              <a:t>运算符优先级</a:t>
            </a:r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E8AFCD28-52C6-A915-0F8F-9FC996ABF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924" y="2874600"/>
            <a:ext cx="9286602" cy="379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76023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8E8AB-B901-A54A-4885-B52AE1C98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805ABF9-B8CF-12AA-C74E-D53D61B93FA0}"/>
              </a:ext>
            </a:extLst>
          </p:cNvPr>
          <p:cNvGrpSpPr/>
          <p:nvPr/>
        </p:nvGrpSpPr>
        <p:grpSpPr>
          <a:xfrm>
            <a:off x="670768" y="1155163"/>
            <a:ext cx="10850465" cy="765244"/>
            <a:chOff x="812799" y="1508963"/>
            <a:chExt cx="10850465" cy="1658273"/>
          </a:xfrm>
        </p:grpSpPr>
        <p:sp>
          <p:nvSpPr>
            <p:cNvPr id="7" name="íṩľíḍè-圆角矩形 61">
              <a:extLst>
                <a:ext uri="{FF2B5EF4-FFF2-40B4-BE49-F238E27FC236}">
                  <a16:creationId xmlns:a16="http://schemas.microsoft.com/office/drawing/2014/main" id="{FB0D01FF-768C-14C8-603F-971D269778C3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" name="íṩľíḍè-圆角矩形 61">
              <a:extLst>
                <a:ext uri="{FF2B5EF4-FFF2-40B4-BE49-F238E27FC236}">
                  <a16:creationId xmlns:a16="http://schemas.microsoft.com/office/drawing/2014/main" id="{9D58BB81-0EBD-5008-4D73-13AFC5E13E95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 lnSpcReduction="10000"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3" name="文本框 41">
            <a:extLst>
              <a:ext uri="{FF2B5EF4-FFF2-40B4-BE49-F238E27FC236}">
                <a16:creationId xmlns:a16="http://schemas.microsoft.com/office/drawing/2014/main" id="{6C02736E-A64E-CD67-A31E-582EE5CAE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306159"/>
            <a:ext cx="10356981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算术运算符是</a:t>
            </a:r>
            <a:r>
              <a:rPr lang="en-US" altLang="zh-CN"/>
              <a:t>MySQL</a:t>
            </a:r>
            <a:r>
              <a:rPr lang="zh-CN" altLang="en-US"/>
              <a:t>中最基本的运算符，主要用于执行数值运算。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BA9FF22-5ADF-B66A-D038-9D627CF6D544}"/>
              </a:ext>
            </a:extLst>
          </p:cNvPr>
          <p:cNvSpPr/>
          <p:nvPr/>
        </p:nvSpPr>
        <p:spPr>
          <a:xfrm>
            <a:off x="4554967" y="2315312"/>
            <a:ext cx="2465740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1  </a:t>
            </a:r>
            <a:r>
              <a:rPr lang="zh-CN" altLang="en-US" sz="1600" dirty="0"/>
              <a:t>算术运算符及其作用</a:t>
            </a:r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B7321FC0-38A8-D3C8-BE29-19F6146DC6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442" y="2741659"/>
            <a:ext cx="9312398" cy="229157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C4DA780-9628-3AEB-8B4D-DCB8F5B77C77}"/>
              </a:ext>
            </a:extLst>
          </p:cNvPr>
          <p:cNvSpPr/>
          <p:nvPr/>
        </p:nvSpPr>
        <p:spPr>
          <a:xfrm>
            <a:off x="1342107" y="5333505"/>
            <a:ext cx="980025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/>
              <a:t>MySQL</a:t>
            </a:r>
            <a:r>
              <a:rPr lang="zh-CN" altLang="zh-CN"/>
              <a:t>中算术运算符的运算法则与数学中的运算法则完全相同。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653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02ACD-E0A5-F124-0931-56E5950AF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CD660D3-8097-125D-EE22-F1C21794842D}"/>
              </a:ext>
            </a:extLst>
          </p:cNvPr>
          <p:cNvGrpSpPr/>
          <p:nvPr/>
        </p:nvGrpSpPr>
        <p:grpSpPr>
          <a:xfrm>
            <a:off x="878711" y="97150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01FFC12-DE4D-C84F-D900-555C85821E09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0" name="圆角矩形 17">
              <a:extLst>
                <a:ext uri="{FF2B5EF4-FFF2-40B4-BE49-F238E27FC236}">
                  <a16:creationId xmlns:a16="http://schemas.microsoft.com/office/drawing/2014/main" id="{73017223-A653-8657-0D25-84EA0B12C86F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36">
            <a:extLst>
              <a:ext uri="{FF2B5EF4-FFF2-40B4-BE49-F238E27FC236}">
                <a16:creationId xmlns:a16="http://schemas.microsoft.com/office/drawing/2014/main" id="{918045D5-B519-8AE3-A782-61965EB7D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8699" y="1088349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语句，获取各种算术运算结果，执行结果如下：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83B844A-1293-E114-713F-91755FD80FE5}"/>
              </a:ext>
            </a:extLst>
          </p:cNvPr>
          <p:cNvSpPr/>
          <p:nvPr/>
        </p:nvSpPr>
        <p:spPr>
          <a:xfrm>
            <a:off x="1102866" y="1641054"/>
            <a:ext cx="9882453" cy="162685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207A1194-599F-E9D6-4056-402D3F7EBF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5406" y="1658139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4+2,4-2,4*2,4/2,4%3;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4+2	| 4-2	| 4*2	| 4/2   	| 4%3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6 	|   2	|  8	| 2.0000	|   1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(0.02 sec)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A640EC3-19B0-0959-BD75-E6C94B5F644E}"/>
              </a:ext>
            </a:extLst>
          </p:cNvPr>
          <p:cNvSpPr/>
          <p:nvPr/>
        </p:nvSpPr>
        <p:spPr>
          <a:xfrm>
            <a:off x="1104264" y="4135900"/>
            <a:ext cx="9882453" cy="175059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03BF9417-4A6D-CBEC-D8A0-6AD81BA45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159" y="4192597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6/0,9%0;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+--------+--------+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6/0     | 9%0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+--------+--------+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NULL | NULL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+--------+--------+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5E9AAD30-86AC-7B8D-AEDC-05938C9B8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033" y="3461900"/>
            <a:ext cx="10421256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在除法运算和求余运算中，如果除数为</a:t>
            </a:r>
            <a:r>
              <a:rPr lang="en-US" altLang="zh-CN"/>
              <a:t>0</a:t>
            </a:r>
            <a:r>
              <a:rPr lang="zh-CN" altLang="en-US"/>
              <a:t>将是非法运算，返回结果为</a:t>
            </a:r>
            <a:r>
              <a:rPr lang="en-US" altLang="zh-CN"/>
              <a:t>NULL</a:t>
            </a:r>
            <a:r>
              <a:rPr lang="zh-CN" altLang="en-US"/>
              <a:t>，如下所示。</a:t>
            </a:r>
          </a:p>
        </p:txBody>
      </p:sp>
    </p:spTree>
    <p:extLst>
      <p:ext uri="{BB962C8B-B14F-4D97-AF65-F5344CB8AC3E}">
        <p14:creationId xmlns:p14="http://schemas.microsoft.com/office/powerpoint/2010/main" val="172906978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8EFDA-70EC-0DCC-A37D-C325CA604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B9F85FF5-6B42-D814-766B-B6EDFD8EC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582" y="954592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运算符不仅可以直接操作数值，还可以操作表中的字段。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266E6B-13D4-8FC0-AF22-B7317168A3E5}"/>
              </a:ext>
            </a:extLst>
          </p:cNvPr>
          <p:cNvSpPr/>
          <p:nvPr/>
        </p:nvSpPr>
        <p:spPr>
          <a:xfrm>
            <a:off x="765211" y="2664657"/>
            <a:ext cx="9882453" cy="46029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3700370D-6FB0-E9C2-A3D6-1ACC8820E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106" y="2748405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staff;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BB2E80AC-E510-BFBD-9E11-159DAFD77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980" y="215107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1E79524-786D-6640-0307-D2BF5D4D49CD}"/>
              </a:ext>
            </a:extLst>
          </p:cNvPr>
          <p:cNvSpPr/>
          <p:nvPr/>
        </p:nvSpPr>
        <p:spPr>
          <a:xfrm>
            <a:off x="543836" y="3636615"/>
            <a:ext cx="9882453" cy="27447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DB212902-9F47-EC50-A201-EBBCDEE7B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231" y="3673309"/>
            <a:ext cx="857463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SELECT name AS </a:t>
            </a:r>
            <a:r>
              <a:rPr lang="zh-CN" altLang="en-US" sz="1400" dirty="0">
                <a:solidFill>
                  <a:srgbClr val="FF0000"/>
                </a:solidFill>
              </a:rPr>
              <a:t>员工姓名</a:t>
            </a:r>
            <a:r>
              <a:rPr lang="en-US" altLang="zh-CN" sz="1400" dirty="0">
                <a:solidFill>
                  <a:srgbClr val="FF0000"/>
                </a:solidFill>
              </a:rPr>
              <a:t>,money AS </a:t>
            </a:r>
            <a:r>
              <a:rPr lang="zh-CN" altLang="en-US" sz="1400" dirty="0">
                <a:solidFill>
                  <a:srgbClr val="FF0000"/>
                </a:solidFill>
              </a:rPr>
              <a:t>薪资</a:t>
            </a:r>
            <a:r>
              <a:rPr lang="en-US" altLang="zh-CN" sz="1400" dirty="0">
                <a:solidFill>
                  <a:srgbClr val="FF0000"/>
                </a:solidFill>
              </a:rPr>
              <a:t>,money*12 AS </a:t>
            </a:r>
            <a:r>
              <a:rPr lang="zh-CN" altLang="en-US" sz="1400" dirty="0">
                <a:solidFill>
                  <a:srgbClr val="FF0000"/>
                </a:solidFill>
              </a:rPr>
              <a:t>年薪 </a:t>
            </a:r>
            <a:r>
              <a:rPr lang="en-US" altLang="zh-CN" sz="1400" dirty="0">
                <a:solidFill>
                  <a:srgbClr val="FF0000"/>
                </a:solidFill>
              </a:rPr>
              <a:t>FROM staff;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+--------------+--------------+----------------+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zh-CN" altLang="en-US" sz="1400" dirty="0">
                <a:solidFill>
                  <a:srgbClr val="FF0000"/>
                </a:solidFill>
              </a:rPr>
              <a:t>员工姓名  </a:t>
            </a:r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zh-CN" altLang="en-US" sz="1400" dirty="0">
                <a:solidFill>
                  <a:srgbClr val="FF0000"/>
                </a:solidFill>
              </a:rPr>
              <a:t>薪资	</a:t>
            </a:r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zh-CN" altLang="en-US" sz="1400" dirty="0">
                <a:solidFill>
                  <a:srgbClr val="FF0000"/>
                </a:solidFill>
              </a:rPr>
              <a:t>年薪	   </a:t>
            </a:r>
            <a:r>
              <a:rPr lang="en-US" altLang="zh-CN" sz="1400" dirty="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+--------------+--------------+----------------+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zh-CN" altLang="en-US" sz="1400" dirty="0">
                <a:solidFill>
                  <a:srgbClr val="FF0000"/>
                </a:solidFill>
              </a:rPr>
              <a:t>刘长生     </a:t>
            </a:r>
            <a:r>
              <a:rPr lang="en-US" altLang="zh-CN" sz="1400" dirty="0">
                <a:solidFill>
                  <a:srgbClr val="FF0000"/>
                </a:solidFill>
              </a:rPr>
              <a:t>| 20000.00	| 240000.00  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zh-CN" altLang="en-US" sz="1400" dirty="0">
                <a:solidFill>
                  <a:srgbClr val="FF0000"/>
                </a:solidFill>
              </a:rPr>
              <a:t>赵霞         </a:t>
            </a:r>
            <a:r>
              <a:rPr lang="en-US" altLang="zh-CN" sz="1400" dirty="0">
                <a:solidFill>
                  <a:srgbClr val="FF0000"/>
                </a:solidFill>
              </a:rPr>
              <a:t>| 10000.00 	| 120000.00  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zh-CN" altLang="en-US" sz="1400" dirty="0">
                <a:solidFill>
                  <a:srgbClr val="FF0000"/>
                </a:solidFill>
              </a:rPr>
              <a:t>季庆奇     </a:t>
            </a:r>
            <a:r>
              <a:rPr lang="en-US" altLang="zh-CN" sz="1400" dirty="0">
                <a:solidFill>
                  <a:srgbClr val="FF0000"/>
                </a:solidFill>
              </a:rPr>
              <a:t>| 15000.00 	| 180000.00  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zh-CN" altLang="en-US" sz="1400" dirty="0">
                <a:solidFill>
                  <a:srgbClr val="FF0000"/>
                </a:solidFill>
              </a:rPr>
              <a:t>李星宇     </a:t>
            </a:r>
            <a:r>
              <a:rPr lang="en-US" altLang="zh-CN" sz="1400" dirty="0">
                <a:solidFill>
                  <a:srgbClr val="FF0000"/>
                </a:solidFill>
              </a:rPr>
              <a:t>| 15000.00 	| 180000.00  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zh-CN" altLang="en-US" sz="1400" dirty="0">
                <a:solidFill>
                  <a:srgbClr val="FF0000"/>
                </a:solidFill>
              </a:rPr>
              <a:t>张向阳     </a:t>
            </a:r>
            <a:r>
              <a:rPr lang="en-US" altLang="zh-CN" sz="1400" dirty="0">
                <a:solidFill>
                  <a:srgbClr val="FF0000"/>
                </a:solidFill>
              </a:rPr>
              <a:t>| 15000.00 	| 180000.00  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zh-CN" altLang="en-US" sz="1400" dirty="0">
                <a:solidFill>
                  <a:srgbClr val="FF0000"/>
                </a:solidFill>
              </a:rPr>
              <a:t>张旭         </a:t>
            </a:r>
            <a:r>
              <a:rPr lang="en-US" altLang="zh-CN" sz="1400" dirty="0">
                <a:solidFill>
                  <a:srgbClr val="FF0000"/>
                </a:solidFill>
              </a:rPr>
              <a:t>| 10000.00 	| 120000.00  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+--------------+--------------+----------------+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6 rows in set (0.03 sec)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F5CFDC8E-3622-3EAD-C89B-DF7676829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980" y="317674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语句，根据月薪值，计算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表中员工的年薪值。执行结果如下：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5B503F9-1BFE-FD5E-0643-90A67015FF8D}"/>
              </a:ext>
            </a:extLst>
          </p:cNvPr>
          <p:cNvGrpSpPr/>
          <p:nvPr/>
        </p:nvGrpSpPr>
        <p:grpSpPr>
          <a:xfrm>
            <a:off x="539658" y="151302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FD5CE91-F021-29D3-389B-DAF68DEAB124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5">
              <a:extLst>
                <a:ext uri="{FF2B5EF4-FFF2-40B4-BE49-F238E27FC236}">
                  <a16:creationId xmlns:a16="http://schemas.microsoft.com/office/drawing/2014/main" id="{89681D5A-A418-E743-B79C-949F5E81E22D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36">
            <a:extLst>
              <a:ext uri="{FF2B5EF4-FFF2-40B4-BE49-F238E27FC236}">
                <a16:creationId xmlns:a16="http://schemas.microsoft.com/office/drawing/2014/main" id="{B964B4FC-A162-0CCD-3B36-412DB87A2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9646" y="1629865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dirty="0"/>
              <a:t>执行</a:t>
            </a:r>
            <a:r>
              <a:rPr lang="en-US" altLang="zh-CN" dirty="0"/>
              <a:t>SQL</a:t>
            </a:r>
            <a:r>
              <a:rPr lang="zh-CN" altLang="en-US" dirty="0"/>
              <a:t>语句，根据月薪值，计算模块</a:t>
            </a:r>
            <a:r>
              <a:rPr lang="en-US" altLang="zh-CN" dirty="0"/>
              <a:t>4</a:t>
            </a:r>
            <a:r>
              <a:rPr lang="zh-CN" altLang="en-US" dirty="0"/>
              <a:t>创建的</a:t>
            </a:r>
            <a:r>
              <a:rPr lang="en-US" altLang="zh-CN" dirty="0"/>
              <a:t>staff</a:t>
            </a:r>
            <a:r>
              <a:rPr lang="zh-CN" altLang="en-US" dirty="0"/>
              <a:t>表中员工的年薪。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13A016A2-B3D1-2247-F784-7BBC5D91B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92" y="4269196"/>
            <a:ext cx="789305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84462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1FCEF-1423-87B0-6F78-A358228BC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C2D55BC-CC9E-71A1-FDF9-D17CF9A9BCE6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6D918CE2-DE71-15AE-D22E-DB189C9EEDB2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C4001CD9-9299-037F-7309-1041B4D02647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1DF6AC06-EDCF-09BE-01F0-0D3276CC5444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971BB3E5-306A-D263-F4E2-BED1AB35F2FA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F4259467-93B2-7B22-D55F-36AD9183D26A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1AC020EE-E6F3-B8BE-3AFD-FC94D81FAAFC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9673C61D-AB11-91A7-4A7C-5D6F0BE6071A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40CC6A91-80DD-F89C-CCC3-694F56EC8B80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5C1DB027-FC59-7118-6973-5C6D8E8C16FE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97C80432-4C00-7AFF-C833-5BD5440698D7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DF5042D6-6D1B-B817-9CE6-800EDE98F0C7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3B57186C-2E08-479F-EBCC-0FE3328DB8B1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0B892712-6E3F-EB66-B614-35DD4CBA9F0F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FC6BA436-EB55-4E2C-B44B-93F090CE040D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29CFF70A-5A61-3149-BA44-0910823F9837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52921C9C-BA3F-27F1-B6AB-4B0AD548DAFC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18FD8249-6661-3CBF-2E2E-D9B1E398B35B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C7253AAA-D9DF-22E7-C22D-D478404AC350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B3437F8A-C882-B545-3BAE-5BD38BFF59E8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FF58EE40-D480-D749-9126-C1CA8537BB7A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9C02B696-FA00-B4BE-CFC2-4BC8E166F7FD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86F90514-1C38-BB17-23D9-1EF61173293B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96A98157-7652-7A25-300C-2DE6F0787497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85F57C56-3B69-DDDF-CE05-3C7082ECCBEB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3BFD9AC8-917B-7002-CFA5-67FC760D0FA2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6B2A4B08-BB72-77E6-2BC5-61971648E3BE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02BA4929-22A3-3EF3-4187-2859EEB35B4B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8604C4B1-411C-9BD4-CD84-9638C51CCDE8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89B08311-4218-CB0E-35F6-A238F1A5E647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01E93931-DBBC-0C41-054C-6DDD2D0C6D80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1DC1E1A6-2B8C-C09B-6E19-AF2E192AB98C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5316AF78-537D-4D24-58BB-0D46731E169B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D73515D8-F279-C6BF-F282-E2A1DD3B814D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6BDC655B-D8F4-26BB-F9B4-BE672D735076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9619F106-F63D-33E1-F10B-960F07C1997C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79F0C8C5-59BF-F09A-83D2-AD85F0B49A2D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99336A4A-C969-A69A-BA57-7DFFA2098CA1}"/>
              </a:ext>
            </a:extLst>
          </p:cNvPr>
          <p:cNvCxnSpPr/>
          <p:nvPr/>
        </p:nvCxnSpPr>
        <p:spPr>
          <a:xfrm>
            <a:off x="5993300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B601E825-B114-37A6-FB66-B42BFB618F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2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4BE186B1-CF84-A259-B73C-69FA4D4AED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192" y="3117141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比较运算符</a:t>
            </a:r>
          </a:p>
        </p:txBody>
      </p:sp>
    </p:spTree>
    <p:extLst>
      <p:ext uri="{BB962C8B-B14F-4D97-AF65-F5344CB8AC3E}">
        <p14:creationId xmlns:p14="http://schemas.microsoft.com/office/powerpoint/2010/main" val="131564342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182AC-72CD-2C9C-50E0-2E0624764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330B6EC-A1FC-938F-F392-251634FEEAFF}"/>
              </a:ext>
            </a:extLst>
          </p:cNvPr>
          <p:cNvGrpSpPr/>
          <p:nvPr/>
        </p:nvGrpSpPr>
        <p:grpSpPr>
          <a:xfrm>
            <a:off x="670768" y="1112676"/>
            <a:ext cx="10850465" cy="1025854"/>
            <a:chOff x="812799" y="1508963"/>
            <a:chExt cx="10850465" cy="1658273"/>
          </a:xfrm>
        </p:grpSpPr>
        <p:sp>
          <p:nvSpPr>
            <p:cNvPr id="6" name="íṩľíḍè-圆角矩形 61">
              <a:extLst>
                <a:ext uri="{FF2B5EF4-FFF2-40B4-BE49-F238E27FC236}">
                  <a16:creationId xmlns:a16="http://schemas.microsoft.com/office/drawing/2014/main" id="{1B37C8A7-9565-DE38-3900-F15E39CAB4D3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íṩľíḍè-圆角矩形 61">
              <a:extLst>
                <a:ext uri="{FF2B5EF4-FFF2-40B4-BE49-F238E27FC236}">
                  <a16:creationId xmlns:a16="http://schemas.microsoft.com/office/drawing/2014/main" id="{99FA1601-5407-2855-6FF6-FC614B75C9D5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3" name="文本框 41">
            <a:extLst>
              <a:ext uri="{FF2B5EF4-FFF2-40B4-BE49-F238E27FC236}">
                <a16:creationId xmlns:a16="http://schemas.microsoft.com/office/drawing/2014/main" id="{F3CC4A77-4B72-FF35-DA10-2D65AA3ED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215547"/>
            <a:ext cx="10356981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比较运算符的作用是将表达式中的两个操作数进行比较，比较结果为真，则返回</a:t>
            </a:r>
            <a:r>
              <a:rPr lang="en-US" altLang="zh-CN"/>
              <a:t>1</a:t>
            </a:r>
            <a:r>
              <a:rPr lang="zh-CN" altLang="en-US"/>
              <a:t>，为假则返回</a:t>
            </a:r>
            <a:r>
              <a:rPr lang="en-US" altLang="zh-CN"/>
              <a:t>0</a:t>
            </a:r>
            <a:r>
              <a:rPr lang="zh-CN" altLang="en-US"/>
              <a:t>，结果不确定则返回</a:t>
            </a:r>
            <a:r>
              <a:rPr lang="en-US" altLang="zh-CN"/>
              <a:t>NULL</a:t>
            </a:r>
            <a:r>
              <a:rPr lang="zh-CN" altLang="en-US"/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3813A11-A6E3-BC12-C033-DC2ECAF295F5}"/>
              </a:ext>
            </a:extLst>
          </p:cNvPr>
          <p:cNvSpPr/>
          <p:nvPr/>
        </p:nvSpPr>
        <p:spPr>
          <a:xfrm>
            <a:off x="4554967" y="2229110"/>
            <a:ext cx="2465740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2  </a:t>
            </a:r>
            <a:r>
              <a:rPr lang="zh-CN" altLang="en-US" sz="1600" dirty="0"/>
              <a:t>比较运算符及其作用</a:t>
            </a:r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5A296C25-B214-0D04-EE20-7FCCA060A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339" y="2612998"/>
            <a:ext cx="9921083" cy="369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22458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5F5BD-0046-8409-DB7D-17ED0F71A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FAB62745-1970-F293-0EED-75FAEB3BB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379" y="982040"/>
            <a:ext cx="1074782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常用比较运算符包括实现相等比较的运算符“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=”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&lt;=&gt;”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，实现不相等比较的运算符“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&lt;&gt;”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!=”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，实现大于和大于等于比较的运算符“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&gt;”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&gt;=”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，以及实现小于和小于等于比较的运算符“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&lt;”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&lt;=”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文本框 3">
            <a:extLst>
              <a:ext uri="{FF2B5EF4-FFF2-40B4-BE49-F238E27FC236}">
                <a16:creationId xmlns:a16="http://schemas.microsoft.com/office/drawing/2014/main" id="{BE6106FA-E1B4-35F0-DB06-9242770AC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1180" y="2000312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等于运算符</a:t>
            </a:r>
            <a:endParaRPr lang="zh-CN" altLang="en-US" noProof="1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E7D05BD-1730-1A20-F40D-31D938A183EB}"/>
              </a:ext>
            </a:extLst>
          </p:cNvPr>
          <p:cNvGrpSpPr/>
          <p:nvPr/>
        </p:nvGrpSpPr>
        <p:grpSpPr>
          <a:xfrm>
            <a:off x="747880" y="1885007"/>
            <a:ext cx="1003300" cy="722312"/>
            <a:chOff x="877888" y="1586140"/>
            <a:chExt cx="1003300" cy="722312"/>
          </a:xfrm>
        </p:grpSpPr>
        <p:sp>
          <p:nvSpPr>
            <p:cNvPr id="17" name="íṩľíḍè-Freeform: Shape 9">
              <a:extLst>
                <a:ext uri="{FF2B5EF4-FFF2-40B4-BE49-F238E27FC236}">
                  <a16:creationId xmlns:a16="http://schemas.microsoft.com/office/drawing/2014/main" id="{D7B06CDB-908A-884A-4C6C-FD77FC1C3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ṩľíḍè-Oval 10">
              <a:extLst>
                <a:ext uri="{FF2B5EF4-FFF2-40B4-BE49-F238E27FC236}">
                  <a16:creationId xmlns:a16="http://schemas.microsoft.com/office/drawing/2014/main" id="{266A789E-8EC5-0128-B57A-504A115CBAEC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90AAC23D-7E4F-39F8-3207-793195B204D7}"/>
              </a:ext>
            </a:extLst>
          </p:cNvPr>
          <p:cNvSpPr/>
          <p:nvPr/>
        </p:nvSpPr>
        <p:spPr>
          <a:xfrm>
            <a:off x="932347" y="3236907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32F80BAC-AFFC-F0D6-82FF-E90D5ABED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3622" y="3317428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0=1,1=1,0.1=1,1='1','a'='a',(1+2)=(2+1),NULL=NULL,NULL&lt;=&gt;NULL;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+-----+--------+--------+--------+--------+-----------------+----------------------+----------------------+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|0=1 | 1=1   | 0.1=1 | 1='1‘  | 'a'='a' | (1+2)=(2+1) | NULL=NULL      | NULL&lt;=&gt;NULL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+-----+--------+--------+--------+--------+-----------------+----------------------+----------------------+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0   |  1	 |    0     |    1    |    1     |        1 	  |      NULL	            |         1	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+-----+--------+--------+--------+--------+-----------------+----------------------+----------------------+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(0.07 sec)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2F629E4-F5BE-DC7B-453B-0E5BDE2268B4}"/>
              </a:ext>
            </a:extLst>
          </p:cNvPr>
          <p:cNvGrpSpPr/>
          <p:nvPr/>
        </p:nvGrpSpPr>
        <p:grpSpPr>
          <a:xfrm>
            <a:off x="706794" y="258691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51454C7B-C8E3-2FDB-43BF-DC20F203AB1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6" name="圆角矩形 10">
              <a:extLst>
                <a:ext uri="{FF2B5EF4-FFF2-40B4-BE49-F238E27FC236}">
                  <a16:creationId xmlns:a16="http://schemas.microsoft.com/office/drawing/2014/main" id="{4990F0F5-2557-FF9D-8547-0FBC4D44CD61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36">
            <a:extLst>
              <a:ext uri="{FF2B5EF4-FFF2-40B4-BE49-F238E27FC236}">
                <a16:creationId xmlns:a16="http://schemas.microsoft.com/office/drawing/2014/main" id="{9351F73A-2E15-C074-04EB-A172FED7D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6781" y="2718739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执行使用“</a:t>
            </a:r>
            <a:r>
              <a:rPr lang="en-US" altLang="zh-CN" sz="1600"/>
              <a:t>=”</a:t>
            </a:r>
            <a:r>
              <a:rPr lang="zh-CN" altLang="en-US" sz="1600"/>
              <a:t>和“</a:t>
            </a:r>
            <a:r>
              <a:rPr lang="en-US" altLang="zh-CN" sz="1600"/>
              <a:t>&lt;=&gt;”</a:t>
            </a:r>
            <a:r>
              <a:rPr lang="zh-CN" altLang="en-US" sz="1600"/>
              <a:t>比较运算符的</a:t>
            </a:r>
            <a:r>
              <a:rPr lang="en-US" altLang="zh-CN" sz="1600"/>
              <a:t>SQL</a:t>
            </a:r>
            <a:r>
              <a:rPr lang="zh-CN" altLang="en-US" sz="1600"/>
              <a:t>语句，了解这些运算符的作用。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70CC1E1-E429-28B6-0CCE-BE2157F0FF87}"/>
              </a:ext>
            </a:extLst>
          </p:cNvPr>
          <p:cNvGrpSpPr/>
          <p:nvPr/>
        </p:nvGrpSpPr>
        <p:grpSpPr>
          <a:xfrm>
            <a:off x="853973" y="5208496"/>
            <a:ext cx="10096656" cy="884800"/>
            <a:chOff x="812800" y="4424635"/>
            <a:chExt cx="10580688" cy="1800000"/>
          </a:xfrm>
        </p:grpSpPr>
        <p:sp>
          <p:nvSpPr>
            <p:cNvPr id="11" name="圆角矩形 14">
              <a:extLst>
                <a:ext uri="{FF2B5EF4-FFF2-40B4-BE49-F238E27FC236}">
                  <a16:creationId xmlns:a16="http://schemas.microsoft.com/office/drawing/2014/main" id="{903431AD-9621-4FFC-8AFC-B7063422FA1F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90D0406-DE13-9FB4-5F05-7B3AE0D25D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3" name="Flowchart: Off-page Connector 32">
                <a:extLst>
                  <a:ext uri="{FF2B5EF4-FFF2-40B4-BE49-F238E27FC236}">
                    <a16:creationId xmlns:a16="http://schemas.microsoft.com/office/drawing/2014/main" id="{561D9D23-56CF-B32F-2E03-7A90BF84D6C7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Round Same Side Corner Rectangle 33">
                <a:extLst>
                  <a:ext uri="{FF2B5EF4-FFF2-40B4-BE49-F238E27FC236}">
                    <a16:creationId xmlns:a16="http://schemas.microsoft.com/office/drawing/2014/main" id="{667465EF-FB06-545A-4B92-7E1B4FF2ADA8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41">
            <a:extLst>
              <a:ext uri="{FF2B5EF4-FFF2-40B4-BE49-F238E27FC236}">
                <a16:creationId xmlns:a16="http://schemas.microsoft.com/office/drawing/2014/main" id="{E30387AE-AB5C-54BD-DEA8-F823651A1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4958" y="5337385"/>
            <a:ext cx="8099502" cy="63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如果两个操作数中有一个或两个值为</a:t>
            </a:r>
            <a:r>
              <a:rPr lang="en-US" altLang="zh-CN" sz="1500" dirty="0">
                <a:solidFill>
                  <a:schemeClr val="bg1"/>
                </a:solidFill>
              </a:rPr>
              <a:t>NULL</a:t>
            </a:r>
            <a:r>
              <a:rPr lang="zh-CN" altLang="en-US" sz="1500" dirty="0">
                <a:solidFill>
                  <a:schemeClr val="bg1"/>
                </a:solidFill>
              </a:rPr>
              <a:t>（空值），结果为空；如果两个操作数分别为字符串和数值，系统会首先将字符串转换成数值，然后再进行比较。</a:t>
            </a:r>
          </a:p>
        </p:txBody>
      </p:sp>
    </p:spTree>
    <p:extLst>
      <p:ext uri="{BB962C8B-B14F-4D97-AF65-F5344CB8AC3E}">
        <p14:creationId xmlns:p14="http://schemas.microsoft.com/office/powerpoint/2010/main" val="5187645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273BF-668A-7306-5B3C-9FBD10A35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1C199EA2-4FB6-8C5A-DE2E-9858666CC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1180" y="1402698"/>
            <a:ext cx="92710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不等于运算符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A3AB594-42A6-6005-DDDC-7758A6C8629C}"/>
              </a:ext>
            </a:extLst>
          </p:cNvPr>
          <p:cNvGrpSpPr/>
          <p:nvPr/>
        </p:nvGrpSpPr>
        <p:grpSpPr>
          <a:xfrm>
            <a:off x="747880" y="1287393"/>
            <a:ext cx="1003300" cy="722312"/>
            <a:chOff x="877888" y="1586140"/>
            <a:chExt cx="1003300" cy="722312"/>
          </a:xfrm>
        </p:grpSpPr>
        <p:sp>
          <p:nvSpPr>
            <p:cNvPr id="11" name="íṩľíḍè-Freeform: Shape 9">
              <a:extLst>
                <a:ext uri="{FF2B5EF4-FFF2-40B4-BE49-F238E27FC236}">
                  <a16:creationId xmlns:a16="http://schemas.microsoft.com/office/drawing/2014/main" id="{2F494908-ABC7-D234-D087-A83A64809F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ṩľíḍè-Oval 10">
              <a:extLst>
                <a:ext uri="{FF2B5EF4-FFF2-40B4-BE49-F238E27FC236}">
                  <a16:creationId xmlns:a16="http://schemas.microsoft.com/office/drawing/2014/main" id="{2EC42E0A-CD74-8F62-404D-671811C97ED7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05B4DA20-1084-C26E-6D02-AAA64E181B8F}"/>
              </a:ext>
            </a:extLst>
          </p:cNvPr>
          <p:cNvSpPr/>
          <p:nvPr/>
        </p:nvSpPr>
        <p:spPr>
          <a:xfrm>
            <a:off x="932347" y="3814999"/>
            <a:ext cx="9882453" cy="175560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44FAA902-D6BF-5354-CC73-371C1D8F2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3622" y="3895520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1&lt;&gt;2,2!=2,1.5&lt;&gt;1,'abc'&lt;&gt;'ab',(1+2)!=(1+1);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+--------------+--------------+--------------+----------------+---------------------------+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1&lt;&gt;2	| 2!=2	| 1.5&lt;&gt;1	| 'abc'&lt;&gt;'ab‘   | (1+2)!=(1+1)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+--------------+--------------+--------------+----------------+---------------------------+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  	|    0	|      1	|          1	   |            1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+--------------+--------------+--------------+----------------+---------------------------+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DF63498-4079-C1B4-B2E6-D061AE8B200E}"/>
              </a:ext>
            </a:extLst>
          </p:cNvPr>
          <p:cNvGrpSpPr/>
          <p:nvPr/>
        </p:nvGrpSpPr>
        <p:grpSpPr>
          <a:xfrm>
            <a:off x="706794" y="309969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D28C1BF-F696-69A0-2E50-2872CABCC712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0" name="圆角矩形 10">
              <a:extLst>
                <a:ext uri="{FF2B5EF4-FFF2-40B4-BE49-F238E27FC236}">
                  <a16:creationId xmlns:a16="http://schemas.microsoft.com/office/drawing/2014/main" id="{472666A9-AEB8-0583-C4DB-F3D1F6BBD0F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34034080-349F-5595-D2A7-A611A413E1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6781" y="3231514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执行使用“</a:t>
            </a:r>
            <a:r>
              <a:rPr lang="en-US" altLang="zh-CN" sz="1600"/>
              <a:t>&lt;&gt;”</a:t>
            </a:r>
            <a:r>
              <a:rPr lang="zh-CN" altLang="en-US" sz="1600"/>
              <a:t>和“</a:t>
            </a:r>
            <a:r>
              <a:rPr lang="en-US" altLang="zh-CN" sz="1600"/>
              <a:t>!=”</a:t>
            </a:r>
            <a:r>
              <a:rPr lang="zh-CN" altLang="en-US" sz="1600"/>
              <a:t>比较运算符的</a:t>
            </a:r>
            <a:r>
              <a:rPr lang="en-US" altLang="zh-CN" sz="1600"/>
              <a:t>SQL</a:t>
            </a:r>
            <a:r>
              <a:rPr lang="zh-CN" altLang="en-US" sz="1600"/>
              <a:t>语句，了解这些运算符的作用。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BEEF5D64-342A-33A8-E857-579AA4078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379" y="2064006"/>
            <a:ext cx="1074782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&lt;&gt;”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!=”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用于判断数字、字符串和表达式是否不相等，如果不相等则返回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，否则返回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。其用法与等于运算符用法相同，但不能操作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（空值）。</a:t>
            </a:r>
          </a:p>
        </p:txBody>
      </p:sp>
    </p:spTree>
    <p:extLst>
      <p:ext uri="{BB962C8B-B14F-4D97-AF65-F5344CB8AC3E}">
        <p14:creationId xmlns:p14="http://schemas.microsoft.com/office/powerpoint/2010/main" val="194004181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59e4a3d-8953-45b9-a5b3-c530baca94f0"/>
  <p:tag name="COMMONDATA" val="eyJoZGlkIjoiMmE3ODljNmM3OTdiZmM2NTBiNTU4NGE3OTk1NjExMG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31</TotalTime>
  <Words>2868</Words>
  <Application>Microsoft Office PowerPoint</Application>
  <PresentationFormat>宽屏</PresentationFormat>
  <Paragraphs>224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微软雅黑</vt:lpstr>
      <vt:lpstr>Arial</vt:lpstr>
      <vt:lpstr>Calibri</vt:lpstr>
      <vt:lpstr>Impact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昌港 徐</cp:lastModifiedBy>
  <cp:revision>197</cp:revision>
  <dcterms:created xsi:type="dcterms:W3CDTF">2014-01-13T14:27:00Z</dcterms:created>
  <dcterms:modified xsi:type="dcterms:W3CDTF">2024-11-12T02:13:18Z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E878210423CE4FA895E9EC0BB90DA950_13</vt:lpwstr>
  </property>
  <property fmtid="{D5CDD505-2E9C-101B-9397-08002B2CF9AE}" pid="3" name="KSOProductBuildVer">
    <vt:lpwstr>2052-12.1.0.18608</vt:lpwstr>
  </property>
</Properties>
</file>