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6"/>
  </p:notesMasterIdLst>
  <p:handoutMasterIdLst>
    <p:handoutMasterId r:id="rId37"/>
  </p:handoutMasterIdLst>
  <p:sldIdLst>
    <p:sldId id="466" r:id="rId3"/>
    <p:sldId id="469" r:id="rId4"/>
    <p:sldId id="470" r:id="rId5"/>
    <p:sldId id="543" r:id="rId6"/>
    <p:sldId id="544" r:id="rId7"/>
    <p:sldId id="545" r:id="rId8"/>
    <p:sldId id="546" r:id="rId9"/>
    <p:sldId id="547" r:id="rId10"/>
    <p:sldId id="548" r:id="rId11"/>
    <p:sldId id="549" r:id="rId12"/>
    <p:sldId id="550" r:id="rId13"/>
    <p:sldId id="551" r:id="rId14"/>
    <p:sldId id="552" r:id="rId15"/>
    <p:sldId id="553" r:id="rId16"/>
    <p:sldId id="554" r:id="rId17"/>
    <p:sldId id="555" r:id="rId18"/>
    <p:sldId id="556" r:id="rId19"/>
    <p:sldId id="557" r:id="rId20"/>
    <p:sldId id="566" r:id="rId21"/>
    <p:sldId id="567" r:id="rId22"/>
    <p:sldId id="568" r:id="rId23"/>
    <p:sldId id="569" r:id="rId24"/>
    <p:sldId id="570" r:id="rId25"/>
    <p:sldId id="571" r:id="rId26"/>
    <p:sldId id="572" r:id="rId27"/>
    <p:sldId id="573" r:id="rId28"/>
    <p:sldId id="574" r:id="rId29"/>
    <p:sldId id="575" r:id="rId30"/>
    <p:sldId id="576" r:id="rId31"/>
    <p:sldId id="577" r:id="rId32"/>
    <p:sldId id="578" r:id="rId33"/>
    <p:sldId id="579" r:id="rId34"/>
    <p:sldId id="468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/>
    <p:restoredTop sz="94619"/>
  </p:normalViewPr>
  <p:slideViewPr>
    <p:cSldViewPr showGuides="1">
      <p:cViewPr varScale="1">
        <p:scale>
          <a:sx n="74" d="100"/>
          <a:sy n="74" d="100"/>
        </p:scale>
        <p:origin x="106" y="725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模块五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优化查询数据库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使用视图优化查询性能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1D187-768E-F2AE-45DC-F84BA5B87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F169DCE-1BEB-9DF7-BFC0-8E50A2980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02" y="3022881"/>
            <a:ext cx="6817116" cy="373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41">
            <a:extLst>
              <a:ext uri="{FF2B5EF4-FFF2-40B4-BE49-F238E27FC236}">
                <a16:creationId xmlns:a16="http://schemas.microsoft.com/office/drawing/2014/main" id="{F0516172-BACC-2040-7443-9AA31541A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76" y="1117452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Navicat for MySQL</a:t>
            </a:r>
            <a:r>
              <a:rPr lang="zh-CN" altLang="en-US"/>
              <a:t>也可以创建视图，具体操作步骤如下：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2397E6E0-ABF8-9D1D-F3D5-1CDF94195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3" y="1576291"/>
            <a:ext cx="1042125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切换到“视图创建工具”选项卡，在左侧双击要创建视图的基本表，将其添加至右侧窗口，之后在右侧相应字段的复选框中单击可选择要在视图中显示的字段，最后在右下角的窗口中进一步编辑创建视图的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5EC4BCFA-3D39-C92A-6B64-488EC93DC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57" y="258385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编辑好后单击“保存”按钮，在弹出的“视图名”对话框中输入视图名，并单击“确定”按钮即可。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81230CD-3FFA-7028-F386-A76D02658BBC}"/>
              </a:ext>
            </a:extLst>
          </p:cNvPr>
          <p:cNvGrpSpPr/>
          <p:nvPr/>
        </p:nvGrpSpPr>
        <p:grpSpPr>
          <a:xfrm>
            <a:off x="4009810" y="4586673"/>
            <a:ext cx="5194832" cy="2026606"/>
            <a:chOff x="4161171" y="4662060"/>
            <a:chExt cx="5194832" cy="2026606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C9B77B73-A004-DDA1-26F4-2D1336967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171" y="4662060"/>
              <a:ext cx="1261531" cy="172407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D81E415A-FE95-985A-DE83-A3EE037A3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2770" y="4695926"/>
              <a:ext cx="781243" cy="155475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064F287B-B0DF-933B-FEDF-BE7DEC1E7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4297" y="4966864"/>
              <a:ext cx="781243" cy="155475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4ABD3BDB-00AD-3653-B4EC-3567383D8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8896" y="5855859"/>
              <a:ext cx="3857107" cy="832807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520170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54032-1A26-A85B-D3C7-5303C0A42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75BB15A-4735-05B0-1E22-3C4C3ABEA2FE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205F6B69-7400-F830-F355-A34AA0896B0F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0EB63F0A-A862-66CA-20C6-E23CAAE8BB23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6FD58A3F-93B7-13CF-67D7-0366D34B6029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F4BF35D-8C9F-ED72-CD76-05335F3C1597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4CB85E68-C066-F0E4-9365-80AA365DD4FA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5AF7DE4-0213-5B56-CAAD-E62DE3CB03E1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790F8B4-475E-53EB-0D9C-51AD1A63EC39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E0B7393D-73E6-2912-172B-D89492FD18A4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FD400A84-7EDF-44DA-9C53-598C4B13E178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DB8ABD39-7606-83A0-5BDC-996AB24EB6FF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D65E4569-7936-F2BE-22EE-FD90BE67C815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714AD017-0480-0FB5-A659-5BBA741FDF20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A6C1CD60-4D11-6895-4C50-B4AF14C7B575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4E15975-2D18-03B5-6C54-E74C94CBE0B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A447CA2A-FF9B-0BB1-DEAB-22E2A33111B4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69D11FB0-220C-5C97-60BC-1F9793CEF871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AD39E5AD-F6EE-4BB5-A96F-30A93BCDCB70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966C00E6-E2DA-EDFC-D1AA-3C19AD0E8BD2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774C9ED-F091-C35B-D883-4431B237A0D8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0458B8A5-0C3A-298A-0533-6ABBBA7FF29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9E0EE01D-D7C1-BBD6-D43A-DA1C8FF71C16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369696C-697D-EA71-0CAD-89439E2853A1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6896D167-A4E4-B469-478A-3F896FE881B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ECC1A383-6A33-F6C7-CA3C-080D523A8152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34BAD596-DC40-5A1B-F970-3281797182D2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FCA09F0C-2EEA-D04F-1C41-A53A39DDAFDF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008C65ED-3B8A-76F3-4FF4-095A290B49F1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15273C71-5AA8-AA4F-3E0D-B4D7662218C4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1022C932-15B6-3C69-CA7C-CA303338B4CD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C2DAF544-E595-5530-B015-E8F17B0F0D3E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F0BE2395-0E61-B02E-13B9-C2B77BA3E573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2B21C0CB-2EC9-C5A0-1251-CF49AB2A34B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39A1CE99-2590-A933-2FD0-9EDFC563119E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1CFE58D1-15BD-1BDB-BD6F-829E8748C6F7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D166268E-1492-CA2C-9676-4FE2A16F2142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1C01576F-8F55-173C-2138-A2C436EB6AB2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ADBF7EA-8645-4691-ECF8-DD42037EEE8C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3DB0F58A-DFA8-C1CE-4337-159593459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19C9F7A3-CDE6-9CF8-77F4-219C58915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查看视图</a:t>
            </a:r>
          </a:p>
        </p:txBody>
      </p:sp>
    </p:spTree>
    <p:extLst>
      <p:ext uri="{BB962C8B-B14F-4D97-AF65-F5344CB8AC3E}">
        <p14:creationId xmlns:p14="http://schemas.microsoft.com/office/powerpoint/2010/main" val="121381398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6828E-5917-8DBA-BBE6-379732589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A9E81AE-E7F0-AB5C-6552-E5EC7854E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798" y="1340768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DESC</a:t>
            </a:r>
            <a:r>
              <a:rPr lang="zh-CN" altLang="en-US"/>
              <a:t>语句可以查看视图的结构，其基本语法格式如下：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B16CE4-52C1-2727-5CB9-21836D988B25}"/>
              </a:ext>
            </a:extLst>
          </p:cNvPr>
          <p:cNvSpPr/>
          <p:nvPr/>
        </p:nvSpPr>
        <p:spPr>
          <a:xfrm>
            <a:off x="1057469" y="1793692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9462EC7C-98FC-A074-C67E-1CC029265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364" y="1868896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DESC </a:t>
            </a:r>
            <a:r>
              <a:rPr lang="zh-CN" altLang="en-US" sz="1600">
                <a:solidFill>
                  <a:srgbClr val="FF0000"/>
                </a:solidFill>
              </a:rPr>
              <a:t>视图名</a:t>
            </a:r>
            <a:r>
              <a:rPr lang="en-US" altLang="zh-CN" sz="1600">
                <a:solidFill>
                  <a:srgbClr val="FF0000"/>
                </a:solidFill>
              </a:rPr>
              <a:t>;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0DC2DD-3C87-EE05-EEBE-7F46732D5706}"/>
              </a:ext>
            </a:extLst>
          </p:cNvPr>
          <p:cNvSpPr/>
          <p:nvPr/>
        </p:nvSpPr>
        <p:spPr>
          <a:xfrm>
            <a:off x="921196" y="3269789"/>
            <a:ext cx="9882453" cy="229527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6F3B5BF0-3599-284F-0ABF-203F0F80A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4405" y="3389515"/>
            <a:ext cx="857463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DESC v_table;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Field	| Type  	| Null	| Key 	| Default 	| Extra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id    	| int(11) 	| NO   	|    	| 0    	|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name  	| char(30)	| YES  	|     	| NULL	|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2 rows in set (0.02 sec)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7FDD396-EF95-7345-A0D8-A44AD609E974}"/>
              </a:ext>
            </a:extLst>
          </p:cNvPr>
          <p:cNvGrpSpPr/>
          <p:nvPr/>
        </p:nvGrpSpPr>
        <p:grpSpPr>
          <a:xfrm>
            <a:off x="692798" y="246921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95F81AF-617A-8463-A2AA-BFF8CB447F7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3">
              <a:extLst>
                <a:ext uri="{FF2B5EF4-FFF2-40B4-BE49-F238E27FC236}">
                  <a16:creationId xmlns:a16="http://schemas.microsoft.com/office/drawing/2014/main" id="{0E12DDCA-9576-1E61-6557-AE90AA75C91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AE804EA5-1FD2-0CD1-C35B-A23DE2456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2619702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DESC</a:t>
            </a:r>
            <a:r>
              <a:rPr lang="zh-CN" altLang="en-US" sz="1600"/>
              <a:t>语句查看视图</a:t>
            </a:r>
            <a:r>
              <a:rPr lang="en-US" altLang="zh-CN" sz="1600"/>
              <a:t>v_table</a:t>
            </a:r>
            <a:r>
              <a:rPr lang="zh-CN" altLang="en-US" sz="1600"/>
              <a:t>的结构。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0742580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DAA98-35BD-83B1-7473-F500237BA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AB0273-460F-B8D9-683A-11905ACBC362}"/>
              </a:ext>
            </a:extLst>
          </p:cNvPr>
          <p:cNvSpPr/>
          <p:nvPr/>
        </p:nvSpPr>
        <p:spPr>
          <a:xfrm>
            <a:off x="921196" y="2527829"/>
            <a:ext cx="9882453" cy="327743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D3B4A9D8-6216-5BED-63B7-0DB272B2C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187" y="2647555"/>
            <a:ext cx="857463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DESC 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+-------------------------+-----------------------------+--------+------------+-----------+-------------------------+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Field    		| Type            	     | Null   | Key	| Default	| Extra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+-------------------------+-----------------------------+--------+------------+-----------+-------------------------+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id      		| int(11)             	     | NO    | PRI 	| NULL	| auto_increment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type     		| char(30)         	     | YES  | 	| NULL	|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name     		| char(30)         	     | YES  | UNI	| NULL 	| 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price    		| decimal(7,2) unsigned| YES  |    	| NULL 	|              	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num     		| int(11)          	     | YES  |    	| 0    	|    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add_time	| datetime         	     | YES  |   	| NULL	|              	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+-------------------------+-----------------------------+--------+------------+-----------+-------------------------+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6 rows in set (0.00 sec)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EAFC31-A0CF-995D-389E-B33C1BEEFFD0}"/>
              </a:ext>
            </a:extLst>
          </p:cNvPr>
          <p:cNvGrpSpPr/>
          <p:nvPr/>
        </p:nvGrpSpPr>
        <p:grpSpPr>
          <a:xfrm>
            <a:off x="692798" y="172725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D037D2D-B40C-23E0-C62F-4D0F74305AB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13">
              <a:extLst>
                <a:ext uri="{FF2B5EF4-FFF2-40B4-BE49-F238E27FC236}">
                  <a16:creationId xmlns:a16="http://schemas.microsoft.com/office/drawing/2014/main" id="{AFEC395E-0C45-F43C-0B3F-5C3B79547EA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EFC530A9-341F-9F7C-D8AB-D728010F1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1877742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DESC</a:t>
            </a:r>
            <a:r>
              <a:rPr lang="zh-CN" altLang="en-US" sz="1600"/>
              <a:t>语句查看基本表</a:t>
            </a:r>
            <a:r>
              <a:rPr lang="en-US" altLang="zh-CN" sz="1600"/>
              <a:t>goods</a:t>
            </a:r>
            <a:r>
              <a:rPr lang="zh-CN" altLang="en-US" sz="1600"/>
              <a:t>的结构。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2836738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D56C5-DC0A-A556-DBE8-183139A88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AC804453-49F7-4DBC-F593-C48239ACB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798" y="137190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SHOW CREATE VIEW</a:t>
            </a:r>
            <a:r>
              <a:rPr lang="zh-CN" altLang="en-US"/>
              <a:t>语句可以查看视图定义语句，其基本语法格式如下：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3AD3D7-C0C7-B023-A6FC-71E7630A9919}"/>
              </a:ext>
            </a:extLst>
          </p:cNvPr>
          <p:cNvSpPr/>
          <p:nvPr/>
        </p:nvSpPr>
        <p:spPr>
          <a:xfrm>
            <a:off x="1057469" y="1824833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02DFBC4-9148-B556-7146-63E16C7B0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364" y="1900037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SHOW CREATE VIEW </a:t>
            </a:r>
            <a:r>
              <a:rPr lang="zh-CN" altLang="en-US" sz="1600">
                <a:solidFill>
                  <a:srgbClr val="FF0000"/>
                </a:solidFill>
              </a:rPr>
              <a:t>视图名</a:t>
            </a:r>
            <a:r>
              <a:rPr lang="en-US" altLang="zh-CN" sz="1600">
                <a:solidFill>
                  <a:srgbClr val="FF0000"/>
                </a:solidFill>
              </a:rPr>
              <a:t>;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49B6ECF-57D7-07C1-3F78-425F7CA3E031}"/>
              </a:ext>
            </a:extLst>
          </p:cNvPr>
          <p:cNvSpPr/>
          <p:nvPr/>
        </p:nvSpPr>
        <p:spPr>
          <a:xfrm>
            <a:off x="921196" y="3326331"/>
            <a:ext cx="9882453" cy="249000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14E537BE-2E6C-8E60-4ECF-4D12C614D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4405" y="3420656"/>
            <a:ext cx="85746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CREATE VIEW v_table2 \G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         View: v_table2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   Create View: CREATE ALGORITHM=UNDEFINED DEFINER=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`root`@`localhost` SQL SECURITY DEFINER VIEW `v_table2` AS select `goods`.`id` AS `goods_id`,`goods`.`name` AS `goods_name` from `goods`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character_set_client: gbk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collation_connection: gbk_chinese_ci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(0.00 sec)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FC9E79-69E4-5131-3AB9-4720D72827EA}"/>
              </a:ext>
            </a:extLst>
          </p:cNvPr>
          <p:cNvGrpSpPr/>
          <p:nvPr/>
        </p:nvGrpSpPr>
        <p:grpSpPr>
          <a:xfrm>
            <a:off x="692798" y="250035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A91BED2-E20F-4F66-4F35-182780C8C3A4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3">
              <a:extLst>
                <a:ext uri="{FF2B5EF4-FFF2-40B4-BE49-F238E27FC236}">
                  <a16:creationId xmlns:a16="http://schemas.microsoft.com/office/drawing/2014/main" id="{864E035C-D67F-C0A9-2702-FFF8D3AE066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CC9C5891-2FD0-A35C-D2AF-A0C3A62A7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2650843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SHOW CREATE VIEW</a:t>
            </a:r>
            <a:r>
              <a:rPr lang="zh-CN" altLang="en-US" sz="1600"/>
              <a:t>语句查看视图</a:t>
            </a:r>
            <a:r>
              <a:rPr lang="en-US" altLang="zh-CN" sz="1600"/>
              <a:t>v_table2</a:t>
            </a:r>
            <a:r>
              <a:rPr lang="zh-CN" altLang="en-US" sz="1600"/>
              <a:t>的定义语句。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78517939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BEDD0-40BE-7DC6-1374-BEA4FD695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CA7988E5-23CD-2840-D8CD-477825307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65" y="114024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dirty="0"/>
              <a:t>在</a:t>
            </a:r>
            <a:r>
              <a:rPr lang="en-US" altLang="zh-CN" dirty="0"/>
              <a:t>MySQL</a:t>
            </a:r>
            <a:r>
              <a:rPr lang="zh-CN" altLang="en-US" dirty="0"/>
              <a:t>中，所有视图的详细信息都存储在系统数据库</a:t>
            </a:r>
            <a:r>
              <a:rPr lang="en-US" altLang="zh-CN" dirty="0" err="1"/>
              <a:t>information_schema</a:t>
            </a:r>
            <a:r>
              <a:rPr lang="zh-CN" altLang="en-US" dirty="0"/>
              <a:t>下的</a:t>
            </a:r>
            <a:r>
              <a:rPr lang="en-US" altLang="zh-CN" dirty="0"/>
              <a:t>views</a:t>
            </a:r>
            <a:r>
              <a:rPr lang="zh-CN" altLang="en-US" dirty="0"/>
              <a:t>表中。通过</a:t>
            </a:r>
            <a:r>
              <a:rPr lang="en-US" altLang="zh-CN" dirty="0"/>
              <a:t>views</a:t>
            </a:r>
            <a:r>
              <a:rPr lang="zh-CN" altLang="en-US" dirty="0"/>
              <a:t>表，可以查看数据库中所有视图的详细信息。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9510DC-4FA3-33AC-DF46-ACA816E437CA}"/>
              </a:ext>
            </a:extLst>
          </p:cNvPr>
          <p:cNvSpPr/>
          <p:nvPr/>
        </p:nvSpPr>
        <p:spPr>
          <a:xfrm>
            <a:off x="681365" y="2586644"/>
            <a:ext cx="9882453" cy="406464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34D2E7D-68A4-4A9B-4667-F5F5A3F55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574" y="2680969"/>
            <a:ext cx="857463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information_schema.views \G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TABLE_CATALOG: def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TABLE_SCHEMA: db_shop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TABLE_NAME: v_table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VIEW_DEFINITION: select `db_shop`.`goods`.`id` AS `id`,`db_shop`.`goods`.`name` AS `name` from `db_shop`.`goods`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CHECK_OPTION: NONE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IS_UPDATABLE: YES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DEFINER: root@localhost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SECURITY_TYPE: DEFINER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CHARACTER_SET_CLIENT: gbk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COLLATION_CONNECTION: gbk_chinese_ci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*************************** 2. row ***************************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TABLE_CATALOG: def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TABLE_SCHEMA: db_shop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TABLE_NAME: v_table2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	……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56DFB5-F7D4-2B1B-6A2F-BFA73C906893}"/>
              </a:ext>
            </a:extLst>
          </p:cNvPr>
          <p:cNvGrpSpPr/>
          <p:nvPr/>
        </p:nvGrpSpPr>
        <p:grpSpPr>
          <a:xfrm>
            <a:off x="452967" y="189614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5424CB6-A2FD-89DA-AEC6-EBC73882CD7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9" name="圆角矩形 13">
              <a:extLst>
                <a:ext uri="{FF2B5EF4-FFF2-40B4-BE49-F238E27FC236}">
                  <a16:creationId xmlns:a16="http://schemas.microsoft.com/office/drawing/2014/main" id="{CED55EC1-FCA9-1653-1639-AB4C89FEBC9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58531134-732B-0A75-C565-00F78F4B6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2954" y="203816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通过</a:t>
            </a:r>
            <a:r>
              <a:rPr lang="en-US" altLang="zh-CN" sz="1600"/>
              <a:t>views</a:t>
            </a:r>
            <a:r>
              <a:rPr lang="zh-CN" altLang="en-US" sz="1600"/>
              <a:t>表查看数据库中视图的详细信息。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55765887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D598B-CB7F-FEC9-1F4C-1914F9859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E1BEB894-494F-3ED4-4DAE-B61ED07D2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45" y="121482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Navicat for MySQL</a:t>
            </a:r>
            <a:r>
              <a:rPr lang="zh-CN" altLang="en-US"/>
              <a:t>也可以查看视图，具体操作步骤如下：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019C036A-F69C-4241-E825-AD42DF00D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932" y="167366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启动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并连接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后，双击需要操作的数据库，此处为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8596733E-AA10-2D4D-AB34-B28FEBFAE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926" y="2029268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单击“视图”按钮，然后右击要查看的视图，在弹出的快捷菜单中选择“对象信息”，如图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06ECAEB-BEAB-4C95-9530-6792350E8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033" y="2560395"/>
            <a:ext cx="8211902" cy="409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27559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9E966-B2DA-C008-4B9B-9F6FD4E17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834C691D-E9E7-97C8-CF12-03A0BC4C3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074" y="1105243"/>
            <a:ext cx="10505852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“常规”选项卡中显示了视图的相关参数信息，“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DDL”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选项卡中显示视图的定义语句，如图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E61927-D86F-BF3A-5697-3E7016E40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452" y="1729503"/>
            <a:ext cx="8040149" cy="402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36680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11C75-7B6E-0A8E-1FAA-254CFF23E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3EBC57-912B-78E6-5C73-5D3BF4071864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74694F1A-9ED6-5BAB-8DFA-2E96B3A883ED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00F469F0-77C0-FC86-5D7F-7D75C0E3FBB8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E4394BC0-1E1C-F576-07E1-824F349E8686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07000568-9AF8-68A3-DA0D-D8527E0661AD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08CD0535-7123-7874-EDDC-59130414C151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0256DE0-CF18-03E5-B548-D73A904D4CC9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0CC2C420-114F-E038-6597-BE32459E0066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5DDA30E5-0652-201C-4E56-EAD9CE5A9B08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403D4E62-80C4-E204-D092-F8DBDB1BCE13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34B59F4B-C10D-4D65-5232-E8D641A28ED6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0C59BFA4-92DD-2EF3-C655-CBA1F1E15A62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0857D717-EA56-2342-E1E1-44BEF9EF51DB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C5D7293D-50C1-FD6B-5D2A-E3CEA426BEE7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CB0E2E63-75A6-63BC-AC9B-6FAEDBFE7D0A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EA04D0CE-C05A-7AB5-3096-D2933B0B663F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E2D13CAF-1D33-67CB-8E04-72A0CB8722C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FEE7FA3C-766F-8125-A9CA-B04FB3564EDF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585A2E2C-9E23-7218-D770-CDB90B7C1330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CA2F56F8-0C16-9B42-F6A6-387F46311186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C8A55FF7-308B-FC35-6E2A-6F71CE73376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1971C008-763E-C62E-F1BF-A45D2830BC05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09019AA0-C494-5517-F319-C79F8C00F14A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FAB62644-23A5-7AAF-9AF0-373173816DBD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50D3F3D6-94CE-EECC-0EF2-A3D1F40D61AC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5E6206BC-33DC-ECEE-8D0A-0DFB3CC43218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9CA644F9-5079-D879-58C0-EB6EBC3A7E90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875AA698-5AFE-E201-99AF-A22E583927AA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1D9D1785-38D9-53C8-B973-E43E2D2ABF87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10D3659-D54D-1528-3669-9033F5908850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03CD9D4F-A48A-8D73-3F54-3D1E36EB6EB4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037C173E-7742-6FBE-6518-7FD7FB1F5955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3804DF27-3559-C6E3-DCFA-BD07538ABBC5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D5BFDD5F-13D2-30FD-FF28-05668A00C34C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A5B890C1-9D75-73CD-A77B-DA06B7AEF38A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755DF1AB-4D92-9551-5297-31C3A5AA79EA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BE02F77F-72C6-A6E3-7A3E-E081D3801E0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449FCB8-728E-2827-F408-6F2D050CA64F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7767DEA-0D10-B821-4AE9-BBD4FCCAC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4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99114EBF-A456-C86C-DF0D-3CB7CD30B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修改视图</a:t>
            </a:r>
          </a:p>
        </p:txBody>
      </p:sp>
    </p:spTree>
    <p:extLst>
      <p:ext uri="{BB962C8B-B14F-4D97-AF65-F5344CB8AC3E}">
        <p14:creationId xmlns:p14="http://schemas.microsoft.com/office/powerpoint/2010/main" val="269373713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45D8C-E9C3-CE3B-6856-3DDC9A1E6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097DBCC-4D29-F918-7C0A-55ADB081A80A}"/>
              </a:ext>
            </a:extLst>
          </p:cNvPr>
          <p:cNvGrpSpPr/>
          <p:nvPr/>
        </p:nvGrpSpPr>
        <p:grpSpPr>
          <a:xfrm>
            <a:off x="670768" y="1052736"/>
            <a:ext cx="10850465" cy="970945"/>
            <a:chOff x="812799" y="1508963"/>
            <a:chExt cx="10850465" cy="1658273"/>
          </a:xfrm>
        </p:grpSpPr>
        <p:sp>
          <p:nvSpPr>
            <p:cNvPr id="16" name="íṩľíḍè-圆角矩形 61">
              <a:extLst>
                <a:ext uri="{FF2B5EF4-FFF2-40B4-BE49-F238E27FC236}">
                  <a16:creationId xmlns:a16="http://schemas.microsoft.com/office/drawing/2014/main" id="{B8C6E6D6-BFC6-D789-91F3-FE9553D35F14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7" name="íṩľíḍè-圆角矩形 61">
              <a:extLst>
                <a:ext uri="{FF2B5EF4-FFF2-40B4-BE49-F238E27FC236}">
                  <a16:creationId xmlns:a16="http://schemas.microsoft.com/office/drawing/2014/main" id="{848B13E1-C9AE-7DFD-5BB3-16CF010B801D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2F430351-29D7-E190-A0EF-2B2DA3E55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25112"/>
            <a:ext cx="10356981" cy="7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当基本表的某些字段发生改变时，可以通过修改视图来保持与基本表的一致性。</a:t>
            </a:r>
            <a:r>
              <a:rPr lang="en-US" altLang="zh-CN"/>
              <a:t>MySQL</a:t>
            </a:r>
            <a:r>
              <a:rPr lang="zh-CN" altLang="en-US"/>
              <a:t>提供</a:t>
            </a:r>
            <a:r>
              <a:rPr lang="en-US" altLang="zh-CN">
                <a:solidFill>
                  <a:srgbClr val="FF0000"/>
                </a:solidFill>
              </a:rPr>
              <a:t>CREATE OR REPLACE VIEW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ALTER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来修改视图。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A4B92808-21A8-2277-365C-366D0B6A2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496" y="2139448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CREATE OR REPLACE VIEW</a:t>
            </a:r>
            <a:r>
              <a:rPr lang="zh-CN" altLang="en-US"/>
              <a:t>语句修改视图的语法形式如下：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68DABB-B2B4-3183-0532-EBE4E4FD3F54}"/>
              </a:ext>
            </a:extLst>
          </p:cNvPr>
          <p:cNvSpPr/>
          <p:nvPr/>
        </p:nvSpPr>
        <p:spPr>
          <a:xfrm>
            <a:off x="1139167" y="2624537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B519134B-A754-15D9-8CCD-309462022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062" y="2699741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OR REPLACE VIEW view_name [(column_list)] AS SELECT_statement;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EACC0C-3A21-5EF2-9C65-8B03ACDE1724}"/>
              </a:ext>
            </a:extLst>
          </p:cNvPr>
          <p:cNvGrpSpPr/>
          <p:nvPr/>
        </p:nvGrpSpPr>
        <p:grpSpPr>
          <a:xfrm>
            <a:off x="774496" y="304979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FAEDB71-1533-D005-4B3E-7BC38D04E17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2">
              <a:extLst>
                <a:ext uri="{FF2B5EF4-FFF2-40B4-BE49-F238E27FC236}">
                  <a16:creationId xmlns:a16="http://schemas.microsoft.com/office/drawing/2014/main" id="{9A7A73E9-C4F4-E143-D807-4AEA518B071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accent5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accent5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accent5"/>
                  </a:solidFill>
                  <a:latin typeface="微软雅黑" panose="020B0503020204020204" pitchFamily="34" charset="-122"/>
                  <a:sym typeface="+mn-ea"/>
                </a:rPr>
                <a:t>例12</a:t>
              </a:r>
              <a:r>
                <a:rPr lang="en-US" altLang="zh-CN" b="1" noProof="1">
                  <a:solidFill>
                    <a:schemeClr val="accent5"/>
                  </a:solidFill>
                  <a:latin typeface="微软雅黑" panose="020B0503020204020204" pitchFamily="34" charset="-122"/>
                  <a:sym typeface="+mn-ea"/>
                </a:rPr>
                <a:t>-8</a:t>
              </a:r>
              <a:r>
                <a:rPr lang="en-US" altLang="en-US" b="1" noProof="1">
                  <a:solidFill>
                    <a:schemeClr val="accent5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8A72C070-61D3-41F3-C80C-7FF064C18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483" y="3181617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CREATE OR REPLACE VIEW</a:t>
            </a:r>
            <a:r>
              <a:rPr lang="zh-CN" altLang="en-US" sz="1600"/>
              <a:t>语句修改视图</a:t>
            </a:r>
            <a:r>
              <a:rPr lang="en-US" altLang="zh-CN" sz="1600"/>
              <a:t>v_table</a:t>
            </a:r>
            <a:r>
              <a:rPr lang="zh-CN" altLang="en-US" sz="1600"/>
              <a:t>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FD026F0A-2D06-0F5F-8650-5791134C7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20" y="351683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DESC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语句查看视图结构。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A23E3F-789B-FF06-2CEA-DF65359A856C}"/>
              </a:ext>
            </a:extLst>
          </p:cNvPr>
          <p:cNvSpPr/>
          <p:nvPr/>
        </p:nvSpPr>
        <p:spPr>
          <a:xfrm>
            <a:off x="998651" y="3994957"/>
            <a:ext cx="9882453" cy="4894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CEF4B1C0-F6E8-D02C-C0D0-F434B6C1E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6546" y="4081910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8182592-BEEB-3057-4E8B-554F572474B0}"/>
              </a:ext>
            </a:extLst>
          </p:cNvPr>
          <p:cNvSpPr/>
          <p:nvPr/>
        </p:nvSpPr>
        <p:spPr>
          <a:xfrm>
            <a:off x="984373" y="4534959"/>
            <a:ext cx="9882453" cy="229527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F8411A72-79F1-0022-010B-D46019A66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7582" y="4654685"/>
            <a:ext cx="857463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DESC v_table;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Field	| Type  	| Null	| Key 	| Default 	| Extra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id    	| int(11) 	| NO   	|    	| 0    	|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name  	| char(30)	| YES  	|     	| NULL	|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2 rows in set (0.02 sec)</a:t>
            </a:r>
          </a:p>
        </p:txBody>
      </p:sp>
    </p:spTree>
    <p:extLst>
      <p:ext uri="{BB962C8B-B14F-4D97-AF65-F5344CB8AC3E}">
        <p14:creationId xmlns:p14="http://schemas.microsoft.com/office/powerpoint/2010/main" val="215240924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7BEA52-3BC8-3ABD-41D6-1F6FB690CD31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62E451DD-6CE6-6B60-DB35-6A24859B0AC1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2CDFF662-E1A8-8B37-DAE7-DCF54899F850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481B6CE-A32A-0804-39CF-B7555FF7344D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52ACDB5F-2807-B653-2BC8-06F0F3BC5284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CA469656-3880-351F-064A-36919D8A38D5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49D66A05-4836-21DA-2324-137B728021B9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261101F9-CC49-B930-DC0B-E24708965AAC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7D3ED446-9CD7-D460-C6CE-780BEC0E545F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3282C43-94C1-44FE-2360-92E570380AB1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A80498A-3C12-CBAE-15B3-427569B5B861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C5952E2-E0D5-7CCD-E8CD-A9A38972ED0A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170A7F7-FFB0-9B6D-A105-CE4EAF9F1B34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D925D08C-4730-F8F4-54A0-27C49C59E0C2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1A98C34F-DB48-E3AF-C6DE-FE3A8D4D989D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7F32D824-2E83-4853-FB71-293B37C7178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3E420E08-FFD6-E5F2-B5DD-60225E4A5EC7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49B16CF3-E1D4-F82A-CB0D-F04E865DA1E9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DBE0988F-88F0-FF51-D068-76E3AD290425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062BE94A-31CD-BA77-3D20-D4B31E97398C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F2502E6B-ADAF-F425-E6C4-8A8697A5FE56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90C51A32-5C93-09ED-98E4-B0D58249211E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8BF1DA3F-E7CE-18F5-BB16-3F27512BD4AE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8C285424-6AA7-F722-623F-B22A40EA2E5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62BD09F1-C644-34AA-0A3D-A6D8AC544F95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83EF1F63-C138-FFA4-3CAB-C3CEFE6E159C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F837D928-D3E4-27C3-9219-538D57F75AAD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222AD06E-96DD-88EE-9B03-3C8B972CE576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7EE67564-EADE-A203-A953-E131265E7749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4A90E893-42C2-1F72-B1AA-79DEA4D9EEA5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98301FF8-E5C5-1814-1089-91FBA2E5EE9B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8B0B6F5C-1AFC-89A5-5867-67F91AB38B4F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7C908720-A076-389E-CD21-905CC1E3F1F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38BF5350-C8D0-2942-0B65-2FE96703A206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534B596C-8B0F-089C-111F-8AF7B5E235A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AB72F7ED-7A73-1D1A-3835-3E61F7DC5DFB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29F6D387-25DF-8E84-BC1B-24C8AD252C9A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E270F42-BFC7-E23B-71E0-BC349A8C603E}"/>
              </a:ext>
            </a:extLst>
          </p:cNvPr>
          <p:cNvCxnSpPr/>
          <p:nvPr/>
        </p:nvCxnSpPr>
        <p:spPr>
          <a:xfrm>
            <a:off x="567622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AD609F5-5911-5FA3-6785-807C8EBCC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321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CE349C3B-C4DD-90CD-588E-2643D35CD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112" y="3070486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视图概述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656A-413E-93A8-36A8-C36CC9F6F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1B04AC-53DD-47CE-1D40-71164B1266D5}"/>
              </a:ext>
            </a:extLst>
          </p:cNvPr>
          <p:cNvSpPr/>
          <p:nvPr/>
        </p:nvSpPr>
        <p:spPr>
          <a:xfrm>
            <a:off x="895434" y="3090893"/>
            <a:ext cx="9882453" cy="250331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B0FCE267-318A-82A4-7771-7C86F6069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425" y="3202229"/>
            <a:ext cx="85746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DESC v_table;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+-----------+---------------------------------------+------------+-----------+------------+------------+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Field 	| Type            		| Null	| Key	| Default	| Extra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+-----------+---------------------------------------+------------+-----------+------------+------------+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id    	| int(11)          		| NO   	|     	| 0     	|   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name  	| char(30)         		| YES  	|    	| NULL 	|   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price 	| decimal(7,2) unsigned	| YES  	|     	| NULL 	|     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+-----------+---------------------------------------+------------+------------+-----------+------------+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3 rows in set (0.00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465E150F-C9E3-BD7B-56CD-31DD6E01D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32" y="247455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DESC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语句查看视图结构。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CE66941-63BB-FB9A-6EA8-E63086556B25}"/>
              </a:ext>
            </a:extLst>
          </p:cNvPr>
          <p:cNvGrpSpPr/>
          <p:nvPr/>
        </p:nvGrpSpPr>
        <p:grpSpPr>
          <a:xfrm flipH="1">
            <a:off x="9088862" y="3388632"/>
            <a:ext cx="2407407" cy="3424744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176698D-8DC3-1E7A-009E-A976421E0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74AB864E-E48B-C2E3-C177-36B5CAD14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71B70021-D7B0-4595-1F0F-65502BE8037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557AEBF-09B7-73DD-5A95-AFE404F635E0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A7548C49-9183-DE08-E218-9A325DFC59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1E58A342-C5E3-7978-7144-EE75FCFAD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398C398-8708-7934-EDBC-2347E82CDE1F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20EC49E-F647-BED4-783F-675A2ADE9887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2C7E750-210A-4F5C-43F6-297E973EC01C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5B56034-BEF9-234A-B6DD-04A06606C524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C979DA6-60EE-A9E1-9E2E-DDCD95528E85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5E5B1CF6-DB89-9C7D-F267-B60E24CFC3B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3C01C0E3-F828-331B-1C1A-4AC1F302472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68B88D61-2638-394B-DB62-C11EC0B5750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C8943AF5-685F-1424-88AD-3D9434D681B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2FE4629B-D550-D8A5-DDD6-55E7E4B43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32" y="106218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CREATE OR REPLACE VIEW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语句修改视图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E662A4C-E53E-CB4C-5987-E37FCF964743}"/>
              </a:ext>
            </a:extLst>
          </p:cNvPr>
          <p:cNvSpPr/>
          <p:nvPr/>
        </p:nvSpPr>
        <p:spPr>
          <a:xfrm>
            <a:off x="900978" y="1571983"/>
            <a:ext cx="9882453" cy="73097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088037C-96D9-0D14-A3D6-8111FEA42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73" y="1642159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CREATE OR REPLACE VIEW v_table AS SELECT id,name,price FROM 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(0.03 sec)</a:t>
            </a:r>
          </a:p>
        </p:txBody>
      </p:sp>
    </p:spTree>
    <p:extLst>
      <p:ext uri="{BB962C8B-B14F-4D97-AF65-F5344CB8AC3E}">
        <p14:creationId xmlns:p14="http://schemas.microsoft.com/office/powerpoint/2010/main" val="62004750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1B314-6E8B-4BCB-D885-908E95B88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8BC70D1-0B8E-E422-CCDE-FE753495E7A4}"/>
              </a:ext>
            </a:extLst>
          </p:cNvPr>
          <p:cNvSpPr/>
          <p:nvPr/>
        </p:nvSpPr>
        <p:spPr>
          <a:xfrm>
            <a:off x="1229785" y="1213993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392ED19B-189E-A455-45FE-22BBC3E1A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680" y="1289197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VIEW view_name [(column_list)] AS SELECT_statement;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673EA41-216A-2903-DDF5-A6D504810D5A}"/>
              </a:ext>
            </a:extLst>
          </p:cNvPr>
          <p:cNvGrpSpPr/>
          <p:nvPr/>
        </p:nvGrpSpPr>
        <p:grpSpPr>
          <a:xfrm>
            <a:off x="865114" y="168295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17943A8-5568-8FFB-022C-970731CE85A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12">
              <a:extLst>
                <a:ext uri="{FF2B5EF4-FFF2-40B4-BE49-F238E27FC236}">
                  <a16:creationId xmlns:a16="http://schemas.microsoft.com/office/drawing/2014/main" id="{499D7F46-3317-C0DC-03B1-811A37871E0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1EA7EE31-8003-9094-C535-35ABEB03B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814780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ALTER</a:t>
            </a:r>
            <a:r>
              <a:rPr lang="zh-CN" altLang="en-US" sz="1600"/>
              <a:t>语句修改视图</a:t>
            </a:r>
            <a:r>
              <a:rPr lang="en-US" altLang="zh-CN" sz="1600"/>
              <a:t>v_table2</a:t>
            </a:r>
            <a:r>
              <a:rPr lang="zh-CN" altLang="en-US" sz="1600"/>
              <a:t>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CA3BACA8-1F2C-4CF0-93F5-12BA6518E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2246515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DESC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语句查看视图结构。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522A96-E921-0A51-0E8A-60ABE551C565}"/>
              </a:ext>
            </a:extLst>
          </p:cNvPr>
          <p:cNvSpPr/>
          <p:nvPr/>
        </p:nvSpPr>
        <p:spPr>
          <a:xfrm>
            <a:off x="1089269" y="2724633"/>
            <a:ext cx="9882453" cy="4894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487FCCE0-9E1E-35B2-2856-B20A15F8E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811586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324F152-85BB-9205-00EC-3AF45FBC5A4F}"/>
              </a:ext>
            </a:extLst>
          </p:cNvPr>
          <p:cNvSpPr/>
          <p:nvPr/>
        </p:nvSpPr>
        <p:spPr>
          <a:xfrm>
            <a:off x="1100454" y="3639304"/>
            <a:ext cx="9882453" cy="20047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8893A946-1392-7766-52B4-2839D8663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645" y="3730229"/>
            <a:ext cx="819614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DESC v_table2;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+------------------+-----------------+--------+------+------------+-------+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Field     	     | Type            | Null    | Key | Default   | Extra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+------------------+-----------------+--------+------+------------+-------+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goods_id</a:t>
            </a:r>
            <a:r>
              <a:rPr lang="en-US" altLang="zh-CN" sz="1400" dirty="0">
                <a:solidFill>
                  <a:srgbClr val="FF0000"/>
                </a:solidFill>
              </a:rPr>
              <a:t>       | int(11)          | NO    |         | 0            |        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goods_name</a:t>
            </a:r>
            <a:r>
              <a:rPr lang="en-US" altLang="zh-CN" sz="1400" dirty="0">
                <a:solidFill>
                  <a:srgbClr val="FF0000"/>
                </a:solidFill>
              </a:rPr>
              <a:t> | varchar(30) | YES   |         | NULL     |          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+------------------+----------------+---------+------+------------+-------+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2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42540619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7C9E2-E7CC-5CE5-1291-11B76F22E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24802489-EF8F-C47D-9B67-8D6F3BE6D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673" y="126876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ALTER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语句，修改视图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10951F-D184-0821-7718-669463FE6647}"/>
              </a:ext>
            </a:extLst>
          </p:cNvPr>
          <p:cNvSpPr/>
          <p:nvPr/>
        </p:nvSpPr>
        <p:spPr>
          <a:xfrm>
            <a:off x="1089919" y="1778563"/>
            <a:ext cx="9882453" cy="73097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82CC8D63-343B-93E2-990B-5CBFAC920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235" y="1840350"/>
            <a:ext cx="10075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ALTER VIEW v_table2(goods_id,goods_name,goods_price) AS SELECT id,name,price FROM 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(0.04 sec)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297AF582-C0F8-AB61-7388-041A99BD0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071" y="2469785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DESC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语句查看视图结构。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30BCE3D-B16C-6D03-96AB-B8D969D0D89E}"/>
              </a:ext>
            </a:extLst>
          </p:cNvPr>
          <p:cNvSpPr/>
          <p:nvPr/>
        </p:nvSpPr>
        <p:spPr>
          <a:xfrm>
            <a:off x="1091317" y="2954421"/>
            <a:ext cx="9882453" cy="20047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E63F8766-4CD6-EB0E-939E-96BDD2156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633" y="2949096"/>
            <a:ext cx="819614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DESC v_table2;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+-----------------------------+-----------------------------+--------------+--------------+--------------+--------------+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Field    		| Type              	| Null 	| Key	| Default 	| Extra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+-----------------------------+-----------------------------+--------------+--------------+--------------+--------------+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goods_id</a:t>
            </a:r>
            <a:r>
              <a:rPr lang="en-US" altLang="zh-CN" sz="1400" dirty="0">
                <a:solidFill>
                  <a:srgbClr val="FF0000"/>
                </a:solidFill>
              </a:rPr>
              <a:t> 		| int(11)           	| NO 	|     	| 0     	|       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goods_name</a:t>
            </a:r>
            <a:r>
              <a:rPr lang="en-US" altLang="zh-CN" sz="1400" dirty="0">
                <a:solidFill>
                  <a:srgbClr val="FF0000"/>
                </a:solidFill>
              </a:rPr>
              <a:t>	| char(30)         	| YES	|     	| NULL 	|       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goods_price</a:t>
            </a:r>
            <a:r>
              <a:rPr lang="en-US" altLang="zh-CN" sz="1400" dirty="0">
                <a:solidFill>
                  <a:srgbClr val="FF0000"/>
                </a:solidFill>
              </a:rPr>
              <a:t>	| decimal(7,2) unsigned| YES	|     	| NULL 	|       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+-----------------------------+------------------------------+--------------+--------------+-------------+--------------+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3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193579018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E44FC-F4DA-A357-0B7D-25600736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D247276D-3371-3FC8-914E-BB4D5D8B5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986" y="96380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启动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并连接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后，双击需要操作的数据库，此处为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文本框 41">
            <a:extLst>
              <a:ext uri="{FF2B5EF4-FFF2-40B4-BE49-F238E27FC236}">
                <a16:creationId xmlns:a16="http://schemas.microsoft.com/office/drawing/2014/main" id="{7DEB443C-C51E-39A0-9064-8859C2A0C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758" y="1336193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单击“视图”按钮，然后选中需要修改的视图，并单击“设计视图”按钮，如图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7C4B999-577E-EBB2-49F5-F20A04F3B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01321" y="1914243"/>
            <a:ext cx="9858339" cy="35820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37F41C5D-FEC6-6FB4-7BF3-C3931562A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1826" y="3449428"/>
            <a:ext cx="781243" cy="23279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034F20-25CE-C006-164D-74D64AE06688}"/>
              </a:ext>
            </a:extLst>
          </p:cNvPr>
          <p:cNvSpPr/>
          <p:nvPr/>
        </p:nvSpPr>
        <p:spPr>
          <a:xfrm>
            <a:off x="5158495" y="5586415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图</a:t>
            </a:r>
            <a:r>
              <a:rPr lang="en-US" altLang="zh-CN" sz="1400" dirty="0"/>
              <a:t>5  </a:t>
            </a:r>
            <a:r>
              <a:rPr lang="zh-CN" altLang="zh-CN" sz="1400" dirty="0"/>
              <a:t>修改视图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3502430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D795-DED4-C34A-E483-84669A78C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2146ED53-E97A-28D6-57A0-1B05C1A8F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66916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打开视图编辑界面，可在“视图创建工具”选项卡右下方编辑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79F057-2BEC-FD1B-A23A-C20769D54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61382" y="1644966"/>
            <a:ext cx="9304763" cy="42476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6B5C204-C355-B704-5BD6-A57A3DE584AB}"/>
              </a:ext>
            </a:extLst>
          </p:cNvPr>
          <p:cNvGrpSpPr/>
          <p:nvPr/>
        </p:nvGrpSpPr>
        <p:grpSpPr>
          <a:xfrm>
            <a:off x="3427821" y="3339542"/>
            <a:ext cx="7202728" cy="2348918"/>
            <a:chOff x="3409345" y="3573710"/>
            <a:chExt cx="7202728" cy="2348918"/>
          </a:xfrm>
        </p:grpSpPr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1DAD1AD6-9A35-C171-474F-DDA21C65E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9345" y="3573710"/>
              <a:ext cx="781243" cy="232794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061B5C05-2E29-2AE1-8CF5-41CEF8FA3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266" y="5101904"/>
              <a:ext cx="5313807" cy="820724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4C49061A-2D8E-06DB-C3D0-A79997634AED}"/>
              </a:ext>
            </a:extLst>
          </p:cNvPr>
          <p:cNvSpPr/>
          <p:nvPr/>
        </p:nvSpPr>
        <p:spPr>
          <a:xfrm>
            <a:off x="4847836" y="5929535"/>
            <a:ext cx="199926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图</a:t>
            </a:r>
            <a:r>
              <a:rPr lang="en-US" altLang="zh-CN" sz="1400" dirty="0"/>
              <a:t>6  </a:t>
            </a:r>
            <a:r>
              <a:rPr lang="zh-CN" altLang="zh-CN" sz="1400" dirty="0"/>
              <a:t>修改视图定义语句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9811252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4D0A-C386-D9F6-D226-B01EE2B13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30D5E2-C89F-25BB-0E86-5C394240D85F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8FA086D3-E922-D7E9-18BC-6507660B8B7A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9C7E5AD0-7A57-FBFE-DE9F-04E6C850D486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B6F0223C-DE27-E09C-0CCC-F7CA0428CB3D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A7D61CBE-CDCF-C97E-DA89-E6EF535B47ED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D4BDF9F4-A662-DF94-A5E8-7D1456B07DCB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960B1A09-658F-5430-B72D-D2595750D40D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5A8A5335-5830-E978-6056-C01651D50E89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CF5FF6B6-36B6-04AF-A784-E106AF60C763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A25360CF-36A6-78B6-69D9-E4923EF28AD9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2FA47AE-0605-9D79-61A7-844DF6A86238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00D5E9A-0893-5DB6-305D-B27C2C0D4672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E396477-4E4E-3112-B586-01512C06A226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624E763-F23E-3B38-8E9C-1C5670A5AA59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26CC6179-FB13-8419-E8D7-7E8BF5DDA7B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EC193DD-23CE-651B-A46B-35FE8C462A7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29679209-60D6-8BBA-E3E5-F4C8B4459A9E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A83D1E35-1BEB-535D-278B-00BAD21E7517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19C7FC2B-EA86-8833-2D6B-E904A52B18F4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25C3775-12DE-F9CA-70DA-1056D14A6EDE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E679064-FED7-DB0C-AFAC-12958D06F4FB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D60A31A2-FE90-619A-C285-81E1E80AD5DB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2DC3AE27-38FF-A6C9-5016-7E05DED6D380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D107D64A-354E-D4DA-73D1-DF2D9DC07146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05475C36-E1EC-A98C-95CC-3099BDBFF0AF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4235EEA-CE4E-0243-3CFF-68CC268E0A59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936DC701-0B5F-09EC-130A-4B42342DE685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4C3F6463-D929-1AD1-E950-EAFCA7E8EECB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F0B45065-9D6D-F4AD-1363-9FF5300FDD00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E5F81A3-428D-519E-89C8-1F20C8DBE04A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4EE1B766-D25D-81FE-4731-6446C6482C4A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D79806F9-4AD5-069A-C3B3-B78BA22335EF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BE43BA3-4CEE-7A02-8051-72C330497530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837D677E-537F-F815-7A0F-E6DEAAF03469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20B85B47-C824-0C48-B129-7DC3BCAB20B8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2B13B3C9-1466-5983-49FF-57B3743D29B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A308BBAA-4982-E6B8-BFCB-2758C5147C3B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6D64028-2D87-EFCF-F975-D552687036B1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42C35075-757D-8DA4-386F-E4EB9F79A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5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86BF169B-AC95-6B30-47EA-60452EA4A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删除视图</a:t>
            </a:r>
          </a:p>
        </p:txBody>
      </p:sp>
    </p:spTree>
    <p:extLst>
      <p:ext uri="{BB962C8B-B14F-4D97-AF65-F5344CB8AC3E}">
        <p14:creationId xmlns:p14="http://schemas.microsoft.com/office/powerpoint/2010/main" val="363016142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77352-34DC-3C71-1839-5FFE13372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A1ECF964-C282-6F62-1A93-63516F134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99" y="1223112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DROP VIEW</a:t>
            </a:r>
            <a:r>
              <a:rPr lang="zh-CN" altLang="en-US"/>
              <a:t>语句可删除一个或多个视图。其基本语法格式如下：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D430D7-9020-D123-BF1C-71D68B351F5E}"/>
              </a:ext>
            </a:extLst>
          </p:cNvPr>
          <p:cNvSpPr/>
          <p:nvPr/>
        </p:nvSpPr>
        <p:spPr>
          <a:xfrm>
            <a:off x="860670" y="1708201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6065315-8C71-0208-7358-C72C4AB0C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8565" y="1783405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DROP VIEW [IF EXISTS] </a:t>
            </a:r>
            <a:r>
              <a:rPr lang="zh-CN" altLang="en-US" sz="1600">
                <a:solidFill>
                  <a:srgbClr val="FF0000"/>
                </a:solidFill>
              </a:rPr>
              <a:t>视图</a:t>
            </a:r>
            <a:r>
              <a:rPr lang="en-US" altLang="zh-CN" sz="1600">
                <a:solidFill>
                  <a:srgbClr val="FF0000"/>
                </a:solidFill>
              </a:rPr>
              <a:t>1,……</a:t>
            </a:r>
            <a:r>
              <a:rPr lang="zh-CN" altLang="en-US" sz="1600">
                <a:solidFill>
                  <a:srgbClr val="FF0000"/>
                </a:solidFill>
              </a:rPr>
              <a:t>视图</a:t>
            </a:r>
            <a:r>
              <a:rPr lang="en-US" altLang="zh-CN" sz="1600">
                <a:solidFill>
                  <a:srgbClr val="FF0000"/>
                </a:solidFill>
              </a:rPr>
              <a:t>n;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0FBED80-FF4F-ACE8-9D7A-E252A227EC65}"/>
              </a:ext>
            </a:extLst>
          </p:cNvPr>
          <p:cNvGrpSpPr/>
          <p:nvPr/>
        </p:nvGrpSpPr>
        <p:grpSpPr>
          <a:xfrm>
            <a:off x="495999" y="227783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B2D934C-37D0-1D17-6BC8-C37CBB52997F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8" name="圆角矩形 6">
              <a:extLst>
                <a:ext uri="{FF2B5EF4-FFF2-40B4-BE49-F238E27FC236}">
                  <a16:creationId xmlns:a16="http://schemas.microsoft.com/office/drawing/2014/main" id="{507ABA6C-6377-FF0C-F684-C51FA6317CE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AA0D9E85-55D3-122A-1656-99AB75B37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986" y="2409656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删除视图</a:t>
            </a:r>
            <a:r>
              <a:rPr lang="en-US" altLang="zh-CN" sz="1600"/>
              <a:t>v_table</a:t>
            </a:r>
            <a:r>
              <a:rPr lang="zh-CN" altLang="en-US" sz="1600"/>
              <a:t>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88BB5983-BF25-38BE-1F4A-DF9C1E63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23" y="290850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CBC11A84-7950-BAF0-D933-C0F1D7306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695" y="3884895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执行以下语句，删除视图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988859C-762C-341A-DD2B-5E38F3B073EE}"/>
              </a:ext>
            </a:extLst>
          </p:cNvPr>
          <p:cNvSpPr/>
          <p:nvPr/>
        </p:nvSpPr>
        <p:spPr>
          <a:xfrm>
            <a:off x="720155" y="3386621"/>
            <a:ext cx="4734438" cy="4894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88521E7D-06F3-D400-7A62-27E513857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050" y="3473574"/>
            <a:ext cx="26830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767614-503C-F773-6C19-174A9502EE85}"/>
              </a:ext>
            </a:extLst>
          </p:cNvPr>
          <p:cNvSpPr/>
          <p:nvPr/>
        </p:nvSpPr>
        <p:spPr>
          <a:xfrm>
            <a:off x="729942" y="4394698"/>
            <a:ext cx="4733040" cy="50447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749110F9-4824-FFB8-8A62-A2176A105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836" y="4464874"/>
            <a:ext cx="362125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DROP VIEW IF EXISTS v_table;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61DEB876-FC33-80A2-D4BA-33157D7BA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706" y="4876195"/>
            <a:ext cx="4995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语句，查看数据库中的数据表。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语句及其执行结果如右：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CEC09F3-C56E-E889-1CB2-2429CC472AC9}"/>
              </a:ext>
            </a:extLst>
          </p:cNvPr>
          <p:cNvSpPr/>
          <p:nvPr/>
        </p:nvSpPr>
        <p:spPr>
          <a:xfrm>
            <a:off x="5697622" y="2214693"/>
            <a:ext cx="5042034" cy="454263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67B48A69-3639-3F1F-BE16-4BE6F8913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1509" y="2218024"/>
            <a:ext cx="375408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SHOW TABLES;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Tables_in_db_shop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goods  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new_goods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orders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people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people1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people2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people3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people4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reply  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test_goods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v_table2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v_table3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12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37006086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E5205-E8EA-D431-AA56-326A5E73D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0408D6A8-4645-B4CD-3636-DEE344392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986" y="103639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启动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并连接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后，双击需要操作的数据库，此处为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3" name="文本框 41">
            <a:extLst>
              <a:ext uri="{FF2B5EF4-FFF2-40B4-BE49-F238E27FC236}">
                <a16:creationId xmlns:a16="http://schemas.microsoft.com/office/drawing/2014/main" id="{2A584869-20A5-5BAC-0D93-CF515CDDE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758" y="1408775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单击“视图”按钮，然后选择需要删除的视图，单击“删除试图”按钮，最后确认删除即可，如图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3C8DEE-58F5-053D-AF89-832797755841}"/>
              </a:ext>
            </a:extLst>
          </p:cNvPr>
          <p:cNvSpPr/>
          <p:nvPr/>
        </p:nvSpPr>
        <p:spPr>
          <a:xfrm>
            <a:off x="5359831" y="6145559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7  </a:t>
            </a:r>
            <a:r>
              <a:rPr lang="zh-CN" altLang="en-US" sz="1400" dirty="0"/>
              <a:t>删除视图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2E9029C-BD0E-52F4-5A40-1CB6507B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81498" y="2204939"/>
            <a:ext cx="8330268" cy="38027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E5E28E7-A7A9-90B4-3C44-DC92EFE02181}"/>
              </a:ext>
            </a:extLst>
          </p:cNvPr>
          <p:cNvGrpSpPr/>
          <p:nvPr/>
        </p:nvGrpSpPr>
        <p:grpSpPr>
          <a:xfrm>
            <a:off x="3672498" y="3488454"/>
            <a:ext cx="3694731" cy="1543574"/>
            <a:chOff x="3645636" y="3565321"/>
            <a:chExt cx="3694731" cy="1543574"/>
          </a:xfrm>
        </p:grpSpPr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B355975C-3072-AA2C-5C43-8520AC7D0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2763" y="3565321"/>
              <a:ext cx="634147" cy="232794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2B901CD5-5E47-3463-2A0A-D3FEE4086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5636" y="3776444"/>
              <a:ext cx="634147" cy="191549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D87958DD-CAD9-3A3F-FD82-85769AFFF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682" y="4843245"/>
              <a:ext cx="681685" cy="265650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92487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15BEA-EC3A-FFAA-0951-7AAD204CD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95242D-B1A1-AE00-D77F-FCAFE1D63378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43893080-C22F-2B0B-CE00-B49E2488F189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62B8489D-06E2-ABCF-E006-D47589868F39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E86BD9CF-52F5-6DA0-6AA5-3E23DFC8E718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EE85C14-0857-9F20-2997-3FEF6A350677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513A9B34-6768-05C6-ED2B-0FD0C4C81AB4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BA8C731-0D79-175A-33A1-0F43ED44E4B7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42AC8A7A-E77D-70F7-6856-8CA590C461DD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73D6B79D-E28B-0860-4B7A-8B8AA6F5A8B7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83C8175-55E6-ED73-C44A-7BEA81942BEF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DD0DE9DC-91CD-CC0A-7CA2-BA8A88FCF5C2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672C7078-77FA-5B3C-5972-FA6F074B5F78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F53D877E-8D9C-7694-0D96-BBC684ADF55D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2AD5CE64-9DF7-B3CA-593C-4359537F160C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7F424AF-B894-722D-35E9-8C275F26DBDA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23C1083A-9B46-C65B-11DE-49BE0113515B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993D7EDE-6DC1-4696-44E5-5591BB297553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540AA311-E03B-685A-E4A2-54ED4F436AFE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74CB459D-2E86-55A8-D264-1798145D07FB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1D09A305-64C0-2B1E-E9E8-4B7632B229E3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7C5D3A98-4D07-43BD-BC88-4E2DFFC1EF04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1DE41FCD-7E02-958B-9F28-B976885C3F45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D0A74840-77D9-37B7-E2F0-B24B953BF6EE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538C38F1-5954-897B-8C54-DC6A28A38C5B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BCE7AF9E-925B-DF40-F381-3EF3B8DEA82B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4922BE23-2F01-9EAC-E1AC-6B2000238370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4EE2074D-BE65-F8BE-81E1-54A6BFB73F80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D9140B7F-DEBD-BF39-ADF5-FE0A69BC37A9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389D7238-6729-F5E2-AFC0-678B3F25E809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4BD697EF-F1E4-70F0-5F66-4B3E046C93FD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B8B837D0-2268-27C6-E240-1482FD395B18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23DA0999-7252-3ABE-7B2C-3273B93F36C9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A962DB33-C6C9-026F-7B01-444AFC4B4842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AF71063D-571F-33D1-7614-7D5560E2C6E1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546FE226-9388-7B60-5946-D0D5CA341310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8C0518C8-E04B-D0E4-77C6-14E5B8F97232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D0D6243C-D059-1FCB-2F79-8A16B7C5F725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9F40254-7B6A-202E-3974-F11407EA3A04}"/>
              </a:ext>
            </a:extLst>
          </p:cNvPr>
          <p:cNvCxnSpPr/>
          <p:nvPr/>
        </p:nvCxnSpPr>
        <p:spPr>
          <a:xfrm>
            <a:off x="6263899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6524660-53D6-FB60-F05B-58765502B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6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631D7205-32C6-5050-C0C7-96FDC606F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91" y="3117141"/>
            <a:ext cx="55707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操作视图中数据</a:t>
            </a:r>
          </a:p>
        </p:txBody>
      </p:sp>
    </p:spTree>
    <p:extLst>
      <p:ext uri="{BB962C8B-B14F-4D97-AF65-F5344CB8AC3E}">
        <p14:creationId xmlns:p14="http://schemas.microsoft.com/office/powerpoint/2010/main" val="406019036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C13CC-465C-B1EA-AB4F-92D306DA6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D4E33D-2650-FFCA-55F4-5CBD3ACE7413}"/>
              </a:ext>
            </a:extLst>
          </p:cNvPr>
          <p:cNvGrpSpPr/>
          <p:nvPr/>
        </p:nvGrpSpPr>
        <p:grpSpPr>
          <a:xfrm>
            <a:off x="670768" y="1059498"/>
            <a:ext cx="10850465" cy="593441"/>
            <a:chOff x="812799" y="1508963"/>
            <a:chExt cx="10850465" cy="1658273"/>
          </a:xfrm>
        </p:grpSpPr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1CA15C14-3ADA-BBCC-7C1F-F3F53A863B6A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 fontScale="62500" lnSpcReduction="20000"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86FECE6F-E074-1233-4382-0718580AF368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 fontScale="40000" lnSpcReduction="20000"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C6D52E22-A511-7D84-0688-706AAEC8C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31874"/>
            <a:ext cx="10356981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由于视图是一张虚拟表，所以对视图中的数据进行操作，实际上就是对</a:t>
            </a:r>
            <a:r>
              <a:rPr lang="zh-CN" altLang="en-US">
                <a:solidFill>
                  <a:srgbClr val="FF0000"/>
                </a:solidFill>
              </a:rPr>
              <a:t>基表</a:t>
            </a:r>
            <a:r>
              <a:rPr lang="zh-CN" altLang="en-US"/>
              <a:t>进行操作。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EC58EED5-1A58-83B2-973B-7E9E97F66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496" y="1693204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当</a:t>
            </a:r>
            <a:r>
              <a:rPr lang="zh-CN" altLang="en-US">
                <a:solidFill>
                  <a:srgbClr val="FF0000"/>
                </a:solidFill>
              </a:rPr>
              <a:t>视图</a:t>
            </a:r>
            <a:r>
              <a:rPr lang="zh-CN" altLang="en-US"/>
              <a:t>中的数据被修改，</a:t>
            </a:r>
            <a:r>
              <a:rPr lang="zh-CN" altLang="en-US">
                <a:solidFill>
                  <a:srgbClr val="FF0000"/>
                </a:solidFill>
              </a:rPr>
              <a:t>基表</a:t>
            </a:r>
            <a:r>
              <a:rPr lang="zh-CN" altLang="en-US"/>
              <a:t>中的数据会同时被修改。同样，当</a:t>
            </a:r>
            <a:r>
              <a:rPr lang="zh-CN" altLang="en-US">
                <a:solidFill>
                  <a:srgbClr val="FF0000"/>
                </a:solidFill>
              </a:rPr>
              <a:t>基表</a:t>
            </a:r>
            <a:r>
              <a:rPr lang="zh-CN" altLang="en-US"/>
              <a:t>中的数据被修改，</a:t>
            </a:r>
            <a:r>
              <a:rPr lang="zh-CN" altLang="en-US">
                <a:solidFill>
                  <a:srgbClr val="FF0000"/>
                </a:solidFill>
              </a:rPr>
              <a:t>视图</a:t>
            </a:r>
            <a:r>
              <a:rPr lang="zh-CN" altLang="en-US"/>
              <a:t>中的数据也会被修改。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11816D3-3847-A86B-E2B2-E2BC4E9606E0}"/>
              </a:ext>
            </a:extLst>
          </p:cNvPr>
          <p:cNvGrpSpPr/>
          <p:nvPr/>
        </p:nvGrpSpPr>
        <p:grpSpPr>
          <a:xfrm>
            <a:off x="774496" y="236203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08621D7-71E2-4A56-C10C-3B5AFA8719C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0">
              <a:extLst>
                <a:ext uri="{FF2B5EF4-FFF2-40B4-BE49-F238E27FC236}">
                  <a16:creationId xmlns:a16="http://schemas.microsoft.com/office/drawing/2014/main" id="{8AF0D7AA-743C-D16D-137B-3D2BE9DE6757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4FBF4BD3-C29D-982E-F9FF-BDDDD15F0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483" y="2493854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修改视图</a:t>
            </a:r>
            <a:r>
              <a:rPr lang="en-US" altLang="zh-CN" sz="1600"/>
              <a:t>v_table2</a:t>
            </a:r>
            <a:r>
              <a:rPr lang="zh-CN" altLang="en-US" sz="1600"/>
              <a:t>中的数据。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AAE9BB01-14CF-BCED-2B49-6B6B77965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20" y="281653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修改视图中数据之前，分别执行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语句查看视图和基表的信息。结果如下：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A37343-52EB-3270-A27D-CA5D6A8441F4}"/>
              </a:ext>
            </a:extLst>
          </p:cNvPr>
          <p:cNvSpPr/>
          <p:nvPr/>
        </p:nvSpPr>
        <p:spPr>
          <a:xfrm>
            <a:off x="1184607" y="3296049"/>
            <a:ext cx="4238089" cy="34909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6DF6A93-C58A-F3D9-1965-F6B202D19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2326" y="3273946"/>
            <a:ext cx="381420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v_table2;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+----------------+------------------+------------------+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goods_id     | goods_name | goods_price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	   | </a:t>
            </a:r>
            <a:r>
              <a:rPr lang="zh-CN" altLang="en-US" sz="1400">
                <a:solidFill>
                  <a:srgbClr val="FF0000"/>
                </a:solidFill>
              </a:rPr>
              <a:t>西游记          </a:t>
            </a:r>
            <a:r>
              <a:rPr lang="en-US" altLang="zh-CN" sz="1400">
                <a:solidFill>
                  <a:srgbClr val="FF0000"/>
                </a:solidFill>
              </a:rPr>
              <a:t>|      50.40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2	   | </a:t>
            </a:r>
            <a:r>
              <a:rPr lang="zh-CN" altLang="en-US" sz="1400">
                <a:solidFill>
                  <a:srgbClr val="FF0000"/>
                </a:solidFill>
              </a:rPr>
              <a:t>牛奶糖          </a:t>
            </a:r>
            <a:r>
              <a:rPr lang="en-US" altLang="zh-CN" sz="1400">
                <a:solidFill>
                  <a:srgbClr val="FF0000"/>
                </a:solidFill>
              </a:rPr>
              <a:t>|       7.50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3	   | </a:t>
            </a:r>
            <a:r>
              <a:rPr lang="zh-CN" altLang="en-US" sz="1400">
                <a:solidFill>
                  <a:srgbClr val="FF0000"/>
                </a:solidFill>
              </a:rPr>
              <a:t>水果糖          </a:t>
            </a:r>
            <a:r>
              <a:rPr lang="en-US" altLang="zh-CN" sz="1400">
                <a:solidFill>
                  <a:srgbClr val="FF0000"/>
                </a:solidFill>
              </a:rPr>
              <a:t>|       2.50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4 	   | </a:t>
            </a:r>
            <a:r>
              <a:rPr lang="zh-CN" altLang="en-US" sz="1400">
                <a:solidFill>
                  <a:srgbClr val="FF0000"/>
                </a:solidFill>
              </a:rPr>
              <a:t>休闲西服      </a:t>
            </a:r>
            <a:r>
              <a:rPr lang="en-US" altLang="zh-CN" sz="1400">
                <a:solidFill>
                  <a:srgbClr val="FF0000"/>
                </a:solidFill>
              </a:rPr>
              <a:t>|     800.00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5 	   | </a:t>
            </a:r>
            <a:r>
              <a:rPr lang="zh-CN" altLang="en-US" sz="1400">
                <a:solidFill>
                  <a:srgbClr val="FF0000"/>
                </a:solidFill>
              </a:rPr>
              <a:t>果汁             </a:t>
            </a:r>
            <a:r>
              <a:rPr lang="en-US" altLang="zh-CN" sz="1400">
                <a:solidFill>
                  <a:srgbClr val="FF0000"/>
                </a:solidFill>
              </a:rPr>
              <a:t>|       2.50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6 	   | </a:t>
            </a:r>
            <a:r>
              <a:rPr lang="zh-CN" altLang="en-US" sz="1400">
                <a:solidFill>
                  <a:srgbClr val="FF0000"/>
                </a:solidFill>
              </a:rPr>
              <a:t>论语             </a:t>
            </a:r>
            <a:r>
              <a:rPr lang="en-US" altLang="zh-CN" sz="1400">
                <a:solidFill>
                  <a:srgbClr val="FF0000"/>
                </a:solidFill>
              </a:rPr>
              <a:t>|     109.00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7 	   | </a:t>
            </a:r>
            <a:r>
              <a:rPr lang="zh-CN" altLang="en-US" sz="1400">
                <a:solidFill>
                  <a:srgbClr val="FF0000"/>
                </a:solidFill>
              </a:rPr>
              <a:t>西瓜             </a:t>
            </a:r>
            <a:r>
              <a:rPr lang="en-US" altLang="zh-CN" sz="1400">
                <a:solidFill>
                  <a:srgbClr val="FF0000"/>
                </a:solidFill>
              </a:rPr>
              <a:t>|       1.50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8 	   | </a:t>
            </a:r>
            <a:r>
              <a:rPr lang="zh-CN" altLang="en-US" sz="1400">
                <a:solidFill>
                  <a:srgbClr val="FF0000"/>
                </a:solidFill>
              </a:rPr>
              <a:t>苹果             </a:t>
            </a:r>
            <a:r>
              <a:rPr lang="en-US" altLang="zh-CN" sz="1400">
                <a:solidFill>
                  <a:srgbClr val="FF0000"/>
                </a:solidFill>
              </a:rPr>
              <a:t>|       3.00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9 	   | </a:t>
            </a:r>
            <a:r>
              <a:rPr lang="zh-CN" altLang="en-US" sz="1400">
                <a:solidFill>
                  <a:srgbClr val="FF0000"/>
                </a:solidFill>
              </a:rPr>
              <a:t>牛仔裤          </a:t>
            </a:r>
            <a:r>
              <a:rPr lang="en-US" altLang="zh-CN" sz="1400">
                <a:solidFill>
                  <a:srgbClr val="FF0000"/>
                </a:solidFill>
              </a:rPr>
              <a:t>|     120.00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10 	   | </a:t>
            </a:r>
            <a:r>
              <a:rPr lang="zh-CN" altLang="en-US" sz="1400">
                <a:solidFill>
                  <a:srgbClr val="FF0000"/>
                </a:solidFill>
              </a:rPr>
              <a:t>红楼梦          </a:t>
            </a:r>
            <a:r>
              <a:rPr lang="en-US" altLang="zh-CN" sz="1400">
                <a:solidFill>
                  <a:srgbClr val="FF0000"/>
                </a:solidFill>
              </a:rPr>
              <a:t>|      50.50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(0.04 sec)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5740C0-4954-FD9E-3AFD-7F55CADEF8D4}"/>
              </a:ext>
            </a:extLst>
          </p:cNvPr>
          <p:cNvSpPr/>
          <p:nvPr/>
        </p:nvSpPr>
        <p:spPr>
          <a:xfrm>
            <a:off x="5825122" y="3289058"/>
            <a:ext cx="4238089" cy="34909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A011A126-3EEF-0A31-3A44-BA8C02623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2841" y="3266955"/>
            <a:ext cx="381420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id,name,price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+---+--------------+------------------------+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| name        | price 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+---+--------------+------------------------+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| </a:t>
            </a:r>
            <a:r>
              <a:rPr lang="zh-CN" altLang="en-US" sz="1400">
                <a:solidFill>
                  <a:srgbClr val="FF0000"/>
                </a:solidFill>
              </a:rPr>
              <a:t>西游记      </a:t>
            </a:r>
            <a:r>
              <a:rPr lang="en-US" altLang="zh-CN" sz="1400">
                <a:solidFill>
                  <a:srgbClr val="FF0000"/>
                </a:solidFill>
              </a:rPr>
              <a:t>|  50.40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| </a:t>
            </a:r>
            <a:r>
              <a:rPr lang="zh-CN" altLang="en-US" sz="1400">
                <a:solidFill>
                  <a:srgbClr val="FF0000"/>
                </a:solidFill>
              </a:rPr>
              <a:t>牛奶糖      </a:t>
            </a:r>
            <a:r>
              <a:rPr lang="en-US" altLang="zh-CN" sz="1400">
                <a:solidFill>
                  <a:srgbClr val="FF0000"/>
                </a:solidFill>
              </a:rPr>
              <a:t>|   7.50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| </a:t>
            </a:r>
            <a:r>
              <a:rPr lang="zh-CN" altLang="en-US" sz="1400">
                <a:solidFill>
                  <a:srgbClr val="FF0000"/>
                </a:solidFill>
              </a:rPr>
              <a:t>水果糖      </a:t>
            </a:r>
            <a:r>
              <a:rPr lang="en-US" altLang="zh-CN" sz="1400">
                <a:solidFill>
                  <a:srgbClr val="FF0000"/>
                </a:solidFill>
              </a:rPr>
              <a:t>|   2.50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 | </a:t>
            </a:r>
            <a:r>
              <a:rPr lang="zh-CN" altLang="en-US" sz="1400">
                <a:solidFill>
                  <a:srgbClr val="FF0000"/>
                </a:solidFill>
              </a:rPr>
              <a:t>休闲西服  </a:t>
            </a:r>
            <a:r>
              <a:rPr lang="en-US" altLang="zh-CN" sz="1400">
                <a:solidFill>
                  <a:srgbClr val="FF0000"/>
                </a:solidFill>
              </a:rPr>
              <a:t>| 800.00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 | </a:t>
            </a:r>
            <a:r>
              <a:rPr lang="zh-CN" altLang="en-US" sz="1400">
                <a:solidFill>
                  <a:srgbClr val="FF0000"/>
                </a:solidFill>
              </a:rPr>
              <a:t>果汁         </a:t>
            </a:r>
            <a:r>
              <a:rPr lang="en-US" altLang="zh-CN" sz="1400">
                <a:solidFill>
                  <a:srgbClr val="FF0000"/>
                </a:solidFill>
              </a:rPr>
              <a:t>|   2.50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 | </a:t>
            </a:r>
            <a:r>
              <a:rPr lang="zh-CN" altLang="en-US" sz="1400">
                <a:solidFill>
                  <a:srgbClr val="FF0000"/>
                </a:solidFill>
              </a:rPr>
              <a:t>论语         </a:t>
            </a:r>
            <a:r>
              <a:rPr lang="en-US" altLang="zh-CN" sz="1400">
                <a:solidFill>
                  <a:srgbClr val="FF0000"/>
                </a:solidFill>
              </a:rPr>
              <a:t>| 109.00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7 | </a:t>
            </a:r>
            <a:r>
              <a:rPr lang="zh-CN" altLang="en-US" sz="1400">
                <a:solidFill>
                  <a:srgbClr val="FF0000"/>
                </a:solidFill>
              </a:rPr>
              <a:t>西瓜         </a:t>
            </a:r>
            <a:r>
              <a:rPr lang="en-US" altLang="zh-CN" sz="1400">
                <a:solidFill>
                  <a:srgbClr val="FF0000"/>
                </a:solidFill>
              </a:rPr>
              <a:t>|   1.50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8 | </a:t>
            </a:r>
            <a:r>
              <a:rPr lang="zh-CN" altLang="en-US" sz="1400">
                <a:solidFill>
                  <a:srgbClr val="FF0000"/>
                </a:solidFill>
              </a:rPr>
              <a:t>苹果         </a:t>
            </a:r>
            <a:r>
              <a:rPr lang="en-US" altLang="zh-CN" sz="1400">
                <a:solidFill>
                  <a:srgbClr val="FF0000"/>
                </a:solidFill>
              </a:rPr>
              <a:t>|   3.00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9 | </a:t>
            </a:r>
            <a:r>
              <a:rPr lang="zh-CN" altLang="en-US" sz="1400">
                <a:solidFill>
                  <a:srgbClr val="FF0000"/>
                </a:solidFill>
              </a:rPr>
              <a:t>牛仔裤     </a:t>
            </a:r>
            <a:r>
              <a:rPr lang="en-US" altLang="zh-CN" sz="1400">
                <a:solidFill>
                  <a:srgbClr val="FF0000"/>
                </a:solidFill>
              </a:rPr>
              <a:t>| 120.00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10| </a:t>
            </a:r>
            <a:r>
              <a:rPr lang="zh-CN" altLang="en-US" sz="1400">
                <a:solidFill>
                  <a:srgbClr val="FF0000"/>
                </a:solidFill>
              </a:rPr>
              <a:t>红楼梦     </a:t>
            </a:r>
            <a:r>
              <a:rPr lang="en-US" altLang="zh-CN" sz="1400">
                <a:solidFill>
                  <a:srgbClr val="FF0000"/>
                </a:solidFill>
              </a:rPr>
              <a:t>|  50.50 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+---+--------------+------------------------+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14922206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B69B7-9962-676C-E884-5661FCD26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D57E7D05-3EB8-7B33-337A-37A70340E67A}"/>
              </a:ext>
            </a:extLst>
          </p:cNvPr>
          <p:cNvGrpSpPr/>
          <p:nvPr/>
        </p:nvGrpSpPr>
        <p:grpSpPr>
          <a:xfrm>
            <a:off x="670768" y="1074247"/>
            <a:ext cx="10850465" cy="1793419"/>
            <a:chOff x="812799" y="1508963"/>
            <a:chExt cx="10850465" cy="1658273"/>
          </a:xfrm>
        </p:grpSpPr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C35562EA-D921-C9FD-7053-C66D83BD66D5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DBF8E794-DEB0-B116-3B56-0C5011B8CFFA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1" name="文本框 41">
            <a:extLst>
              <a:ext uri="{FF2B5EF4-FFF2-40B4-BE49-F238E27FC236}">
                <a16:creationId xmlns:a16="http://schemas.microsoft.com/office/drawing/2014/main" id="{95C79AFB-BAF8-A702-438E-4A994C1B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96957"/>
            <a:ext cx="10356981" cy="149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视图是从数据库中的</a:t>
            </a:r>
            <a:r>
              <a:rPr lang="zh-CN" altLang="en-US">
                <a:solidFill>
                  <a:srgbClr val="FF0000"/>
                </a:solidFill>
              </a:rPr>
              <a:t>一张或多张表中导出的表</a:t>
            </a:r>
            <a:r>
              <a:rPr lang="zh-CN" altLang="en-US"/>
              <a:t>。创建视图时所引用的表称为</a:t>
            </a:r>
            <a:r>
              <a:rPr lang="zh-CN" altLang="en-US">
                <a:solidFill>
                  <a:srgbClr val="FF0000"/>
                </a:solidFill>
              </a:rPr>
              <a:t>基表</a:t>
            </a:r>
            <a:r>
              <a:rPr lang="zh-CN" altLang="en-US"/>
              <a:t>。视图中的数据并不是像表中那样存储在数据库中，它只是读取基表中的数据。对视图的操作与对表的操作一样，可以对其进行查询、修改和删除等操作。在对</a:t>
            </a:r>
            <a:r>
              <a:rPr lang="zh-CN" altLang="en-US">
                <a:solidFill>
                  <a:srgbClr val="FF0000"/>
                </a:solidFill>
              </a:rPr>
              <a:t>视图</a:t>
            </a:r>
            <a:r>
              <a:rPr lang="zh-CN" altLang="en-US"/>
              <a:t>中的数据进行修改时，相应的</a:t>
            </a:r>
            <a:r>
              <a:rPr lang="zh-CN" altLang="en-US">
                <a:solidFill>
                  <a:srgbClr val="FF0000"/>
                </a:solidFill>
              </a:rPr>
              <a:t>基本表</a:t>
            </a:r>
            <a:r>
              <a:rPr lang="zh-CN" altLang="en-US"/>
              <a:t>中的数据也会发生变化；同时，若</a:t>
            </a:r>
            <a:r>
              <a:rPr lang="zh-CN" altLang="en-US">
                <a:solidFill>
                  <a:srgbClr val="FF0000"/>
                </a:solidFill>
              </a:rPr>
              <a:t>基本表</a:t>
            </a:r>
            <a:r>
              <a:rPr lang="zh-CN" altLang="en-US"/>
              <a:t>的数据发生变化，则这种变化也会反映到</a:t>
            </a:r>
            <a:r>
              <a:rPr lang="zh-CN" altLang="en-US">
                <a:solidFill>
                  <a:srgbClr val="FF0000"/>
                </a:solidFill>
              </a:rPr>
              <a:t>视图</a:t>
            </a:r>
            <a:r>
              <a:rPr lang="zh-CN" altLang="en-US"/>
              <a:t>中。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4C9AD07E-6EE6-6B30-EFC9-50C471B3B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496" y="304180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与直接操作数据表相比，视图主要有以下优势：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664920C9-0FA6-4765-63C2-A04D5058B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868" y="3435965"/>
            <a:ext cx="1029166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简单：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视图中看到的即是需要的，用户完全不需要考虑对应的表结构、关联条件和筛选条件。对于用户来说，</a:t>
            </a:r>
            <a:r>
              <a:rPr lang="zh-CN" altLang="en-US">
                <a:solidFill>
                  <a:srgbClr val="FF0000"/>
                </a:solidFill>
              </a:rPr>
              <a:t>经常使用的查询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可以被定义为视图。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安全：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视图可以作为一种</a:t>
            </a:r>
            <a:r>
              <a:rPr lang="zh-CN" altLang="en-US">
                <a:solidFill>
                  <a:srgbClr val="FF0000"/>
                </a:solidFill>
              </a:rPr>
              <a:t>安全机制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。通过视图，用户只能查看和修改他们所看到的数据，数据库中的其他数据或表既看不见也不可以访问，这样用户就被限制在了数据的不同子集上。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数据独立：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视图可以使应用程序和数据表</a:t>
            </a:r>
            <a:r>
              <a:rPr lang="zh-CN" altLang="en-US">
                <a:solidFill>
                  <a:srgbClr val="FF0000"/>
                </a:solidFill>
              </a:rPr>
              <a:t>在一定程度上独立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，创建视图之后，应用程序可以建立在视图之上，从而使程序与数据表分割开来，这样就可以屏蔽表结构变化带来的影响。</a:t>
            </a:r>
          </a:p>
        </p:txBody>
      </p:sp>
    </p:spTree>
    <p:extLst>
      <p:ext uri="{BB962C8B-B14F-4D97-AF65-F5344CB8AC3E}">
        <p14:creationId xmlns:p14="http://schemas.microsoft.com/office/powerpoint/2010/main" val="12277116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705CD-0D5E-AE61-8D75-430AB6E1A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C2E54B85-8D90-C29C-8DC3-4F5DB59A5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6391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语句，修改视图中数据。执行结果如下：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49FD11-CCB9-56FA-4B06-3362F0832F9D}"/>
              </a:ext>
            </a:extLst>
          </p:cNvPr>
          <p:cNvSpPr/>
          <p:nvPr/>
        </p:nvSpPr>
        <p:spPr>
          <a:xfrm>
            <a:off x="1101846" y="1541171"/>
            <a:ext cx="9882453" cy="89263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D1B898E-B2AB-EF60-669B-1060F0FCB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837" y="1568617"/>
            <a:ext cx="85746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UPDATE v_table2 SET goods_name='</a:t>
            </a:r>
            <a:r>
              <a:rPr lang="zh-CN" altLang="en-US" sz="1600">
                <a:solidFill>
                  <a:srgbClr val="FF0000"/>
                </a:solidFill>
              </a:rPr>
              <a:t>哈姆雷特</a:t>
            </a:r>
            <a:r>
              <a:rPr lang="en-US" altLang="zh-CN" sz="1600">
                <a:solidFill>
                  <a:srgbClr val="FF0000"/>
                </a:solidFill>
              </a:rPr>
              <a:t>' WHERE goods_id=1;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 (0.10 sec)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Rows matched: 1  Changed: 1  Warnings: 0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56186E7B-584E-22F6-72EB-944296BF4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245649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再次查看视图和基表数据。结果如下：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C603D9-DB0F-82A0-7773-58DBE6BD2673}"/>
              </a:ext>
            </a:extLst>
          </p:cNvPr>
          <p:cNvSpPr/>
          <p:nvPr/>
        </p:nvSpPr>
        <p:spPr>
          <a:xfrm>
            <a:off x="1283559" y="2936009"/>
            <a:ext cx="4238089" cy="34909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8BFDB12E-2802-478F-211F-EF3E5822D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278" y="2913906"/>
            <a:ext cx="444337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v_table2;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goods_id	| goods_name| goods_price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 	| </a:t>
            </a:r>
            <a:r>
              <a:rPr lang="zh-CN" altLang="en-US" sz="1400">
                <a:solidFill>
                  <a:srgbClr val="FF0000"/>
                </a:solidFill>
              </a:rPr>
              <a:t>哈姆雷特       </a:t>
            </a:r>
            <a:r>
              <a:rPr lang="en-US" altLang="zh-CN" sz="1400">
                <a:solidFill>
                  <a:srgbClr val="FF0000"/>
                </a:solidFill>
              </a:rPr>
              <a:t>|       50.40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2 	| </a:t>
            </a:r>
            <a:r>
              <a:rPr lang="zh-CN" altLang="en-US" sz="1400">
                <a:solidFill>
                  <a:srgbClr val="FF0000"/>
                </a:solidFill>
              </a:rPr>
              <a:t>牛奶糖           </a:t>
            </a:r>
            <a:r>
              <a:rPr lang="en-US" altLang="zh-CN" sz="1400">
                <a:solidFill>
                  <a:srgbClr val="FF0000"/>
                </a:solidFill>
              </a:rPr>
              <a:t>|        7.50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3 	| </a:t>
            </a:r>
            <a:r>
              <a:rPr lang="zh-CN" altLang="en-US" sz="1400">
                <a:solidFill>
                  <a:srgbClr val="FF0000"/>
                </a:solidFill>
              </a:rPr>
              <a:t>水果糖           </a:t>
            </a:r>
            <a:r>
              <a:rPr lang="en-US" altLang="zh-CN" sz="1400">
                <a:solidFill>
                  <a:srgbClr val="FF0000"/>
                </a:solidFill>
              </a:rPr>
              <a:t>|        2.50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4 	| </a:t>
            </a:r>
            <a:r>
              <a:rPr lang="zh-CN" altLang="en-US" sz="1400">
                <a:solidFill>
                  <a:srgbClr val="FF0000"/>
                </a:solidFill>
              </a:rPr>
              <a:t>休闲西服       </a:t>
            </a:r>
            <a:r>
              <a:rPr lang="en-US" altLang="zh-CN" sz="1400">
                <a:solidFill>
                  <a:srgbClr val="FF0000"/>
                </a:solidFill>
              </a:rPr>
              <a:t>|      800.00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5 	| </a:t>
            </a:r>
            <a:r>
              <a:rPr lang="zh-CN" altLang="en-US" sz="1400">
                <a:solidFill>
                  <a:srgbClr val="FF0000"/>
                </a:solidFill>
              </a:rPr>
              <a:t>果汁              </a:t>
            </a:r>
            <a:r>
              <a:rPr lang="en-US" altLang="zh-CN" sz="1400">
                <a:solidFill>
                  <a:srgbClr val="FF0000"/>
                </a:solidFill>
              </a:rPr>
              <a:t>|        2.50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6 	| </a:t>
            </a:r>
            <a:r>
              <a:rPr lang="zh-CN" altLang="en-US" sz="1400">
                <a:solidFill>
                  <a:srgbClr val="FF0000"/>
                </a:solidFill>
              </a:rPr>
              <a:t>论语              </a:t>
            </a:r>
            <a:r>
              <a:rPr lang="en-US" altLang="zh-CN" sz="1400">
                <a:solidFill>
                  <a:srgbClr val="FF0000"/>
                </a:solidFill>
              </a:rPr>
              <a:t>|      109.00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7 	| </a:t>
            </a:r>
            <a:r>
              <a:rPr lang="zh-CN" altLang="en-US" sz="1400">
                <a:solidFill>
                  <a:srgbClr val="FF0000"/>
                </a:solidFill>
              </a:rPr>
              <a:t>西瓜              </a:t>
            </a:r>
            <a:r>
              <a:rPr lang="en-US" altLang="zh-CN" sz="1400">
                <a:solidFill>
                  <a:srgbClr val="FF0000"/>
                </a:solidFill>
              </a:rPr>
              <a:t>|        1.50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8 	| </a:t>
            </a:r>
            <a:r>
              <a:rPr lang="zh-CN" altLang="en-US" sz="1400">
                <a:solidFill>
                  <a:srgbClr val="FF0000"/>
                </a:solidFill>
              </a:rPr>
              <a:t>苹果              </a:t>
            </a:r>
            <a:r>
              <a:rPr lang="en-US" altLang="zh-CN" sz="1400">
                <a:solidFill>
                  <a:srgbClr val="FF0000"/>
                </a:solidFill>
              </a:rPr>
              <a:t>|        3.00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9 	| </a:t>
            </a:r>
            <a:r>
              <a:rPr lang="zh-CN" altLang="en-US" sz="1400">
                <a:solidFill>
                  <a:srgbClr val="FF0000"/>
                </a:solidFill>
              </a:rPr>
              <a:t>牛仔裤          </a:t>
            </a:r>
            <a:r>
              <a:rPr lang="en-US" altLang="zh-CN" sz="1400">
                <a:solidFill>
                  <a:srgbClr val="FF0000"/>
                </a:solidFill>
              </a:rPr>
              <a:t>|      120.00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10 	| </a:t>
            </a:r>
            <a:r>
              <a:rPr lang="zh-CN" altLang="en-US" sz="1400">
                <a:solidFill>
                  <a:srgbClr val="FF0000"/>
                </a:solidFill>
              </a:rPr>
              <a:t>红楼梦          </a:t>
            </a:r>
            <a:r>
              <a:rPr lang="en-US" altLang="zh-CN" sz="1400">
                <a:solidFill>
                  <a:srgbClr val="FF0000"/>
                </a:solidFill>
              </a:rPr>
              <a:t>|       50.50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(0.00 sec)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287DCE-81D4-26EC-4E84-624BBF2D912A}"/>
              </a:ext>
            </a:extLst>
          </p:cNvPr>
          <p:cNvSpPr/>
          <p:nvPr/>
        </p:nvSpPr>
        <p:spPr>
          <a:xfrm>
            <a:off x="5924074" y="2929018"/>
            <a:ext cx="4238089" cy="34909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4920BD67-0E53-3B61-E3FD-E1CDAC2DB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1793" y="2906915"/>
            <a:ext cx="392185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id,name,price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name  	| price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哈姆雷特	</a:t>
            </a:r>
            <a:r>
              <a:rPr lang="en-US" altLang="zh-CN" sz="1400">
                <a:solidFill>
                  <a:srgbClr val="FF0000"/>
                </a:solidFill>
              </a:rPr>
              <a:t>|  50.40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牛奶糖  	</a:t>
            </a:r>
            <a:r>
              <a:rPr lang="en-US" altLang="zh-CN" sz="1400">
                <a:solidFill>
                  <a:srgbClr val="FF0000"/>
                </a:solidFill>
              </a:rPr>
              <a:t>|   7.50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水果糖   	</a:t>
            </a:r>
            <a:r>
              <a:rPr lang="en-US" altLang="zh-CN" sz="1400">
                <a:solidFill>
                  <a:srgbClr val="FF0000"/>
                </a:solidFill>
              </a:rPr>
              <a:t>|   2.50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	| </a:t>
            </a:r>
            <a:r>
              <a:rPr lang="zh-CN" altLang="en-US" sz="1400">
                <a:solidFill>
                  <a:srgbClr val="FF0000"/>
                </a:solidFill>
              </a:rPr>
              <a:t>休闲西服 	</a:t>
            </a:r>
            <a:r>
              <a:rPr lang="en-US" altLang="zh-CN" sz="1400">
                <a:solidFill>
                  <a:srgbClr val="FF0000"/>
                </a:solidFill>
              </a:rPr>
              <a:t>| 800.00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	| </a:t>
            </a:r>
            <a:r>
              <a:rPr lang="zh-CN" altLang="en-US" sz="1400">
                <a:solidFill>
                  <a:srgbClr val="FF0000"/>
                </a:solidFill>
              </a:rPr>
              <a:t>果汁    	</a:t>
            </a:r>
            <a:r>
              <a:rPr lang="en-US" altLang="zh-CN" sz="1400">
                <a:solidFill>
                  <a:srgbClr val="FF0000"/>
                </a:solidFill>
              </a:rPr>
              <a:t>|   2.50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	| </a:t>
            </a:r>
            <a:r>
              <a:rPr lang="zh-CN" altLang="en-US" sz="1400">
                <a:solidFill>
                  <a:srgbClr val="FF0000"/>
                </a:solidFill>
              </a:rPr>
              <a:t>论语     	</a:t>
            </a:r>
            <a:r>
              <a:rPr lang="en-US" altLang="zh-CN" sz="1400">
                <a:solidFill>
                  <a:srgbClr val="FF0000"/>
                </a:solidFill>
              </a:rPr>
              <a:t>| 109.00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7	| </a:t>
            </a:r>
            <a:r>
              <a:rPr lang="zh-CN" altLang="en-US" sz="1400">
                <a:solidFill>
                  <a:srgbClr val="FF0000"/>
                </a:solidFill>
              </a:rPr>
              <a:t>西瓜     	</a:t>
            </a:r>
            <a:r>
              <a:rPr lang="en-US" altLang="zh-CN" sz="1400">
                <a:solidFill>
                  <a:srgbClr val="FF0000"/>
                </a:solidFill>
              </a:rPr>
              <a:t>|   1.50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8	| </a:t>
            </a:r>
            <a:r>
              <a:rPr lang="zh-CN" altLang="en-US" sz="1400">
                <a:solidFill>
                  <a:srgbClr val="FF0000"/>
                </a:solidFill>
              </a:rPr>
              <a:t>苹果     	</a:t>
            </a:r>
            <a:r>
              <a:rPr lang="en-US" altLang="zh-CN" sz="1400">
                <a:solidFill>
                  <a:srgbClr val="FF0000"/>
                </a:solidFill>
              </a:rPr>
              <a:t>|   3.00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9	| </a:t>
            </a:r>
            <a:r>
              <a:rPr lang="zh-CN" altLang="en-US" sz="1400">
                <a:solidFill>
                  <a:srgbClr val="FF0000"/>
                </a:solidFill>
              </a:rPr>
              <a:t>牛仔裤   	</a:t>
            </a:r>
            <a:r>
              <a:rPr lang="en-US" altLang="zh-CN" sz="1400">
                <a:solidFill>
                  <a:srgbClr val="FF0000"/>
                </a:solidFill>
              </a:rPr>
              <a:t>| 120.00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 	| </a:t>
            </a:r>
            <a:r>
              <a:rPr lang="zh-CN" altLang="en-US" sz="1400">
                <a:solidFill>
                  <a:srgbClr val="FF0000"/>
                </a:solidFill>
              </a:rPr>
              <a:t>红楼梦   	</a:t>
            </a:r>
            <a:r>
              <a:rPr lang="en-US" altLang="zh-CN" sz="1400">
                <a:solidFill>
                  <a:srgbClr val="FF0000"/>
                </a:solidFill>
              </a:rPr>
              <a:t>|  50.50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404414581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523E6-C803-7424-3E49-48AB2520B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CF3738CA-8301-B570-BE8C-A34946DBE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72" y="1121187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删除视图中数据的方法与删除表中数据相同。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FB3913-79C1-E287-99FF-A1467E7F8060}"/>
              </a:ext>
            </a:extLst>
          </p:cNvPr>
          <p:cNvGrpSpPr/>
          <p:nvPr/>
        </p:nvGrpSpPr>
        <p:grpSpPr>
          <a:xfrm>
            <a:off x="821872" y="158867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C6AEF49-B638-0EAA-7441-E88F00FB4BA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10">
              <a:extLst>
                <a:ext uri="{FF2B5EF4-FFF2-40B4-BE49-F238E27FC236}">
                  <a16:creationId xmlns:a16="http://schemas.microsoft.com/office/drawing/2014/main" id="{8C252AE9-15D3-88A5-5D1C-1CDF2D63D06F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6">
            <a:extLst>
              <a:ext uri="{FF2B5EF4-FFF2-40B4-BE49-F238E27FC236}">
                <a16:creationId xmlns:a16="http://schemas.microsoft.com/office/drawing/2014/main" id="{E3C85711-21B0-B32D-FD53-43461332D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859" y="172050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删除视图</a:t>
            </a:r>
            <a:r>
              <a:rPr lang="en-US" altLang="zh-CN" sz="1600"/>
              <a:t>v_table2</a:t>
            </a:r>
            <a:r>
              <a:rPr lang="zh-CN" altLang="en-US" sz="1600"/>
              <a:t>中的第</a:t>
            </a:r>
            <a:r>
              <a:rPr lang="en-US" altLang="zh-CN" sz="1600"/>
              <a:t>10</a:t>
            </a:r>
            <a:r>
              <a:rPr lang="zh-CN" altLang="en-US" sz="1600"/>
              <a:t>条数据。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63DD2F0-6A74-B35A-606C-43BC07E25331}"/>
              </a:ext>
            </a:extLst>
          </p:cNvPr>
          <p:cNvSpPr/>
          <p:nvPr/>
        </p:nvSpPr>
        <p:spPr>
          <a:xfrm>
            <a:off x="1050270" y="2344264"/>
            <a:ext cx="9882453" cy="64935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1A57FA19-9450-A50F-5CC9-9EAA0855B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261" y="2371709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DELETE FROM v_table2 WHERE goods_id=10;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 (0.05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C3C54F8C-8AEC-FF9B-902F-7501DD1E6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96" y="3569977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查看视图数据：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7A526CC-BC33-3BB6-EECC-AEA8D855AB81}"/>
              </a:ext>
            </a:extLst>
          </p:cNvPr>
          <p:cNvSpPr/>
          <p:nvPr/>
        </p:nvSpPr>
        <p:spPr>
          <a:xfrm>
            <a:off x="1051668" y="4048630"/>
            <a:ext cx="9882453" cy="42144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87C46833-5CBC-C4BD-A5C7-6D3875BD3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7659" y="4076074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SELECT * FROM v_table2;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36F78CDB-1144-14EA-C304-D4DCD3B43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194" y="4821336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查看基表数据：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213F49-1AC8-EF38-40AC-70EAC0D2BAC2}"/>
              </a:ext>
            </a:extLst>
          </p:cNvPr>
          <p:cNvSpPr/>
          <p:nvPr/>
        </p:nvSpPr>
        <p:spPr>
          <a:xfrm>
            <a:off x="1053066" y="5299988"/>
            <a:ext cx="9882453" cy="4368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641C5D4E-A37B-244A-7238-40D242437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057" y="532743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SELECT id,name,price FROM goods;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FFFEAC0D-ECFB-FB85-8062-32ECDD2E7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194" y="3042868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可分别执行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语句查看视图和表中数据。</a:t>
            </a:r>
          </a:p>
        </p:txBody>
      </p:sp>
    </p:spTree>
    <p:extLst>
      <p:ext uri="{BB962C8B-B14F-4D97-AF65-F5344CB8AC3E}">
        <p14:creationId xmlns:p14="http://schemas.microsoft.com/office/powerpoint/2010/main" val="94015053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64235-9EBE-5E82-78C8-FDBDB4988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CB51F34-D9DE-903A-DDB0-0E0094213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010" y="97099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向视图中插入数据的方法与向表中插入数据相同。</a:t>
            </a:r>
          </a:p>
        </p:txBody>
      </p:sp>
      <p:sp>
        <p:nvSpPr>
          <p:cNvPr id="3" name="文本框 36">
            <a:extLst>
              <a:ext uri="{FF2B5EF4-FFF2-40B4-BE49-F238E27FC236}">
                <a16:creationId xmlns:a16="http://schemas.microsoft.com/office/drawing/2014/main" id="{3D0261C9-FC80-638F-9B61-EC1AD934D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997" y="157030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向视图</a:t>
            </a:r>
            <a:r>
              <a:rPr lang="en-US" altLang="zh-CN" sz="1600"/>
              <a:t>v_table2</a:t>
            </a:r>
            <a:r>
              <a:rPr lang="zh-CN" altLang="en-US" sz="1600"/>
              <a:t>中插入数据。</a:t>
            </a:r>
            <a:r>
              <a:rPr lang="en-US" altLang="zh-CN" sz="1600"/>
              <a:t>SQL</a:t>
            </a:r>
            <a:r>
              <a:rPr lang="zh-CN" altLang="en-US" sz="1600"/>
              <a:t>语句及其执行结果如下：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225F659-8D65-3597-CAD6-03718D4B5B33}"/>
              </a:ext>
            </a:extLst>
          </p:cNvPr>
          <p:cNvSpPr/>
          <p:nvPr/>
        </p:nvSpPr>
        <p:spPr>
          <a:xfrm>
            <a:off x="971408" y="2194072"/>
            <a:ext cx="9882453" cy="64935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66F96E95-F500-BBD2-C8CA-6BEE99DB7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7399" y="2221517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INSERT INTO v_table2 values(10,'</a:t>
            </a:r>
            <a:r>
              <a:rPr lang="zh-CN" altLang="en-US" sz="1600">
                <a:solidFill>
                  <a:srgbClr val="FF0000"/>
                </a:solidFill>
              </a:rPr>
              <a:t>红楼梦</a:t>
            </a:r>
            <a:r>
              <a:rPr lang="en-US" altLang="zh-CN" sz="1600">
                <a:solidFill>
                  <a:srgbClr val="FF0000"/>
                </a:solidFill>
              </a:rPr>
              <a:t>',138);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 (0.06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DB4F70-84FD-9BEF-59BF-28FEB48B996B}"/>
              </a:ext>
            </a:extLst>
          </p:cNvPr>
          <p:cNvGrpSpPr/>
          <p:nvPr/>
        </p:nvGrpSpPr>
        <p:grpSpPr>
          <a:xfrm flipH="1">
            <a:off x="9090754" y="3423224"/>
            <a:ext cx="2231237" cy="3174128"/>
            <a:chOff x="1133465" y="1394673"/>
            <a:chExt cx="3150360" cy="4702535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8FCED343-BFB9-27E5-2ECB-FD4D75821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96C81A9A-82C4-33C7-B200-99AFABA71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6F255605-7F15-93CA-33A1-373794AAFC52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25A383F-6387-9D3C-EB1E-9DABAE9EAE5E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0" name="Oval 8">
                <a:extLst>
                  <a:ext uri="{FF2B5EF4-FFF2-40B4-BE49-F238E27FC236}">
                    <a16:creationId xmlns:a16="http://schemas.microsoft.com/office/drawing/2014/main" id="{16716119-4060-DEFA-9B73-3BC7B4CEE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id="{B8D2518B-17A2-612E-B7F4-CFB980829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2920581-0147-EC07-614F-CD6A23758803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BF6D231-B902-9211-86B2-64A94640211E}"/>
                </a:ext>
              </a:extLst>
            </p:cNvPr>
            <p:cNvCxnSpPr>
              <a:stCxn id="7" idx="4"/>
              <a:endCxn id="21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BCE0188-2148-6C53-CB14-31F523C456A3}"/>
                </a:ext>
              </a:extLst>
            </p:cNvPr>
            <p:cNvCxnSpPr>
              <a:stCxn id="9" idx="4"/>
              <a:endCxn id="21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C8F264B-3B07-8714-9C73-8BB419609769}"/>
                </a:ext>
              </a:extLst>
            </p:cNvPr>
            <p:cNvCxnSpPr>
              <a:stCxn id="11" idx="4"/>
              <a:endCxn id="21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345C00C-8133-A1A6-51DF-E5A8CC732D1B}"/>
                </a:ext>
              </a:extLst>
            </p:cNvPr>
            <p:cNvCxnSpPr>
              <a:stCxn id="8" idx="4"/>
              <a:endCxn id="21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17F8CB8B-C1D6-FBFC-3D34-02CE6B81B42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895A3B63-0B93-5B6D-6586-9583F577174F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71004256-9090-D2FE-C0BE-7274B6D46DB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19A69E4-5CD1-6450-8B60-A75CA3F9B8F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516471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E3DB8-F411-67C8-9EC1-205F43FF2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D549CE-1F6B-A128-66B0-93D4A0A18412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A0550419-67C5-28FD-6FB8-12A5304663AF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5D76A560-FECA-0DB6-3A20-FCA94D040911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030C0E1A-CA42-EF23-7F67-02ABDFBB0F91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4683B54B-D69B-1B96-3BEA-8F6EFDEC5184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FB78D86-6FB5-589E-9CF2-9E7CCB18E3C8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8D2DEEDD-BA62-9C49-D1BF-E66D94C17CCE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424E67C-6E76-9EB5-F529-121920C85226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219D44B5-319F-C5CF-7CAA-D55B05BD8461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A2783442-6BC4-1305-0163-A2C4E1973FC1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1E27ED7-69D8-8CB4-170F-50BEA6C4AF94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C6995650-2C7D-4DC9-373D-0CEA89C9A4CF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695D0665-081A-58C5-3873-C69E17465134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A571366-34A9-5501-F499-31668EBFE2C4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5DDD8C7-DCD3-15E9-857D-707EAAB26712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590716D-9FD9-4070-06AD-08C678A09B8A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53F854B5-23A9-2B22-5A19-1544AEA625F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00B72126-8C4A-03D2-6DB2-1B71CE75016A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8F40E096-EB60-80FA-2E45-01670E6F420F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4AF36A0C-7D03-DF56-2D58-00E05B899B93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1082A04-CA5B-5A3D-4907-1B4F484D0139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C72F5765-5ABA-525E-E023-8273156C5EDA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533885E7-A7FF-6D40-4FA2-6042BF9CEFED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312B8B5A-4C49-E607-5981-3FC650923371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B629B858-4178-8FA0-C3F8-1BF7680A6569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0AC8E596-4B12-CDA2-ACE5-2A27E8249604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660595DF-36ED-2943-6CA8-CA88E40E0F3E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34A7FA9D-A8D7-1101-5B44-00D403C00D6D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2EA26F9E-D9B7-47FB-2CE4-4AEF2B9630CD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552E5B5-4795-BFAE-5EED-4596263A7684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955F9B42-3FEF-274A-3AB1-7025A8C191AF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8D37CBB8-6C28-9712-0CDD-9AD2F5BC6AA4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6869DA1-41C8-C460-F20A-114FED228819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503E6BC5-9970-F04C-87FB-5428D3B551B6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663B4D06-6534-0297-5E9B-44A98B871A69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C9FA737C-F5A5-C4F6-1921-1D6D5DA62B74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876CB04B-9FD1-8461-F241-F17645C2AED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8544944-4B1E-4565-3A62-2A67B3419D49}"/>
              </a:ext>
            </a:extLst>
          </p:cNvPr>
          <p:cNvCxnSpPr/>
          <p:nvPr/>
        </p:nvCxnSpPr>
        <p:spPr>
          <a:xfrm>
            <a:off x="6092076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5287B72B-100C-2144-299A-3C5460C4E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46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7D3CE021-BAC2-CAF1-D968-004722495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121" y="3070486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创建视图</a:t>
            </a:r>
          </a:p>
        </p:txBody>
      </p:sp>
    </p:spTree>
    <p:extLst>
      <p:ext uri="{BB962C8B-B14F-4D97-AF65-F5344CB8AC3E}">
        <p14:creationId xmlns:p14="http://schemas.microsoft.com/office/powerpoint/2010/main" val="18288722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14C3-E436-6D72-B8DA-4D350F328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C9DD1F9B-24C1-B56D-20A7-FF8E491EF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984" y="119675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视图可以以一张表为基础创建，也可以以多张表为基础创建。创建视图使用</a:t>
            </a:r>
            <a:r>
              <a:rPr lang="en-US" altLang="zh-CN">
                <a:solidFill>
                  <a:srgbClr val="FF0000"/>
                </a:solidFill>
              </a:rPr>
              <a:t>CREATE VIEW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，其基本语法格式如下：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B95DCF7-81AF-60A2-1010-30A0F7B10CB7}"/>
              </a:ext>
            </a:extLst>
          </p:cNvPr>
          <p:cNvSpPr/>
          <p:nvPr/>
        </p:nvSpPr>
        <p:spPr>
          <a:xfrm>
            <a:off x="1116368" y="2019892"/>
            <a:ext cx="9882453" cy="7418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E16F883-3956-A93E-631E-AA5B4AFB0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8908" y="2099942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[OR REPLACE] VIEW view_name [(column_list)] 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AS SELECT_statement;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299CAE3D-B6CD-6C22-727A-52F6349A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759" y="2956527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创建视图时应注意以下几点：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D5DC6CF1-6E52-9E68-9B70-76F553DF3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719" y="3457917"/>
            <a:ext cx="1029166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定义中引用的任何表或视图都必须存在。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如果在创建视图后，删除定义时引用的表或视图，则使用视图时将导致错误。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FF0000"/>
                </a:solidFill>
              </a:rPr>
              <a:t>创建视图不能引用临时表。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SELECT</a:t>
            </a:r>
            <a:r>
              <a:rPr lang="zh-CN" altLang="en-US">
                <a:solidFill>
                  <a:srgbClr val="FF0000"/>
                </a:solidFill>
              </a:rPr>
              <a:t>语句中最大列名长度为</a:t>
            </a:r>
            <a:r>
              <a:rPr lang="en-US" altLang="zh-CN">
                <a:solidFill>
                  <a:srgbClr val="FF0000"/>
                </a:solidFill>
              </a:rPr>
              <a:t>64</a:t>
            </a:r>
            <a:r>
              <a:rPr lang="zh-CN" altLang="en-US">
                <a:solidFill>
                  <a:srgbClr val="FF0000"/>
                </a:solidFill>
              </a:rPr>
              <a:t>个字符。</a:t>
            </a:r>
          </a:p>
        </p:txBody>
      </p:sp>
    </p:spTree>
    <p:extLst>
      <p:ext uri="{BB962C8B-B14F-4D97-AF65-F5344CB8AC3E}">
        <p14:creationId xmlns:p14="http://schemas.microsoft.com/office/powerpoint/2010/main" val="60051427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849EE-39C5-7E7B-F183-B7E382BEE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BCA42763-A67C-1DD8-5782-D2680EDA7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645" y="1305360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zh-CN"/>
              <a:t>在</a:t>
            </a:r>
            <a:r>
              <a:rPr lang="en-US" altLang="zh-CN"/>
              <a:t>MySQL</a:t>
            </a:r>
            <a:r>
              <a:rPr lang="zh-CN" altLang="zh-CN"/>
              <a:t>中，可以在单个数据表上创建视图，这也是最简单的一种创建方法。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CAD7191-8B71-B2A8-DCE1-EDEA1F6E73D1}"/>
              </a:ext>
            </a:extLst>
          </p:cNvPr>
          <p:cNvSpPr/>
          <p:nvPr/>
        </p:nvSpPr>
        <p:spPr>
          <a:xfrm>
            <a:off x="694163" y="4124292"/>
            <a:ext cx="9882453" cy="44480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8A95C7A5-1E28-F814-9903-A69698A88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2033" y="4188205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VIEW v_table AS SELECT id,name FROM goods;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8FD2775-F866-6A7D-2392-AB295C6337A5}"/>
              </a:ext>
            </a:extLst>
          </p:cNvPr>
          <p:cNvGrpSpPr/>
          <p:nvPr/>
        </p:nvGrpSpPr>
        <p:grpSpPr>
          <a:xfrm>
            <a:off x="470008" y="175162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A5958D9-C5D1-0765-8DAE-6C7578EE49C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8" name="圆角矩形 11">
              <a:extLst>
                <a:ext uri="{FF2B5EF4-FFF2-40B4-BE49-F238E27FC236}">
                  <a16:creationId xmlns:a16="http://schemas.microsoft.com/office/drawing/2014/main" id="{4B9E7B23-2CD5-13E1-E6B2-FB0EDD83B66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09657FA1-2DFD-12DA-3403-128E7E3C3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9995" y="1883443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以第</a:t>
            </a:r>
            <a:r>
              <a:rPr lang="en-US" altLang="zh-CN" sz="1600"/>
              <a:t>5</a:t>
            </a:r>
            <a:r>
              <a:rPr lang="zh-CN" altLang="en-US" sz="1600"/>
              <a:t>章中“实例</a:t>
            </a:r>
            <a:r>
              <a:rPr lang="en-US" altLang="zh-CN" sz="1600"/>
              <a:t>5-1”</a:t>
            </a:r>
            <a:r>
              <a:rPr lang="zh-CN" altLang="en-US" sz="1600"/>
              <a:t>创建的</a:t>
            </a:r>
            <a:r>
              <a:rPr lang="en-US" altLang="zh-CN" sz="1600"/>
              <a:t>goods</a:t>
            </a:r>
            <a:r>
              <a:rPr lang="zh-CN" altLang="en-US" sz="1600"/>
              <a:t>表为基表创建视图。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F022E579-6F0B-FAAD-0B3E-7267829C6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32" y="238229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启动并登录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38DE2964-09DD-319B-651C-5A7DFB84D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30" y="365385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语句，基于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表创建视图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8105B6BD-93B2-A402-7261-71CAF9306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26" y="273789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74E266-D632-9927-1B5B-050FB378435A}"/>
              </a:ext>
            </a:extLst>
          </p:cNvPr>
          <p:cNvSpPr/>
          <p:nvPr/>
        </p:nvSpPr>
        <p:spPr>
          <a:xfrm>
            <a:off x="694163" y="3187579"/>
            <a:ext cx="9882453" cy="4894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A8915F98-3FF8-0E58-0066-DA9152658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2058" y="3274532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6038162-8C12-51BE-CC00-272A84E98BC2}"/>
              </a:ext>
            </a:extLst>
          </p:cNvPr>
          <p:cNvSpPr/>
          <p:nvPr/>
        </p:nvSpPr>
        <p:spPr>
          <a:xfrm>
            <a:off x="8735856" y="2410730"/>
            <a:ext cx="2986136" cy="37246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4" name="文本框 38">
            <a:extLst>
              <a:ext uri="{FF2B5EF4-FFF2-40B4-BE49-F238E27FC236}">
                <a16:creationId xmlns:a16="http://schemas.microsoft.com/office/drawing/2014/main" id="{7457CCD0-49B7-6A26-D51A-D95D7632E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961" y="2497695"/>
            <a:ext cx="283665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v_table;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	| name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	| </a:t>
            </a:r>
            <a:r>
              <a:rPr lang="zh-CN" altLang="en-US" sz="1400">
                <a:solidFill>
                  <a:srgbClr val="FF0000"/>
                </a:solidFill>
              </a:rPr>
              <a:t>休闲西服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	| </a:t>
            </a:r>
            <a:r>
              <a:rPr lang="zh-CN" altLang="en-US" sz="1400">
                <a:solidFill>
                  <a:srgbClr val="FF0000"/>
                </a:solidFill>
              </a:rPr>
              <a:t>果汁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水果糖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9	| </a:t>
            </a:r>
            <a:r>
              <a:rPr lang="zh-CN" altLang="en-US" sz="1400">
                <a:solidFill>
                  <a:srgbClr val="FF0000"/>
                </a:solidFill>
              </a:rPr>
              <a:t>牛仔裤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牛奶糖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	| </a:t>
            </a:r>
            <a:r>
              <a:rPr lang="zh-CN" altLang="en-US" sz="1400">
                <a:solidFill>
                  <a:srgbClr val="FF0000"/>
                </a:solidFill>
              </a:rPr>
              <a:t>红楼梦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8	| </a:t>
            </a:r>
            <a:r>
              <a:rPr lang="zh-CN" altLang="en-US" sz="1400">
                <a:solidFill>
                  <a:srgbClr val="FF0000"/>
                </a:solidFill>
              </a:rPr>
              <a:t>苹果 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西游记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7	| </a:t>
            </a:r>
            <a:r>
              <a:rPr lang="zh-CN" altLang="en-US" sz="1400">
                <a:solidFill>
                  <a:srgbClr val="FF0000"/>
                </a:solidFill>
              </a:rPr>
              <a:t>西瓜  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	| </a:t>
            </a:r>
            <a:r>
              <a:rPr lang="zh-CN" altLang="en-US" sz="1400">
                <a:solidFill>
                  <a:srgbClr val="FF0000"/>
                </a:solidFill>
              </a:rPr>
              <a:t>论语     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(0.05 sec)</a:t>
            </a:r>
          </a:p>
        </p:txBody>
      </p:sp>
      <p:sp>
        <p:nvSpPr>
          <p:cNvPr id="15" name="文本框 41">
            <a:extLst>
              <a:ext uri="{FF2B5EF4-FFF2-40B4-BE49-F238E27FC236}">
                <a16:creationId xmlns:a16="http://schemas.microsoft.com/office/drawing/2014/main" id="{B1FF0DB4-25D7-D5D7-A4EB-418B9E384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25" y="4551355"/>
            <a:ext cx="36619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SELECT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语句，查询视图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BF50EFB-A72D-FAA3-88AC-7396F3909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129" y="4638916"/>
            <a:ext cx="472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45869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297E7-71B4-5343-31F1-730115A0F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9CDFE963-2DB5-20B9-A755-80A773319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5" y="123802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默认情况下，视图的字段名与基表的字段名相同。但是，为了增加数据安全性，也可以为视图字段指定不同的名称。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599DF3-29D3-1656-404F-5AB79C805E9D}"/>
              </a:ext>
            </a:extLst>
          </p:cNvPr>
          <p:cNvSpPr/>
          <p:nvPr/>
        </p:nvSpPr>
        <p:spPr>
          <a:xfrm>
            <a:off x="6483999" y="3245564"/>
            <a:ext cx="4315408" cy="350115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574458C4-7E44-48D6-D329-180EDF074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6156" y="3224223"/>
            <a:ext cx="301670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v_table2;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goods_id	| goods_name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4	| </a:t>
            </a:r>
            <a:r>
              <a:rPr lang="zh-CN" altLang="en-US" sz="1400">
                <a:solidFill>
                  <a:srgbClr val="FF0000"/>
                </a:solidFill>
              </a:rPr>
              <a:t>休闲西服  </a:t>
            </a:r>
            <a:r>
              <a:rPr lang="en-US" altLang="zh-CN" sz="1400">
                <a:solidFill>
                  <a:srgbClr val="FF0000"/>
                </a:solidFill>
              </a:rPr>
              <a:t>	</a:t>
            </a:r>
            <a:r>
              <a:rPr lang="zh-CN" altLang="en-US" sz="1400">
                <a:solidFill>
                  <a:srgbClr val="FF0000"/>
                </a:solidFill>
              </a:rPr>
              <a:t>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5	| </a:t>
            </a:r>
            <a:r>
              <a:rPr lang="zh-CN" altLang="en-US" sz="1400">
                <a:solidFill>
                  <a:srgbClr val="FF0000"/>
                </a:solidFill>
              </a:rPr>
              <a:t>果汁      	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3 	| </a:t>
            </a:r>
            <a:r>
              <a:rPr lang="zh-CN" altLang="en-US" sz="1400">
                <a:solidFill>
                  <a:srgbClr val="FF0000"/>
                </a:solidFill>
              </a:rPr>
              <a:t>水果糖    	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9 	| </a:t>
            </a:r>
            <a:r>
              <a:rPr lang="zh-CN" altLang="en-US" sz="1400">
                <a:solidFill>
                  <a:srgbClr val="FF0000"/>
                </a:solidFill>
              </a:rPr>
              <a:t>牛仔裤    	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2 	| </a:t>
            </a:r>
            <a:r>
              <a:rPr lang="zh-CN" altLang="en-US" sz="1400">
                <a:solidFill>
                  <a:srgbClr val="FF0000"/>
                </a:solidFill>
              </a:rPr>
              <a:t>牛奶糖    </a:t>
            </a:r>
            <a:r>
              <a:rPr lang="en-US" altLang="zh-CN" sz="1400">
                <a:solidFill>
                  <a:srgbClr val="FF0000"/>
                </a:solidFill>
              </a:rPr>
              <a:t>	</a:t>
            </a:r>
            <a:r>
              <a:rPr lang="zh-CN" altLang="en-US" sz="1400">
                <a:solidFill>
                  <a:srgbClr val="FF0000"/>
                </a:solidFill>
              </a:rPr>
              <a:t>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10 	| </a:t>
            </a:r>
            <a:r>
              <a:rPr lang="zh-CN" altLang="en-US" sz="1400">
                <a:solidFill>
                  <a:srgbClr val="FF0000"/>
                </a:solidFill>
              </a:rPr>
              <a:t>红楼梦    </a:t>
            </a:r>
            <a:r>
              <a:rPr lang="en-US" altLang="zh-CN" sz="1400">
                <a:solidFill>
                  <a:srgbClr val="FF0000"/>
                </a:solidFill>
              </a:rPr>
              <a:t>	</a:t>
            </a:r>
            <a:r>
              <a:rPr lang="zh-CN" altLang="en-US" sz="1400">
                <a:solidFill>
                  <a:srgbClr val="FF0000"/>
                </a:solidFill>
              </a:rPr>
              <a:t>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8 	| </a:t>
            </a:r>
            <a:r>
              <a:rPr lang="zh-CN" altLang="en-US" sz="1400">
                <a:solidFill>
                  <a:srgbClr val="FF0000"/>
                </a:solidFill>
              </a:rPr>
              <a:t>苹果      	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1 	| </a:t>
            </a:r>
            <a:r>
              <a:rPr lang="zh-CN" altLang="en-US" sz="1400">
                <a:solidFill>
                  <a:srgbClr val="FF0000"/>
                </a:solidFill>
              </a:rPr>
              <a:t>西游记    </a:t>
            </a:r>
            <a:r>
              <a:rPr lang="en-US" altLang="zh-CN" sz="1400">
                <a:solidFill>
                  <a:srgbClr val="FF0000"/>
                </a:solidFill>
              </a:rPr>
              <a:t>	</a:t>
            </a:r>
            <a:r>
              <a:rPr lang="zh-CN" altLang="en-US" sz="1400">
                <a:solidFill>
                  <a:srgbClr val="FF0000"/>
                </a:solidFill>
              </a:rPr>
              <a:t>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7 	| </a:t>
            </a:r>
            <a:r>
              <a:rPr lang="zh-CN" altLang="en-US" sz="1400">
                <a:solidFill>
                  <a:srgbClr val="FF0000"/>
                </a:solidFill>
              </a:rPr>
              <a:t>西瓜      </a:t>
            </a:r>
            <a:r>
              <a:rPr lang="en-US" altLang="zh-CN" sz="1400">
                <a:solidFill>
                  <a:srgbClr val="FF0000"/>
                </a:solidFill>
              </a:rPr>
              <a:t>	</a:t>
            </a:r>
            <a:r>
              <a:rPr lang="zh-CN" altLang="en-US" sz="1400">
                <a:solidFill>
                  <a:srgbClr val="FF0000"/>
                </a:solidFill>
              </a:rPr>
              <a:t>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6 	| </a:t>
            </a:r>
            <a:r>
              <a:rPr lang="zh-CN" altLang="en-US" sz="1400">
                <a:solidFill>
                  <a:srgbClr val="FF0000"/>
                </a:solidFill>
              </a:rPr>
              <a:t>论语      	</a:t>
            </a:r>
            <a:r>
              <a:rPr lang="en-US" altLang="zh-CN" sz="14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10 rows in set (0.00 sec)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9514D3-A184-FC67-C02C-00816D26C14B}"/>
              </a:ext>
            </a:extLst>
          </p:cNvPr>
          <p:cNvGrpSpPr/>
          <p:nvPr/>
        </p:nvGrpSpPr>
        <p:grpSpPr>
          <a:xfrm>
            <a:off x="692798" y="198909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AC733FB-8EDE-7677-4AA1-01E5E254557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1">
              <a:extLst>
                <a:ext uri="{FF2B5EF4-FFF2-40B4-BE49-F238E27FC236}">
                  <a16:creationId xmlns:a16="http://schemas.microsoft.com/office/drawing/2014/main" id="{32A9441E-22E8-4D6C-FFC8-4F412C55A86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9BBF9358-6597-C317-9A85-33C3E015C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2044714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以第</a:t>
            </a:r>
            <a:r>
              <a:rPr lang="en-US" altLang="zh-CN" sz="1600"/>
              <a:t>5</a:t>
            </a:r>
            <a:r>
              <a:rPr lang="zh-CN" altLang="en-US" sz="1600"/>
              <a:t>章中“实例</a:t>
            </a:r>
            <a:r>
              <a:rPr lang="en-US" altLang="zh-CN" sz="1600"/>
              <a:t>5-1”</a:t>
            </a:r>
            <a:r>
              <a:rPr lang="zh-CN" altLang="en-US" sz="1600"/>
              <a:t>创建的</a:t>
            </a:r>
            <a:r>
              <a:rPr lang="en-US" altLang="zh-CN" sz="1600"/>
              <a:t>goods</a:t>
            </a:r>
            <a:r>
              <a:rPr lang="zh-CN" altLang="en-US" sz="1600"/>
              <a:t>表为基表创建视图，并重新为视图字段命名。</a:t>
            </a:r>
            <a:r>
              <a:rPr lang="en-US" altLang="zh-CN" sz="1600"/>
              <a:t>SQL</a:t>
            </a:r>
            <a:r>
              <a:rPr lang="zh-CN" altLang="en-US" sz="1600"/>
              <a:t>语句如下：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A277987-847C-43B1-D72B-A44F71F06324}"/>
              </a:ext>
            </a:extLst>
          </p:cNvPr>
          <p:cNvSpPr/>
          <p:nvPr/>
        </p:nvSpPr>
        <p:spPr>
          <a:xfrm>
            <a:off x="916953" y="2756160"/>
            <a:ext cx="9882453" cy="48940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265E830-6859-F2A9-3276-2BCF8CFA1F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686" y="284311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VIEW v_table2(goods_id,goods_name) AS SELECT id,name FROM goods;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E8727939-F8EC-2E79-F933-B5591305A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22" y="3206889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语句执行成功，查看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视图中的数据，结果如下：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A10B866-6C69-BC72-3252-D671EECE7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53" y="3965237"/>
            <a:ext cx="5426986" cy="236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210564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ECA27-0C3F-54CC-E036-147E4F6A7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1C3153A-1CE5-AAC3-D6DF-5B6F939EAD71}"/>
              </a:ext>
            </a:extLst>
          </p:cNvPr>
          <p:cNvSpPr/>
          <p:nvPr/>
        </p:nvSpPr>
        <p:spPr>
          <a:xfrm>
            <a:off x="916953" y="3267290"/>
            <a:ext cx="9882454" cy="314961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851CD662-1114-432B-EBB9-7A5BBAAA2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9398" y="3322152"/>
            <a:ext cx="826346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* FROM v_table3;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o_id	| name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2 	| </a:t>
            </a:r>
            <a:r>
              <a:rPr lang="zh-CN" altLang="en-US" sz="1600">
                <a:solidFill>
                  <a:srgbClr val="FF0000"/>
                </a:solidFill>
              </a:rPr>
              <a:t>牛奶糖     </a:t>
            </a:r>
            <a:r>
              <a:rPr lang="en-US" altLang="zh-CN" sz="16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4 	| </a:t>
            </a:r>
            <a:r>
              <a:rPr lang="zh-CN" altLang="en-US" sz="1600">
                <a:solidFill>
                  <a:srgbClr val="FF0000"/>
                </a:solidFill>
              </a:rPr>
              <a:t>休闲西服  </a:t>
            </a:r>
            <a:r>
              <a:rPr lang="en-US" altLang="zh-CN" sz="16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6 	| </a:t>
            </a:r>
            <a:r>
              <a:rPr lang="zh-CN" altLang="en-US" sz="1600">
                <a:solidFill>
                  <a:srgbClr val="FF0000"/>
                </a:solidFill>
              </a:rPr>
              <a:t>论语    </a:t>
            </a:r>
            <a:r>
              <a:rPr lang="en-US" altLang="zh-CN" sz="1600">
                <a:solidFill>
                  <a:srgbClr val="FF0000"/>
                </a:solidFill>
              </a:rPr>
              <a:t>	</a:t>
            </a:r>
            <a:r>
              <a:rPr lang="zh-CN" altLang="en-US" sz="1600">
                <a:solidFill>
                  <a:srgbClr val="FF0000"/>
                </a:solidFill>
              </a:rPr>
              <a:t> </a:t>
            </a:r>
            <a:r>
              <a:rPr lang="en-US" altLang="zh-CN" sz="1600">
                <a:solidFill>
                  <a:srgbClr val="FF0000"/>
                </a:solidFill>
              </a:rPr>
              <a:t>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3 	| </a:t>
            </a:r>
            <a:r>
              <a:rPr lang="zh-CN" altLang="en-US" sz="1600">
                <a:solidFill>
                  <a:srgbClr val="FF0000"/>
                </a:solidFill>
              </a:rPr>
              <a:t>水果糖   </a:t>
            </a:r>
            <a:r>
              <a:rPr lang="en-US" altLang="zh-CN" sz="1600">
                <a:solidFill>
                  <a:srgbClr val="FF0000"/>
                </a:solidFill>
              </a:rPr>
              <a:t>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1 	| </a:t>
            </a:r>
            <a:r>
              <a:rPr lang="zh-CN" altLang="en-US" sz="1600">
                <a:solidFill>
                  <a:srgbClr val="FF0000"/>
                </a:solidFill>
              </a:rPr>
              <a:t>西游记   </a:t>
            </a:r>
            <a:r>
              <a:rPr lang="en-US" altLang="zh-CN" sz="1600">
                <a:solidFill>
                  <a:srgbClr val="FF0000"/>
                </a:solidFill>
              </a:rPr>
              <a:t>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5 	| </a:t>
            </a:r>
            <a:r>
              <a:rPr lang="zh-CN" altLang="en-US" sz="1600">
                <a:solidFill>
                  <a:srgbClr val="FF0000"/>
                </a:solidFill>
              </a:rPr>
              <a:t>果汁    </a:t>
            </a:r>
            <a:r>
              <a:rPr lang="en-US" altLang="zh-CN" sz="1600">
                <a:solidFill>
                  <a:srgbClr val="FF0000"/>
                </a:solidFill>
              </a:rPr>
              <a:t>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6 rows in set (0.03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821D6E9-0F2B-3A23-3281-486620DEF427}"/>
              </a:ext>
            </a:extLst>
          </p:cNvPr>
          <p:cNvGrpSpPr/>
          <p:nvPr/>
        </p:nvGrpSpPr>
        <p:grpSpPr>
          <a:xfrm>
            <a:off x="692798" y="121492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02C8A4B-2D9A-4CE4-98F7-E92F8417168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1">
              <a:extLst>
                <a:ext uri="{FF2B5EF4-FFF2-40B4-BE49-F238E27FC236}">
                  <a16:creationId xmlns:a16="http://schemas.microsoft.com/office/drawing/2014/main" id="{71AEE741-2A10-029E-ED3A-C264AC80A56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76BDA2C-01D6-46C2-0E78-2879B3801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1270542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以第</a:t>
            </a:r>
            <a:r>
              <a:rPr lang="en-US" altLang="zh-CN" sz="1600"/>
              <a:t>5</a:t>
            </a:r>
            <a:r>
              <a:rPr lang="zh-CN" altLang="en-US" sz="1600"/>
              <a:t>章中“实例</a:t>
            </a:r>
            <a:r>
              <a:rPr lang="en-US" altLang="zh-CN" sz="1600"/>
              <a:t>5-1”</a:t>
            </a:r>
            <a:r>
              <a:rPr lang="zh-CN" altLang="en-US" sz="1600"/>
              <a:t>创建的</a:t>
            </a:r>
            <a:r>
              <a:rPr lang="en-US" altLang="zh-CN" sz="1600"/>
              <a:t>goods</a:t>
            </a:r>
            <a:r>
              <a:rPr lang="zh-CN" altLang="en-US" sz="1600"/>
              <a:t>表和“实例</a:t>
            </a:r>
            <a:r>
              <a:rPr lang="en-US" altLang="zh-CN" sz="1600"/>
              <a:t>5-2”</a:t>
            </a:r>
            <a:r>
              <a:rPr lang="zh-CN" altLang="en-US" sz="1600"/>
              <a:t>创建的</a:t>
            </a:r>
            <a:r>
              <a:rPr lang="en-US" altLang="zh-CN" sz="1600"/>
              <a:t>orders</a:t>
            </a:r>
            <a:r>
              <a:rPr lang="zh-CN" altLang="en-US" sz="1600"/>
              <a:t>表为基表，创建视图，并重新为视图字段命名。</a:t>
            </a:r>
            <a:r>
              <a:rPr lang="en-US" altLang="zh-CN" sz="1600"/>
              <a:t>SQL</a:t>
            </a:r>
            <a:r>
              <a:rPr lang="zh-CN" altLang="en-US" sz="1600"/>
              <a:t>语句如下：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1D6E001-5440-D570-F626-155FAE1029A5}"/>
              </a:ext>
            </a:extLst>
          </p:cNvPr>
          <p:cNvSpPr/>
          <p:nvPr/>
        </p:nvSpPr>
        <p:spPr>
          <a:xfrm>
            <a:off x="916953" y="1981988"/>
            <a:ext cx="9882453" cy="747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C3953556-9E16-337D-A9D5-80D83EAA4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686" y="2060474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VIEW v_table3(o_id,name) AS SELECT orders.o_id,goods.name FROM goods JOIN orders ON goods.id=orders.o_id;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BD005101-B8CC-7908-6356-96E421521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22" y="2729062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语句执行成功后，查看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v_table3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视图中的数据，结果如下：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BE817F0B-3C42-BA92-808E-C12C15B4A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464" y="3146805"/>
            <a:ext cx="4724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2EBE79E-6090-3053-2E13-D8741F6C0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077" y="5249676"/>
            <a:ext cx="31178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17785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9F415-E8BB-54C5-A4A9-1BF5FDDFF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2A75A43B-46B4-C9B3-8451-F17A5EF78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76" y="127818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Navicat for MySQL</a:t>
            </a:r>
            <a:r>
              <a:rPr lang="zh-CN" altLang="en-US"/>
              <a:t>也可以创建视图，具体操作步骤如下：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2422E601-D614-E945-8F80-532063A61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63" y="173702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启动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并连接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后，双击需要操作的数据库，此处为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D12B1D5A-919D-C979-9BDD-0872921FC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57" y="2092628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单击“视图”按钮，显示前面创建的视图。单击“新建视图”按钮，可以打开视图编辑界面，如图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995020D-1106-DB80-F1B2-523FEE6F6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070" y="2834361"/>
            <a:ext cx="8030636" cy="376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2DEB562E-496B-8881-28AA-F50E48174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2278" y="3339391"/>
            <a:ext cx="664828" cy="60675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8C7B4234-3BB6-8FA1-AF0A-CF4BB788A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1342" y="4195947"/>
            <a:ext cx="781243" cy="23279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73047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9</TotalTime>
  <Words>3745</Words>
  <Application>Microsoft Office PowerPoint</Application>
  <PresentationFormat>宽屏</PresentationFormat>
  <Paragraphs>336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微软雅黑</vt:lpstr>
      <vt:lpstr>Arial</vt:lpstr>
      <vt:lpstr>Calibri</vt:lpstr>
      <vt:lpstr>Roboto Light</vt:lpstr>
      <vt:lpstr>Wingdings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191</cp:revision>
  <dcterms:created xsi:type="dcterms:W3CDTF">2014-01-13T14:27:00Z</dcterms:created>
  <dcterms:modified xsi:type="dcterms:W3CDTF">2024-11-12T01:55:40Z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