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ags/tag2.xml" ContentType="application/vnd.openxmlformats-officedocument.presentationml.tags+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0" r:id="rId2"/>
  </p:sldMasterIdLst>
  <p:notesMasterIdLst>
    <p:notesMasterId r:id="rId30"/>
  </p:notesMasterIdLst>
  <p:handoutMasterIdLst>
    <p:handoutMasterId r:id="rId31"/>
  </p:handoutMasterIdLst>
  <p:sldIdLst>
    <p:sldId id="466" r:id="rId3"/>
    <p:sldId id="469" r:id="rId4"/>
    <p:sldId id="470" r:id="rId5"/>
    <p:sldId id="494" r:id="rId6"/>
    <p:sldId id="495" r:id="rId7"/>
    <p:sldId id="496" r:id="rId8"/>
    <p:sldId id="497" r:id="rId9"/>
    <p:sldId id="498" r:id="rId10"/>
    <p:sldId id="499" r:id="rId11"/>
    <p:sldId id="500" r:id="rId12"/>
    <p:sldId id="501" r:id="rId13"/>
    <p:sldId id="502" r:id="rId14"/>
    <p:sldId id="503" r:id="rId15"/>
    <p:sldId id="504" r:id="rId16"/>
    <p:sldId id="505" r:id="rId17"/>
    <p:sldId id="506" r:id="rId18"/>
    <p:sldId id="507" r:id="rId19"/>
    <p:sldId id="508" r:id="rId20"/>
    <p:sldId id="509" r:id="rId21"/>
    <p:sldId id="510" r:id="rId22"/>
    <p:sldId id="511" r:id="rId23"/>
    <p:sldId id="512" r:id="rId24"/>
    <p:sldId id="513" r:id="rId25"/>
    <p:sldId id="514" r:id="rId26"/>
    <p:sldId id="515" r:id="rId27"/>
    <p:sldId id="516" r:id="rId28"/>
    <p:sldId id="468" r:id="rId29"/>
  </p:sldIdLst>
  <p:sldSz cx="12192000" cy="6858000"/>
  <p:notesSz cx="6858000" cy="9144000"/>
  <p:custDataLst>
    <p:tags r:id="rId32"/>
  </p:custDataLst>
  <p:defaultTex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56" userDrawn="1">
          <p15:clr>
            <a:srgbClr val="A4A3A4"/>
          </p15:clr>
        </p15:guide>
        <p15:guide id="2" pos="3808"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0C0"/>
    <a:srgbClr val="4874CB"/>
    <a:srgbClr val="1B5A9D"/>
    <a:srgbClr val="389B39"/>
    <a:srgbClr val="2492BC"/>
    <a:srgbClr val="339AC1"/>
    <a:srgbClr val="2691BD"/>
    <a:srgbClr val="78C7ED"/>
    <a:srgbClr val="E97915"/>
    <a:srgbClr val="379B3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405"/>
    <p:restoredTop sz="94619"/>
  </p:normalViewPr>
  <p:slideViewPr>
    <p:cSldViewPr showGuides="1">
      <p:cViewPr varScale="1">
        <p:scale>
          <a:sx n="97" d="100"/>
          <a:sy n="97" d="100"/>
        </p:scale>
        <p:origin x="96" y="221"/>
      </p:cViewPr>
      <p:guideLst>
        <p:guide orient="horz" pos="2156"/>
        <p:guide pos="3808"/>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ags" Target="tags/tag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handoutMaster" Target="handoutMasters/handout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notesMaster" Target="notesMasters/notesMaster1.xml"/><Relationship Id="rId35" Type="http://schemas.openxmlformats.org/officeDocument/2006/relationships/theme" Target="theme/theme1.xml"/><Relationship Id="rId8" Type="http://schemas.openxmlformats.org/officeDocument/2006/relationships/slide" Target="slides/slide6.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Arial" panose="020B0604020202020204" pitchFamily="34" charset="0"/>
              </a:defRPr>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atin typeface="Arial" panose="020B0604020202020204" pitchFamily="34" charset="0"/>
              </a:defRPr>
            </a:lvl1pPr>
          </a:lstStyle>
          <a:p>
            <a:pPr marL="0" marR="0" lvl="0" indent="0" algn="r" defTabSz="914400" rtl="0" eaLnBrk="0" fontAlgn="base" latinLnBrk="0" hangingPunct="0">
              <a:lnSpc>
                <a:spcPct val="100000"/>
              </a:lnSpc>
              <a:spcBef>
                <a:spcPct val="0"/>
              </a:spcBef>
              <a:spcAft>
                <a:spcPct val="0"/>
              </a:spcAft>
              <a:buClrTx/>
              <a:buSzTx/>
              <a:buFontTx/>
              <a:buNone/>
              <a:defRPr/>
            </a:pPr>
            <a:fld id="{C6CD907B-4F5A-4CC1-B227-0B6326A0A056}" type="datetimeFigureOut">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2024/11/12</a:t>
            </a:fld>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2"/>
          </p:nvPr>
        </p:nvSpPr>
        <p:spPr>
          <a:xfrm>
            <a:off x="0" y="8685213"/>
            <a:ext cx="2971800" cy="458788"/>
          </a:xfrm>
          <a:prstGeom prst="rect">
            <a:avLst/>
          </a:prstGeom>
        </p:spPr>
        <p:txBody>
          <a:bodyPr vert="horz" lIns="91440" tIns="45720" rIns="91440" bIns="45720" rtlCol="0" anchor="b"/>
          <a:lstStyle>
            <a:lvl1pPr algn="l">
              <a:defRPr sz="1200">
                <a:latin typeface="Arial" panose="020B0604020202020204" pitchFamily="34" charset="0"/>
              </a:defRPr>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3"/>
          </p:nvPr>
        </p:nvSpPr>
        <p:spPr>
          <a:xfrm>
            <a:off x="3884613" y="8685213"/>
            <a:ext cx="2971800" cy="458788"/>
          </a:xfrm>
          <a:prstGeom prst="rect">
            <a:avLst/>
          </a:prstGeom>
        </p:spPr>
        <p:txBody>
          <a:bodyPr vert="horz" wrap="square" lIns="91440" tIns="45720" rIns="91440" bIns="45720" numCol="1" anchor="b" anchorCtr="0" compatLnSpc="1"/>
          <a:lstStyle/>
          <a:p>
            <a:pPr lvl="0" algn="r">
              <a:buNone/>
            </a:pPr>
            <a:fld id="{9A0DB2DC-4C9A-4742-B13C-FB6460FD3503}" type="slidenum">
              <a:rPr lang="zh-CN" altLang="en-US" sz="1200" dirty="0"/>
              <a:t>‹#›</a:t>
            </a:fld>
            <a:endParaRPr lang="zh-CN" altLang="en-US" sz="1200" dirty="0"/>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eaLnBrk="1" hangingPunct="1">
              <a:defRPr sz="1200">
                <a:latin typeface="Arial" panose="020B0604020202020204" pitchFamily="34" charset="0"/>
                <a:ea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eaLnBrk="1" hangingPunct="1">
              <a:defRPr sz="1200">
                <a:latin typeface="Arial" panose="020B0604020202020204" pitchFamily="34" charset="0"/>
                <a:ea typeface="宋体" panose="02010600030101010101" pitchFamily="2" charset="-122"/>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FFA9358B-EE37-4E8F-BE4A-AFBAD25C69C8}" type="datetimeFigureOut">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2024/11/12</a:t>
            </a:fld>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marL="0" marR="0" lvl="0" indent="0" algn="l" defTabSz="914400" rtl="0" eaLnBrk="0" fontAlgn="base" latinLnBrk="0" hangingPunct="0">
              <a:lnSpc>
                <a:spcPct val="100000"/>
              </a:lnSpc>
              <a:spcBef>
                <a:spcPct val="3000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单击此处编辑母版文本样式</a:t>
            </a: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第二级</a:t>
            </a: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第三级</a:t>
            </a: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第四级</a:t>
            </a: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1" hangingPunct="1">
              <a:defRPr sz="1200">
                <a:latin typeface="Arial" panose="020B0604020202020204" pitchFamily="34" charset="0"/>
                <a:ea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p>
            <a:pPr lvl="0" algn="r" eaLnBrk="1" hangingPunct="1">
              <a:buNone/>
            </a:pPr>
            <a:fld id="{9A0DB2DC-4C9A-4742-B13C-FB6460FD3503}" type="slidenum">
              <a:rPr lang="zh-CN" altLang="en-US" sz="1200" dirty="0"/>
              <a:t>‹#›</a:t>
            </a:fld>
            <a:endParaRPr lang="zh-CN" altLang="en-US" sz="1200" dirty="0"/>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ags" Target="../tags/tag2.xml"/><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2.xml"/><Relationship Id="rId1" Type="http://schemas.openxmlformats.org/officeDocument/2006/relationships/slideLayout" Target="../slideLayouts/slideLayout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070C0"/>
        </a:solidFill>
        <a:effectLst/>
      </p:bgPr>
    </p:bg>
    <p:spTree>
      <p:nvGrpSpPr>
        <p:cNvPr id="1" name=""/>
        <p:cNvGrpSpPr/>
        <p:nvPr/>
      </p:nvGrpSpPr>
      <p:grpSpPr>
        <a:xfrm>
          <a:off x="0" y="0"/>
          <a:ext cx="0" cy="0"/>
          <a:chOff x="0" y="0"/>
          <a:chExt cx="0" cy="0"/>
        </a:xfrm>
      </p:grpSpPr>
      <p:sp>
        <p:nvSpPr>
          <p:cNvPr id="4" name="矩形 3"/>
          <p:cNvSpPr/>
          <p:nvPr userDrawn="1">
            <p:custDataLst>
              <p:tags r:id="rId3"/>
            </p:custDataLst>
          </p:nvPr>
        </p:nvSpPr>
        <p:spPr>
          <a:xfrm>
            <a:off x="172995" y="160638"/>
            <a:ext cx="11825416" cy="65243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descr="F:/1-原电脑资料/贤达教育/logo/云课堂logo/贤达云课堂logo+文字（蓝）.png贤达云课堂logo+文字（蓝）"/>
          <p:cNvPicPr>
            <a:picLocks noChangeAspect="1"/>
          </p:cNvPicPr>
          <p:nvPr userDrawn="1"/>
        </p:nvPicPr>
        <p:blipFill>
          <a:blip r:embed="rId4"/>
          <a:srcRect t="8345" b="8345"/>
          <a:stretch>
            <a:fillRect/>
          </a:stretch>
        </p:blipFill>
        <p:spPr>
          <a:xfrm>
            <a:off x="191135" y="188595"/>
            <a:ext cx="3283585" cy="136779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Lst>
  <p:hf sldNum="0" hdr="0" ftr="0" dt="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Arial" panose="020B0604020202020204" pitchFamily="34" charset="0"/>
          <a:ea typeface="黑体" panose="02010609060101010101" pitchFamily="49" charset="-122"/>
        </a:defRPr>
      </a:lvl2pPr>
      <a:lvl3pPr algn="l" rtl="0" eaLnBrk="0" fontAlgn="base" hangingPunct="0">
        <a:lnSpc>
          <a:spcPct val="90000"/>
        </a:lnSpc>
        <a:spcBef>
          <a:spcPct val="0"/>
        </a:spcBef>
        <a:spcAft>
          <a:spcPct val="0"/>
        </a:spcAft>
        <a:defRPr sz="4400">
          <a:solidFill>
            <a:schemeClr val="tx1"/>
          </a:solidFill>
          <a:latin typeface="Arial" panose="020B0604020202020204" pitchFamily="34" charset="0"/>
          <a:ea typeface="黑体" panose="02010609060101010101" pitchFamily="49" charset="-122"/>
        </a:defRPr>
      </a:lvl3pPr>
      <a:lvl4pPr algn="l" rtl="0" eaLnBrk="0" fontAlgn="base" hangingPunct="0">
        <a:lnSpc>
          <a:spcPct val="90000"/>
        </a:lnSpc>
        <a:spcBef>
          <a:spcPct val="0"/>
        </a:spcBef>
        <a:spcAft>
          <a:spcPct val="0"/>
        </a:spcAft>
        <a:defRPr sz="4400">
          <a:solidFill>
            <a:schemeClr val="tx1"/>
          </a:solidFill>
          <a:latin typeface="Arial" panose="020B0604020202020204" pitchFamily="34" charset="0"/>
          <a:ea typeface="黑体" panose="02010609060101010101" pitchFamily="49" charset="-122"/>
        </a:defRPr>
      </a:lvl4pPr>
      <a:lvl5pPr algn="l" rtl="0" eaLnBrk="0" fontAlgn="base" hangingPunct="0">
        <a:lnSpc>
          <a:spcPct val="90000"/>
        </a:lnSpc>
        <a:spcBef>
          <a:spcPct val="0"/>
        </a:spcBef>
        <a:spcAft>
          <a:spcPct val="0"/>
        </a:spcAft>
        <a:defRPr sz="4400">
          <a:solidFill>
            <a:schemeClr val="tx1"/>
          </a:solidFill>
          <a:latin typeface="Arial" panose="020B0604020202020204" pitchFamily="34" charset="0"/>
          <a:ea typeface="黑体" panose="02010609060101010101" pitchFamily="49" charset="-122"/>
        </a:defRPr>
      </a:lvl5pPr>
      <a:lvl6pPr marL="457200" algn="l" rtl="0" fontAlgn="base">
        <a:lnSpc>
          <a:spcPct val="90000"/>
        </a:lnSpc>
        <a:spcBef>
          <a:spcPct val="0"/>
        </a:spcBef>
        <a:spcAft>
          <a:spcPct val="0"/>
        </a:spcAft>
        <a:defRPr sz="4400">
          <a:solidFill>
            <a:schemeClr val="tx1"/>
          </a:solidFill>
          <a:latin typeface="Arial" panose="020B0604020202020204" pitchFamily="34" charset="0"/>
          <a:ea typeface="黑体" panose="02010609060101010101" pitchFamily="49" charset="-122"/>
        </a:defRPr>
      </a:lvl6pPr>
      <a:lvl7pPr marL="914400" algn="l" rtl="0" fontAlgn="base">
        <a:lnSpc>
          <a:spcPct val="90000"/>
        </a:lnSpc>
        <a:spcBef>
          <a:spcPct val="0"/>
        </a:spcBef>
        <a:spcAft>
          <a:spcPct val="0"/>
        </a:spcAft>
        <a:defRPr sz="4400">
          <a:solidFill>
            <a:schemeClr val="tx1"/>
          </a:solidFill>
          <a:latin typeface="Arial" panose="020B0604020202020204" pitchFamily="34" charset="0"/>
          <a:ea typeface="黑体" panose="02010609060101010101" pitchFamily="49" charset="-122"/>
        </a:defRPr>
      </a:lvl7pPr>
      <a:lvl8pPr marL="1371600" algn="l" rtl="0" fontAlgn="base">
        <a:lnSpc>
          <a:spcPct val="90000"/>
        </a:lnSpc>
        <a:spcBef>
          <a:spcPct val="0"/>
        </a:spcBef>
        <a:spcAft>
          <a:spcPct val="0"/>
        </a:spcAft>
        <a:defRPr sz="4400">
          <a:solidFill>
            <a:schemeClr val="tx1"/>
          </a:solidFill>
          <a:latin typeface="Arial" panose="020B0604020202020204" pitchFamily="34" charset="0"/>
          <a:ea typeface="黑体" panose="02010609060101010101" pitchFamily="49" charset="-122"/>
        </a:defRPr>
      </a:lvl8pPr>
      <a:lvl9pPr marL="1828800" algn="l" rtl="0" fontAlgn="base">
        <a:lnSpc>
          <a:spcPct val="90000"/>
        </a:lnSpc>
        <a:spcBef>
          <a:spcPct val="0"/>
        </a:spcBef>
        <a:spcAft>
          <a:spcPct val="0"/>
        </a:spcAft>
        <a:defRPr sz="4400">
          <a:solidFill>
            <a:schemeClr val="tx1"/>
          </a:solidFill>
          <a:latin typeface="Arial" panose="020B0604020202020204" pitchFamily="34" charset="0"/>
          <a:ea typeface="黑体" panose="02010609060101010101" pitchFamily="49"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cxnSp>
        <p:nvCxnSpPr>
          <p:cNvPr id="4" name="直接连接符 3"/>
          <p:cNvCxnSpPr/>
          <p:nvPr/>
        </p:nvCxnSpPr>
        <p:spPr>
          <a:xfrm>
            <a:off x="0" y="962660"/>
            <a:ext cx="12216765" cy="17780"/>
          </a:xfrm>
          <a:prstGeom prst="line">
            <a:avLst/>
          </a:prstGeom>
          <a:ln>
            <a:solidFill>
              <a:srgbClr val="0070C0"/>
            </a:solidFill>
          </a:ln>
        </p:spPr>
        <p:style>
          <a:lnRef idx="3">
            <a:schemeClr val="accent1"/>
          </a:lnRef>
          <a:fillRef idx="0">
            <a:srgbClr val="FFFFFF"/>
          </a:fillRef>
          <a:effectRef idx="0">
            <a:srgbClr val="FFFFFF"/>
          </a:effectRef>
          <a:fontRef idx="minor">
            <a:schemeClr val="tx1"/>
          </a:fontRef>
        </p:style>
      </p:cxnSp>
      <p:pic>
        <p:nvPicPr>
          <p:cNvPr id="8" name="图片 7" descr="F:/1-原电脑资料/贤达教育/logo/云课堂logo/贤达云课堂logo+文字（蓝）.png贤达云课堂logo+文字（蓝）"/>
          <p:cNvPicPr>
            <a:picLocks noChangeAspect="1"/>
          </p:cNvPicPr>
          <p:nvPr userDrawn="1"/>
        </p:nvPicPr>
        <p:blipFill>
          <a:blip r:embed="rId3"/>
          <a:srcRect t="8319" b="8319"/>
          <a:stretch>
            <a:fillRect/>
          </a:stretch>
        </p:blipFill>
        <p:spPr>
          <a:xfrm>
            <a:off x="0" y="45085"/>
            <a:ext cx="2148840" cy="895985"/>
          </a:xfrm>
          <a:prstGeom prst="rect">
            <a:avLst/>
          </a:prstGeom>
        </p:spPr>
      </p:pic>
      <p:pic>
        <p:nvPicPr>
          <p:cNvPr id="9" name="图片 8" descr="F:/1-原电脑资料/贤达教育/logo/云课堂logo/贤达云课堂logo+文字（蓝）.png贤达云课堂logo+文字（蓝）"/>
          <p:cNvPicPr>
            <a:picLocks noChangeAspect="1"/>
          </p:cNvPicPr>
          <p:nvPr userDrawn="1"/>
        </p:nvPicPr>
        <p:blipFill>
          <a:blip r:embed="rId3">
            <a:alphaModFix amt="10000"/>
          </a:blip>
          <a:srcRect t="8343" b="8343"/>
          <a:stretch>
            <a:fillRect/>
          </a:stretch>
        </p:blipFill>
        <p:spPr>
          <a:xfrm>
            <a:off x="2764155" y="1988820"/>
            <a:ext cx="6663690" cy="2776220"/>
          </a:xfrm>
          <a:prstGeom prst="rect">
            <a:avLst/>
          </a:prstGeom>
        </p:spPr>
      </p:pic>
    </p:spTree>
  </p:cSld>
  <p:clrMap bg1="lt1" tx1="dk1" bg2="lt2" tx2="dk2" accent1="accent1" accent2="accent2" accent3="accent3" accent4="accent4" accent5="accent5" accent6="accent6" hlink="hlink" folHlink="folHlink"/>
  <p:sldLayoutIdLst>
    <p:sldLayoutId id="2147483651" r:id="rId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42173" y="1755666"/>
            <a:ext cx="5419983" cy="2123658"/>
          </a:xfrm>
          <a:prstGeom prst="rect">
            <a:avLst/>
          </a:prstGeom>
        </p:spPr>
        <p:txBody>
          <a:bodyPr wrap="square">
            <a:spAutoFit/>
            <a:extLst>
              <a:ext uri="{4A0BC546-FE56-4ADE-93B0-CB8AF2F6F144}">
                <wpsdc:textFrameExt xmlns="" xmlns:wpsdc="http://www.wps.cn/officeDocument/2022/drawingmlCustomData" type="title"/>
              </a:ext>
            </a:extLst>
          </a:bodyPr>
          <a:lstStyle/>
          <a:p>
            <a:pPr algn="ctr"/>
            <a:r>
              <a:rPr lang="en-US" altLang="zh-CN" sz="4400" b="1" spc="400" dirty="0">
                <a:solidFill>
                  <a:srgbClr val="0070C0"/>
                </a:solidFill>
                <a:latin typeface="Arial" panose="020B0604020202020204" pitchFamily="34" charset="0"/>
                <a:ea typeface="微软雅黑" panose="020B0503020204020204" charset="-122"/>
              </a:rPr>
              <a:t>MySQL</a:t>
            </a:r>
            <a:r>
              <a:rPr lang="zh-CN" altLang="en-US" sz="4400" b="1" spc="400" dirty="0">
                <a:solidFill>
                  <a:srgbClr val="0070C0"/>
                </a:solidFill>
                <a:latin typeface="Arial" panose="020B0604020202020204" pitchFamily="34" charset="0"/>
                <a:ea typeface="微软雅黑" panose="020B0503020204020204" charset="-122"/>
              </a:rPr>
              <a:t>数据库项目驱动教程</a:t>
            </a:r>
          </a:p>
          <a:p>
            <a:pPr algn="ctr"/>
            <a:endParaRPr lang="zh-CN" altLang="en-US" sz="4400" b="1" spc="400" dirty="0">
              <a:solidFill>
                <a:srgbClr val="0070C0"/>
              </a:solidFill>
              <a:latin typeface="Arial" panose="020B0604020202020204" pitchFamily="34" charset="0"/>
              <a:ea typeface="微软雅黑" panose="020B0503020204020204" charset="-122"/>
            </a:endParaRPr>
          </a:p>
        </p:txBody>
      </p:sp>
      <p:sp>
        <p:nvSpPr>
          <p:cNvPr id="6" name="文本框 5"/>
          <p:cNvSpPr txBox="1"/>
          <p:nvPr/>
        </p:nvSpPr>
        <p:spPr>
          <a:xfrm>
            <a:off x="335360" y="3274675"/>
            <a:ext cx="6408916" cy="694690"/>
          </a:xfrm>
          <a:prstGeom prst="rect">
            <a:avLst/>
          </a:prstGeom>
        </p:spPr>
        <p:txBody>
          <a:bodyPr wrap="square">
            <a:noAutofit/>
            <a:extLst>
              <a:ext uri="{4A0BC546-FE56-4ADE-93B0-CB8AF2F6F144}">
                <wpsdc:textFrameExt xmlns="" xmlns:wpsdc="http://www.wps.cn/officeDocument/2022/drawingmlCustomData" type="sub-title"/>
              </a:ext>
            </a:extLst>
          </a:bodyPr>
          <a:lstStyle/>
          <a:p>
            <a:pPr algn="ctr"/>
            <a:r>
              <a:rPr lang="zh-CN" altLang="en-US" sz="3600" b="1" spc="200" dirty="0">
                <a:solidFill>
                  <a:srgbClr val="0070C0"/>
                </a:solidFill>
                <a:latin typeface="微软雅黑" panose="020B0503020204020204" charset="-122"/>
                <a:ea typeface="微软雅黑" panose="020B0503020204020204" charset="-122"/>
                <a:cs typeface="微软雅黑" panose="020B0503020204020204" charset="-122"/>
              </a:rPr>
              <a:t>模块五</a:t>
            </a:r>
            <a:r>
              <a:rPr lang="en-US" altLang="zh-CN" sz="3600" b="1" spc="200" dirty="0">
                <a:solidFill>
                  <a:srgbClr val="0070C0"/>
                </a:solidFill>
                <a:latin typeface="微软雅黑" panose="020B0503020204020204" charset="-122"/>
                <a:ea typeface="微软雅黑" panose="020B0503020204020204" charset="-122"/>
                <a:cs typeface="微软雅黑" panose="020B0503020204020204" charset="-122"/>
              </a:rPr>
              <a:t>   </a:t>
            </a:r>
            <a:r>
              <a:rPr lang="zh-CN" altLang="en-US" sz="3600" b="1" spc="200" dirty="0">
                <a:solidFill>
                  <a:srgbClr val="0070C0"/>
                </a:solidFill>
                <a:latin typeface="微软雅黑" panose="020B0503020204020204" charset="-122"/>
                <a:ea typeface="微软雅黑" panose="020B0503020204020204" charset="-122"/>
                <a:cs typeface="微软雅黑" panose="020B0503020204020204" charset="-122"/>
              </a:rPr>
              <a:t>优化查询数据库</a:t>
            </a:r>
          </a:p>
        </p:txBody>
      </p:sp>
      <p:sp>
        <p:nvSpPr>
          <p:cNvPr id="7" name="文本框 6"/>
          <p:cNvSpPr txBox="1"/>
          <p:nvPr/>
        </p:nvSpPr>
        <p:spPr>
          <a:xfrm>
            <a:off x="263352" y="4174470"/>
            <a:ext cx="6644120" cy="694690"/>
          </a:xfrm>
          <a:prstGeom prst="rect">
            <a:avLst/>
          </a:prstGeom>
        </p:spPr>
        <p:txBody>
          <a:bodyPr wrap="square">
            <a:noAutofit/>
            <a:extLst>
              <a:ext uri="{4A0BC546-FE56-4ADE-93B0-CB8AF2F6F144}">
                <wpsdc:textFrameExt xmlns="" xmlns:wpsdc="http://www.wps.cn/officeDocument/2022/drawingmlCustomData" type="sub-title"/>
              </a:ext>
            </a:extLst>
          </a:bodyPr>
          <a:lstStyle/>
          <a:p>
            <a:pPr algn="ctr"/>
            <a:r>
              <a:rPr lang="zh-CN" sz="2800" b="1" spc="200" dirty="0">
                <a:solidFill>
                  <a:srgbClr val="0070C0"/>
                </a:solidFill>
                <a:latin typeface="微软雅黑" panose="020B0503020204020204" charset="-122"/>
                <a:ea typeface="微软雅黑" panose="020B0503020204020204" charset="-122"/>
                <a:cs typeface="微软雅黑" panose="020B0503020204020204" charset="-122"/>
              </a:rPr>
              <a:t>任务一</a:t>
            </a:r>
            <a:r>
              <a:rPr lang="en-US" altLang="zh-CN" sz="2800" b="1" spc="200" dirty="0">
                <a:solidFill>
                  <a:srgbClr val="0070C0"/>
                </a:solidFill>
                <a:latin typeface="微软雅黑" panose="020B0503020204020204" charset="-122"/>
                <a:ea typeface="微软雅黑" panose="020B0503020204020204" charset="-122"/>
                <a:cs typeface="微软雅黑" panose="020B0503020204020204" charset="-122"/>
              </a:rPr>
              <a:t>  </a:t>
            </a:r>
            <a:r>
              <a:rPr lang="zh-CN" altLang="en-US" sz="2800" b="1" spc="200" dirty="0">
                <a:solidFill>
                  <a:srgbClr val="0070C0"/>
                </a:solidFill>
                <a:latin typeface="微软雅黑" panose="020B0503020204020204" charset="-122"/>
                <a:ea typeface="微软雅黑" panose="020B0503020204020204" charset="-122"/>
                <a:cs typeface="微软雅黑" panose="020B0503020204020204" charset="-122"/>
              </a:rPr>
              <a:t>使用索引优化查询性能</a:t>
            </a:r>
          </a:p>
        </p:txBody>
      </p:sp>
      <p:sp>
        <p:nvSpPr>
          <p:cNvPr id="8" name="文本框 7"/>
          <p:cNvSpPr txBox="1"/>
          <p:nvPr/>
        </p:nvSpPr>
        <p:spPr>
          <a:xfrm>
            <a:off x="1222375" y="5157385"/>
            <a:ext cx="4064000" cy="460375"/>
          </a:xfrm>
          <a:prstGeom prst="rect">
            <a:avLst/>
          </a:prstGeom>
        </p:spPr>
        <p:txBody>
          <a:bodyPr>
            <a:spAutoFit/>
            <a:extLst>
              <a:ext uri="{4A0BC546-FE56-4ADE-93B0-CB8AF2F6F144}">
                <wpsdc:textFrameExt xmlns="" xmlns:wpsdc="http://www.wps.cn/officeDocument/2022/drawingmlCustomData" type="text"/>
              </a:ext>
            </a:extLst>
          </a:bodyPr>
          <a:lstStyle/>
          <a:p>
            <a:pPr algn="ctr"/>
            <a:r>
              <a:rPr lang="zh-CN" altLang="en-US" sz="2400" b="1" dirty="0">
                <a:latin typeface="Arial" panose="020B0604020202020204" pitchFamily="34" charset="0"/>
                <a:ea typeface="微软雅黑" panose="020B0503020204020204" charset="-122"/>
              </a:rPr>
              <a:t>授课讲师：</a:t>
            </a:r>
            <a:r>
              <a:rPr lang="zh-CN" altLang="en-US" sz="2400" b="1" dirty="0">
                <a:ea typeface="微软雅黑" panose="020B0503020204020204" charset="-122"/>
              </a:rPr>
              <a:t>徐昌港</a:t>
            </a:r>
            <a:endParaRPr lang="zh-CN" altLang="en-US" sz="2400" b="1" dirty="0">
              <a:latin typeface="Arial" panose="020B0604020202020204" pitchFamily="34" charset="0"/>
              <a:ea typeface="微软雅黑" panose="020B0503020204020204" charset="-122"/>
            </a:endParaRPr>
          </a:p>
        </p:txBody>
      </p:sp>
      <p:pic>
        <p:nvPicPr>
          <p:cNvPr id="2" name="图片 1">
            <a:extLst>
              <a:ext uri="{FF2B5EF4-FFF2-40B4-BE49-F238E27FC236}">
                <a16:creationId xmlns:a16="http://schemas.microsoft.com/office/drawing/2014/main" id="{EC00545C-60F0-B812-166B-CD28DE743C2E}"/>
              </a:ext>
            </a:extLst>
          </p:cNvPr>
          <p:cNvPicPr>
            <a:picLocks noChangeAspect="1"/>
          </p:cNvPicPr>
          <p:nvPr/>
        </p:nvPicPr>
        <p:blipFill>
          <a:blip r:embed="rId2" cstate="print">
            <a:extLst>
              <a:ext uri="{28A0092B-C50C-407E-A947-70E740481C1C}">
                <a14:useLocalDpi xmlns:a14="http://schemas.microsoft.com/office/drawing/2010/main" val="0"/>
              </a:ext>
            </a:extLst>
          </a:blip>
          <a:srcRect t="7723" b="20965"/>
          <a:stretch/>
        </p:blipFill>
        <p:spPr>
          <a:xfrm>
            <a:off x="7464152" y="1628775"/>
            <a:ext cx="3312795" cy="3936494"/>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2B61AB-9E36-76D3-F98C-18D2625460CC}"/>
            </a:ext>
          </a:extLst>
        </p:cNvPr>
        <p:cNvGrpSpPr/>
        <p:nvPr/>
      </p:nvGrpSpPr>
      <p:grpSpPr>
        <a:xfrm>
          <a:off x="0" y="0"/>
          <a:ext cx="0" cy="0"/>
          <a:chOff x="0" y="0"/>
          <a:chExt cx="0" cy="0"/>
        </a:xfrm>
      </p:grpSpPr>
      <p:sp>
        <p:nvSpPr>
          <p:cNvPr id="3" name="文本框 41">
            <a:extLst>
              <a:ext uri="{FF2B5EF4-FFF2-40B4-BE49-F238E27FC236}">
                <a16:creationId xmlns:a16="http://schemas.microsoft.com/office/drawing/2014/main" id="{F3CDE885-8B95-CF91-0CCE-ABE3A9C9EB04}"/>
              </a:ext>
            </a:extLst>
          </p:cNvPr>
          <p:cNvSpPr txBox="1">
            <a:spLocks noChangeArrowheads="1"/>
          </p:cNvSpPr>
          <p:nvPr/>
        </p:nvSpPr>
        <p:spPr bwMode="auto">
          <a:xfrm>
            <a:off x="816694" y="1856955"/>
            <a:ext cx="10421256" cy="3969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ts val="2600"/>
              </a:lnSpc>
            </a:pPr>
            <a:r>
              <a:rPr lang="zh-CN" altLang="en-US"/>
              <a:t>索引还可以创建在多个字段上，这种索引称为组合索引。</a:t>
            </a:r>
          </a:p>
        </p:txBody>
      </p:sp>
      <p:sp>
        <p:nvSpPr>
          <p:cNvPr id="4" name="矩形 3">
            <a:extLst>
              <a:ext uri="{FF2B5EF4-FFF2-40B4-BE49-F238E27FC236}">
                <a16:creationId xmlns:a16="http://schemas.microsoft.com/office/drawing/2014/main" id="{A5C81D81-6D50-76F2-CE3E-E0CAE64D4A43}"/>
              </a:ext>
            </a:extLst>
          </p:cNvPr>
          <p:cNvSpPr/>
          <p:nvPr/>
        </p:nvSpPr>
        <p:spPr>
          <a:xfrm>
            <a:off x="916953" y="4176660"/>
            <a:ext cx="9882453" cy="2313908"/>
          </a:xfrm>
          <a:prstGeom prst="rect">
            <a:avLst/>
          </a:prstGeom>
          <a:solidFill>
            <a:schemeClr val="bg2"/>
          </a:solidFill>
          <a:ln w="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noProof="1">
              <a:sym typeface="Arial" panose="020B0604020202020204" pitchFamily="34" charset="0"/>
            </a:endParaRPr>
          </a:p>
        </p:txBody>
      </p:sp>
      <p:sp>
        <p:nvSpPr>
          <p:cNvPr id="5" name="文本框 38">
            <a:extLst>
              <a:ext uri="{FF2B5EF4-FFF2-40B4-BE49-F238E27FC236}">
                <a16:creationId xmlns:a16="http://schemas.microsoft.com/office/drawing/2014/main" id="{5FEB4C5F-9E19-ACF2-F5F1-E590619B877F}"/>
              </a:ext>
            </a:extLst>
          </p:cNvPr>
          <p:cNvSpPr txBox="1">
            <a:spLocks noChangeArrowheads="1"/>
          </p:cNvSpPr>
          <p:nvPr/>
        </p:nvSpPr>
        <p:spPr bwMode="auto">
          <a:xfrm>
            <a:off x="2019493" y="4333710"/>
            <a:ext cx="8574639" cy="2062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r>
              <a:rPr lang="en-US" altLang="zh-CN" sz="1600">
                <a:solidFill>
                  <a:srgbClr val="FF0000"/>
                </a:solidFill>
              </a:rPr>
              <a:t>mysql&gt; CREATE TABLE people1(</a:t>
            </a:r>
          </a:p>
          <a:p>
            <a:pPr eaLnBrk="1" hangingPunct="1"/>
            <a:r>
              <a:rPr lang="en-US" altLang="zh-CN" sz="1600">
                <a:solidFill>
                  <a:srgbClr val="FF0000"/>
                </a:solidFill>
              </a:rPr>
              <a:t>    -&gt; id INT(11),</a:t>
            </a:r>
          </a:p>
          <a:p>
            <a:pPr eaLnBrk="1" hangingPunct="1"/>
            <a:r>
              <a:rPr lang="en-US" altLang="zh-CN" sz="1600">
                <a:solidFill>
                  <a:srgbClr val="FF0000"/>
                </a:solidFill>
              </a:rPr>
              <a:t>    -&gt; name VARCHAR(30),</a:t>
            </a:r>
          </a:p>
          <a:p>
            <a:pPr eaLnBrk="1" hangingPunct="1"/>
            <a:r>
              <a:rPr lang="en-US" altLang="zh-CN" sz="1600">
                <a:solidFill>
                  <a:srgbClr val="FF0000"/>
                </a:solidFill>
              </a:rPr>
              <a:t>    -&gt; age TINYINT(4),</a:t>
            </a:r>
          </a:p>
          <a:p>
            <a:pPr eaLnBrk="1" hangingPunct="1"/>
            <a:r>
              <a:rPr lang="en-US" altLang="zh-CN" sz="1600">
                <a:solidFill>
                  <a:srgbClr val="FF0000"/>
                </a:solidFill>
              </a:rPr>
              <a:t>    -&gt; status TINYINT(4),</a:t>
            </a:r>
          </a:p>
          <a:p>
            <a:pPr eaLnBrk="1" hangingPunct="1"/>
            <a:r>
              <a:rPr lang="en-US" altLang="zh-CN" sz="1600">
                <a:solidFill>
                  <a:srgbClr val="FF0000"/>
                </a:solidFill>
              </a:rPr>
              <a:t>    -&gt; INDEX n_index(name,age,status)</a:t>
            </a:r>
          </a:p>
          <a:p>
            <a:pPr eaLnBrk="1" hangingPunct="1"/>
            <a:r>
              <a:rPr lang="en-US" altLang="zh-CN" sz="1600">
                <a:solidFill>
                  <a:srgbClr val="FF0000"/>
                </a:solidFill>
              </a:rPr>
              <a:t>    -&gt; );</a:t>
            </a:r>
          </a:p>
          <a:p>
            <a:pPr eaLnBrk="1" hangingPunct="1"/>
            <a:r>
              <a:rPr lang="en-US" altLang="zh-CN" sz="1600">
                <a:solidFill>
                  <a:srgbClr val="FF0000"/>
                </a:solidFill>
              </a:rPr>
              <a:t>Query OK, 0 rows affected (0.25 sec)</a:t>
            </a:r>
          </a:p>
        </p:txBody>
      </p:sp>
      <p:sp>
        <p:nvSpPr>
          <p:cNvPr id="6" name="文本框 3">
            <a:extLst>
              <a:ext uri="{FF2B5EF4-FFF2-40B4-BE49-F238E27FC236}">
                <a16:creationId xmlns:a16="http://schemas.microsoft.com/office/drawing/2014/main" id="{1FA667B9-7AFE-FC1C-84B1-20A7C6882178}"/>
              </a:ext>
            </a:extLst>
          </p:cNvPr>
          <p:cNvSpPr txBox="1">
            <a:spLocks noChangeArrowheads="1"/>
          </p:cNvSpPr>
          <p:nvPr/>
        </p:nvSpPr>
        <p:spPr bwMode="auto">
          <a:xfrm>
            <a:off x="1737184" y="1128566"/>
            <a:ext cx="9271000" cy="4584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ct val="150000"/>
              </a:lnSpc>
            </a:pPr>
            <a:r>
              <a:rPr lang="zh-CN" altLang="en-US"/>
              <a:t>创建组合索引</a:t>
            </a:r>
            <a:endParaRPr lang="zh-CN" altLang="en-US" noProof="1"/>
          </a:p>
        </p:txBody>
      </p:sp>
      <p:grpSp>
        <p:nvGrpSpPr>
          <p:cNvPr id="7" name="组合 6">
            <a:extLst>
              <a:ext uri="{FF2B5EF4-FFF2-40B4-BE49-F238E27FC236}">
                <a16:creationId xmlns:a16="http://schemas.microsoft.com/office/drawing/2014/main" id="{C4E2B41D-B91A-7EEA-6F3B-B6E6A961F164}"/>
              </a:ext>
            </a:extLst>
          </p:cNvPr>
          <p:cNvGrpSpPr/>
          <p:nvPr/>
        </p:nvGrpSpPr>
        <p:grpSpPr>
          <a:xfrm>
            <a:off x="733884" y="1046978"/>
            <a:ext cx="1003300" cy="722312"/>
            <a:chOff x="877888" y="1586140"/>
            <a:chExt cx="1003300" cy="722312"/>
          </a:xfrm>
        </p:grpSpPr>
        <p:sp>
          <p:nvSpPr>
            <p:cNvPr id="14" name="íṩľíḍè-Freeform: Shape 9">
              <a:extLst>
                <a:ext uri="{FF2B5EF4-FFF2-40B4-BE49-F238E27FC236}">
                  <a16:creationId xmlns:a16="http://schemas.microsoft.com/office/drawing/2014/main" id="{BDADF037-FA54-079C-05C3-3E5F4A39DFCC}"/>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endParaRPr lang="zh-CN" altLang="en-US"/>
            </a:p>
          </p:txBody>
        </p:sp>
        <p:sp>
          <p:nvSpPr>
            <p:cNvPr id="15" name="íṩľíḍè-Oval 10">
              <a:extLst>
                <a:ext uri="{FF2B5EF4-FFF2-40B4-BE49-F238E27FC236}">
                  <a16:creationId xmlns:a16="http://schemas.microsoft.com/office/drawing/2014/main" id="{D5740E03-7D53-9DCB-061A-1DD63E574E7C}"/>
                </a:ext>
              </a:extLst>
            </p:cNvPr>
            <p:cNvSpPr/>
            <p:nvPr/>
          </p:nvSpPr>
          <p:spPr>
            <a:xfrm>
              <a:off x="1289050" y="1774664"/>
              <a:ext cx="341313" cy="341313"/>
            </a:xfrm>
            <a:prstGeom prst="ellipse">
              <a:avLst/>
            </a:pr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hangingPunct="1"/>
              <a:r>
                <a:rPr lang="en-US" altLang="zh-CN"/>
                <a:t>2</a:t>
              </a:r>
            </a:p>
          </p:txBody>
        </p:sp>
      </p:grpSp>
      <p:grpSp>
        <p:nvGrpSpPr>
          <p:cNvPr id="8" name="组合 7">
            <a:extLst>
              <a:ext uri="{FF2B5EF4-FFF2-40B4-BE49-F238E27FC236}">
                <a16:creationId xmlns:a16="http://schemas.microsoft.com/office/drawing/2014/main" id="{EDA58317-A1EC-2277-0425-CCACD1DD59B4}"/>
              </a:ext>
            </a:extLst>
          </p:cNvPr>
          <p:cNvGrpSpPr/>
          <p:nvPr/>
        </p:nvGrpSpPr>
        <p:grpSpPr>
          <a:xfrm>
            <a:off x="692798" y="2293692"/>
            <a:ext cx="2183765" cy="600710"/>
            <a:chOff x="1320" y="4641"/>
            <a:chExt cx="3439" cy="946"/>
          </a:xfrm>
          <a:solidFill>
            <a:schemeClr val="accent6"/>
          </a:solidFill>
        </p:grpSpPr>
        <p:sp>
          <p:nvSpPr>
            <p:cNvPr id="12" name="椭圆 11">
              <a:extLst>
                <a:ext uri="{FF2B5EF4-FFF2-40B4-BE49-F238E27FC236}">
                  <a16:creationId xmlns:a16="http://schemas.microsoft.com/office/drawing/2014/main" id="{7DB0D0E8-665C-1D14-59F3-1828C52448A8}"/>
                </a:ext>
              </a:extLst>
            </p:cNvPr>
            <p:cNvSpPr/>
            <p:nvPr/>
          </p:nvSpPr>
          <p:spPr>
            <a:xfrm>
              <a:off x="1320" y="4641"/>
              <a:ext cx="946" cy="946"/>
            </a:xfrm>
            <a:prstGeom prst="ellipse">
              <a:avLst/>
            </a:prstGeom>
            <a:grp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noProof="1">
                <a:sym typeface="Arial" panose="020B0604020202020204" pitchFamily="34" charset="0"/>
              </a:endParaRPr>
            </a:p>
          </p:txBody>
        </p:sp>
        <p:sp>
          <p:nvSpPr>
            <p:cNvPr id="13" name="圆角矩形 16">
              <a:extLst>
                <a:ext uri="{FF2B5EF4-FFF2-40B4-BE49-F238E27FC236}">
                  <a16:creationId xmlns:a16="http://schemas.microsoft.com/office/drawing/2014/main" id="{25F181CD-C91C-DCA5-B4D6-F18071BE26EA}"/>
                </a:ext>
              </a:extLst>
            </p:cNvPr>
            <p:cNvSpPr/>
            <p:nvPr/>
          </p:nvSpPr>
          <p:spPr>
            <a:xfrm>
              <a:off x="1673" y="4793"/>
              <a:ext cx="3086" cy="643"/>
            </a:xfrm>
            <a:prstGeom prst="roundRect">
              <a:avLst/>
            </a:prstGeom>
            <a:grp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r>
                <a:rPr lang="en-US" altLang="en-US" b="1" noProof="1">
                  <a:solidFill>
                    <a:schemeClr val="bg1"/>
                  </a:solidFill>
                  <a:latin typeface="微软雅黑" panose="020B0503020204020204" pitchFamily="34" charset="-122"/>
                  <a:sym typeface="+mn-ea"/>
                </a:rPr>
                <a:t>【</a:t>
              </a:r>
              <a:r>
                <a:rPr lang="zh-CN" altLang="en-US" b="1" noProof="1">
                  <a:solidFill>
                    <a:schemeClr val="bg1"/>
                  </a:solidFill>
                  <a:latin typeface="微软雅黑" panose="020B0503020204020204" pitchFamily="34" charset="-122"/>
                  <a:sym typeface="+mn-ea"/>
                </a:rPr>
                <a:t>实</a:t>
              </a:r>
              <a:r>
                <a:rPr lang="en-US" altLang="en-US" b="1" noProof="1">
                  <a:solidFill>
                    <a:schemeClr val="bg1"/>
                  </a:solidFill>
                  <a:latin typeface="微软雅黑" panose="020B0503020204020204" pitchFamily="34" charset="-122"/>
                  <a:sym typeface="+mn-ea"/>
                </a:rPr>
                <a:t>例</a:t>
              </a:r>
              <a:r>
                <a:rPr lang="en-US" altLang="zh-CN" b="1" noProof="1">
                  <a:solidFill>
                    <a:schemeClr val="bg1"/>
                  </a:solidFill>
                  <a:latin typeface="微软雅黑" panose="020B0503020204020204" pitchFamily="34" charset="-122"/>
                  <a:sym typeface="+mn-ea"/>
                </a:rPr>
                <a:t>2</a:t>
              </a:r>
              <a:r>
                <a:rPr lang="en-US" altLang="en-US" b="1" noProof="1">
                  <a:solidFill>
                    <a:schemeClr val="bg1"/>
                  </a:solidFill>
                  <a:latin typeface="微软雅黑" panose="020B0503020204020204" pitchFamily="34" charset="-122"/>
                  <a:sym typeface="+mn-ea"/>
                </a:rPr>
                <a:t>】</a:t>
              </a:r>
              <a:endParaRPr lang="zh-CN" altLang="en-US" noProof="1">
                <a:solidFill>
                  <a:schemeClr val="bg1"/>
                </a:solidFill>
                <a:sym typeface="Arial" panose="020B0604020202020204" pitchFamily="34" charset="0"/>
              </a:endParaRPr>
            </a:p>
          </p:txBody>
        </p:sp>
      </p:grpSp>
      <p:sp>
        <p:nvSpPr>
          <p:cNvPr id="9" name="文本框 36">
            <a:extLst>
              <a:ext uri="{FF2B5EF4-FFF2-40B4-BE49-F238E27FC236}">
                <a16:creationId xmlns:a16="http://schemas.microsoft.com/office/drawing/2014/main" id="{72267FA3-1EC3-E96E-DC0F-231D178A50BA}"/>
              </a:ext>
            </a:extLst>
          </p:cNvPr>
          <p:cNvSpPr txBox="1">
            <a:spLocks noChangeArrowheads="1"/>
          </p:cNvSpPr>
          <p:nvPr/>
        </p:nvSpPr>
        <p:spPr bwMode="auto">
          <a:xfrm>
            <a:off x="3132785" y="2313543"/>
            <a:ext cx="8021784" cy="589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lnSpc>
                <a:spcPts val="2000"/>
              </a:lnSpc>
            </a:pPr>
            <a:r>
              <a:rPr lang="zh-CN" altLang="en-US" sz="1600"/>
              <a:t>执行</a:t>
            </a:r>
            <a:r>
              <a:rPr lang="en-US" altLang="zh-CN" sz="1600"/>
              <a:t>SQL</a:t>
            </a:r>
            <a:r>
              <a:rPr lang="zh-CN" altLang="en-US" sz="1600"/>
              <a:t>语句，创建数据表</a:t>
            </a:r>
            <a:r>
              <a:rPr lang="en-US" altLang="zh-CN" sz="1600"/>
              <a:t>people1</a:t>
            </a:r>
            <a:r>
              <a:rPr lang="zh-CN" altLang="en-US" sz="1600"/>
              <a:t>，并为其中的</a:t>
            </a:r>
            <a:r>
              <a:rPr lang="en-US" altLang="zh-CN" sz="1600"/>
              <a:t>name</a:t>
            </a:r>
            <a:r>
              <a:rPr lang="zh-CN" altLang="en-US" sz="1600"/>
              <a:t>，</a:t>
            </a:r>
            <a:r>
              <a:rPr lang="en-US" altLang="zh-CN" sz="1600"/>
              <a:t>age</a:t>
            </a:r>
            <a:r>
              <a:rPr lang="zh-CN" altLang="en-US" sz="1600"/>
              <a:t>和</a:t>
            </a:r>
            <a:r>
              <a:rPr lang="en-US" altLang="zh-CN" sz="1600"/>
              <a:t>status 3</a:t>
            </a:r>
            <a:r>
              <a:rPr lang="zh-CN" altLang="en-US" sz="1600"/>
              <a:t>个字段创建一个普通索引。</a:t>
            </a:r>
          </a:p>
        </p:txBody>
      </p:sp>
      <p:sp>
        <p:nvSpPr>
          <p:cNvPr id="10" name="文本框 41">
            <a:extLst>
              <a:ext uri="{FF2B5EF4-FFF2-40B4-BE49-F238E27FC236}">
                <a16:creationId xmlns:a16="http://schemas.microsoft.com/office/drawing/2014/main" id="{A1F9D252-AC63-8DD6-C70D-404A61223521}"/>
              </a:ext>
            </a:extLst>
          </p:cNvPr>
          <p:cNvSpPr txBox="1">
            <a:spLocks noChangeArrowheads="1"/>
          </p:cNvSpPr>
          <p:nvPr/>
        </p:nvSpPr>
        <p:spPr bwMode="auto">
          <a:xfrm>
            <a:off x="704722" y="2924362"/>
            <a:ext cx="1042125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ct val="150000"/>
              </a:lnSpc>
            </a:pPr>
            <a:r>
              <a:rPr lang="zh-CN" altLang="en-US" sz="1600">
                <a:solidFill>
                  <a:srgbClr val="FF0000"/>
                </a:solidFill>
              </a:rPr>
              <a:t>步骤</a:t>
            </a:r>
            <a:r>
              <a:rPr lang="en-US" altLang="zh-CN" sz="1600">
                <a:solidFill>
                  <a:srgbClr val="FF0000"/>
                </a:solidFill>
              </a:rPr>
              <a:t>1</a:t>
            </a:r>
            <a:r>
              <a:rPr lang="en-US" altLang="zh-CN" sz="1600">
                <a:solidFill>
                  <a:schemeClr val="tx1">
                    <a:lumMod val="65000"/>
                    <a:lumOff val="35000"/>
                  </a:schemeClr>
                </a:solidFill>
              </a:rPr>
              <a:t> </a:t>
            </a:r>
            <a:r>
              <a:rPr lang="zh-CN" altLang="en-US" sz="1600">
                <a:solidFill>
                  <a:schemeClr val="tx1">
                    <a:lumMod val="65000"/>
                    <a:lumOff val="35000"/>
                  </a:schemeClr>
                </a:solidFill>
              </a:rPr>
              <a:t>继续在数据库</a:t>
            </a:r>
            <a:r>
              <a:rPr lang="en-US" altLang="zh-CN" sz="1600">
                <a:solidFill>
                  <a:schemeClr val="tx1">
                    <a:lumMod val="65000"/>
                    <a:lumOff val="35000"/>
                  </a:schemeClr>
                </a:solidFill>
              </a:rPr>
              <a:t>db_shop</a:t>
            </a:r>
            <a:r>
              <a:rPr lang="zh-CN" altLang="en-US" sz="1600">
                <a:solidFill>
                  <a:schemeClr val="tx1">
                    <a:lumMod val="65000"/>
                    <a:lumOff val="35000"/>
                  </a:schemeClr>
                </a:solidFill>
              </a:rPr>
              <a:t>中操作。</a:t>
            </a:r>
          </a:p>
        </p:txBody>
      </p:sp>
      <p:sp>
        <p:nvSpPr>
          <p:cNvPr id="11" name="文本框 41">
            <a:extLst>
              <a:ext uri="{FF2B5EF4-FFF2-40B4-BE49-F238E27FC236}">
                <a16:creationId xmlns:a16="http://schemas.microsoft.com/office/drawing/2014/main" id="{C6C269CB-AF80-300A-3E19-58444B3100E6}"/>
              </a:ext>
            </a:extLst>
          </p:cNvPr>
          <p:cNvSpPr txBox="1">
            <a:spLocks noChangeArrowheads="1"/>
          </p:cNvSpPr>
          <p:nvPr/>
        </p:nvSpPr>
        <p:spPr bwMode="auto">
          <a:xfrm>
            <a:off x="706120" y="3300847"/>
            <a:ext cx="10421256"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ct val="150000"/>
              </a:lnSpc>
            </a:pPr>
            <a:r>
              <a:rPr lang="zh-CN" altLang="en-US" sz="1600">
                <a:solidFill>
                  <a:srgbClr val="FF0000"/>
                </a:solidFill>
              </a:rPr>
              <a:t>步骤</a:t>
            </a:r>
            <a:r>
              <a:rPr lang="en-US" altLang="zh-CN" sz="1600">
                <a:solidFill>
                  <a:srgbClr val="FF0000"/>
                </a:solidFill>
              </a:rPr>
              <a:t>2</a:t>
            </a:r>
            <a:r>
              <a:rPr lang="en-US" altLang="zh-CN" sz="1600">
                <a:solidFill>
                  <a:schemeClr val="tx1">
                    <a:lumMod val="65000"/>
                    <a:lumOff val="35000"/>
                  </a:schemeClr>
                </a:solidFill>
              </a:rPr>
              <a:t> </a:t>
            </a:r>
            <a:r>
              <a:rPr lang="zh-CN" altLang="en-US" sz="1600">
                <a:solidFill>
                  <a:schemeClr val="tx1">
                    <a:lumMod val="65000"/>
                    <a:lumOff val="35000"/>
                  </a:schemeClr>
                </a:solidFill>
              </a:rPr>
              <a:t>执行</a:t>
            </a:r>
            <a:r>
              <a:rPr lang="en-US" altLang="zh-CN" sz="1600">
                <a:solidFill>
                  <a:schemeClr val="tx1">
                    <a:lumMod val="65000"/>
                    <a:lumOff val="35000"/>
                  </a:schemeClr>
                </a:solidFill>
              </a:rPr>
              <a:t>SQL</a:t>
            </a:r>
            <a:r>
              <a:rPr lang="zh-CN" altLang="en-US" sz="1600">
                <a:solidFill>
                  <a:schemeClr val="tx1">
                    <a:lumMod val="65000"/>
                    <a:lumOff val="35000"/>
                  </a:schemeClr>
                </a:solidFill>
              </a:rPr>
              <a:t>语句，创建数据表</a:t>
            </a:r>
            <a:r>
              <a:rPr lang="en-US" altLang="zh-CN" sz="1600">
                <a:solidFill>
                  <a:schemeClr val="tx1">
                    <a:lumMod val="65000"/>
                    <a:lumOff val="35000"/>
                  </a:schemeClr>
                </a:solidFill>
              </a:rPr>
              <a:t>people1</a:t>
            </a:r>
            <a:r>
              <a:rPr lang="zh-CN" altLang="en-US" sz="1600">
                <a:solidFill>
                  <a:schemeClr val="tx1">
                    <a:lumMod val="65000"/>
                    <a:lumOff val="35000"/>
                  </a:schemeClr>
                </a:solidFill>
              </a:rPr>
              <a:t>，同时为其字段</a:t>
            </a:r>
            <a:r>
              <a:rPr lang="en-US" altLang="zh-CN" sz="1600">
                <a:solidFill>
                  <a:schemeClr val="tx1">
                    <a:lumMod val="65000"/>
                    <a:lumOff val="35000"/>
                  </a:schemeClr>
                </a:solidFill>
              </a:rPr>
              <a:t>name</a:t>
            </a:r>
            <a:r>
              <a:rPr lang="zh-CN" altLang="en-US" sz="1600">
                <a:solidFill>
                  <a:schemeClr val="tx1">
                    <a:lumMod val="65000"/>
                    <a:lumOff val="35000"/>
                  </a:schemeClr>
                </a:solidFill>
              </a:rPr>
              <a:t>，</a:t>
            </a:r>
            <a:r>
              <a:rPr lang="en-US" altLang="zh-CN" sz="1600">
                <a:solidFill>
                  <a:schemeClr val="tx1">
                    <a:lumMod val="65000"/>
                    <a:lumOff val="35000"/>
                  </a:schemeClr>
                </a:solidFill>
              </a:rPr>
              <a:t>age</a:t>
            </a:r>
            <a:r>
              <a:rPr lang="zh-CN" altLang="en-US" sz="1600">
                <a:solidFill>
                  <a:schemeClr val="tx1">
                    <a:lumMod val="65000"/>
                    <a:lumOff val="35000"/>
                  </a:schemeClr>
                </a:solidFill>
              </a:rPr>
              <a:t>和</a:t>
            </a:r>
            <a:r>
              <a:rPr lang="en-US" altLang="zh-CN" sz="1600">
                <a:solidFill>
                  <a:schemeClr val="tx1">
                    <a:lumMod val="65000"/>
                    <a:lumOff val="35000"/>
                  </a:schemeClr>
                </a:solidFill>
              </a:rPr>
              <a:t>status</a:t>
            </a:r>
            <a:r>
              <a:rPr lang="zh-CN" altLang="en-US" sz="1600">
                <a:solidFill>
                  <a:schemeClr val="tx1">
                    <a:lumMod val="65000"/>
                    <a:lumOff val="35000"/>
                  </a:schemeClr>
                </a:solidFill>
              </a:rPr>
              <a:t>创建普通索引。</a:t>
            </a:r>
            <a:r>
              <a:rPr lang="en-US" altLang="zh-CN" sz="1600">
                <a:solidFill>
                  <a:schemeClr val="tx1">
                    <a:lumMod val="65000"/>
                    <a:lumOff val="35000"/>
                  </a:schemeClr>
                </a:solidFill>
              </a:rPr>
              <a:t>SQL</a:t>
            </a:r>
            <a:r>
              <a:rPr lang="zh-CN" altLang="en-US" sz="1600">
                <a:solidFill>
                  <a:schemeClr val="tx1">
                    <a:lumMod val="65000"/>
                    <a:lumOff val="35000"/>
                  </a:schemeClr>
                </a:solidFill>
              </a:rPr>
              <a:t>语句及其执行结果如下：</a:t>
            </a:r>
          </a:p>
        </p:txBody>
      </p:sp>
    </p:spTree>
    <p:extLst>
      <p:ext uri="{BB962C8B-B14F-4D97-AF65-F5344CB8AC3E}">
        <p14:creationId xmlns:p14="http://schemas.microsoft.com/office/powerpoint/2010/main" val="2845289760"/>
      </p:ext>
    </p:ext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7D6B20-B53B-C439-C68E-5232ED6EE545}"/>
            </a:ext>
          </a:extLst>
        </p:cNvPr>
        <p:cNvGrpSpPr/>
        <p:nvPr/>
      </p:nvGrpSpPr>
      <p:grpSpPr>
        <a:xfrm>
          <a:off x="0" y="0"/>
          <a:ext cx="0" cy="0"/>
          <a:chOff x="0" y="0"/>
          <a:chExt cx="0" cy="0"/>
        </a:xfrm>
      </p:grpSpPr>
      <p:sp>
        <p:nvSpPr>
          <p:cNvPr id="3" name="矩形 2">
            <a:extLst>
              <a:ext uri="{FF2B5EF4-FFF2-40B4-BE49-F238E27FC236}">
                <a16:creationId xmlns:a16="http://schemas.microsoft.com/office/drawing/2014/main" id="{7AC6E39B-6A90-E16E-DD68-157DA1FC2A47}"/>
              </a:ext>
            </a:extLst>
          </p:cNvPr>
          <p:cNvSpPr/>
          <p:nvPr/>
        </p:nvSpPr>
        <p:spPr>
          <a:xfrm>
            <a:off x="1044866" y="2447844"/>
            <a:ext cx="9882453" cy="2957817"/>
          </a:xfrm>
          <a:prstGeom prst="rect">
            <a:avLst/>
          </a:prstGeom>
          <a:solidFill>
            <a:schemeClr val="bg2"/>
          </a:solidFill>
          <a:ln w="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noProof="1">
              <a:sym typeface="Arial" panose="020B0604020202020204" pitchFamily="34" charset="0"/>
            </a:endParaRPr>
          </a:p>
        </p:txBody>
      </p:sp>
      <p:sp>
        <p:nvSpPr>
          <p:cNvPr id="4" name="文本框 38">
            <a:extLst>
              <a:ext uri="{FF2B5EF4-FFF2-40B4-BE49-F238E27FC236}">
                <a16:creationId xmlns:a16="http://schemas.microsoft.com/office/drawing/2014/main" id="{57B94D8A-2B5A-6318-8FF8-B24AF854D914}"/>
              </a:ext>
            </a:extLst>
          </p:cNvPr>
          <p:cNvSpPr txBox="1">
            <a:spLocks noChangeArrowheads="1"/>
          </p:cNvSpPr>
          <p:nvPr/>
        </p:nvSpPr>
        <p:spPr bwMode="auto">
          <a:xfrm>
            <a:off x="2147406" y="2539578"/>
            <a:ext cx="8574639" cy="2800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r>
              <a:rPr lang="en-US" altLang="zh-CN" sz="1600">
                <a:solidFill>
                  <a:srgbClr val="FF0000"/>
                </a:solidFill>
              </a:rPr>
              <a:t>mysql&gt; SHOW CREATE TABLE people1 \G</a:t>
            </a:r>
          </a:p>
          <a:p>
            <a:pPr eaLnBrk="1" hangingPunct="1"/>
            <a:r>
              <a:rPr lang="en-US" altLang="zh-CN" sz="1600">
                <a:solidFill>
                  <a:srgbClr val="FF0000"/>
                </a:solidFill>
              </a:rPr>
              <a:t>*************************** 1. row ***************************</a:t>
            </a:r>
          </a:p>
          <a:p>
            <a:pPr eaLnBrk="1" hangingPunct="1"/>
            <a:r>
              <a:rPr lang="en-US" altLang="zh-CN" sz="1600">
                <a:solidFill>
                  <a:srgbClr val="FF0000"/>
                </a:solidFill>
              </a:rPr>
              <a:t>      Table: people1</a:t>
            </a:r>
          </a:p>
          <a:p>
            <a:pPr eaLnBrk="1" hangingPunct="1"/>
            <a:r>
              <a:rPr lang="en-US" altLang="zh-CN" sz="1600">
                <a:solidFill>
                  <a:srgbClr val="FF0000"/>
                </a:solidFill>
              </a:rPr>
              <a:t>Create Table: CREATE TABLE `people1` (</a:t>
            </a:r>
          </a:p>
          <a:p>
            <a:pPr eaLnBrk="1" hangingPunct="1"/>
            <a:r>
              <a:rPr lang="en-US" altLang="zh-CN" sz="1600">
                <a:solidFill>
                  <a:srgbClr val="FF0000"/>
                </a:solidFill>
              </a:rPr>
              <a:t>  `id` int(11) DEFAULT NULL,</a:t>
            </a:r>
          </a:p>
          <a:p>
            <a:pPr eaLnBrk="1" hangingPunct="1"/>
            <a:r>
              <a:rPr lang="en-US" altLang="zh-CN" sz="1600">
                <a:solidFill>
                  <a:srgbClr val="FF0000"/>
                </a:solidFill>
              </a:rPr>
              <a:t>  `name` varchar(30) DEFAULT NULL,</a:t>
            </a:r>
          </a:p>
          <a:p>
            <a:pPr eaLnBrk="1" hangingPunct="1"/>
            <a:r>
              <a:rPr lang="en-US" altLang="zh-CN" sz="1600">
                <a:solidFill>
                  <a:srgbClr val="FF0000"/>
                </a:solidFill>
              </a:rPr>
              <a:t>  `age` tinyint(4) DEFAULT NULL,</a:t>
            </a:r>
          </a:p>
          <a:p>
            <a:pPr eaLnBrk="1" hangingPunct="1"/>
            <a:r>
              <a:rPr lang="en-US" altLang="zh-CN" sz="1600">
                <a:solidFill>
                  <a:srgbClr val="FF0000"/>
                </a:solidFill>
              </a:rPr>
              <a:t>  `status` tinyint(4) DEFAULT NULL,</a:t>
            </a:r>
          </a:p>
          <a:p>
            <a:pPr eaLnBrk="1" hangingPunct="1"/>
            <a:r>
              <a:rPr lang="en-US" altLang="zh-CN" sz="1600">
                <a:solidFill>
                  <a:srgbClr val="FF0000"/>
                </a:solidFill>
              </a:rPr>
              <a:t>  KEY `n_index` (`name`,`age`,`status`)</a:t>
            </a:r>
          </a:p>
          <a:p>
            <a:pPr eaLnBrk="1" hangingPunct="1"/>
            <a:r>
              <a:rPr lang="en-US" altLang="zh-CN" sz="1600">
                <a:solidFill>
                  <a:srgbClr val="FF0000"/>
                </a:solidFill>
              </a:rPr>
              <a:t>) ENGINE=InnoDB DEFAULT CHARSET=utf8</a:t>
            </a:r>
          </a:p>
          <a:p>
            <a:pPr eaLnBrk="1" hangingPunct="1"/>
            <a:r>
              <a:rPr lang="en-US" altLang="zh-CN" sz="1600">
                <a:solidFill>
                  <a:srgbClr val="FF0000"/>
                </a:solidFill>
              </a:rPr>
              <a:t>1 row in set (0.00 sec)</a:t>
            </a:r>
          </a:p>
        </p:txBody>
      </p:sp>
      <p:sp>
        <p:nvSpPr>
          <p:cNvPr id="5" name="文本框 3">
            <a:extLst>
              <a:ext uri="{FF2B5EF4-FFF2-40B4-BE49-F238E27FC236}">
                <a16:creationId xmlns:a16="http://schemas.microsoft.com/office/drawing/2014/main" id="{D6BA9957-BA58-5F74-7693-EAAED6B17605}"/>
              </a:ext>
            </a:extLst>
          </p:cNvPr>
          <p:cNvSpPr txBox="1">
            <a:spLocks noChangeArrowheads="1"/>
          </p:cNvSpPr>
          <p:nvPr/>
        </p:nvSpPr>
        <p:spPr bwMode="auto">
          <a:xfrm>
            <a:off x="1747574" y="1200574"/>
            <a:ext cx="9271000" cy="4584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ct val="150000"/>
              </a:lnSpc>
            </a:pPr>
            <a:r>
              <a:rPr lang="zh-CN" altLang="en-US"/>
              <a:t>创建组合索引</a:t>
            </a:r>
            <a:endParaRPr lang="zh-CN" altLang="en-US" noProof="1"/>
          </a:p>
        </p:txBody>
      </p:sp>
      <p:grpSp>
        <p:nvGrpSpPr>
          <p:cNvPr id="6" name="组合 5">
            <a:extLst>
              <a:ext uri="{FF2B5EF4-FFF2-40B4-BE49-F238E27FC236}">
                <a16:creationId xmlns:a16="http://schemas.microsoft.com/office/drawing/2014/main" id="{35805140-1A20-4DFF-EBD8-BB181669C06B}"/>
              </a:ext>
            </a:extLst>
          </p:cNvPr>
          <p:cNvGrpSpPr/>
          <p:nvPr/>
        </p:nvGrpSpPr>
        <p:grpSpPr>
          <a:xfrm>
            <a:off x="744274" y="1085269"/>
            <a:ext cx="1003300" cy="722312"/>
            <a:chOff x="877888" y="1586140"/>
            <a:chExt cx="1003300" cy="722312"/>
          </a:xfrm>
        </p:grpSpPr>
        <p:sp>
          <p:nvSpPr>
            <p:cNvPr id="14" name="íṩľíḍè-Freeform: Shape 9">
              <a:extLst>
                <a:ext uri="{FF2B5EF4-FFF2-40B4-BE49-F238E27FC236}">
                  <a16:creationId xmlns:a16="http://schemas.microsoft.com/office/drawing/2014/main" id="{21C1E7ED-2EC4-8E2F-AE1F-FDFCB4562DC0}"/>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endParaRPr lang="zh-CN" altLang="en-US"/>
            </a:p>
          </p:txBody>
        </p:sp>
        <p:sp>
          <p:nvSpPr>
            <p:cNvPr id="15" name="íṩľíḍè-Oval 10">
              <a:extLst>
                <a:ext uri="{FF2B5EF4-FFF2-40B4-BE49-F238E27FC236}">
                  <a16:creationId xmlns:a16="http://schemas.microsoft.com/office/drawing/2014/main" id="{DBA125D3-F490-DC84-94A2-1F300DC241A9}"/>
                </a:ext>
              </a:extLst>
            </p:cNvPr>
            <p:cNvSpPr/>
            <p:nvPr/>
          </p:nvSpPr>
          <p:spPr>
            <a:xfrm>
              <a:off x="1289050" y="1774664"/>
              <a:ext cx="341313" cy="341313"/>
            </a:xfrm>
            <a:prstGeom prst="ellipse">
              <a:avLst/>
            </a:pr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hangingPunct="1"/>
              <a:r>
                <a:rPr lang="en-US" altLang="zh-CN"/>
                <a:t>2</a:t>
              </a:r>
            </a:p>
          </p:txBody>
        </p:sp>
      </p:grpSp>
      <p:sp>
        <p:nvSpPr>
          <p:cNvPr id="7" name="文本框 41">
            <a:extLst>
              <a:ext uri="{FF2B5EF4-FFF2-40B4-BE49-F238E27FC236}">
                <a16:creationId xmlns:a16="http://schemas.microsoft.com/office/drawing/2014/main" id="{1B27DEA1-D202-15F2-8CAF-C04F261DE4EE}"/>
              </a:ext>
            </a:extLst>
          </p:cNvPr>
          <p:cNvSpPr txBox="1">
            <a:spLocks noChangeArrowheads="1"/>
          </p:cNvSpPr>
          <p:nvPr/>
        </p:nvSpPr>
        <p:spPr bwMode="auto">
          <a:xfrm>
            <a:off x="834033" y="1926610"/>
            <a:ext cx="1042125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ct val="150000"/>
              </a:lnSpc>
            </a:pPr>
            <a:r>
              <a:rPr lang="zh-CN" altLang="en-US" sz="1600">
                <a:solidFill>
                  <a:srgbClr val="FF0000"/>
                </a:solidFill>
              </a:rPr>
              <a:t>步骤</a:t>
            </a:r>
            <a:r>
              <a:rPr lang="en-US" altLang="zh-CN" sz="1600">
                <a:solidFill>
                  <a:srgbClr val="FF0000"/>
                </a:solidFill>
              </a:rPr>
              <a:t>3</a:t>
            </a:r>
            <a:r>
              <a:rPr lang="en-US" altLang="zh-CN" sz="1600">
                <a:solidFill>
                  <a:schemeClr val="tx1">
                    <a:lumMod val="65000"/>
                    <a:lumOff val="35000"/>
                  </a:schemeClr>
                </a:solidFill>
              </a:rPr>
              <a:t> </a:t>
            </a:r>
            <a:r>
              <a:rPr lang="zh-CN" altLang="en-US" sz="1600">
                <a:solidFill>
                  <a:schemeClr val="tx1">
                    <a:lumMod val="65000"/>
                    <a:lumOff val="35000"/>
                  </a:schemeClr>
                </a:solidFill>
              </a:rPr>
              <a:t>执行</a:t>
            </a:r>
            <a:r>
              <a:rPr lang="en-US" altLang="zh-CN" sz="1600">
                <a:solidFill>
                  <a:schemeClr val="tx1">
                    <a:lumMod val="65000"/>
                    <a:lumOff val="35000"/>
                  </a:schemeClr>
                </a:solidFill>
              </a:rPr>
              <a:t>SQL</a:t>
            </a:r>
            <a:r>
              <a:rPr lang="zh-CN" altLang="en-US" sz="1600">
                <a:solidFill>
                  <a:schemeClr val="tx1">
                    <a:lumMod val="65000"/>
                    <a:lumOff val="35000"/>
                  </a:schemeClr>
                </a:solidFill>
              </a:rPr>
              <a:t>语句，使用</a:t>
            </a:r>
            <a:r>
              <a:rPr lang="en-US" altLang="zh-CN" sz="1600">
                <a:solidFill>
                  <a:schemeClr val="tx1">
                    <a:lumMod val="65000"/>
                    <a:lumOff val="35000"/>
                  </a:schemeClr>
                </a:solidFill>
              </a:rPr>
              <a:t>SHOW CREATE TABLE</a:t>
            </a:r>
            <a:r>
              <a:rPr lang="zh-CN" altLang="en-US" sz="1600">
                <a:solidFill>
                  <a:schemeClr val="tx1">
                    <a:lumMod val="65000"/>
                    <a:lumOff val="35000"/>
                  </a:schemeClr>
                </a:solidFill>
              </a:rPr>
              <a:t>语句查看表结构。</a:t>
            </a:r>
            <a:r>
              <a:rPr lang="en-US" altLang="zh-CN" sz="1600">
                <a:solidFill>
                  <a:schemeClr val="tx1">
                    <a:lumMod val="65000"/>
                    <a:lumOff val="35000"/>
                  </a:schemeClr>
                </a:solidFill>
              </a:rPr>
              <a:t>SQL</a:t>
            </a:r>
            <a:r>
              <a:rPr lang="zh-CN" altLang="en-US" sz="1600">
                <a:solidFill>
                  <a:schemeClr val="tx1">
                    <a:lumMod val="65000"/>
                    <a:lumOff val="35000"/>
                  </a:schemeClr>
                </a:solidFill>
              </a:rPr>
              <a:t>语句及其执行结果如下：</a:t>
            </a:r>
          </a:p>
        </p:txBody>
      </p:sp>
      <p:grpSp>
        <p:nvGrpSpPr>
          <p:cNvPr id="8" name="组合 7">
            <a:extLst>
              <a:ext uri="{FF2B5EF4-FFF2-40B4-BE49-F238E27FC236}">
                <a16:creationId xmlns:a16="http://schemas.microsoft.com/office/drawing/2014/main" id="{5490B4B6-3AE6-D18C-05D7-3C793E75D1E4}"/>
              </a:ext>
            </a:extLst>
          </p:cNvPr>
          <p:cNvGrpSpPr/>
          <p:nvPr/>
        </p:nvGrpSpPr>
        <p:grpSpPr>
          <a:xfrm>
            <a:off x="682409" y="5463160"/>
            <a:ext cx="10096656" cy="1071395"/>
            <a:chOff x="812800" y="4424635"/>
            <a:chExt cx="10580688" cy="1800000"/>
          </a:xfrm>
        </p:grpSpPr>
        <p:sp>
          <p:nvSpPr>
            <p:cNvPr id="10" name="圆角矩形 19">
              <a:extLst>
                <a:ext uri="{FF2B5EF4-FFF2-40B4-BE49-F238E27FC236}">
                  <a16:creationId xmlns:a16="http://schemas.microsoft.com/office/drawing/2014/main" id="{92A5DBE0-D6B6-D3DB-57FD-D5463D890D45}"/>
                </a:ext>
              </a:extLst>
            </p:cNvPr>
            <p:cNvSpPr/>
            <p:nvPr/>
          </p:nvSpPr>
          <p:spPr>
            <a:xfrm>
              <a:off x="1506538" y="4433966"/>
              <a:ext cx="9886950" cy="1787525"/>
            </a:xfrm>
            <a:prstGeom prst="roundRect">
              <a:avLst/>
            </a:prstGeom>
            <a:solidFill>
              <a:schemeClr val="accent6"/>
            </a:solid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hangingPunct="1"/>
              <a:r>
                <a:rPr lang="en-US" altLang="zh-CN">
                  <a:solidFill>
                    <a:srgbClr val="FFFFFF"/>
                  </a:solidFill>
                  <a:sym typeface="Arial" pitchFamily="34" charset="0"/>
                </a:rPr>
                <a:t> </a:t>
              </a:r>
            </a:p>
          </p:txBody>
        </p:sp>
        <p:grpSp>
          <p:nvGrpSpPr>
            <p:cNvPr id="11" name="组合 10">
              <a:extLst>
                <a:ext uri="{FF2B5EF4-FFF2-40B4-BE49-F238E27FC236}">
                  <a16:creationId xmlns:a16="http://schemas.microsoft.com/office/drawing/2014/main" id="{A8887FCA-62FC-2D34-0DC2-B2EC4692B07B}"/>
                </a:ext>
              </a:extLst>
            </p:cNvPr>
            <p:cNvGrpSpPr>
              <a:grpSpLocks/>
            </p:cNvGrpSpPr>
            <p:nvPr/>
          </p:nvGrpSpPr>
          <p:grpSpPr bwMode="auto">
            <a:xfrm>
              <a:off x="812800" y="4424635"/>
              <a:ext cx="1927225" cy="1800000"/>
              <a:chOff x="1350" y="2421"/>
              <a:chExt cx="3035" cy="3606"/>
            </a:xfrm>
          </p:grpSpPr>
          <p:sp>
            <p:nvSpPr>
              <p:cNvPr id="12" name="Flowchart: Off-page Connector 32">
                <a:extLst>
                  <a:ext uri="{FF2B5EF4-FFF2-40B4-BE49-F238E27FC236}">
                    <a16:creationId xmlns:a16="http://schemas.microsoft.com/office/drawing/2014/main" id="{573D344B-D395-97DF-1EBD-4DCFCCEA7496}"/>
                  </a:ext>
                </a:extLst>
              </p:cNvPr>
              <p:cNvSpPr/>
              <p:nvPr/>
            </p:nvSpPr>
            <p:spPr>
              <a:xfrm rot="16200000">
                <a:off x="1516" y="3158"/>
                <a:ext cx="3606" cy="2132"/>
              </a:xfrm>
              <a:custGeom>
                <a:avLst/>
                <a:gdLst>
                  <a:gd name="connsiteX0" fmla="*/ 10 w 1538"/>
                  <a:gd name="connsiteY0" fmla="*/ 0 h 2133"/>
                  <a:gd name="connsiteX1" fmla="*/ 1538 w 1538"/>
                  <a:gd name="connsiteY1" fmla="*/ 16 h 2133"/>
                  <a:gd name="connsiteX2" fmla="*/ 1530 w 1538"/>
                  <a:gd name="connsiteY2" fmla="*/ 1485 h 2133"/>
                  <a:gd name="connsiteX3" fmla="*/ 765 w 1538"/>
                  <a:gd name="connsiteY3" fmla="*/ 2133 h 2133"/>
                  <a:gd name="connsiteX4" fmla="*/ 0 w 1538"/>
                  <a:gd name="connsiteY4" fmla="*/ 1485 h 2133"/>
                  <a:gd name="connsiteX5" fmla="*/ 10 w 1538"/>
                  <a:gd name="connsiteY5" fmla="*/ 0 h 2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38" h="2133">
                    <a:moveTo>
                      <a:pt x="10" y="0"/>
                    </a:moveTo>
                    <a:lnTo>
                      <a:pt x="1538" y="16"/>
                    </a:lnTo>
                    <a:lnTo>
                      <a:pt x="1530" y="1485"/>
                    </a:lnTo>
                    <a:lnTo>
                      <a:pt x="765" y="2133"/>
                    </a:lnTo>
                    <a:lnTo>
                      <a:pt x="0" y="1485"/>
                    </a:lnTo>
                    <a:lnTo>
                      <a:pt x="10" y="0"/>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US" sz="3600" noProof="1">
                  <a:solidFill>
                    <a:schemeClr val="bg1"/>
                  </a:solidFill>
                  <a:latin typeface="Impact" panose="020B0806030902050204" pitchFamily="34" charset="0"/>
                </a:endParaRPr>
              </a:p>
            </p:txBody>
          </p:sp>
          <p:sp>
            <p:nvSpPr>
              <p:cNvPr id="13" name="Round Same Side Corner Rectangle 33">
                <a:extLst>
                  <a:ext uri="{FF2B5EF4-FFF2-40B4-BE49-F238E27FC236}">
                    <a16:creationId xmlns:a16="http://schemas.microsoft.com/office/drawing/2014/main" id="{B143A4D8-7593-D72B-2D71-4753BD75AB3D}"/>
                  </a:ext>
                </a:extLst>
              </p:cNvPr>
              <p:cNvSpPr/>
              <p:nvPr/>
            </p:nvSpPr>
            <p:spPr>
              <a:xfrm rot="16200000">
                <a:off x="724" y="3054"/>
                <a:ext cx="3590" cy="2338"/>
              </a:xfrm>
              <a:prstGeom prst="round2Same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r>
                  <a:rPr lang="zh-CN" altLang="en-US" sz="2800" b="1" noProof="1">
                    <a:solidFill>
                      <a:schemeClr val="bg1">
                        <a:lumMod val="50000"/>
                        <a:lumOff val="50000"/>
                      </a:schemeClr>
                    </a:solidFill>
                    <a:latin typeface="微软雅黑" panose="020B0503020204020204" pitchFamily="34" charset="-122"/>
                  </a:rPr>
                  <a:t>提示</a:t>
                </a:r>
                <a:endParaRPr lang="zh-CN" altLang="zh-CN" sz="2800" b="1" noProof="1">
                  <a:solidFill>
                    <a:schemeClr val="bg1">
                      <a:lumMod val="50000"/>
                      <a:lumOff val="50000"/>
                    </a:schemeClr>
                  </a:solidFill>
                  <a:latin typeface="微软雅黑" panose="020B0503020204020204" pitchFamily="34" charset="-122"/>
                </a:endParaRPr>
              </a:p>
            </p:txBody>
          </p:sp>
        </p:grpSp>
      </p:grpSp>
      <p:sp>
        <p:nvSpPr>
          <p:cNvPr id="9" name="文本框 41">
            <a:extLst>
              <a:ext uri="{FF2B5EF4-FFF2-40B4-BE49-F238E27FC236}">
                <a16:creationId xmlns:a16="http://schemas.microsoft.com/office/drawing/2014/main" id="{9384CB1D-AC3A-0882-96DD-5C9E5C1E3263}"/>
              </a:ext>
            </a:extLst>
          </p:cNvPr>
          <p:cNvSpPr txBox="1">
            <a:spLocks noChangeArrowheads="1"/>
          </p:cNvSpPr>
          <p:nvPr/>
        </p:nvSpPr>
        <p:spPr bwMode="auto">
          <a:xfrm>
            <a:off x="2503394" y="5545395"/>
            <a:ext cx="8099502" cy="913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ts val="2200"/>
              </a:lnSpc>
            </a:pPr>
            <a:r>
              <a:rPr lang="zh-CN" altLang="en-US" sz="1500" dirty="0">
                <a:solidFill>
                  <a:schemeClr val="bg1"/>
                </a:solidFill>
              </a:rPr>
              <a:t>在使用多字段组合索引时，要遵循“最左前缀”的规则，就是在查询时，利用索引中最左边的一个或几个字段匹配数据。例如，在</a:t>
            </a:r>
            <a:r>
              <a:rPr lang="en-US" altLang="zh-CN" sz="1500" dirty="0">
                <a:solidFill>
                  <a:schemeClr val="bg1"/>
                </a:solidFill>
              </a:rPr>
              <a:t>people1</a:t>
            </a:r>
            <a:r>
              <a:rPr lang="zh-CN" altLang="en-US" sz="1500" dirty="0">
                <a:solidFill>
                  <a:schemeClr val="bg1"/>
                </a:solidFill>
              </a:rPr>
              <a:t>表中，索引是由</a:t>
            </a:r>
            <a:r>
              <a:rPr lang="en-US" altLang="zh-CN" sz="1500" dirty="0">
                <a:solidFill>
                  <a:schemeClr val="bg1"/>
                </a:solidFill>
              </a:rPr>
              <a:t>name</a:t>
            </a:r>
            <a:r>
              <a:rPr lang="zh-CN" altLang="en-US" sz="1500" dirty="0">
                <a:solidFill>
                  <a:schemeClr val="bg1"/>
                </a:solidFill>
              </a:rPr>
              <a:t>，</a:t>
            </a:r>
            <a:r>
              <a:rPr lang="en-US" altLang="zh-CN" sz="1500" dirty="0">
                <a:solidFill>
                  <a:schemeClr val="bg1"/>
                </a:solidFill>
              </a:rPr>
              <a:t>age</a:t>
            </a:r>
            <a:r>
              <a:rPr lang="zh-CN" altLang="en-US" sz="1500" dirty="0">
                <a:solidFill>
                  <a:schemeClr val="bg1"/>
                </a:solidFill>
              </a:rPr>
              <a:t>和</a:t>
            </a:r>
            <a:r>
              <a:rPr lang="en-US" altLang="zh-CN" sz="1500" dirty="0">
                <a:solidFill>
                  <a:schemeClr val="bg1"/>
                </a:solidFill>
              </a:rPr>
              <a:t>status 3</a:t>
            </a:r>
            <a:r>
              <a:rPr lang="zh-CN" altLang="en-US" sz="1500" dirty="0">
                <a:solidFill>
                  <a:schemeClr val="bg1"/>
                </a:solidFill>
              </a:rPr>
              <a:t>个字段组成的，可以使用的字段组合有（</a:t>
            </a:r>
            <a:r>
              <a:rPr lang="en-US" altLang="zh-CN" sz="1500" dirty="0" err="1">
                <a:solidFill>
                  <a:schemeClr val="bg1"/>
                </a:solidFill>
              </a:rPr>
              <a:t>name,age,status</a:t>
            </a:r>
            <a:r>
              <a:rPr lang="zh-CN" altLang="en-US" sz="1500" dirty="0">
                <a:solidFill>
                  <a:schemeClr val="bg1"/>
                </a:solidFill>
              </a:rPr>
              <a:t>）、（</a:t>
            </a:r>
            <a:r>
              <a:rPr lang="en-US" altLang="zh-CN" sz="1500" dirty="0" err="1">
                <a:solidFill>
                  <a:schemeClr val="bg1"/>
                </a:solidFill>
              </a:rPr>
              <a:t>name,age</a:t>
            </a:r>
            <a:r>
              <a:rPr lang="zh-CN" altLang="en-US" sz="1500" dirty="0">
                <a:solidFill>
                  <a:schemeClr val="bg1"/>
                </a:solidFill>
              </a:rPr>
              <a:t>）或</a:t>
            </a:r>
            <a:r>
              <a:rPr lang="en-US" altLang="zh-CN" sz="1500" dirty="0">
                <a:solidFill>
                  <a:schemeClr val="bg1"/>
                </a:solidFill>
              </a:rPr>
              <a:t>name</a:t>
            </a:r>
            <a:r>
              <a:rPr lang="zh-CN" altLang="en-US" sz="1500" dirty="0">
                <a:solidFill>
                  <a:schemeClr val="bg1"/>
                </a:solidFill>
              </a:rPr>
              <a:t>。</a:t>
            </a:r>
          </a:p>
        </p:txBody>
      </p:sp>
    </p:spTree>
    <p:extLst>
      <p:ext uri="{BB962C8B-B14F-4D97-AF65-F5344CB8AC3E}">
        <p14:creationId xmlns:p14="http://schemas.microsoft.com/office/powerpoint/2010/main" val="1245548910"/>
      </p:ext>
    </p:ext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D338158-41BA-3323-6F9F-3CD740A806EA}"/>
            </a:ext>
          </a:extLst>
        </p:cNvPr>
        <p:cNvGrpSpPr/>
        <p:nvPr/>
      </p:nvGrpSpPr>
      <p:grpSpPr>
        <a:xfrm>
          <a:off x="0" y="0"/>
          <a:ext cx="0" cy="0"/>
          <a:chOff x="0" y="0"/>
          <a:chExt cx="0" cy="0"/>
        </a:xfrm>
      </p:grpSpPr>
      <p:sp>
        <p:nvSpPr>
          <p:cNvPr id="3" name="矩形 2">
            <a:extLst>
              <a:ext uri="{FF2B5EF4-FFF2-40B4-BE49-F238E27FC236}">
                <a16:creationId xmlns:a16="http://schemas.microsoft.com/office/drawing/2014/main" id="{06EC10CA-8FE0-D56E-7A6A-6230C8CEDEC9}"/>
              </a:ext>
            </a:extLst>
          </p:cNvPr>
          <p:cNvSpPr/>
          <p:nvPr/>
        </p:nvSpPr>
        <p:spPr>
          <a:xfrm>
            <a:off x="326470" y="2689768"/>
            <a:ext cx="5528790" cy="4123607"/>
          </a:xfrm>
          <a:prstGeom prst="rect">
            <a:avLst/>
          </a:prstGeom>
          <a:solidFill>
            <a:schemeClr val="bg2"/>
          </a:solidFill>
          <a:ln w="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noProof="1">
              <a:sym typeface="Arial" panose="020B0604020202020204" pitchFamily="34" charset="0"/>
            </a:endParaRPr>
          </a:p>
        </p:txBody>
      </p:sp>
      <p:sp>
        <p:nvSpPr>
          <p:cNvPr id="4" name="文本框 38">
            <a:extLst>
              <a:ext uri="{FF2B5EF4-FFF2-40B4-BE49-F238E27FC236}">
                <a16:creationId xmlns:a16="http://schemas.microsoft.com/office/drawing/2014/main" id="{5F187F79-C1C6-C1F7-BB67-113DA9E0111F}"/>
              </a:ext>
            </a:extLst>
          </p:cNvPr>
          <p:cNvSpPr txBox="1">
            <a:spLocks noChangeArrowheads="1"/>
          </p:cNvSpPr>
          <p:nvPr/>
        </p:nvSpPr>
        <p:spPr bwMode="auto">
          <a:xfrm>
            <a:off x="449254" y="2781503"/>
            <a:ext cx="5406005" cy="40318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r>
              <a:rPr lang="en-US" altLang="zh-CN" sz="1600">
                <a:solidFill>
                  <a:srgbClr val="FF0000"/>
                </a:solidFill>
              </a:rPr>
              <a:t>mysql&gt; EXPLAIN SELECT * FROM people1 WHERE name='tom'and age=21 \G</a:t>
            </a:r>
          </a:p>
          <a:p>
            <a:pPr eaLnBrk="1" hangingPunct="1"/>
            <a:r>
              <a:rPr lang="en-US" altLang="zh-CN" sz="1600">
                <a:solidFill>
                  <a:srgbClr val="FF0000"/>
                </a:solidFill>
              </a:rPr>
              <a:t>*************************** 1. row ***************************</a:t>
            </a:r>
          </a:p>
          <a:p>
            <a:pPr eaLnBrk="1" hangingPunct="1"/>
            <a:r>
              <a:rPr lang="en-US" altLang="zh-CN" sz="1600">
                <a:solidFill>
                  <a:srgbClr val="FF0000"/>
                </a:solidFill>
              </a:rPr>
              <a:t>          id: 1</a:t>
            </a:r>
          </a:p>
          <a:p>
            <a:pPr eaLnBrk="1" hangingPunct="1"/>
            <a:r>
              <a:rPr lang="en-US" altLang="zh-CN" sz="1600">
                <a:solidFill>
                  <a:srgbClr val="FF0000"/>
                </a:solidFill>
              </a:rPr>
              <a:t>   select_type: SIMPLE</a:t>
            </a:r>
          </a:p>
          <a:p>
            <a:pPr eaLnBrk="1" hangingPunct="1"/>
            <a:r>
              <a:rPr lang="en-US" altLang="zh-CN" sz="1600">
                <a:solidFill>
                  <a:srgbClr val="FF0000"/>
                </a:solidFill>
              </a:rPr>
              <a:t>        table: people1</a:t>
            </a:r>
          </a:p>
          <a:p>
            <a:pPr eaLnBrk="1" hangingPunct="1"/>
            <a:r>
              <a:rPr lang="en-US" altLang="zh-CN" sz="1600">
                <a:solidFill>
                  <a:srgbClr val="FF0000"/>
                </a:solidFill>
              </a:rPr>
              <a:t>    partitions: NULL</a:t>
            </a:r>
          </a:p>
          <a:p>
            <a:pPr eaLnBrk="1" hangingPunct="1"/>
            <a:r>
              <a:rPr lang="en-US" altLang="zh-CN" sz="1600">
                <a:solidFill>
                  <a:srgbClr val="FF0000"/>
                </a:solidFill>
              </a:rPr>
              <a:t>        type: ref</a:t>
            </a:r>
          </a:p>
          <a:p>
            <a:pPr eaLnBrk="1" hangingPunct="1"/>
            <a:r>
              <a:rPr lang="en-US" altLang="zh-CN" sz="1600">
                <a:solidFill>
                  <a:srgbClr val="FF0000"/>
                </a:solidFill>
              </a:rPr>
              <a:t>possible_keys: n_index</a:t>
            </a:r>
          </a:p>
          <a:p>
            <a:pPr eaLnBrk="1" hangingPunct="1"/>
            <a:r>
              <a:rPr lang="en-US" altLang="zh-CN" sz="1600">
                <a:solidFill>
                  <a:srgbClr val="FF0000"/>
                </a:solidFill>
              </a:rPr>
              <a:t>        key: n_index</a:t>
            </a:r>
          </a:p>
          <a:p>
            <a:pPr eaLnBrk="1" hangingPunct="1"/>
            <a:r>
              <a:rPr lang="en-US" altLang="zh-CN" sz="1600">
                <a:solidFill>
                  <a:srgbClr val="FF0000"/>
                </a:solidFill>
              </a:rPr>
              <a:t>     key_len: 95</a:t>
            </a:r>
          </a:p>
          <a:p>
            <a:pPr eaLnBrk="1" hangingPunct="1"/>
            <a:r>
              <a:rPr lang="en-US" altLang="zh-CN" sz="1600">
                <a:solidFill>
                  <a:srgbClr val="FF0000"/>
                </a:solidFill>
              </a:rPr>
              <a:t>         ref: const,const</a:t>
            </a:r>
          </a:p>
          <a:p>
            <a:pPr eaLnBrk="1" hangingPunct="1"/>
            <a:r>
              <a:rPr lang="en-US" altLang="zh-CN" sz="1600">
                <a:solidFill>
                  <a:srgbClr val="FF0000"/>
                </a:solidFill>
              </a:rPr>
              <a:t>       rows: 1</a:t>
            </a:r>
          </a:p>
          <a:p>
            <a:pPr eaLnBrk="1" hangingPunct="1"/>
            <a:r>
              <a:rPr lang="en-US" altLang="zh-CN" sz="1600">
                <a:solidFill>
                  <a:srgbClr val="FF0000"/>
                </a:solidFill>
              </a:rPr>
              <a:t>     filtered: 100.00</a:t>
            </a:r>
          </a:p>
          <a:p>
            <a:pPr eaLnBrk="1" hangingPunct="1"/>
            <a:r>
              <a:rPr lang="en-US" altLang="zh-CN" sz="1600">
                <a:solidFill>
                  <a:srgbClr val="FF0000"/>
                </a:solidFill>
              </a:rPr>
              <a:t>      Extra: NULL</a:t>
            </a:r>
          </a:p>
          <a:p>
            <a:pPr eaLnBrk="1" hangingPunct="1"/>
            <a:r>
              <a:rPr lang="en-US" altLang="zh-CN" sz="1600">
                <a:solidFill>
                  <a:srgbClr val="FF0000"/>
                </a:solidFill>
              </a:rPr>
              <a:t>1 row in set, 1 warning (0.00 sec)</a:t>
            </a:r>
          </a:p>
        </p:txBody>
      </p:sp>
      <p:sp>
        <p:nvSpPr>
          <p:cNvPr id="5" name="文本框 3">
            <a:extLst>
              <a:ext uri="{FF2B5EF4-FFF2-40B4-BE49-F238E27FC236}">
                <a16:creationId xmlns:a16="http://schemas.microsoft.com/office/drawing/2014/main" id="{BFC799B2-8565-1BDA-5D36-EA3742F320A4}"/>
              </a:ext>
            </a:extLst>
          </p:cNvPr>
          <p:cNvSpPr txBox="1">
            <a:spLocks noChangeArrowheads="1"/>
          </p:cNvSpPr>
          <p:nvPr/>
        </p:nvSpPr>
        <p:spPr bwMode="auto">
          <a:xfrm>
            <a:off x="1747663" y="1069259"/>
            <a:ext cx="9271000" cy="4584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ct val="150000"/>
              </a:lnSpc>
            </a:pPr>
            <a:r>
              <a:rPr lang="zh-CN" altLang="en-US"/>
              <a:t>创建组合索引</a:t>
            </a:r>
            <a:endParaRPr lang="zh-CN" altLang="en-US" noProof="1"/>
          </a:p>
        </p:txBody>
      </p:sp>
      <p:grpSp>
        <p:nvGrpSpPr>
          <p:cNvPr id="6" name="组合 5">
            <a:extLst>
              <a:ext uri="{FF2B5EF4-FFF2-40B4-BE49-F238E27FC236}">
                <a16:creationId xmlns:a16="http://schemas.microsoft.com/office/drawing/2014/main" id="{F84465EB-1DBD-5157-5A0B-3555835CDF04}"/>
              </a:ext>
            </a:extLst>
          </p:cNvPr>
          <p:cNvGrpSpPr/>
          <p:nvPr/>
        </p:nvGrpSpPr>
        <p:grpSpPr>
          <a:xfrm>
            <a:off x="744363" y="953954"/>
            <a:ext cx="1003300" cy="722312"/>
            <a:chOff x="877888" y="1586140"/>
            <a:chExt cx="1003300" cy="722312"/>
          </a:xfrm>
        </p:grpSpPr>
        <p:sp>
          <p:nvSpPr>
            <p:cNvPr id="11" name="íṩľíḍè-Freeform: Shape 9">
              <a:extLst>
                <a:ext uri="{FF2B5EF4-FFF2-40B4-BE49-F238E27FC236}">
                  <a16:creationId xmlns:a16="http://schemas.microsoft.com/office/drawing/2014/main" id="{65DD95FF-E421-0FA8-27BA-AC7E7EB39159}"/>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endParaRPr lang="zh-CN" altLang="en-US"/>
            </a:p>
          </p:txBody>
        </p:sp>
        <p:sp>
          <p:nvSpPr>
            <p:cNvPr id="12" name="íṩľíḍè-Oval 10">
              <a:extLst>
                <a:ext uri="{FF2B5EF4-FFF2-40B4-BE49-F238E27FC236}">
                  <a16:creationId xmlns:a16="http://schemas.microsoft.com/office/drawing/2014/main" id="{92DF506A-A14A-8FAE-5873-B287D51E474F}"/>
                </a:ext>
              </a:extLst>
            </p:cNvPr>
            <p:cNvSpPr/>
            <p:nvPr/>
          </p:nvSpPr>
          <p:spPr>
            <a:xfrm>
              <a:off x="1289050" y="1774664"/>
              <a:ext cx="341313" cy="341313"/>
            </a:xfrm>
            <a:prstGeom prst="ellipse">
              <a:avLst/>
            </a:pr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hangingPunct="1"/>
              <a:r>
                <a:rPr lang="en-US" altLang="zh-CN"/>
                <a:t>2</a:t>
              </a:r>
            </a:p>
          </p:txBody>
        </p:sp>
      </p:grpSp>
      <p:sp>
        <p:nvSpPr>
          <p:cNvPr id="7" name="文本框 41">
            <a:extLst>
              <a:ext uri="{FF2B5EF4-FFF2-40B4-BE49-F238E27FC236}">
                <a16:creationId xmlns:a16="http://schemas.microsoft.com/office/drawing/2014/main" id="{310CE42A-3297-B52B-8678-2701A18F69D6}"/>
              </a:ext>
            </a:extLst>
          </p:cNvPr>
          <p:cNvSpPr txBox="1">
            <a:spLocks noChangeArrowheads="1"/>
          </p:cNvSpPr>
          <p:nvPr/>
        </p:nvSpPr>
        <p:spPr bwMode="auto">
          <a:xfrm>
            <a:off x="332630" y="1676345"/>
            <a:ext cx="5410712" cy="10926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ts val="2600"/>
              </a:lnSpc>
            </a:pPr>
            <a:r>
              <a:rPr lang="en-US" altLang="zh-CN"/>
              <a:t>MySQL</a:t>
            </a:r>
            <a:r>
              <a:rPr lang="zh-CN" altLang="en-US"/>
              <a:t>提供</a:t>
            </a:r>
            <a:r>
              <a:rPr lang="en-US" altLang="zh-CN"/>
              <a:t>EXPLAIN</a:t>
            </a:r>
            <a:r>
              <a:rPr lang="zh-CN" altLang="en-US"/>
              <a:t>关键字用于查看索引的使用情况。执行</a:t>
            </a:r>
            <a:r>
              <a:rPr lang="en-US" altLang="zh-CN"/>
              <a:t>SQL</a:t>
            </a:r>
            <a:r>
              <a:rPr lang="zh-CN" altLang="en-US"/>
              <a:t>语句，以</a:t>
            </a:r>
            <a:r>
              <a:rPr lang="en-US" altLang="zh-CN"/>
              <a:t>name</a:t>
            </a:r>
            <a:r>
              <a:rPr lang="zh-CN" altLang="en-US"/>
              <a:t>和</a:t>
            </a:r>
            <a:r>
              <a:rPr lang="en-US" altLang="zh-CN"/>
              <a:t>age</a:t>
            </a:r>
            <a:r>
              <a:rPr lang="zh-CN" altLang="en-US"/>
              <a:t>字段为条件查询，结果如下：</a:t>
            </a:r>
          </a:p>
        </p:txBody>
      </p:sp>
      <p:sp>
        <p:nvSpPr>
          <p:cNvPr id="8" name="矩形 7">
            <a:extLst>
              <a:ext uri="{FF2B5EF4-FFF2-40B4-BE49-F238E27FC236}">
                <a16:creationId xmlns:a16="http://schemas.microsoft.com/office/drawing/2014/main" id="{27080585-9741-6A35-28E4-79BB0BD848AE}"/>
              </a:ext>
            </a:extLst>
          </p:cNvPr>
          <p:cNvSpPr/>
          <p:nvPr/>
        </p:nvSpPr>
        <p:spPr>
          <a:xfrm>
            <a:off x="6000798" y="2143129"/>
            <a:ext cx="5864733" cy="4123607"/>
          </a:xfrm>
          <a:prstGeom prst="rect">
            <a:avLst/>
          </a:prstGeom>
          <a:solidFill>
            <a:schemeClr val="bg2"/>
          </a:solidFill>
          <a:ln w="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noProof="1">
              <a:sym typeface="Arial" panose="020B0604020202020204" pitchFamily="34" charset="0"/>
            </a:endParaRPr>
          </a:p>
        </p:txBody>
      </p:sp>
      <p:sp>
        <p:nvSpPr>
          <p:cNvPr id="9" name="文本框 38">
            <a:extLst>
              <a:ext uri="{FF2B5EF4-FFF2-40B4-BE49-F238E27FC236}">
                <a16:creationId xmlns:a16="http://schemas.microsoft.com/office/drawing/2014/main" id="{C17EA5D5-4B18-DCE3-E9B1-0E8FDF3DF689}"/>
              </a:ext>
            </a:extLst>
          </p:cNvPr>
          <p:cNvSpPr txBox="1">
            <a:spLocks noChangeArrowheads="1"/>
          </p:cNvSpPr>
          <p:nvPr/>
        </p:nvSpPr>
        <p:spPr bwMode="auto">
          <a:xfrm>
            <a:off x="6254217" y="2234864"/>
            <a:ext cx="5406005" cy="40318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r>
              <a:rPr lang="en-US" altLang="zh-CN" sz="1600">
                <a:solidFill>
                  <a:srgbClr val="FF0000"/>
                </a:solidFill>
              </a:rPr>
              <a:t>mysql&gt; EXPLAIN SELECT * FROM people1 WHERE age=21 and status=1 \G</a:t>
            </a:r>
          </a:p>
          <a:p>
            <a:pPr eaLnBrk="1" hangingPunct="1"/>
            <a:r>
              <a:rPr lang="en-US" altLang="zh-CN" sz="1600">
                <a:solidFill>
                  <a:srgbClr val="FF0000"/>
                </a:solidFill>
              </a:rPr>
              <a:t>*************************** 1. row ***************************</a:t>
            </a:r>
          </a:p>
          <a:p>
            <a:pPr eaLnBrk="1" hangingPunct="1"/>
            <a:r>
              <a:rPr lang="en-US" altLang="zh-CN" sz="1600">
                <a:solidFill>
                  <a:srgbClr val="FF0000"/>
                </a:solidFill>
              </a:rPr>
              <a:t>          id: 1</a:t>
            </a:r>
          </a:p>
          <a:p>
            <a:pPr eaLnBrk="1" hangingPunct="1"/>
            <a:r>
              <a:rPr lang="en-US" altLang="zh-CN" sz="1600">
                <a:solidFill>
                  <a:srgbClr val="FF0000"/>
                </a:solidFill>
              </a:rPr>
              <a:t>   select_type: SIMPLE</a:t>
            </a:r>
          </a:p>
          <a:p>
            <a:pPr eaLnBrk="1" hangingPunct="1"/>
            <a:r>
              <a:rPr lang="en-US" altLang="zh-CN" sz="1600">
                <a:solidFill>
                  <a:srgbClr val="FF0000"/>
                </a:solidFill>
              </a:rPr>
              <a:t>        table: people1</a:t>
            </a:r>
          </a:p>
          <a:p>
            <a:pPr eaLnBrk="1" hangingPunct="1"/>
            <a:r>
              <a:rPr lang="en-US" altLang="zh-CN" sz="1600">
                <a:solidFill>
                  <a:srgbClr val="FF0000"/>
                </a:solidFill>
              </a:rPr>
              <a:t>    partitions: NULL</a:t>
            </a:r>
          </a:p>
          <a:p>
            <a:pPr eaLnBrk="1" hangingPunct="1"/>
            <a:r>
              <a:rPr lang="en-US" altLang="zh-CN" sz="1600">
                <a:solidFill>
                  <a:srgbClr val="FF0000"/>
                </a:solidFill>
              </a:rPr>
              <a:t>        type: ALL</a:t>
            </a:r>
          </a:p>
          <a:p>
            <a:pPr eaLnBrk="1" hangingPunct="1"/>
            <a:r>
              <a:rPr lang="en-US" altLang="zh-CN" sz="1600">
                <a:solidFill>
                  <a:srgbClr val="FF0000"/>
                </a:solidFill>
              </a:rPr>
              <a:t>possible_keys: NULL</a:t>
            </a:r>
          </a:p>
          <a:p>
            <a:pPr eaLnBrk="1" hangingPunct="1"/>
            <a:r>
              <a:rPr lang="en-US" altLang="zh-CN" sz="1600">
                <a:solidFill>
                  <a:srgbClr val="FF0000"/>
                </a:solidFill>
              </a:rPr>
              <a:t>        key: NULL</a:t>
            </a:r>
          </a:p>
          <a:p>
            <a:pPr eaLnBrk="1" hangingPunct="1"/>
            <a:r>
              <a:rPr lang="en-US" altLang="zh-CN" sz="1600">
                <a:solidFill>
                  <a:srgbClr val="FF0000"/>
                </a:solidFill>
              </a:rPr>
              <a:t>     key_len: NULL</a:t>
            </a:r>
          </a:p>
          <a:p>
            <a:pPr eaLnBrk="1" hangingPunct="1"/>
            <a:r>
              <a:rPr lang="en-US" altLang="zh-CN" sz="1600">
                <a:solidFill>
                  <a:srgbClr val="FF0000"/>
                </a:solidFill>
              </a:rPr>
              <a:t>         ref: NULL</a:t>
            </a:r>
          </a:p>
          <a:p>
            <a:pPr eaLnBrk="1" hangingPunct="1"/>
            <a:r>
              <a:rPr lang="en-US" altLang="zh-CN" sz="1600">
                <a:solidFill>
                  <a:srgbClr val="FF0000"/>
                </a:solidFill>
              </a:rPr>
              <a:t>       rows: 1</a:t>
            </a:r>
          </a:p>
          <a:p>
            <a:pPr eaLnBrk="1" hangingPunct="1"/>
            <a:r>
              <a:rPr lang="en-US" altLang="zh-CN" sz="1600">
                <a:solidFill>
                  <a:srgbClr val="FF0000"/>
                </a:solidFill>
              </a:rPr>
              <a:t>     filtered: 100.00</a:t>
            </a:r>
          </a:p>
          <a:p>
            <a:pPr eaLnBrk="1" hangingPunct="1"/>
            <a:r>
              <a:rPr lang="en-US" altLang="zh-CN" sz="1600">
                <a:solidFill>
                  <a:srgbClr val="FF0000"/>
                </a:solidFill>
              </a:rPr>
              <a:t>      Extra: Using where</a:t>
            </a:r>
          </a:p>
          <a:p>
            <a:pPr eaLnBrk="1" hangingPunct="1"/>
            <a:r>
              <a:rPr lang="en-US" altLang="zh-CN" sz="1600">
                <a:solidFill>
                  <a:srgbClr val="FF0000"/>
                </a:solidFill>
              </a:rPr>
              <a:t>1 row in set, 1 warning (0.00 sec)</a:t>
            </a:r>
          </a:p>
        </p:txBody>
      </p:sp>
      <p:sp>
        <p:nvSpPr>
          <p:cNvPr id="10" name="文本框 41">
            <a:extLst>
              <a:ext uri="{FF2B5EF4-FFF2-40B4-BE49-F238E27FC236}">
                <a16:creationId xmlns:a16="http://schemas.microsoft.com/office/drawing/2014/main" id="{1FB1A01C-A836-F1BA-135E-F486861D263B}"/>
              </a:ext>
            </a:extLst>
          </p:cNvPr>
          <p:cNvSpPr txBox="1">
            <a:spLocks noChangeArrowheads="1"/>
          </p:cNvSpPr>
          <p:nvPr/>
        </p:nvSpPr>
        <p:spPr bwMode="auto">
          <a:xfrm>
            <a:off x="6296220" y="1269671"/>
            <a:ext cx="5410712" cy="730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ts val="2600"/>
              </a:lnSpc>
            </a:pPr>
            <a:r>
              <a:rPr lang="zh-CN" altLang="en-US"/>
              <a:t>执行</a:t>
            </a:r>
            <a:r>
              <a:rPr lang="en-US" altLang="zh-CN"/>
              <a:t>SQL</a:t>
            </a:r>
            <a:r>
              <a:rPr lang="zh-CN" altLang="en-US"/>
              <a:t>语句，以</a:t>
            </a:r>
            <a:r>
              <a:rPr lang="en-US" altLang="zh-CN"/>
              <a:t>age</a:t>
            </a:r>
            <a:r>
              <a:rPr lang="zh-CN" altLang="en-US"/>
              <a:t>和</a:t>
            </a:r>
            <a:r>
              <a:rPr lang="en-US" altLang="zh-CN"/>
              <a:t>status</a:t>
            </a:r>
            <a:r>
              <a:rPr lang="zh-CN" altLang="en-US"/>
              <a:t>字段为条件查询，结果如下：</a:t>
            </a:r>
          </a:p>
        </p:txBody>
      </p:sp>
    </p:spTree>
    <p:extLst>
      <p:ext uri="{BB962C8B-B14F-4D97-AF65-F5344CB8AC3E}">
        <p14:creationId xmlns:p14="http://schemas.microsoft.com/office/powerpoint/2010/main" val="2157262466"/>
      </p:ext>
    </p:extLst>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D6810C7-E1BA-7D2F-55AD-44040CB46EDB}"/>
            </a:ext>
          </a:extLst>
        </p:cNvPr>
        <p:cNvGrpSpPr/>
        <p:nvPr/>
      </p:nvGrpSpPr>
      <p:grpSpPr>
        <a:xfrm>
          <a:off x="0" y="0"/>
          <a:ext cx="0" cy="0"/>
          <a:chOff x="0" y="0"/>
          <a:chExt cx="0" cy="0"/>
        </a:xfrm>
      </p:grpSpPr>
      <p:sp>
        <p:nvSpPr>
          <p:cNvPr id="3" name="文本框 41">
            <a:extLst>
              <a:ext uri="{FF2B5EF4-FFF2-40B4-BE49-F238E27FC236}">
                <a16:creationId xmlns:a16="http://schemas.microsoft.com/office/drawing/2014/main" id="{22225C39-C60D-9D4A-078C-D582E4060CAE}"/>
              </a:ext>
            </a:extLst>
          </p:cNvPr>
          <p:cNvSpPr txBox="1">
            <a:spLocks noChangeArrowheads="1"/>
          </p:cNvSpPr>
          <p:nvPr/>
        </p:nvSpPr>
        <p:spPr bwMode="auto">
          <a:xfrm>
            <a:off x="816694" y="1816991"/>
            <a:ext cx="10421256" cy="730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ts val="2600"/>
              </a:lnSpc>
            </a:pPr>
            <a:r>
              <a:rPr lang="zh-CN" altLang="en-US"/>
              <a:t>创建索引的主要目的是减少查询索引列操作的执行时间。唯一索引与普通索引的不同之处在于：索引列的值必须唯一；如果是组合索引，则列值的组合必须唯一。</a:t>
            </a:r>
          </a:p>
        </p:txBody>
      </p:sp>
      <p:sp>
        <p:nvSpPr>
          <p:cNvPr id="4" name="矩形 3">
            <a:extLst>
              <a:ext uri="{FF2B5EF4-FFF2-40B4-BE49-F238E27FC236}">
                <a16:creationId xmlns:a16="http://schemas.microsoft.com/office/drawing/2014/main" id="{5A994A6C-04A6-2ED0-5445-0DC79405D973}"/>
              </a:ext>
            </a:extLst>
          </p:cNvPr>
          <p:cNvSpPr/>
          <p:nvPr/>
        </p:nvSpPr>
        <p:spPr>
          <a:xfrm>
            <a:off x="916953" y="4248668"/>
            <a:ext cx="9882453" cy="2080627"/>
          </a:xfrm>
          <a:prstGeom prst="rect">
            <a:avLst/>
          </a:prstGeom>
          <a:solidFill>
            <a:schemeClr val="bg2"/>
          </a:solidFill>
          <a:ln w="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noProof="1">
              <a:sym typeface="Arial" panose="020B0604020202020204" pitchFamily="34" charset="0"/>
            </a:endParaRPr>
          </a:p>
        </p:txBody>
      </p:sp>
      <p:sp>
        <p:nvSpPr>
          <p:cNvPr id="5" name="文本框 38">
            <a:extLst>
              <a:ext uri="{FF2B5EF4-FFF2-40B4-BE49-F238E27FC236}">
                <a16:creationId xmlns:a16="http://schemas.microsoft.com/office/drawing/2014/main" id="{A832047E-14D6-4653-6514-82C962ED90F1}"/>
              </a:ext>
            </a:extLst>
          </p:cNvPr>
          <p:cNvSpPr txBox="1">
            <a:spLocks noChangeArrowheads="1"/>
          </p:cNvSpPr>
          <p:nvPr/>
        </p:nvSpPr>
        <p:spPr bwMode="auto">
          <a:xfrm>
            <a:off x="2019493" y="4387056"/>
            <a:ext cx="8574639" cy="1815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r>
              <a:rPr lang="en-US" altLang="zh-CN" sz="1600">
                <a:solidFill>
                  <a:srgbClr val="FF0000"/>
                </a:solidFill>
              </a:rPr>
              <a:t>mysql&gt; CREATE TABLE people2(</a:t>
            </a:r>
          </a:p>
          <a:p>
            <a:pPr eaLnBrk="1" hangingPunct="1"/>
            <a:r>
              <a:rPr lang="en-US" altLang="zh-CN" sz="1600">
                <a:solidFill>
                  <a:srgbClr val="FF0000"/>
                </a:solidFill>
              </a:rPr>
              <a:t>    -&gt; id INT(11),</a:t>
            </a:r>
          </a:p>
          <a:p>
            <a:pPr eaLnBrk="1" hangingPunct="1"/>
            <a:r>
              <a:rPr lang="en-US" altLang="zh-CN" sz="1600">
                <a:solidFill>
                  <a:srgbClr val="FF0000"/>
                </a:solidFill>
              </a:rPr>
              <a:t>    -&gt; name VARCHAR(30),</a:t>
            </a:r>
          </a:p>
          <a:p>
            <a:pPr eaLnBrk="1" hangingPunct="1"/>
            <a:r>
              <a:rPr lang="en-US" altLang="zh-CN" sz="1600">
                <a:solidFill>
                  <a:srgbClr val="FF0000"/>
                </a:solidFill>
              </a:rPr>
              <a:t>    -&gt; mobile VARCHAR(11),</a:t>
            </a:r>
          </a:p>
          <a:p>
            <a:pPr eaLnBrk="1" hangingPunct="1"/>
            <a:r>
              <a:rPr lang="en-US" altLang="zh-CN" sz="1600">
                <a:solidFill>
                  <a:srgbClr val="FF0000"/>
                </a:solidFill>
              </a:rPr>
              <a:t>    -&gt; UNIQUE m_unique(id)</a:t>
            </a:r>
          </a:p>
          <a:p>
            <a:pPr eaLnBrk="1" hangingPunct="1"/>
            <a:r>
              <a:rPr lang="en-US" altLang="zh-CN" sz="1600">
                <a:solidFill>
                  <a:srgbClr val="FF0000"/>
                </a:solidFill>
              </a:rPr>
              <a:t>    -&gt; );</a:t>
            </a:r>
          </a:p>
          <a:p>
            <a:pPr eaLnBrk="1" hangingPunct="1"/>
            <a:r>
              <a:rPr lang="en-US" altLang="zh-CN" sz="1600">
                <a:solidFill>
                  <a:srgbClr val="FF0000"/>
                </a:solidFill>
              </a:rPr>
              <a:t>Query OK, 0 rows affected (0.52 sec)</a:t>
            </a:r>
          </a:p>
        </p:txBody>
      </p:sp>
      <p:sp>
        <p:nvSpPr>
          <p:cNvPr id="6" name="文本框 3">
            <a:extLst>
              <a:ext uri="{FF2B5EF4-FFF2-40B4-BE49-F238E27FC236}">
                <a16:creationId xmlns:a16="http://schemas.microsoft.com/office/drawing/2014/main" id="{07AB9EFD-005F-F3FA-9186-127FC55E914D}"/>
              </a:ext>
            </a:extLst>
          </p:cNvPr>
          <p:cNvSpPr txBox="1">
            <a:spLocks noChangeArrowheads="1"/>
          </p:cNvSpPr>
          <p:nvPr/>
        </p:nvSpPr>
        <p:spPr bwMode="auto">
          <a:xfrm>
            <a:off x="1737184" y="1200574"/>
            <a:ext cx="9271000" cy="4584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ct val="150000"/>
              </a:lnSpc>
            </a:pPr>
            <a:r>
              <a:rPr lang="zh-CN" altLang="en-US"/>
              <a:t>创建唯一索引</a:t>
            </a:r>
            <a:endParaRPr lang="zh-CN" altLang="en-US" noProof="1"/>
          </a:p>
        </p:txBody>
      </p:sp>
      <p:grpSp>
        <p:nvGrpSpPr>
          <p:cNvPr id="7" name="组合 6">
            <a:extLst>
              <a:ext uri="{FF2B5EF4-FFF2-40B4-BE49-F238E27FC236}">
                <a16:creationId xmlns:a16="http://schemas.microsoft.com/office/drawing/2014/main" id="{5184AA97-E4E1-43D2-A9DE-BF3482DF7733}"/>
              </a:ext>
            </a:extLst>
          </p:cNvPr>
          <p:cNvGrpSpPr/>
          <p:nvPr/>
        </p:nvGrpSpPr>
        <p:grpSpPr>
          <a:xfrm>
            <a:off x="733884" y="1085269"/>
            <a:ext cx="1003300" cy="722312"/>
            <a:chOff x="877888" y="1586140"/>
            <a:chExt cx="1003300" cy="722312"/>
          </a:xfrm>
        </p:grpSpPr>
        <p:sp>
          <p:nvSpPr>
            <p:cNvPr id="14" name="íṩľíḍè-Freeform: Shape 9">
              <a:extLst>
                <a:ext uri="{FF2B5EF4-FFF2-40B4-BE49-F238E27FC236}">
                  <a16:creationId xmlns:a16="http://schemas.microsoft.com/office/drawing/2014/main" id="{B29B4690-B461-6183-55D9-59A1B1C5282D}"/>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endParaRPr lang="zh-CN" altLang="en-US"/>
            </a:p>
          </p:txBody>
        </p:sp>
        <p:sp>
          <p:nvSpPr>
            <p:cNvPr id="15" name="íṩľíḍè-Oval 10">
              <a:extLst>
                <a:ext uri="{FF2B5EF4-FFF2-40B4-BE49-F238E27FC236}">
                  <a16:creationId xmlns:a16="http://schemas.microsoft.com/office/drawing/2014/main" id="{CF33E505-0713-5B96-20A9-DA5F1CF7CAB4}"/>
                </a:ext>
              </a:extLst>
            </p:cNvPr>
            <p:cNvSpPr/>
            <p:nvPr/>
          </p:nvSpPr>
          <p:spPr>
            <a:xfrm>
              <a:off x="1289050" y="1774664"/>
              <a:ext cx="341313" cy="341313"/>
            </a:xfrm>
            <a:prstGeom prst="ellipse">
              <a:avLst/>
            </a:pr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hangingPunct="1"/>
              <a:r>
                <a:rPr lang="en-US" altLang="zh-CN"/>
                <a:t>3</a:t>
              </a:r>
            </a:p>
          </p:txBody>
        </p:sp>
      </p:grpSp>
      <p:grpSp>
        <p:nvGrpSpPr>
          <p:cNvPr id="8" name="组合 7">
            <a:extLst>
              <a:ext uri="{FF2B5EF4-FFF2-40B4-BE49-F238E27FC236}">
                <a16:creationId xmlns:a16="http://schemas.microsoft.com/office/drawing/2014/main" id="{6F1BA807-6AB7-1A26-7356-27302E82ADF8}"/>
              </a:ext>
            </a:extLst>
          </p:cNvPr>
          <p:cNvGrpSpPr/>
          <p:nvPr/>
        </p:nvGrpSpPr>
        <p:grpSpPr>
          <a:xfrm>
            <a:off x="692798" y="2533658"/>
            <a:ext cx="2183765" cy="600710"/>
            <a:chOff x="1320" y="4641"/>
            <a:chExt cx="3439" cy="946"/>
          </a:xfrm>
          <a:solidFill>
            <a:schemeClr val="accent6"/>
          </a:solidFill>
        </p:grpSpPr>
        <p:sp>
          <p:nvSpPr>
            <p:cNvPr id="12" name="椭圆 11">
              <a:extLst>
                <a:ext uri="{FF2B5EF4-FFF2-40B4-BE49-F238E27FC236}">
                  <a16:creationId xmlns:a16="http://schemas.microsoft.com/office/drawing/2014/main" id="{B771E144-333B-9C1E-C238-D4EC105137EA}"/>
                </a:ext>
              </a:extLst>
            </p:cNvPr>
            <p:cNvSpPr/>
            <p:nvPr/>
          </p:nvSpPr>
          <p:spPr>
            <a:xfrm>
              <a:off x="1320" y="4641"/>
              <a:ext cx="946" cy="946"/>
            </a:xfrm>
            <a:prstGeom prst="ellipse">
              <a:avLst/>
            </a:prstGeom>
            <a:grp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noProof="1">
                <a:sym typeface="Arial" panose="020B0604020202020204" pitchFamily="34" charset="0"/>
              </a:endParaRPr>
            </a:p>
          </p:txBody>
        </p:sp>
        <p:sp>
          <p:nvSpPr>
            <p:cNvPr id="13" name="圆角矩形 16">
              <a:extLst>
                <a:ext uri="{FF2B5EF4-FFF2-40B4-BE49-F238E27FC236}">
                  <a16:creationId xmlns:a16="http://schemas.microsoft.com/office/drawing/2014/main" id="{142E4CAD-4E99-DC2A-3C18-64213578614C}"/>
                </a:ext>
              </a:extLst>
            </p:cNvPr>
            <p:cNvSpPr/>
            <p:nvPr/>
          </p:nvSpPr>
          <p:spPr>
            <a:xfrm>
              <a:off x="1673" y="4793"/>
              <a:ext cx="3086" cy="643"/>
            </a:xfrm>
            <a:prstGeom prst="roundRect">
              <a:avLst/>
            </a:prstGeom>
            <a:grp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r>
                <a:rPr lang="en-US" altLang="en-US" b="1" noProof="1">
                  <a:solidFill>
                    <a:schemeClr val="bg1"/>
                  </a:solidFill>
                  <a:latin typeface="微软雅黑" panose="020B0503020204020204" pitchFamily="34" charset="-122"/>
                  <a:sym typeface="+mn-ea"/>
                </a:rPr>
                <a:t>【</a:t>
              </a:r>
              <a:r>
                <a:rPr lang="zh-CN" altLang="en-US" b="1" noProof="1">
                  <a:solidFill>
                    <a:schemeClr val="bg1"/>
                  </a:solidFill>
                  <a:latin typeface="微软雅黑" panose="020B0503020204020204" pitchFamily="34" charset="-122"/>
                  <a:sym typeface="+mn-ea"/>
                </a:rPr>
                <a:t>实</a:t>
              </a:r>
              <a:r>
                <a:rPr lang="en-US" altLang="en-US" b="1" noProof="1">
                  <a:solidFill>
                    <a:schemeClr val="bg1"/>
                  </a:solidFill>
                  <a:latin typeface="微软雅黑" panose="020B0503020204020204" pitchFamily="34" charset="-122"/>
                  <a:sym typeface="+mn-ea"/>
                </a:rPr>
                <a:t>例</a:t>
              </a:r>
              <a:r>
                <a:rPr lang="en-US" altLang="zh-CN" b="1" noProof="1">
                  <a:solidFill>
                    <a:schemeClr val="bg1"/>
                  </a:solidFill>
                  <a:latin typeface="微软雅黑" panose="020B0503020204020204" pitchFamily="34" charset="-122"/>
                  <a:sym typeface="+mn-ea"/>
                </a:rPr>
                <a:t>3</a:t>
              </a:r>
              <a:r>
                <a:rPr lang="en-US" altLang="en-US" b="1" noProof="1">
                  <a:solidFill>
                    <a:schemeClr val="bg1"/>
                  </a:solidFill>
                  <a:latin typeface="微软雅黑" panose="020B0503020204020204" pitchFamily="34" charset="-122"/>
                  <a:sym typeface="+mn-ea"/>
                </a:rPr>
                <a:t>】</a:t>
              </a:r>
              <a:endParaRPr lang="zh-CN" altLang="en-US" noProof="1">
                <a:solidFill>
                  <a:schemeClr val="bg1"/>
                </a:solidFill>
                <a:sym typeface="Arial" panose="020B0604020202020204" pitchFamily="34" charset="0"/>
              </a:endParaRPr>
            </a:p>
          </p:txBody>
        </p:sp>
      </p:grpSp>
      <p:sp>
        <p:nvSpPr>
          <p:cNvPr id="9" name="文本框 36">
            <a:extLst>
              <a:ext uri="{FF2B5EF4-FFF2-40B4-BE49-F238E27FC236}">
                <a16:creationId xmlns:a16="http://schemas.microsoft.com/office/drawing/2014/main" id="{10367076-3A16-93D6-3BC9-8BBD86ED0DF8}"/>
              </a:ext>
            </a:extLst>
          </p:cNvPr>
          <p:cNvSpPr txBox="1">
            <a:spLocks noChangeArrowheads="1"/>
          </p:cNvSpPr>
          <p:nvPr/>
        </p:nvSpPr>
        <p:spPr bwMode="auto">
          <a:xfrm>
            <a:off x="3132785" y="2684143"/>
            <a:ext cx="8021784" cy="333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lnSpc>
                <a:spcPts val="2000"/>
              </a:lnSpc>
            </a:pPr>
            <a:r>
              <a:rPr lang="zh-CN" altLang="zh-CN" sz="1600"/>
              <a:t>执行</a:t>
            </a:r>
            <a:r>
              <a:rPr lang="en-US" altLang="zh-CN" sz="1600"/>
              <a:t>SQL</a:t>
            </a:r>
            <a:r>
              <a:rPr lang="zh-CN" altLang="zh-CN" sz="1600"/>
              <a:t>语句，创建数据表</a:t>
            </a:r>
            <a:r>
              <a:rPr lang="en-US" altLang="zh-CN" sz="1600"/>
              <a:t>people2</a:t>
            </a:r>
            <a:r>
              <a:rPr lang="zh-CN" altLang="zh-CN" sz="1600"/>
              <a:t>，并为其中的</a:t>
            </a:r>
            <a:r>
              <a:rPr lang="en-US" altLang="zh-CN" sz="1600"/>
              <a:t>id</a:t>
            </a:r>
            <a:r>
              <a:rPr lang="zh-CN" altLang="zh-CN" sz="1600"/>
              <a:t>字段创建唯一索引。</a:t>
            </a:r>
            <a:endParaRPr lang="zh-CN" altLang="en-US" sz="1600"/>
          </a:p>
        </p:txBody>
      </p:sp>
      <p:sp>
        <p:nvSpPr>
          <p:cNvPr id="10" name="文本框 41">
            <a:extLst>
              <a:ext uri="{FF2B5EF4-FFF2-40B4-BE49-F238E27FC236}">
                <a16:creationId xmlns:a16="http://schemas.microsoft.com/office/drawing/2014/main" id="{BA634F20-4B9A-86A2-71DA-FE748FB71218}"/>
              </a:ext>
            </a:extLst>
          </p:cNvPr>
          <p:cNvSpPr txBox="1">
            <a:spLocks noChangeArrowheads="1"/>
          </p:cNvSpPr>
          <p:nvPr/>
        </p:nvSpPr>
        <p:spPr bwMode="auto">
          <a:xfrm>
            <a:off x="706120" y="3372855"/>
            <a:ext cx="10421256"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ct val="150000"/>
              </a:lnSpc>
            </a:pPr>
            <a:r>
              <a:rPr lang="zh-CN" altLang="en-US" sz="1600">
                <a:solidFill>
                  <a:srgbClr val="FF0000"/>
                </a:solidFill>
              </a:rPr>
              <a:t>步骤</a:t>
            </a:r>
            <a:r>
              <a:rPr lang="en-US" altLang="zh-CN" sz="1600">
                <a:solidFill>
                  <a:srgbClr val="FF0000"/>
                </a:solidFill>
              </a:rPr>
              <a:t>2</a:t>
            </a:r>
            <a:r>
              <a:rPr lang="en-US" altLang="zh-CN" sz="1600">
                <a:solidFill>
                  <a:schemeClr val="tx1">
                    <a:lumMod val="65000"/>
                    <a:lumOff val="35000"/>
                  </a:schemeClr>
                </a:solidFill>
              </a:rPr>
              <a:t> </a:t>
            </a:r>
            <a:r>
              <a:rPr lang="zh-CN" altLang="en-US" sz="1600">
                <a:solidFill>
                  <a:schemeClr val="tx1">
                    <a:lumMod val="65000"/>
                    <a:lumOff val="35000"/>
                  </a:schemeClr>
                </a:solidFill>
              </a:rPr>
              <a:t>执行</a:t>
            </a:r>
            <a:r>
              <a:rPr lang="en-US" altLang="zh-CN" sz="1600">
                <a:solidFill>
                  <a:schemeClr val="tx1">
                    <a:lumMod val="65000"/>
                    <a:lumOff val="35000"/>
                  </a:schemeClr>
                </a:solidFill>
              </a:rPr>
              <a:t>SQL</a:t>
            </a:r>
            <a:r>
              <a:rPr lang="zh-CN" altLang="en-US" sz="1600">
                <a:solidFill>
                  <a:schemeClr val="tx1">
                    <a:lumMod val="65000"/>
                    <a:lumOff val="35000"/>
                  </a:schemeClr>
                </a:solidFill>
              </a:rPr>
              <a:t>语句，创建数据表</a:t>
            </a:r>
            <a:r>
              <a:rPr lang="en-US" altLang="zh-CN" sz="1600">
                <a:solidFill>
                  <a:schemeClr val="tx1">
                    <a:lumMod val="65000"/>
                    <a:lumOff val="35000"/>
                  </a:schemeClr>
                </a:solidFill>
              </a:rPr>
              <a:t>people2</a:t>
            </a:r>
            <a:r>
              <a:rPr lang="zh-CN" altLang="en-US" sz="1600">
                <a:solidFill>
                  <a:schemeClr val="tx1">
                    <a:lumMod val="65000"/>
                    <a:lumOff val="35000"/>
                  </a:schemeClr>
                </a:solidFill>
              </a:rPr>
              <a:t>，同时使用</a:t>
            </a:r>
            <a:r>
              <a:rPr lang="en-US" altLang="zh-CN" sz="1600">
                <a:solidFill>
                  <a:schemeClr val="tx1">
                    <a:lumMod val="65000"/>
                    <a:lumOff val="35000"/>
                  </a:schemeClr>
                </a:solidFill>
              </a:rPr>
              <a:t>UNIQUE</a:t>
            </a:r>
            <a:r>
              <a:rPr lang="zh-CN" altLang="en-US" sz="1600">
                <a:solidFill>
                  <a:schemeClr val="tx1">
                    <a:lumMod val="65000"/>
                    <a:lumOff val="35000"/>
                  </a:schemeClr>
                </a:solidFill>
              </a:rPr>
              <a:t>关键字为</a:t>
            </a:r>
            <a:r>
              <a:rPr lang="en-US" altLang="zh-CN" sz="1600">
                <a:solidFill>
                  <a:schemeClr val="tx1">
                    <a:lumMod val="65000"/>
                    <a:lumOff val="35000"/>
                  </a:schemeClr>
                </a:solidFill>
              </a:rPr>
              <a:t>id</a:t>
            </a:r>
            <a:r>
              <a:rPr lang="zh-CN" altLang="en-US" sz="1600">
                <a:solidFill>
                  <a:schemeClr val="tx1">
                    <a:lumMod val="65000"/>
                    <a:lumOff val="35000"/>
                  </a:schemeClr>
                </a:solidFill>
              </a:rPr>
              <a:t>字段创建唯一索引。</a:t>
            </a:r>
            <a:r>
              <a:rPr lang="en-US" altLang="zh-CN" sz="1600">
                <a:solidFill>
                  <a:schemeClr val="tx1">
                    <a:lumMod val="65000"/>
                    <a:lumOff val="35000"/>
                  </a:schemeClr>
                </a:solidFill>
              </a:rPr>
              <a:t>SQL</a:t>
            </a:r>
            <a:r>
              <a:rPr lang="zh-CN" altLang="en-US" sz="1600">
                <a:solidFill>
                  <a:schemeClr val="tx1">
                    <a:lumMod val="65000"/>
                    <a:lumOff val="35000"/>
                  </a:schemeClr>
                </a:solidFill>
              </a:rPr>
              <a:t>语句及其执行结果如下：</a:t>
            </a:r>
          </a:p>
        </p:txBody>
      </p:sp>
      <p:sp>
        <p:nvSpPr>
          <p:cNvPr id="11" name="文本框 41">
            <a:extLst>
              <a:ext uri="{FF2B5EF4-FFF2-40B4-BE49-F238E27FC236}">
                <a16:creationId xmlns:a16="http://schemas.microsoft.com/office/drawing/2014/main" id="{8CCA128B-889C-A160-4515-095873801BAE}"/>
              </a:ext>
            </a:extLst>
          </p:cNvPr>
          <p:cNvSpPr txBox="1">
            <a:spLocks noChangeArrowheads="1"/>
          </p:cNvSpPr>
          <p:nvPr/>
        </p:nvSpPr>
        <p:spPr bwMode="auto">
          <a:xfrm>
            <a:off x="704722" y="3024363"/>
            <a:ext cx="1042125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ct val="150000"/>
              </a:lnSpc>
            </a:pPr>
            <a:r>
              <a:rPr lang="zh-CN" altLang="en-US" sz="1600">
                <a:solidFill>
                  <a:srgbClr val="FF0000"/>
                </a:solidFill>
              </a:rPr>
              <a:t>步骤</a:t>
            </a:r>
            <a:r>
              <a:rPr lang="en-US" altLang="zh-CN" sz="1600">
                <a:solidFill>
                  <a:srgbClr val="FF0000"/>
                </a:solidFill>
              </a:rPr>
              <a:t>1</a:t>
            </a:r>
            <a:r>
              <a:rPr lang="en-US" altLang="zh-CN" sz="1600">
                <a:solidFill>
                  <a:schemeClr val="tx1">
                    <a:lumMod val="65000"/>
                    <a:lumOff val="35000"/>
                  </a:schemeClr>
                </a:solidFill>
              </a:rPr>
              <a:t> </a:t>
            </a:r>
            <a:r>
              <a:rPr lang="zh-CN" altLang="en-US" sz="1600">
                <a:solidFill>
                  <a:schemeClr val="tx1">
                    <a:lumMod val="65000"/>
                    <a:lumOff val="35000"/>
                  </a:schemeClr>
                </a:solidFill>
              </a:rPr>
              <a:t>继续在数据库</a:t>
            </a:r>
            <a:r>
              <a:rPr lang="en-US" altLang="zh-CN" sz="1600">
                <a:solidFill>
                  <a:schemeClr val="tx1">
                    <a:lumMod val="65000"/>
                    <a:lumOff val="35000"/>
                  </a:schemeClr>
                </a:solidFill>
              </a:rPr>
              <a:t>db_shop</a:t>
            </a:r>
            <a:r>
              <a:rPr lang="zh-CN" altLang="en-US" sz="1600">
                <a:solidFill>
                  <a:schemeClr val="tx1">
                    <a:lumMod val="65000"/>
                    <a:lumOff val="35000"/>
                  </a:schemeClr>
                </a:solidFill>
              </a:rPr>
              <a:t>中操作。</a:t>
            </a:r>
          </a:p>
        </p:txBody>
      </p:sp>
    </p:spTree>
    <p:extLst>
      <p:ext uri="{BB962C8B-B14F-4D97-AF65-F5344CB8AC3E}">
        <p14:creationId xmlns:p14="http://schemas.microsoft.com/office/powerpoint/2010/main" val="947410679"/>
      </p:ext>
    </p:extLst>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EAEA59-F4BB-6225-F984-C6600A20A0D3}"/>
            </a:ext>
          </a:extLst>
        </p:cNvPr>
        <p:cNvGrpSpPr/>
        <p:nvPr/>
      </p:nvGrpSpPr>
      <p:grpSpPr>
        <a:xfrm>
          <a:off x="0" y="0"/>
          <a:ext cx="0" cy="0"/>
          <a:chOff x="0" y="0"/>
          <a:chExt cx="0" cy="0"/>
        </a:xfrm>
      </p:grpSpPr>
      <p:sp>
        <p:nvSpPr>
          <p:cNvPr id="3" name="矩形 2">
            <a:extLst>
              <a:ext uri="{FF2B5EF4-FFF2-40B4-BE49-F238E27FC236}">
                <a16:creationId xmlns:a16="http://schemas.microsoft.com/office/drawing/2014/main" id="{29DD9821-9E3E-B9C2-19C4-C6E31246C6E3}"/>
              </a:ext>
            </a:extLst>
          </p:cNvPr>
          <p:cNvSpPr/>
          <p:nvPr/>
        </p:nvSpPr>
        <p:spPr>
          <a:xfrm>
            <a:off x="910292" y="2373137"/>
            <a:ext cx="9882453" cy="4152087"/>
          </a:xfrm>
          <a:prstGeom prst="rect">
            <a:avLst/>
          </a:prstGeom>
          <a:solidFill>
            <a:schemeClr val="bg2"/>
          </a:solidFill>
          <a:ln w="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noProof="1">
              <a:sym typeface="Arial" panose="020B0604020202020204" pitchFamily="34" charset="0"/>
            </a:endParaRPr>
          </a:p>
        </p:txBody>
      </p:sp>
      <p:sp>
        <p:nvSpPr>
          <p:cNvPr id="4" name="文本框 38">
            <a:extLst>
              <a:ext uri="{FF2B5EF4-FFF2-40B4-BE49-F238E27FC236}">
                <a16:creationId xmlns:a16="http://schemas.microsoft.com/office/drawing/2014/main" id="{C5F4E08A-3271-67B4-07D7-C62936991113}"/>
              </a:ext>
            </a:extLst>
          </p:cNvPr>
          <p:cNvSpPr txBox="1">
            <a:spLocks noChangeArrowheads="1"/>
          </p:cNvSpPr>
          <p:nvPr/>
        </p:nvSpPr>
        <p:spPr bwMode="auto">
          <a:xfrm>
            <a:off x="2012832" y="2446208"/>
            <a:ext cx="8574639" cy="40318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r>
              <a:rPr lang="en-US" altLang="zh-CN" sz="1600">
                <a:solidFill>
                  <a:srgbClr val="FF0000"/>
                </a:solidFill>
              </a:rPr>
              <a:t>mysql&gt; SHOW INDEX FROM people2 \G</a:t>
            </a:r>
          </a:p>
          <a:p>
            <a:pPr eaLnBrk="1" hangingPunct="1"/>
            <a:r>
              <a:rPr lang="en-US" altLang="zh-CN" sz="1600">
                <a:solidFill>
                  <a:srgbClr val="FF0000"/>
                </a:solidFill>
              </a:rPr>
              <a:t>*************************** 1. row ***************************</a:t>
            </a:r>
          </a:p>
          <a:p>
            <a:pPr eaLnBrk="1" hangingPunct="1"/>
            <a:r>
              <a:rPr lang="en-US" altLang="zh-CN" sz="1600">
                <a:solidFill>
                  <a:srgbClr val="FF0000"/>
                </a:solidFill>
              </a:rPr>
              <a:t>         Table: people2</a:t>
            </a:r>
          </a:p>
          <a:p>
            <a:pPr eaLnBrk="1" hangingPunct="1"/>
            <a:r>
              <a:rPr lang="en-US" altLang="zh-CN" sz="1600">
                <a:solidFill>
                  <a:srgbClr val="FF0000"/>
                </a:solidFill>
              </a:rPr>
              <a:t>    Non_unique: 0</a:t>
            </a:r>
          </a:p>
          <a:p>
            <a:pPr eaLnBrk="1" hangingPunct="1"/>
            <a:r>
              <a:rPr lang="en-US" altLang="zh-CN" sz="1600">
                <a:solidFill>
                  <a:srgbClr val="FF0000"/>
                </a:solidFill>
              </a:rPr>
              <a:t>     Key_name: m_unique</a:t>
            </a:r>
          </a:p>
          <a:p>
            <a:pPr eaLnBrk="1" hangingPunct="1"/>
            <a:r>
              <a:rPr lang="en-US" altLang="zh-CN" sz="1600">
                <a:solidFill>
                  <a:srgbClr val="FF0000"/>
                </a:solidFill>
              </a:rPr>
              <a:t>   Seq_in_index: 1</a:t>
            </a:r>
          </a:p>
          <a:p>
            <a:pPr eaLnBrk="1" hangingPunct="1"/>
            <a:r>
              <a:rPr lang="en-US" altLang="zh-CN" sz="1600">
                <a:solidFill>
                  <a:srgbClr val="FF0000"/>
                </a:solidFill>
              </a:rPr>
              <a:t>  Column_name: id</a:t>
            </a:r>
          </a:p>
          <a:p>
            <a:pPr eaLnBrk="1" hangingPunct="1"/>
            <a:r>
              <a:rPr lang="en-US" altLang="zh-CN" sz="1600">
                <a:solidFill>
                  <a:srgbClr val="FF0000"/>
                </a:solidFill>
              </a:rPr>
              <a:t>      Collation: A</a:t>
            </a:r>
          </a:p>
          <a:p>
            <a:pPr eaLnBrk="1" hangingPunct="1"/>
            <a:r>
              <a:rPr lang="en-US" altLang="zh-CN" sz="1600">
                <a:solidFill>
                  <a:srgbClr val="FF0000"/>
                </a:solidFill>
              </a:rPr>
              <a:t>    Cardinality: 0</a:t>
            </a:r>
          </a:p>
          <a:p>
            <a:pPr eaLnBrk="1" hangingPunct="1"/>
            <a:r>
              <a:rPr lang="en-US" altLang="zh-CN" sz="1600">
                <a:solidFill>
                  <a:srgbClr val="FF0000"/>
                </a:solidFill>
              </a:rPr>
              <a:t>      Sub_part: NULL</a:t>
            </a:r>
          </a:p>
          <a:p>
            <a:pPr eaLnBrk="1" hangingPunct="1"/>
            <a:r>
              <a:rPr lang="en-US" altLang="zh-CN" sz="1600">
                <a:solidFill>
                  <a:srgbClr val="FF0000"/>
                </a:solidFill>
              </a:rPr>
              <a:t>        Packed: NULL</a:t>
            </a:r>
          </a:p>
          <a:p>
            <a:pPr eaLnBrk="1" hangingPunct="1"/>
            <a:r>
              <a:rPr lang="en-US" altLang="zh-CN" sz="1600">
                <a:solidFill>
                  <a:srgbClr val="FF0000"/>
                </a:solidFill>
              </a:rPr>
              <a:t>          Null: YES</a:t>
            </a:r>
          </a:p>
          <a:p>
            <a:pPr eaLnBrk="1" hangingPunct="1"/>
            <a:r>
              <a:rPr lang="en-US" altLang="zh-CN" sz="1600">
                <a:solidFill>
                  <a:srgbClr val="FF0000"/>
                </a:solidFill>
              </a:rPr>
              <a:t>     Index_type: BTREE</a:t>
            </a:r>
          </a:p>
          <a:p>
            <a:pPr eaLnBrk="1" hangingPunct="1"/>
            <a:r>
              <a:rPr lang="en-US" altLang="zh-CN" sz="1600">
                <a:solidFill>
                  <a:srgbClr val="FF0000"/>
                </a:solidFill>
              </a:rPr>
              <a:t>      Comment:</a:t>
            </a:r>
          </a:p>
          <a:p>
            <a:pPr eaLnBrk="1" hangingPunct="1"/>
            <a:r>
              <a:rPr lang="en-US" altLang="zh-CN" sz="1600">
                <a:solidFill>
                  <a:srgbClr val="FF0000"/>
                </a:solidFill>
              </a:rPr>
              <a:t> Index_comment:</a:t>
            </a:r>
          </a:p>
          <a:p>
            <a:pPr eaLnBrk="1" hangingPunct="1"/>
            <a:r>
              <a:rPr lang="en-US" altLang="zh-CN" sz="1600">
                <a:solidFill>
                  <a:srgbClr val="FF0000"/>
                </a:solidFill>
              </a:rPr>
              <a:t>1 row in set (0.14 sec)</a:t>
            </a:r>
          </a:p>
        </p:txBody>
      </p:sp>
      <p:sp>
        <p:nvSpPr>
          <p:cNvPr id="5" name="文本框 3">
            <a:extLst>
              <a:ext uri="{FF2B5EF4-FFF2-40B4-BE49-F238E27FC236}">
                <a16:creationId xmlns:a16="http://schemas.microsoft.com/office/drawing/2014/main" id="{371E9020-C6F2-0C7F-C7C9-191BEC748E5E}"/>
              </a:ext>
            </a:extLst>
          </p:cNvPr>
          <p:cNvSpPr txBox="1">
            <a:spLocks noChangeArrowheads="1"/>
          </p:cNvSpPr>
          <p:nvPr/>
        </p:nvSpPr>
        <p:spPr bwMode="auto">
          <a:xfrm>
            <a:off x="1730523" y="1200574"/>
            <a:ext cx="9271000" cy="4584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ct val="150000"/>
              </a:lnSpc>
            </a:pPr>
            <a:r>
              <a:rPr lang="zh-CN" altLang="en-US"/>
              <a:t>创建唯一索引</a:t>
            </a:r>
            <a:endParaRPr lang="zh-CN" altLang="en-US" noProof="1"/>
          </a:p>
        </p:txBody>
      </p:sp>
      <p:grpSp>
        <p:nvGrpSpPr>
          <p:cNvPr id="6" name="组合 5">
            <a:extLst>
              <a:ext uri="{FF2B5EF4-FFF2-40B4-BE49-F238E27FC236}">
                <a16:creationId xmlns:a16="http://schemas.microsoft.com/office/drawing/2014/main" id="{16B4BA81-8179-AC96-4DC4-AFCA028C4E19}"/>
              </a:ext>
            </a:extLst>
          </p:cNvPr>
          <p:cNvGrpSpPr/>
          <p:nvPr/>
        </p:nvGrpSpPr>
        <p:grpSpPr>
          <a:xfrm>
            <a:off x="727223" y="1085269"/>
            <a:ext cx="1003300" cy="722312"/>
            <a:chOff x="877888" y="1586140"/>
            <a:chExt cx="1003300" cy="722312"/>
          </a:xfrm>
        </p:grpSpPr>
        <p:sp>
          <p:nvSpPr>
            <p:cNvPr id="8" name="íṩľíḍè-Freeform: Shape 9">
              <a:extLst>
                <a:ext uri="{FF2B5EF4-FFF2-40B4-BE49-F238E27FC236}">
                  <a16:creationId xmlns:a16="http://schemas.microsoft.com/office/drawing/2014/main" id="{A986EEBD-7DBD-0310-A0F1-9E82F5F1A6D6}"/>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endParaRPr lang="zh-CN" altLang="en-US"/>
            </a:p>
          </p:txBody>
        </p:sp>
        <p:sp>
          <p:nvSpPr>
            <p:cNvPr id="9" name="íṩľíḍè-Oval 10">
              <a:extLst>
                <a:ext uri="{FF2B5EF4-FFF2-40B4-BE49-F238E27FC236}">
                  <a16:creationId xmlns:a16="http://schemas.microsoft.com/office/drawing/2014/main" id="{CA47C082-1B9B-FAA5-BFBA-08A243EC271B}"/>
                </a:ext>
              </a:extLst>
            </p:cNvPr>
            <p:cNvSpPr/>
            <p:nvPr/>
          </p:nvSpPr>
          <p:spPr>
            <a:xfrm>
              <a:off x="1289050" y="1774664"/>
              <a:ext cx="341313" cy="341313"/>
            </a:xfrm>
            <a:prstGeom prst="ellipse">
              <a:avLst/>
            </a:pr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hangingPunct="1"/>
              <a:r>
                <a:rPr lang="en-US" altLang="zh-CN"/>
                <a:t>3</a:t>
              </a:r>
            </a:p>
          </p:txBody>
        </p:sp>
      </p:grpSp>
      <p:sp>
        <p:nvSpPr>
          <p:cNvPr id="7" name="文本框 41">
            <a:extLst>
              <a:ext uri="{FF2B5EF4-FFF2-40B4-BE49-F238E27FC236}">
                <a16:creationId xmlns:a16="http://schemas.microsoft.com/office/drawing/2014/main" id="{31D326DE-82E8-4EDD-57C7-3717D9ADCD83}"/>
              </a:ext>
            </a:extLst>
          </p:cNvPr>
          <p:cNvSpPr txBox="1">
            <a:spLocks noChangeArrowheads="1"/>
          </p:cNvSpPr>
          <p:nvPr/>
        </p:nvSpPr>
        <p:spPr bwMode="auto">
          <a:xfrm>
            <a:off x="699459" y="1842571"/>
            <a:ext cx="1042125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ct val="150000"/>
              </a:lnSpc>
            </a:pPr>
            <a:r>
              <a:rPr lang="zh-CN" altLang="en-US" sz="1600">
                <a:solidFill>
                  <a:srgbClr val="FF0000"/>
                </a:solidFill>
              </a:rPr>
              <a:t>步骤</a:t>
            </a:r>
            <a:r>
              <a:rPr lang="en-US" altLang="zh-CN" sz="1600">
                <a:solidFill>
                  <a:srgbClr val="FF0000"/>
                </a:solidFill>
              </a:rPr>
              <a:t>3</a:t>
            </a:r>
            <a:r>
              <a:rPr lang="en-US" altLang="zh-CN" sz="1600">
                <a:solidFill>
                  <a:schemeClr val="tx1">
                    <a:lumMod val="65000"/>
                    <a:lumOff val="35000"/>
                  </a:schemeClr>
                </a:solidFill>
              </a:rPr>
              <a:t> </a:t>
            </a:r>
            <a:r>
              <a:rPr lang="zh-CN" altLang="en-US" sz="1600">
                <a:solidFill>
                  <a:schemeClr val="tx1">
                    <a:lumMod val="65000"/>
                    <a:lumOff val="35000"/>
                  </a:schemeClr>
                </a:solidFill>
              </a:rPr>
              <a:t>使用</a:t>
            </a:r>
            <a:r>
              <a:rPr lang="en-US" altLang="zh-CN" sz="1600">
                <a:solidFill>
                  <a:schemeClr val="tx1">
                    <a:lumMod val="65000"/>
                    <a:lumOff val="35000"/>
                  </a:schemeClr>
                </a:solidFill>
              </a:rPr>
              <a:t>SHOW INDEX</a:t>
            </a:r>
            <a:r>
              <a:rPr lang="zh-CN" altLang="en-US" sz="1600">
                <a:solidFill>
                  <a:schemeClr val="tx1">
                    <a:lumMod val="65000"/>
                    <a:lumOff val="35000"/>
                  </a:schemeClr>
                </a:solidFill>
              </a:rPr>
              <a:t>关键字查看</a:t>
            </a:r>
            <a:r>
              <a:rPr lang="en-US" altLang="zh-CN" sz="1600">
                <a:solidFill>
                  <a:schemeClr val="tx1">
                    <a:lumMod val="65000"/>
                    <a:lumOff val="35000"/>
                  </a:schemeClr>
                </a:solidFill>
              </a:rPr>
              <a:t>people2</a:t>
            </a:r>
            <a:r>
              <a:rPr lang="zh-CN" altLang="en-US" sz="1600">
                <a:solidFill>
                  <a:schemeClr val="tx1">
                    <a:lumMod val="65000"/>
                    <a:lumOff val="35000"/>
                  </a:schemeClr>
                </a:solidFill>
              </a:rPr>
              <a:t>表的索引，结果如下。</a:t>
            </a:r>
          </a:p>
        </p:txBody>
      </p:sp>
    </p:spTree>
    <p:extLst>
      <p:ext uri="{BB962C8B-B14F-4D97-AF65-F5344CB8AC3E}">
        <p14:creationId xmlns:p14="http://schemas.microsoft.com/office/powerpoint/2010/main" val="4020648587"/>
      </p:ext>
    </p:extLst>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783955-ECEA-E2FB-FD39-FCFCA01D2C16}"/>
            </a:ext>
          </a:extLst>
        </p:cNvPr>
        <p:cNvGrpSpPr/>
        <p:nvPr/>
      </p:nvGrpSpPr>
      <p:grpSpPr>
        <a:xfrm>
          <a:off x="0" y="0"/>
          <a:ext cx="0" cy="0"/>
          <a:chOff x="0" y="0"/>
          <a:chExt cx="0" cy="0"/>
        </a:xfrm>
      </p:grpSpPr>
      <p:sp>
        <p:nvSpPr>
          <p:cNvPr id="3" name="文本框 41">
            <a:extLst>
              <a:ext uri="{FF2B5EF4-FFF2-40B4-BE49-F238E27FC236}">
                <a16:creationId xmlns:a16="http://schemas.microsoft.com/office/drawing/2014/main" id="{EE2814E6-0546-33F4-DFA2-9CC0CBF1A49A}"/>
              </a:ext>
            </a:extLst>
          </p:cNvPr>
          <p:cNvSpPr txBox="1">
            <a:spLocks noChangeArrowheads="1"/>
          </p:cNvSpPr>
          <p:nvPr/>
        </p:nvSpPr>
        <p:spPr bwMode="auto">
          <a:xfrm>
            <a:off x="816694" y="1744983"/>
            <a:ext cx="10421256" cy="730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ts val="2600"/>
              </a:lnSpc>
            </a:pPr>
            <a:r>
              <a:rPr lang="zh-CN" altLang="en-US"/>
              <a:t>全文索引（</a:t>
            </a:r>
            <a:r>
              <a:rPr lang="en-US" altLang="zh-CN"/>
              <a:t>FULLTEXT</a:t>
            </a:r>
            <a:r>
              <a:rPr lang="zh-CN" altLang="en-US"/>
              <a:t>）可用于全文搜索，只能在数据类型为</a:t>
            </a:r>
            <a:r>
              <a:rPr lang="en-US" altLang="zh-CN"/>
              <a:t>CHAR</a:t>
            </a:r>
            <a:r>
              <a:rPr lang="zh-CN" altLang="en-US"/>
              <a:t>、</a:t>
            </a:r>
            <a:r>
              <a:rPr lang="en-US" altLang="zh-CN"/>
              <a:t>VARCHAR</a:t>
            </a:r>
            <a:r>
              <a:rPr lang="zh-CN" altLang="en-US"/>
              <a:t>和</a:t>
            </a:r>
            <a:r>
              <a:rPr lang="en-US" altLang="zh-CN"/>
              <a:t>TEXT</a:t>
            </a:r>
            <a:r>
              <a:rPr lang="zh-CN" altLang="en-US"/>
              <a:t>的列上创建，并且只有</a:t>
            </a:r>
            <a:r>
              <a:rPr lang="en-US" altLang="zh-CN"/>
              <a:t>MyISAM</a:t>
            </a:r>
            <a:r>
              <a:rPr lang="zh-CN" altLang="en-US"/>
              <a:t>存储引擎支持全文索引。</a:t>
            </a:r>
          </a:p>
        </p:txBody>
      </p:sp>
      <p:sp>
        <p:nvSpPr>
          <p:cNvPr id="4" name="矩形 3">
            <a:extLst>
              <a:ext uri="{FF2B5EF4-FFF2-40B4-BE49-F238E27FC236}">
                <a16:creationId xmlns:a16="http://schemas.microsoft.com/office/drawing/2014/main" id="{91338197-36CC-F6A0-5FA3-0948828C02F2}"/>
              </a:ext>
            </a:extLst>
          </p:cNvPr>
          <p:cNvSpPr/>
          <p:nvPr/>
        </p:nvSpPr>
        <p:spPr>
          <a:xfrm>
            <a:off x="916953" y="4176660"/>
            <a:ext cx="9882453" cy="2080627"/>
          </a:xfrm>
          <a:prstGeom prst="rect">
            <a:avLst/>
          </a:prstGeom>
          <a:solidFill>
            <a:schemeClr val="bg2"/>
          </a:solidFill>
          <a:ln w="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noProof="1">
              <a:sym typeface="Arial" panose="020B0604020202020204" pitchFamily="34" charset="0"/>
            </a:endParaRPr>
          </a:p>
        </p:txBody>
      </p:sp>
      <p:sp>
        <p:nvSpPr>
          <p:cNvPr id="5" name="文本框 38">
            <a:extLst>
              <a:ext uri="{FF2B5EF4-FFF2-40B4-BE49-F238E27FC236}">
                <a16:creationId xmlns:a16="http://schemas.microsoft.com/office/drawing/2014/main" id="{5A24A388-D5B4-536D-E32E-14E28566B6C3}"/>
              </a:ext>
            </a:extLst>
          </p:cNvPr>
          <p:cNvSpPr txBox="1">
            <a:spLocks noChangeArrowheads="1"/>
          </p:cNvSpPr>
          <p:nvPr/>
        </p:nvSpPr>
        <p:spPr bwMode="auto">
          <a:xfrm>
            <a:off x="2019493" y="4315048"/>
            <a:ext cx="8574639" cy="1815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r>
              <a:rPr lang="en-US" altLang="zh-CN" sz="1600">
                <a:solidFill>
                  <a:srgbClr val="FF0000"/>
                </a:solidFill>
              </a:rPr>
              <a:t>mysql&gt; CREATE TABLE people3(</a:t>
            </a:r>
          </a:p>
          <a:p>
            <a:pPr eaLnBrk="1" hangingPunct="1"/>
            <a:r>
              <a:rPr lang="en-US" altLang="zh-CN" sz="1600">
                <a:solidFill>
                  <a:srgbClr val="FF0000"/>
                </a:solidFill>
              </a:rPr>
              <a:t>    -&gt; id INT(11),</a:t>
            </a:r>
          </a:p>
          <a:p>
            <a:pPr eaLnBrk="1" hangingPunct="1"/>
            <a:r>
              <a:rPr lang="en-US" altLang="zh-CN" sz="1600">
                <a:solidFill>
                  <a:srgbClr val="FF0000"/>
                </a:solidFill>
              </a:rPr>
              <a:t>    -&gt; name VARCHAR(30),</a:t>
            </a:r>
          </a:p>
          <a:p>
            <a:pPr eaLnBrk="1" hangingPunct="1"/>
            <a:r>
              <a:rPr lang="en-US" altLang="zh-CN" sz="1600">
                <a:solidFill>
                  <a:srgbClr val="FF0000"/>
                </a:solidFill>
              </a:rPr>
              <a:t>    -&gt; intro TEXT,</a:t>
            </a:r>
          </a:p>
          <a:p>
            <a:pPr eaLnBrk="1" hangingPunct="1"/>
            <a:r>
              <a:rPr lang="en-US" altLang="zh-CN" sz="1600">
                <a:solidFill>
                  <a:srgbClr val="FF0000"/>
                </a:solidFill>
              </a:rPr>
              <a:t>    -&gt; FULLTEXT i_fulltext(intro)</a:t>
            </a:r>
          </a:p>
          <a:p>
            <a:pPr eaLnBrk="1" hangingPunct="1"/>
            <a:r>
              <a:rPr lang="en-US" altLang="zh-CN" sz="1600">
                <a:solidFill>
                  <a:srgbClr val="FF0000"/>
                </a:solidFill>
              </a:rPr>
              <a:t>    -&gt; );</a:t>
            </a:r>
          </a:p>
          <a:p>
            <a:pPr eaLnBrk="1" hangingPunct="1"/>
            <a:r>
              <a:rPr lang="en-US" altLang="zh-CN" sz="1600">
                <a:solidFill>
                  <a:srgbClr val="FF0000"/>
                </a:solidFill>
              </a:rPr>
              <a:t>Query OK, 0 rows affected (1.65 sec)</a:t>
            </a:r>
          </a:p>
        </p:txBody>
      </p:sp>
      <p:sp>
        <p:nvSpPr>
          <p:cNvPr id="6" name="文本框 3">
            <a:extLst>
              <a:ext uri="{FF2B5EF4-FFF2-40B4-BE49-F238E27FC236}">
                <a16:creationId xmlns:a16="http://schemas.microsoft.com/office/drawing/2014/main" id="{B2D8B4DA-0BF2-5E1C-04A4-D77A86481A7F}"/>
              </a:ext>
            </a:extLst>
          </p:cNvPr>
          <p:cNvSpPr txBox="1">
            <a:spLocks noChangeArrowheads="1"/>
          </p:cNvSpPr>
          <p:nvPr/>
        </p:nvSpPr>
        <p:spPr bwMode="auto">
          <a:xfrm>
            <a:off x="1737184" y="1128566"/>
            <a:ext cx="9271000" cy="4584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ct val="150000"/>
              </a:lnSpc>
            </a:pPr>
            <a:r>
              <a:rPr lang="zh-CN" altLang="en-US"/>
              <a:t>创建全文索引</a:t>
            </a:r>
            <a:endParaRPr lang="zh-CN" altLang="en-US" noProof="1"/>
          </a:p>
        </p:txBody>
      </p:sp>
      <p:grpSp>
        <p:nvGrpSpPr>
          <p:cNvPr id="7" name="组合 6">
            <a:extLst>
              <a:ext uri="{FF2B5EF4-FFF2-40B4-BE49-F238E27FC236}">
                <a16:creationId xmlns:a16="http://schemas.microsoft.com/office/drawing/2014/main" id="{9D21C33F-53DC-A4A2-E59C-F79CF0F3FCD3}"/>
              </a:ext>
            </a:extLst>
          </p:cNvPr>
          <p:cNvGrpSpPr/>
          <p:nvPr/>
        </p:nvGrpSpPr>
        <p:grpSpPr>
          <a:xfrm>
            <a:off x="733884" y="1013261"/>
            <a:ext cx="1003300" cy="722312"/>
            <a:chOff x="877888" y="1586140"/>
            <a:chExt cx="1003300" cy="722312"/>
          </a:xfrm>
        </p:grpSpPr>
        <p:sp>
          <p:nvSpPr>
            <p:cNvPr id="14" name="íṩľíḍè-Freeform: Shape 9">
              <a:extLst>
                <a:ext uri="{FF2B5EF4-FFF2-40B4-BE49-F238E27FC236}">
                  <a16:creationId xmlns:a16="http://schemas.microsoft.com/office/drawing/2014/main" id="{4948E035-641D-829A-C0FD-F87CF4541FE2}"/>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endParaRPr lang="zh-CN" altLang="en-US"/>
            </a:p>
          </p:txBody>
        </p:sp>
        <p:sp>
          <p:nvSpPr>
            <p:cNvPr id="15" name="íṩľíḍè-Oval 10">
              <a:extLst>
                <a:ext uri="{FF2B5EF4-FFF2-40B4-BE49-F238E27FC236}">
                  <a16:creationId xmlns:a16="http://schemas.microsoft.com/office/drawing/2014/main" id="{D04DC351-F33E-ECA4-97A8-618183C29BDF}"/>
                </a:ext>
              </a:extLst>
            </p:cNvPr>
            <p:cNvSpPr/>
            <p:nvPr/>
          </p:nvSpPr>
          <p:spPr>
            <a:xfrm>
              <a:off x="1289050" y="1774664"/>
              <a:ext cx="341313" cy="341313"/>
            </a:xfrm>
            <a:prstGeom prst="ellipse">
              <a:avLst/>
            </a:pr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hangingPunct="1"/>
              <a:r>
                <a:rPr lang="en-US" altLang="zh-CN"/>
                <a:t>4</a:t>
              </a:r>
            </a:p>
          </p:txBody>
        </p:sp>
      </p:grpSp>
      <p:grpSp>
        <p:nvGrpSpPr>
          <p:cNvPr id="8" name="组合 7">
            <a:extLst>
              <a:ext uri="{FF2B5EF4-FFF2-40B4-BE49-F238E27FC236}">
                <a16:creationId xmlns:a16="http://schemas.microsoft.com/office/drawing/2014/main" id="{572BB610-EDB7-964B-7EE5-4DA883B60AB1}"/>
              </a:ext>
            </a:extLst>
          </p:cNvPr>
          <p:cNvGrpSpPr/>
          <p:nvPr/>
        </p:nvGrpSpPr>
        <p:grpSpPr>
          <a:xfrm>
            <a:off x="692798" y="2461650"/>
            <a:ext cx="2183765" cy="600710"/>
            <a:chOff x="1320" y="4641"/>
            <a:chExt cx="3439" cy="946"/>
          </a:xfrm>
          <a:solidFill>
            <a:schemeClr val="accent6"/>
          </a:solidFill>
        </p:grpSpPr>
        <p:sp>
          <p:nvSpPr>
            <p:cNvPr id="12" name="椭圆 11">
              <a:extLst>
                <a:ext uri="{FF2B5EF4-FFF2-40B4-BE49-F238E27FC236}">
                  <a16:creationId xmlns:a16="http://schemas.microsoft.com/office/drawing/2014/main" id="{6DD1F4F3-C69C-D824-4F7A-C50D3A34AC9D}"/>
                </a:ext>
              </a:extLst>
            </p:cNvPr>
            <p:cNvSpPr/>
            <p:nvPr/>
          </p:nvSpPr>
          <p:spPr>
            <a:xfrm>
              <a:off x="1320" y="4641"/>
              <a:ext cx="946" cy="946"/>
            </a:xfrm>
            <a:prstGeom prst="ellipse">
              <a:avLst/>
            </a:prstGeom>
            <a:grp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noProof="1">
                <a:sym typeface="Arial" panose="020B0604020202020204" pitchFamily="34" charset="0"/>
              </a:endParaRPr>
            </a:p>
          </p:txBody>
        </p:sp>
        <p:sp>
          <p:nvSpPr>
            <p:cNvPr id="13" name="圆角矩形 16">
              <a:extLst>
                <a:ext uri="{FF2B5EF4-FFF2-40B4-BE49-F238E27FC236}">
                  <a16:creationId xmlns:a16="http://schemas.microsoft.com/office/drawing/2014/main" id="{28484E0D-C31B-3D44-2038-23E5354B89B9}"/>
                </a:ext>
              </a:extLst>
            </p:cNvPr>
            <p:cNvSpPr/>
            <p:nvPr/>
          </p:nvSpPr>
          <p:spPr>
            <a:xfrm>
              <a:off x="1673" y="4793"/>
              <a:ext cx="3086" cy="643"/>
            </a:xfrm>
            <a:prstGeom prst="roundRect">
              <a:avLst/>
            </a:prstGeom>
            <a:grp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r>
                <a:rPr lang="en-US" altLang="en-US" b="1" noProof="1">
                  <a:solidFill>
                    <a:schemeClr val="bg1"/>
                  </a:solidFill>
                  <a:latin typeface="微软雅黑" panose="020B0503020204020204" pitchFamily="34" charset="-122"/>
                  <a:sym typeface="+mn-ea"/>
                </a:rPr>
                <a:t>【</a:t>
              </a:r>
              <a:r>
                <a:rPr lang="zh-CN" altLang="en-US" b="1" noProof="1">
                  <a:solidFill>
                    <a:schemeClr val="bg1"/>
                  </a:solidFill>
                  <a:latin typeface="微软雅黑" panose="020B0503020204020204" pitchFamily="34" charset="-122"/>
                  <a:sym typeface="+mn-ea"/>
                </a:rPr>
                <a:t>实</a:t>
              </a:r>
              <a:r>
                <a:rPr lang="en-US" altLang="en-US" b="1" noProof="1">
                  <a:solidFill>
                    <a:schemeClr val="bg1"/>
                  </a:solidFill>
                  <a:latin typeface="微软雅黑" panose="020B0503020204020204" pitchFamily="34" charset="-122"/>
                  <a:sym typeface="+mn-ea"/>
                </a:rPr>
                <a:t>例</a:t>
              </a:r>
              <a:r>
                <a:rPr lang="en-US" altLang="zh-CN" b="1" noProof="1">
                  <a:solidFill>
                    <a:schemeClr val="bg1"/>
                  </a:solidFill>
                  <a:latin typeface="微软雅黑" panose="020B0503020204020204" pitchFamily="34" charset="-122"/>
                  <a:sym typeface="+mn-ea"/>
                </a:rPr>
                <a:t>4</a:t>
              </a:r>
              <a:r>
                <a:rPr lang="en-US" altLang="en-US" b="1" noProof="1">
                  <a:solidFill>
                    <a:schemeClr val="bg1"/>
                  </a:solidFill>
                  <a:latin typeface="微软雅黑" panose="020B0503020204020204" pitchFamily="34" charset="-122"/>
                  <a:sym typeface="+mn-ea"/>
                </a:rPr>
                <a:t>】</a:t>
              </a:r>
              <a:endParaRPr lang="zh-CN" altLang="en-US" noProof="1">
                <a:solidFill>
                  <a:schemeClr val="bg1"/>
                </a:solidFill>
                <a:sym typeface="Arial" panose="020B0604020202020204" pitchFamily="34" charset="0"/>
              </a:endParaRPr>
            </a:p>
          </p:txBody>
        </p:sp>
      </p:grpSp>
      <p:sp>
        <p:nvSpPr>
          <p:cNvPr id="9" name="文本框 36">
            <a:extLst>
              <a:ext uri="{FF2B5EF4-FFF2-40B4-BE49-F238E27FC236}">
                <a16:creationId xmlns:a16="http://schemas.microsoft.com/office/drawing/2014/main" id="{ABFE117D-D4E0-5A58-1108-7C16DEC5971A}"/>
              </a:ext>
            </a:extLst>
          </p:cNvPr>
          <p:cNvSpPr txBox="1">
            <a:spLocks noChangeArrowheads="1"/>
          </p:cNvSpPr>
          <p:nvPr/>
        </p:nvSpPr>
        <p:spPr bwMode="auto">
          <a:xfrm>
            <a:off x="3132785" y="2612135"/>
            <a:ext cx="8021784" cy="333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lnSpc>
                <a:spcPts val="2000"/>
              </a:lnSpc>
            </a:pPr>
            <a:r>
              <a:rPr lang="zh-CN" altLang="en-US" sz="1600"/>
              <a:t>执行</a:t>
            </a:r>
            <a:r>
              <a:rPr lang="en-US" altLang="zh-CN" sz="1600"/>
              <a:t>SQL</a:t>
            </a:r>
            <a:r>
              <a:rPr lang="zh-CN" altLang="en-US" sz="1600"/>
              <a:t>语句，创建数据表</a:t>
            </a:r>
            <a:r>
              <a:rPr lang="en-US" altLang="zh-CN" sz="1600"/>
              <a:t>people3</a:t>
            </a:r>
            <a:r>
              <a:rPr lang="zh-CN" altLang="en-US" sz="1600"/>
              <a:t>，并为其中的</a:t>
            </a:r>
            <a:r>
              <a:rPr lang="en-US" altLang="zh-CN" sz="1600"/>
              <a:t>intro</a:t>
            </a:r>
            <a:r>
              <a:rPr lang="zh-CN" altLang="en-US" sz="1600"/>
              <a:t>字段创建全文索引。</a:t>
            </a:r>
          </a:p>
        </p:txBody>
      </p:sp>
      <p:sp>
        <p:nvSpPr>
          <p:cNvPr id="10" name="文本框 41">
            <a:extLst>
              <a:ext uri="{FF2B5EF4-FFF2-40B4-BE49-F238E27FC236}">
                <a16:creationId xmlns:a16="http://schemas.microsoft.com/office/drawing/2014/main" id="{0D2C0ADC-FB5E-335D-AC09-9CD3C073E818}"/>
              </a:ext>
            </a:extLst>
          </p:cNvPr>
          <p:cNvSpPr txBox="1">
            <a:spLocks noChangeArrowheads="1"/>
          </p:cNvSpPr>
          <p:nvPr/>
        </p:nvSpPr>
        <p:spPr bwMode="auto">
          <a:xfrm>
            <a:off x="706120" y="3300847"/>
            <a:ext cx="10421256"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ct val="150000"/>
              </a:lnSpc>
            </a:pPr>
            <a:r>
              <a:rPr lang="zh-CN" altLang="en-US" sz="1600">
                <a:solidFill>
                  <a:srgbClr val="FF0000"/>
                </a:solidFill>
              </a:rPr>
              <a:t>步骤</a:t>
            </a:r>
            <a:r>
              <a:rPr lang="en-US" altLang="zh-CN" sz="1600">
                <a:solidFill>
                  <a:srgbClr val="FF0000"/>
                </a:solidFill>
              </a:rPr>
              <a:t>2</a:t>
            </a:r>
            <a:r>
              <a:rPr lang="en-US" altLang="zh-CN" sz="1600">
                <a:solidFill>
                  <a:schemeClr val="tx1">
                    <a:lumMod val="65000"/>
                    <a:lumOff val="35000"/>
                  </a:schemeClr>
                </a:solidFill>
              </a:rPr>
              <a:t> </a:t>
            </a:r>
            <a:r>
              <a:rPr lang="zh-CN" altLang="en-US" sz="1600">
                <a:solidFill>
                  <a:schemeClr val="tx1">
                    <a:lumMod val="65000"/>
                    <a:lumOff val="35000"/>
                  </a:schemeClr>
                </a:solidFill>
              </a:rPr>
              <a:t>执行</a:t>
            </a:r>
            <a:r>
              <a:rPr lang="en-US" altLang="zh-CN" sz="1600">
                <a:solidFill>
                  <a:schemeClr val="tx1">
                    <a:lumMod val="65000"/>
                    <a:lumOff val="35000"/>
                  </a:schemeClr>
                </a:solidFill>
              </a:rPr>
              <a:t>SQL</a:t>
            </a:r>
            <a:r>
              <a:rPr lang="zh-CN" altLang="en-US" sz="1600">
                <a:solidFill>
                  <a:schemeClr val="tx1">
                    <a:lumMod val="65000"/>
                    <a:lumOff val="35000"/>
                  </a:schemeClr>
                </a:solidFill>
              </a:rPr>
              <a:t>语句，创建数据表</a:t>
            </a:r>
            <a:r>
              <a:rPr lang="en-US" altLang="zh-CN" sz="1600">
                <a:solidFill>
                  <a:schemeClr val="tx1">
                    <a:lumMod val="65000"/>
                    <a:lumOff val="35000"/>
                  </a:schemeClr>
                </a:solidFill>
              </a:rPr>
              <a:t>people3</a:t>
            </a:r>
            <a:r>
              <a:rPr lang="zh-CN" altLang="en-US" sz="1600">
                <a:solidFill>
                  <a:schemeClr val="tx1">
                    <a:lumMod val="65000"/>
                    <a:lumOff val="35000"/>
                  </a:schemeClr>
                </a:solidFill>
              </a:rPr>
              <a:t>，同时使用</a:t>
            </a:r>
            <a:r>
              <a:rPr lang="en-US" altLang="zh-CN" sz="1600">
                <a:solidFill>
                  <a:schemeClr val="tx1">
                    <a:lumMod val="65000"/>
                    <a:lumOff val="35000"/>
                  </a:schemeClr>
                </a:solidFill>
              </a:rPr>
              <a:t>FULLTEXT</a:t>
            </a:r>
            <a:r>
              <a:rPr lang="zh-CN" altLang="en-US" sz="1600">
                <a:solidFill>
                  <a:schemeClr val="tx1">
                    <a:lumMod val="65000"/>
                    <a:lumOff val="35000"/>
                  </a:schemeClr>
                </a:solidFill>
              </a:rPr>
              <a:t>关键字为</a:t>
            </a:r>
            <a:r>
              <a:rPr lang="en-US" altLang="zh-CN" sz="1600">
                <a:solidFill>
                  <a:schemeClr val="tx1">
                    <a:lumMod val="65000"/>
                    <a:lumOff val="35000"/>
                  </a:schemeClr>
                </a:solidFill>
              </a:rPr>
              <a:t>intro</a:t>
            </a:r>
            <a:r>
              <a:rPr lang="zh-CN" altLang="en-US" sz="1600">
                <a:solidFill>
                  <a:schemeClr val="tx1">
                    <a:lumMod val="65000"/>
                    <a:lumOff val="35000"/>
                  </a:schemeClr>
                </a:solidFill>
              </a:rPr>
              <a:t>字段创建全文索引。</a:t>
            </a:r>
            <a:r>
              <a:rPr lang="en-US" altLang="zh-CN" sz="1600">
                <a:solidFill>
                  <a:schemeClr val="tx1">
                    <a:lumMod val="65000"/>
                    <a:lumOff val="35000"/>
                  </a:schemeClr>
                </a:solidFill>
              </a:rPr>
              <a:t>SQL</a:t>
            </a:r>
            <a:r>
              <a:rPr lang="zh-CN" altLang="en-US" sz="1600">
                <a:solidFill>
                  <a:schemeClr val="tx1">
                    <a:lumMod val="65000"/>
                    <a:lumOff val="35000"/>
                  </a:schemeClr>
                </a:solidFill>
              </a:rPr>
              <a:t>语句及其执行结果如下：</a:t>
            </a:r>
          </a:p>
        </p:txBody>
      </p:sp>
      <p:sp>
        <p:nvSpPr>
          <p:cNvPr id="11" name="文本框 41">
            <a:extLst>
              <a:ext uri="{FF2B5EF4-FFF2-40B4-BE49-F238E27FC236}">
                <a16:creationId xmlns:a16="http://schemas.microsoft.com/office/drawing/2014/main" id="{551F0063-0726-B4C4-AAA9-D2EB095B2ABB}"/>
              </a:ext>
            </a:extLst>
          </p:cNvPr>
          <p:cNvSpPr txBox="1">
            <a:spLocks noChangeArrowheads="1"/>
          </p:cNvSpPr>
          <p:nvPr/>
        </p:nvSpPr>
        <p:spPr bwMode="auto">
          <a:xfrm>
            <a:off x="704722" y="2952355"/>
            <a:ext cx="1042125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ct val="150000"/>
              </a:lnSpc>
            </a:pPr>
            <a:r>
              <a:rPr lang="zh-CN" altLang="en-US" sz="1600">
                <a:solidFill>
                  <a:srgbClr val="FF0000"/>
                </a:solidFill>
              </a:rPr>
              <a:t>步骤</a:t>
            </a:r>
            <a:r>
              <a:rPr lang="en-US" altLang="zh-CN" sz="1600">
                <a:solidFill>
                  <a:srgbClr val="FF0000"/>
                </a:solidFill>
              </a:rPr>
              <a:t>1</a:t>
            </a:r>
            <a:r>
              <a:rPr lang="en-US" altLang="zh-CN" sz="1600">
                <a:solidFill>
                  <a:schemeClr val="tx1">
                    <a:lumMod val="65000"/>
                    <a:lumOff val="35000"/>
                  </a:schemeClr>
                </a:solidFill>
              </a:rPr>
              <a:t> </a:t>
            </a:r>
            <a:r>
              <a:rPr lang="zh-CN" altLang="en-US" sz="1600">
                <a:solidFill>
                  <a:schemeClr val="tx1">
                    <a:lumMod val="65000"/>
                    <a:lumOff val="35000"/>
                  </a:schemeClr>
                </a:solidFill>
              </a:rPr>
              <a:t>继续在数据库</a:t>
            </a:r>
            <a:r>
              <a:rPr lang="en-US" altLang="zh-CN" sz="1600">
                <a:solidFill>
                  <a:schemeClr val="tx1">
                    <a:lumMod val="65000"/>
                    <a:lumOff val="35000"/>
                  </a:schemeClr>
                </a:solidFill>
              </a:rPr>
              <a:t>db_shop</a:t>
            </a:r>
            <a:r>
              <a:rPr lang="zh-CN" altLang="en-US" sz="1600">
                <a:solidFill>
                  <a:schemeClr val="tx1">
                    <a:lumMod val="65000"/>
                    <a:lumOff val="35000"/>
                  </a:schemeClr>
                </a:solidFill>
              </a:rPr>
              <a:t>中操作。</a:t>
            </a:r>
          </a:p>
        </p:txBody>
      </p:sp>
    </p:spTree>
    <p:extLst>
      <p:ext uri="{BB962C8B-B14F-4D97-AF65-F5344CB8AC3E}">
        <p14:creationId xmlns:p14="http://schemas.microsoft.com/office/powerpoint/2010/main" val="1311729480"/>
      </p:ext>
    </p:extLst>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B29E57-66B3-81A7-D94A-BD9AA5C69AD9}"/>
            </a:ext>
          </a:extLst>
        </p:cNvPr>
        <p:cNvGrpSpPr/>
        <p:nvPr/>
      </p:nvGrpSpPr>
      <p:grpSpPr>
        <a:xfrm>
          <a:off x="0" y="0"/>
          <a:ext cx="0" cy="0"/>
          <a:chOff x="0" y="0"/>
          <a:chExt cx="0" cy="0"/>
        </a:xfrm>
      </p:grpSpPr>
      <p:sp>
        <p:nvSpPr>
          <p:cNvPr id="3" name="矩形 2">
            <a:extLst>
              <a:ext uri="{FF2B5EF4-FFF2-40B4-BE49-F238E27FC236}">
                <a16:creationId xmlns:a16="http://schemas.microsoft.com/office/drawing/2014/main" id="{9213EA97-AE28-D368-25AB-25D85D9362D0}"/>
              </a:ext>
            </a:extLst>
          </p:cNvPr>
          <p:cNvSpPr/>
          <p:nvPr/>
        </p:nvSpPr>
        <p:spPr>
          <a:xfrm>
            <a:off x="910292" y="2357115"/>
            <a:ext cx="9882453" cy="4170261"/>
          </a:xfrm>
          <a:prstGeom prst="rect">
            <a:avLst/>
          </a:prstGeom>
          <a:solidFill>
            <a:schemeClr val="bg2"/>
          </a:solidFill>
          <a:ln w="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noProof="1">
              <a:sym typeface="Arial" panose="020B0604020202020204" pitchFamily="34" charset="0"/>
            </a:endParaRPr>
          </a:p>
        </p:txBody>
      </p:sp>
      <p:sp>
        <p:nvSpPr>
          <p:cNvPr id="4" name="文本框 38">
            <a:extLst>
              <a:ext uri="{FF2B5EF4-FFF2-40B4-BE49-F238E27FC236}">
                <a16:creationId xmlns:a16="http://schemas.microsoft.com/office/drawing/2014/main" id="{547B78C0-5CD1-09AA-3C6D-5980ECAAF0C9}"/>
              </a:ext>
            </a:extLst>
          </p:cNvPr>
          <p:cNvSpPr txBox="1">
            <a:spLocks noChangeArrowheads="1"/>
          </p:cNvSpPr>
          <p:nvPr/>
        </p:nvSpPr>
        <p:spPr bwMode="auto">
          <a:xfrm>
            <a:off x="2012832" y="2439517"/>
            <a:ext cx="8574639" cy="40318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r>
              <a:rPr lang="en-US" altLang="zh-CN" sz="1600">
                <a:solidFill>
                  <a:srgbClr val="FF0000"/>
                </a:solidFill>
              </a:rPr>
              <a:t>mysql&gt; SHOW INDEX FROM people3 \G</a:t>
            </a:r>
          </a:p>
          <a:p>
            <a:pPr eaLnBrk="1" hangingPunct="1"/>
            <a:r>
              <a:rPr lang="en-US" altLang="zh-CN" sz="1600">
                <a:solidFill>
                  <a:srgbClr val="FF0000"/>
                </a:solidFill>
              </a:rPr>
              <a:t>*************************** 1. row ***************************</a:t>
            </a:r>
          </a:p>
          <a:p>
            <a:pPr eaLnBrk="1" hangingPunct="1"/>
            <a:r>
              <a:rPr lang="en-US" altLang="zh-CN" sz="1600">
                <a:solidFill>
                  <a:srgbClr val="FF0000"/>
                </a:solidFill>
              </a:rPr>
              <a:t>        Table: people3</a:t>
            </a:r>
          </a:p>
          <a:p>
            <a:pPr eaLnBrk="1" hangingPunct="1"/>
            <a:r>
              <a:rPr lang="en-US" altLang="zh-CN" sz="1600">
                <a:solidFill>
                  <a:srgbClr val="FF0000"/>
                </a:solidFill>
              </a:rPr>
              <a:t>   Non_unique: 1</a:t>
            </a:r>
          </a:p>
          <a:p>
            <a:pPr eaLnBrk="1" hangingPunct="1"/>
            <a:r>
              <a:rPr lang="en-US" altLang="zh-CN" sz="1600">
                <a:solidFill>
                  <a:srgbClr val="FF0000"/>
                </a:solidFill>
              </a:rPr>
              <a:t>    Key_name: i_fulltext</a:t>
            </a:r>
          </a:p>
          <a:p>
            <a:pPr eaLnBrk="1" hangingPunct="1"/>
            <a:r>
              <a:rPr lang="en-US" altLang="zh-CN" sz="1600">
                <a:solidFill>
                  <a:srgbClr val="FF0000"/>
                </a:solidFill>
              </a:rPr>
              <a:t>  Seq_in_index: 1</a:t>
            </a:r>
          </a:p>
          <a:p>
            <a:pPr eaLnBrk="1" hangingPunct="1"/>
            <a:r>
              <a:rPr lang="en-US" altLang="zh-CN" sz="1600">
                <a:solidFill>
                  <a:srgbClr val="FF0000"/>
                </a:solidFill>
              </a:rPr>
              <a:t> Column_name: intro</a:t>
            </a:r>
          </a:p>
          <a:p>
            <a:pPr eaLnBrk="1" hangingPunct="1"/>
            <a:r>
              <a:rPr lang="en-US" altLang="zh-CN" sz="1600">
                <a:solidFill>
                  <a:srgbClr val="FF0000"/>
                </a:solidFill>
              </a:rPr>
              <a:t>     Collation: NULL</a:t>
            </a:r>
          </a:p>
          <a:p>
            <a:pPr eaLnBrk="1" hangingPunct="1"/>
            <a:r>
              <a:rPr lang="en-US" altLang="zh-CN" sz="1600">
                <a:solidFill>
                  <a:srgbClr val="FF0000"/>
                </a:solidFill>
              </a:rPr>
              <a:t>   Cardinality: 0</a:t>
            </a:r>
          </a:p>
          <a:p>
            <a:pPr eaLnBrk="1" hangingPunct="1"/>
            <a:r>
              <a:rPr lang="en-US" altLang="zh-CN" sz="1600">
                <a:solidFill>
                  <a:srgbClr val="FF0000"/>
                </a:solidFill>
              </a:rPr>
              <a:t>     Sub_part: NULL</a:t>
            </a:r>
          </a:p>
          <a:p>
            <a:pPr eaLnBrk="1" hangingPunct="1"/>
            <a:r>
              <a:rPr lang="en-US" altLang="zh-CN" sz="1600">
                <a:solidFill>
                  <a:srgbClr val="FF0000"/>
                </a:solidFill>
              </a:rPr>
              <a:t>       Packed: NULL</a:t>
            </a:r>
          </a:p>
          <a:p>
            <a:pPr eaLnBrk="1" hangingPunct="1"/>
            <a:r>
              <a:rPr lang="en-US" altLang="zh-CN" sz="1600">
                <a:solidFill>
                  <a:srgbClr val="FF0000"/>
                </a:solidFill>
              </a:rPr>
              <a:t>         Null: YES</a:t>
            </a:r>
          </a:p>
          <a:p>
            <a:pPr eaLnBrk="1" hangingPunct="1"/>
            <a:r>
              <a:rPr lang="en-US" altLang="zh-CN" sz="1600">
                <a:solidFill>
                  <a:srgbClr val="FF0000"/>
                </a:solidFill>
              </a:rPr>
              <a:t>    Index_type: FULLTEXT</a:t>
            </a:r>
          </a:p>
          <a:p>
            <a:pPr eaLnBrk="1" hangingPunct="1"/>
            <a:r>
              <a:rPr lang="en-US" altLang="zh-CN" sz="1600">
                <a:solidFill>
                  <a:srgbClr val="FF0000"/>
                </a:solidFill>
              </a:rPr>
              <a:t>     Comment:</a:t>
            </a:r>
          </a:p>
          <a:p>
            <a:pPr eaLnBrk="1" hangingPunct="1"/>
            <a:r>
              <a:rPr lang="en-US" altLang="zh-CN" sz="1600">
                <a:solidFill>
                  <a:srgbClr val="FF0000"/>
                </a:solidFill>
              </a:rPr>
              <a:t>Index_comment:</a:t>
            </a:r>
          </a:p>
          <a:p>
            <a:pPr eaLnBrk="1" hangingPunct="1"/>
            <a:r>
              <a:rPr lang="en-US" altLang="zh-CN" sz="1600">
                <a:solidFill>
                  <a:srgbClr val="FF0000"/>
                </a:solidFill>
              </a:rPr>
              <a:t>1 row in set (0.00 sec)</a:t>
            </a:r>
          </a:p>
        </p:txBody>
      </p:sp>
      <p:sp>
        <p:nvSpPr>
          <p:cNvPr id="5" name="文本框 3">
            <a:extLst>
              <a:ext uri="{FF2B5EF4-FFF2-40B4-BE49-F238E27FC236}">
                <a16:creationId xmlns:a16="http://schemas.microsoft.com/office/drawing/2014/main" id="{299E6D7E-2201-934B-1723-46126F0F02F4}"/>
              </a:ext>
            </a:extLst>
          </p:cNvPr>
          <p:cNvSpPr txBox="1">
            <a:spLocks noChangeArrowheads="1"/>
          </p:cNvSpPr>
          <p:nvPr/>
        </p:nvSpPr>
        <p:spPr bwMode="auto">
          <a:xfrm>
            <a:off x="1730523" y="1128566"/>
            <a:ext cx="9271000" cy="4584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ct val="150000"/>
              </a:lnSpc>
            </a:pPr>
            <a:r>
              <a:rPr lang="zh-CN" altLang="en-US"/>
              <a:t>创建全文索引</a:t>
            </a:r>
            <a:endParaRPr lang="zh-CN" altLang="en-US" noProof="1"/>
          </a:p>
        </p:txBody>
      </p:sp>
      <p:grpSp>
        <p:nvGrpSpPr>
          <p:cNvPr id="6" name="组合 5">
            <a:extLst>
              <a:ext uri="{FF2B5EF4-FFF2-40B4-BE49-F238E27FC236}">
                <a16:creationId xmlns:a16="http://schemas.microsoft.com/office/drawing/2014/main" id="{BAB4A4E3-5020-DDEC-9D5D-55146FCB83EF}"/>
              </a:ext>
            </a:extLst>
          </p:cNvPr>
          <p:cNvGrpSpPr/>
          <p:nvPr/>
        </p:nvGrpSpPr>
        <p:grpSpPr>
          <a:xfrm>
            <a:off x="727223" y="1013261"/>
            <a:ext cx="1003300" cy="722312"/>
            <a:chOff x="877888" y="1586140"/>
            <a:chExt cx="1003300" cy="722312"/>
          </a:xfrm>
        </p:grpSpPr>
        <p:sp>
          <p:nvSpPr>
            <p:cNvPr id="8" name="íṩľíḍè-Freeform: Shape 9">
              <a:extLst>
                <a:ext uri="{FF2B5EF4-FFF2-40B4-BE49-F238E27FC236}">
                  <a16:creationId xmlns:a16="http://schemas.microsoft.com/office/drawing/2014/main" id="{22166B28-9810-CE23-6695-470F5888EE67}"/>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endParaRPr lang="zh-CN" altLang="en-US"/>
            </a:p>
          </p:txBody>
        </p:sp>
        <p:sp>
          <p:nvSpPr>
            <p:cNvPr id="9" name="íṩľíḍè-Oval 10">
              <a:extLst>
                <a:ext uri="{FF2B5EF4-FFF2-40B4-BE49-F238E27FC236}">
                  <a16:creationId xmlns:a16="http://schemas.microsoft.com/office/drawing/2014/main" id="{0BB71AF4-B413-1541-140C-FAC76F3563B9}"/>
                </a:ext>
              </a:extLst>
            </p:cNvPr>
            <p:cNvSpPr/>
            <p:nvPr/>
          </p:nvSpPr>
          <p:spPr>
            <a:xfrm>
              <a:off x="1289050" y="1774664"/>
              <a:ext cx="341313" cy="341313"/>
            </a:xfrm>
            <a:prstGeom prst="ellipse">
              <a:avLst/>
            </a:pr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hangingPunct="1"/>
              <a:r>
                <a:rPr lang="en-US" altLang="zh-CN"/>
                <a:t>4</a:t>
              </a:r>
            </a:p>
          </p:txBody>
        </p:sp>
      </p:grpSp>
      <p:sp>
        <p:nvSpPr>
          <p:cNvPr id="7" name="文本框 41">
            <a:extLst>
              <a:ext uri="{FF2B5EF4-FFF2-40B4-BE49-F238E27FC236}">
                <a16:creationId xmlns:a16="http://schemas.microsoft.com/office/drawing/2014/main" id="{B75DD6F5-A150-3CA2-0AAE-F8E6F7B73009}"/>
              </a:ext>
            </a:extLst>
          </p:cNvPr>
          <p:cNvSpPr txBox="1">
            <a:spLocks noChangeArrowheads="1"/>
          </p:cNvSpPr>
          <p:nvPr/>
        </p:nvSpPr>
        <p:spPr bwMode="auto">
          <a:xfrm>
            <a:off x="699459" y="1826549"/>
            <a:ext cx="1042125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ct val="150000"/>
              </a:lnSpc>
            </a:pPr>
            <a:r>
              <a:rPr lang="zh-CN" altLang="en-US" sz="1600">
                <a:solidFill>
                  <a:srgbClr val="FF0000"/>
                </a:solidFill>
              </a:rPr>
              <a:t>步骤</a:t>
            </a:r>
            <a:r>
              <a:rPr lang="en-US" altLang="zh-CN" sz="1600">
                <a:solidFill>
                  <a:srgbClr val="FF0000"/>
                </a:solidFill>
              </a:rPr>
              <a:t>3</a:t>
            </a:r>
            <a:r>
              <a:rPr lang="en-US" altLang="zh-CN" sz="1600">
                <a:solidFill>
                  <a:schemeClr val="tx1">
                    <a:lumMod val="65000"/>
                    <a:lumOff val="35000"/>
                  </a:schemeClr>
                </a:solidFill>
              </a:rPr>
              <a:t> </a:t>
            </a:r>
            <a:r>
              <a:rPr lang="zh-CN" altLang="en-US" sz="1600">
                <a:solidFill>
                  <a:schemeClr val="tx1">
                    <a:lumMod val="65000"/>
                    <a:lumOff val="35000"/>
                  </a:schemeClr>
                </a:solidFill>
              </a:rPr>
              <a:t>使用</a:t>
            </a:r>
            <a:r>
              <a:rPr lang="en-US" altLang="zh-CN" sz="1600">
                <a:solidFill>
                  <a:schemeClr val="tx1">
                    <a:lumMod val="65000"/>
                    <a:lumOff val="35000"/>
                  </a:schemeClr>
                </a:solidFill>
              </a:rPr>
              <a:t>SHOW INDEX</a:t>
            </a:r>
            <a:r>
              <a:rPr lang="zh-CN" altLang="en-US" sz="1600">
                <a:solidFill>
                  <a:schemeClr val="tx1">
                    <a:lumMod val="65000"/>
                    <a:lumOff val="35000"/>
                  </a:schemeClr>
                </a:solidFill>
              </a:rPr>
              <a:t>关键字查看</a:t>
            </a:r>
            <a:r>
              <a:rPr lang="en-US" altLang="zh-CN" sz="1600">
                <a:solidFill>
                  <a:schemeClr val="tx1">
                    <a:lumMod val="65000"/>
                    <a:lumOff val="35000"/>
                  </a:schemeClr>
                </a:solidFill>
              </a:rPr>
              <a:t>people3</a:t>
            </a:r>
            <a:r>
              <a:rPr lang="zh-CN" altLang="en-US" sz="1600">
                <a:solidFill>
                  <a:schemeClr val="tx1">
                    <a:lumMod val="65000"/>
                    <a:lumOff val="35000"/>
                  </a:schemeClr>
                </a:solidFill>
              </a:rPr>
              <a:t>表的索引，结果如下。</a:t>
            </a:r>
          </a:p>
        </p:txBody>
      </p:sp>
    </p:spTree>
    <p:extLst>
      <p:ext uri="{BB962C8B-B14F-4D97-AF65-F5344CB8AC3E}">
        <p14:creationId xmlns:p14="http://schemas.microsoft.com/office/powerpoint/2010/main" val="1847544162"/>
      </p:ext>
    </p:extLst>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1F072C-4F60-411E-CFE9-91FBE89E2DFC}"/>
            </a:ext>
          </a:extLst>
        </p:cNvPr>
        <p:cNvGrpSpPr/>
        <p:nvPr/>
      </p:nvGrpSpPr>
      <p:grpSpPr>
        <a:xfrm>
          <a:off x="0" y="0"/>
          <a:ext cx="0" cy="0"/>
          <a:chOff x="0" y="0"/>
          <a:chExt cx="0" cy="0"/>
        </a:xfrm>
      </p:grpSpPr>
      <p:sp>
        <p:nvSpPr>
          <p:cNvPr id="3" name="矩形 2">
            <a:extLst>
              <a:ext uri="{FF2B5EF4-FFF2-40B4-BE49-F238E27FC236}">
                <a16:creationId xmlns:a16="http://schemas.microsoft.com/office/drawing/2014/main" id="{B3B18F34-B173-A49D-8E15-EF23B3E32593}"/>
              </a:ext>
            </a:extLst>
          </p:cNvPr>
          <p:cNvSpPr/>
          <p:nvPr/>
        </p:nvSpPr>
        <p:spPr>
          <a:xfrm>
            <a:off x="916953" y="3800780"/>
            <a:ext cx="9882453" cy="2080627"/>
          </a:xfrm>
          <a:prstGeom prst="rect">
            <a:avLst/>
          </a:prstGeom>
          <a:solidFill>
            <a:schemeClr val="bg2"/>
          </a:solidFill>
          <a:ln w="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noProof="1">
              <a:sym typeface="Arial" panose="020B0604020202020204" pitchFamily="34" charset="0"/>
            </a:endParaRPr>
          </a:p>
        </p:txBody>
      </p:sp>
      <p:sp>
        <p:nvSpPr>
          <p:cNvPr id="4" name="文本框 38">
            <a:extLst>
              <a:ext uri="{FF2B5EF4-FFF2-40B4-BE49-F238E27FC236}">
                <a16:creationId xmlns:a16="http://schemas.microsoft.com/office/drawing/2014/main" id="{82AF4D43-6D6A-D521-6397-2147A82E0346}"/>
              </a:ext>
            </a:extLst>
          </p:cNvPr>
          <p:cNvSpPr txBox="1">
            <a:spLocks noChangeArrowheads="1"/>
          </p:cNvSpPr>
          <p:nvPr/>
        </p:nvSpPr>
        <p:spPr bwMode="auto">
          <a:xfrm>
            <a:off x="2019493" y="3939168"/>
            <a:ext cx="8574639" cy="1815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r>
              <a:rPr lang="en-US" altLang="zh-CN" sz="1600">
                <a:solidFill>
                  <a:srgbClr val="FF0000"/>
                </a:solidFill>
              </a:rPr>
              <a:t>mysql&gt; CREATE TABLE people4(</a:t>
            </a:r>
          </a:p>
          <a:p>
            <a:pPr eaLnBrk="1" hangingPunct="1"/>
            <a:r>
              <a:rPr lang="en-US" altLang="zh-CN" sz="1600">
                <a:solidFill>
                  <a:srgbClr val="FF0000"/>
                </a:solidFill>
              </a:rPr>
              <a:t>    -&gt; id INT(11),</a:t>
            </a:r>
          </a:p>
          <a:p>
            <a:pPr eaLnBrk="1" hangingPunct="1"/>
            <a:r>
              <a:rPr lang="en-US" altLang="zh-CN" sz="1600">
                <a:solidFill>
                  <a:srgbClr val="FF0000"/>
                </a:solidFill>
              </a:rPr>
              <a:t>    -&gt; name VARCHAR(30),</a:t>
            </a:r>
          </a:p>
          <a:p>
            <a:pPr eaLnBrk="1" hangingPunct="1"/>
            <a:r>
              <a:rPr lang="en-US" altLang="zh-CN" sz="1600">
                <a:solidFill>
                  <a:srgbClr val="FF0000"/>
                </a:solidFill>
              </a:rPr>
              <a:t>    -&gt; geom GEOMETRY NOT NULL,</a:t>
            </a:r>
          </a:p>
          <a:p>
            <a:pPr eaLnBrk="1" hangingPunct="1"/>
            <a:r>
              <a:rPr lang="en-US" altLang="zh-CN" sz="1600">
                <a:solidFill>
                  <a:srgbClr val="FF0000"/>
                </a:solidFill>
              </a:rPr>
              <a:t>    -&gt; SPATIAL g_apatial(geom)</a:t>
            </a:r>
          </a:p>
          <a:p>
            <a:pPr eaLnBrk="1" hangingPunct="1"/>
            <a:r>
              <a:rPr lang="en-US" altLang="zh-CN" sz="1600">
                <a:solidFill>
                  <a:srgbClr val="FF0000"/>
                </a:solidFill>
              </a:rPr>
              <a:t>    -&gt; );</a:t>
            </a:r>
          </a:p>
          <a:p>
            <a:pPr eaLnBrk="1" hangingPunct="1"/>
            <a:r>
              <a:rPr lang="en-US" altLang="zh-CN" sz="1600">
                <a:solidFill>
                  <a:srgbClr val="FF0000"/>
                </a:solidFill>
              </a:rPr>
              <a:t>Query OK, 0 rows affected (0.27 sec)</a:t>
            </a:r>
          </a:p>
        </p:txBody>
      </p:sp>
      <p:sp>
        <p:nvSpPr>
          <p:cNvPr id="5" name="文本框 3">
            <a:extLst>
              <a:ext uri="{FF2B5EF4-FFF2-40B4-BE49-F238E27FC236}">
                <a16:creationId xmlns:a16="http://schemas.microsoft.com/office/drawing/2014/main" id="{AF3A5D39-702C-16F9-AE71-36D29049101B}"/>
              </a:ext>
            </a:extLst>
          </p:cNvPr>
          <p:cNvSpPr txBox="1">
            <a:spLocks noChangeArrowheads="1"/>
          </p:cNvSpPr>
          <p:nvPr/>
        </p:nvSpPr>
        <p:spPr bwMode="auto">
          <a:xfrm>
            <a:off x="1737184" y="1200574"/>
            <a:ext cx="9271000" cy="4584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ct val="150000"/>
              </a:lnSpc>
            </a:pPr>
            <a:r>
              <a:rPr lang="zh-CN" altLang="en-US"/>
              <a:t>创建空间索引</a:t>
            </a:r>
            <a:endParaRPr lang="zh-CN" altLang="en-US" noProof="1"/>
          </a:p>
        </p:txBody>
      </p:sp>
      <p:grpSp>
        <p:nvGrpSpPr>
          <p:cNvPr id="6" name="组合 5">
            <a:extLst>
              <a:ext uri="{FF2B5EF4-FFF2-40B4-BE49-F238E27FC236}">
                <a16:creationId xmlns:a16="http://schemas.microsoft.com/office/drawing/2014/main" id="{753B3F3A-74AE-9EC8-45AD-D98B6C4716A3}"/>
              </a:ext>
            </a:extLst>
          </p:cNvPr>
          <p:cNvGrpSpPr/>
          <p:nvPr/>
        </p:nvGrpSpPr>
        <p:grpSpPr>
          <a:xfrm>
            <a:off x="733884" y="1085269"/>
            <a:ext cx="1003300" cy="722312"/>
            <a:chOff x="877888" y="1586140"/>
            <a:chExt cx="1003300" cy="722312"/>
          </a:xfrm>
        </p:grpSpPr>
        <p:sp>
          <p:nvSpPr>
            <p:cNvPr id="13" name="íṩľíḍè-Freeform: Shape 9">
              <a:extLst>
                <a:ext uri="{FF2B5EF4-FFF2-40B4-BE49-F238E27FC236}">
                  <a16:creationId xmlns:a16="http://schemas.microsoft.com/office/drawing/2014/main" id="{6E417132-5664-F544-8FE8-390C99CAF9F7}"/>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endParaRPr lang="zh-CN" altLang="en-US"/>
            </a:p>
          </p:txBody>
        </p:sp>
        <p:sp>
          <p:nvSpPr>
            <p:cNvPr id="14" name="íṩľíḍè-Oval 10">
              <a:extLst>
                <a:ext uri="{FF2B5EF4-FFF2-40B4-BE49-F238E27FC236}">
                  <a16:creationId xmlns:a16="http://schemas.microsoft.com/office/drawing/2014/main" id="{AF13D51D-DFD9-6B44-072A-567EF79758E0}"/>
                </a:ext>
              </a:extLst>
            </p:cNvPr>
            <p:cNvSpPr/>
            <p:nvPr/>
          </p:nvSpPr>
          <p:spPr>
            <a:xfrm>
              <a:off x="1289050" y="1774664"/>
              <a:ext cx="341313" cy="341313"/>
            </a:xfrm>
            <a:prstGeom prst="ellipse">
              <a:avLst/>
            </a:pr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hangingPunct="1"/>
              <a:r>
                <a:rPr lang="en-US" altLang="zh-CN"/>
                <a:t>5</a:t>
              </a:r>
            </a:p>
          </p:txBody>
        </p:sp>
      </p:grpSp>
      <p:grpSp>
        <p:nvGrpSpPr>
          <p:cNvPr id="7" name="组合 6">
            <a:extLst>
              <a:ext uri="{FF2B5EF4-FFF2-40B4-BE49-F238E27FC236}">
                <a16:creationId xmlns:a16="http://schemas.microsoft.com/office/drawing/2014/main" id="{F49A92A8-7C3A-13B9-5778-2E89B777D8A4}"/>
              </a:ext>
            </a:extLst>
          </p:cNvPr>
          <p:cNvGrpSpPr/>
          <p:nvPr/>
        </p:nvGrpSpPr>
        <p:grpSpPr>
          <a:xfrm>
            <a:off x="692798" y="1964467"/>
            <a:ext cx="2183765" cy="600710"/>
            <a:chOff x="1320" y="4641"/>
            <a:chExt cx="3439" cy="946"/>
          </a:xfrm>
          <a:solidFill>
            <a:schemeClr val="accent6"/>
          </a:solidFill>
        </p:grpSpPr>
        <p:sp>
          <p:nvSpPr>
            <p:cNvPr id="11" name="椭圆 10">
              <a:extLst>
                <a:ext uri="{FF2B5EF4-FFF2-40B4-BE49-F238E27FC236}">
                  <a16:creationId xmlns:a16="http://schemas.microsoft.com/office/drawing/2014/main" id="{29A59EF8-9353-897A-4391-DC7E7E0F61C4}"/>
                </a:ext>
              </a:extLst>
            </p:cNvPr>
            <p:cNvSpPr/>
            <p:nvPr/>
          </p:nvSpPr>
          <p:spPr>
            <a:xfrm>
              <a:off x="1320" y="4641"/>
              <a:ext cx="946" cy="946"/>
            </a:xfrm>
            <a:prstGeom prst="ellipse">
              <a:avLst/>
            </a:prstGeom>
            <a:grp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noProof="1">
                <a:sym typeface="Arial" panose="020B0604020202020204" pitchFamily="34" charset="0"/>
              </a:endParaRPr>
            </a:p>
          </p:txBody>
        </p:sp>
        <p:sp>
          <p:nvSpPr>
            <p:cNvPr id="12" name="圆角矩形 16">
              <a:extLst>
                <a:ext uri="{FF2B5EF4-FFF2-40B4-BE49-F238E27FC236}">
                  <a16:creationId xmlns:a16="http://schemas.microsoft.com/office/drawing/2014/main" id="{08EBE85E-50C7-F809-CA91-48D8E2779CA8}"/>
                </a:ext>
              </a:extLst>
            </p:cNvPr>
            <p:cNvSpPr/>
            <p:nvPr/>
          </p:nvSpPr>
          <p:spPr>
            <a:xfrm>
              <a:off x="1673" y="4793"/>
              <a:ext cx="3086" cy="643"/>
            </a:xfrm>
            <a:prstGeom prst="roundRect">
              <a:avLst/>
            </a:prstGeom>
            <a:grp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r>
                <a:rPr lang="en-US" altLang="en-US" b="1" noProof="1">
                  <a:solidFill>
                    <a:schemeClr val="bg1"/>
                  </a:solidFill>
                  <a:latin typeface="微软雅黑" panose="020B0503020204020204" pitchFamily="34" charset="-122"/>
                  <a:sym typeface="+mn-ea"/>
                </a:rPr>
                <a:t>【</a:t>
              </a:r>
              <a:r>
                <a:rPr lang="zh-CN" altLang="en-US" b="1" noProof="1">
                  <a:solidFill>
                    <a:schemeClr val="bg1"/>
                  </a:solidFill>
                  <a:latin typeface="微软雅黑" panose="020B0503020204020204" pitchFamily="34" charset="-122"/>
                  <a:sym typeface="+mn-ea"/>
                </a:rPr>
                <a:t>实</a:t>
              </a:r>
              <a:r>
                <a:rPr lang="en-US" altLang="en-US" b="1" noProof="1">
                  <a:solidFill>
                    <a:schemeClr val="bg1"/>
                  </a:solidFill>
                  <a:latin typeface="微软雅黑" panose="020B0503020204020204" pitchFamily="34" charset="-122"/>
                  <a:sym typeface="+mn-ea"/>
                </a:rPr>
                <a:t>例</a:t>
              </a:r>
              <a:r>
                <a:rPr lang="en-US" altLang="zh-CN" b="1" noProof="1">
                  <a:solidFill>
                    <a:schemeClr val="bg1"/>
                  </a:solidFill>
                  <a:latin typeface="微软雅黑" panose="020B0503020204020204" pitchFamily="34" charset="-122"/>
                  <a:sym typeface="+mn-ea"/>
                </a:rPr>
                <a:t>5</a:t>
              </a:r>
              <a:r>
                <a:rPr lang="en-US" altLang="en-US" b="1" noProof="1">
                  <a:solidFill>
                    <a:schemeClr val="bg1"/>
                  </a:solidFill>
                  <a:latin typeface="微软雅黑" panose="020B0503020204020204" pitchFamily="34" charset="-122"/>
                  <a:sym typeface="+mn-ea"/>
                </a:rPr>
                <a:t>】</a:t>
              </a:r>
              <a:endParaRPr lang="zh-CN" altLang="en-US" noProof="1">
                <a:solidFill>
                  <a:schemeClr val="bg1"/>
                </a:solidFill>
                <a:sym typeface="Arial" panose="020B0604020202020204" pitchFamily="34" charset="0"/>
              </a:endParaRPr>
            </a:p>
          </p:txBody>
        </p:sp>
      </p:grpSp>
      <p:sp>
        <p:nvSpPr>
          <p:cNvPr id="8" name="文本框 36">
            <a:extLst>
              <a:ext uri="{FF2B5EF4-FFF2-40B4-BE49-F238E27FC236}">
                <a16:creationId xmlns:a16="http://schemas.microsoft.com/office/drawing/2014/main" id="{850ED501-34B0-F7C4-18A1-422A6658F9DB}"/>
              </a:ext>
            </a:extLst>
          </p:cNvPr>
          <p:cNvSpPr txBox="1">
            <a:spLocks noChangeArrowheads="1"/>
          </p:cNvSpPr>
          <p:nvPr/>
        </p:nvSpPr>
        <p:spPr bwMode="auto">
          <a:xfrm>
            <a:off x="3132785" y="2114952"/>
            <a:ext cx="8021784" cy="348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lnSpc>
                <a:spcPts val="2000"/>
              </a:lnSpc>
            </a:pPr>
            <a:r>
              <a:rPr lang="zh-CN" altLang="en-US" sz="1600"/>
              <a:t>执行</a:t>
            </a:r>
            <a:r>
              <a:rPr lang="en-US" altLang="zh-CN" sz="1600"/>
              <a:t>SQL</a:t>
            </a:r>
            <a:r>
              <a:rPr lang="zh-CN" altLang="en-US" sz="1600"/>
              <a:t>语句，创建数据表</a:t>
            </a:r>
            <a:r>
              <a:rPr lang="en-US" altLang="zh-CN" sz="1600"/>
              <a:t>people4</a:t>
            </a:r>
            <a:r>
              <a:rPr lang="zh-CN" altLang="en-US" sz="1600"/>
              <a:t>，并为其中的</a:t>
            </a:r>
            <a:r>
              <a:rPr lang="en-US" altLang="zh-CN" sz="1600"/>
              <a:t>geom</a:t>
            </a:r>
            <a:r>
              <a:rPr lang="zh-CN" altLang="en-US" sz="1600"/>
              <a:t>字段创建空间索引。</a:t>
            </a:r>
          </a:p>
        </p:txBody>
      </p:sp>
      <p:sp>
        <p:nvSpPr>
          <p:cNvPr id="9" name="文本框 41">
            <a:extLst>
              <a:ext uri="{FF2B5EF4-FFF2-40B4-BE49-F238E27FC236}">
                <a16:creationId xmlns:a16="http://schemas.microsoft.com/office/drawing/2014/main" id="{E111B53A-326E-AF4A-3CCD-9A4994E306C6}"/>
              </a:ext>
            </a:extLst>
          </p:cNvPr>
          <p:cNvSpPr txBox="1">
            <a:spLocks noChangeArrowheads="1"/>
          </p:cNvSpPr>
          <p:nvPr/>
        </p:nvSpPr>
        <p:spPr bwMode="auto">
          <a:xfrm>
            <a:off x="706120" y="2924967"/>
            <a:ext cx="10421256"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ct val="150000"/>
              </a:lnSpc>
            </a:pPr>
            <a:r>
              <a:rPr lang="zh-CN" altLang="en-US" sz="1600">
                <a:solidFill>
                  <a:srgbClr val="FF0000"/>
                </a:solidFill>
              </a:rPr>
              <a:t>步骤</a:t>
            </a:r>
            <a:r>
              <a:rPr lang="en-US" altLang="zh-CN" sz="1600">
                <a:solidFill>
                  <a:srgbClr val="FF0000"/>
                </a:solidFill>
              </a:rPr>
              <a:t>2</a:t>
            </a:r>
            <a:r>
              <a:rPr lang="en-US" altLang="zh-CN" sz="1600">
                <a:solidFill>
                  <a:schemeClr val="tx1">
                    <a:lumMod val="65000"/>
                    <a:lumOff val="35000"/>
                  </a:schemeClr>
                </a:solidFill>
              </a:rPr>
              <a:t> </a:t>
            </a:r>
            <a:r>
              <a:rPr lang="zh-CN" altLang="en-US" sz="1600">
                <a:solidFill>
                  <a:schemeClr val="tx1">
                    <a:lumMod val="65000"/>
                    <a:lumOff val="35000"/>
                  </a:schemeClr>
                </a:solidFill>
              </a:rPr>
              <a:t>执行</a:t>
            </a:r>
            <a:r>
              <a:rPr lang="en-US" altLang="zh-CN" sz="1600">
                <a:solidFill>
                  <a:schemeClr val="tx1">
                    <a:lumMod val="65000"/>
                    <a:lumOff val="35000"/>
                  </a:schemeClr>
                </a:solidFill>
              </a:rPr>
              <a:t>SQL</a:t>
            </a:r>
            <a:r>
              <a:rPr lang="zh-CN" altLang="en-US" sz="1600">
                <a:solidFill>
                  <a:schemeClr val="tx1">
                    <a:lumMod val="65000"/>
                    <a:lumOff val="35000"/>
                  </a:schemeClr>
                </a:solidFill>
              </a:rPr>
              <a:t>语句，创建数据表</a:t>
            </a:r>
            <a:r>
              <a:rPr lang="en-US" altLang="zh-CN" sz="1600">
                <a:solidFill>
                  <a:schemeClr val="tx1">
                    <a:lumMod val="65000"/>
                    <a:lumOff val="35000"/>
                  </a:schemeClr>
                </a:solidFill>
              </a:rPr>
              <a:t>people4</a:t>
            </a:r>
            <a:r>
              <a:rPr lang="zh-CN" altLang="en-US" sz="1600">
                <a:solidFill>
                  <a:schemeClr val="tx1">
                    <a:lumMod val="65000"/>
                    <a:lumOff val="35000"/>
                  </a:schemeClr>
                </a:solidFill>
              </a:rPr>
              <a:t>，同时使用</a:t>
            </a:r>
            <a:r>
              <a:rPr lang="en-US" altLang="zh-CN" sz="1600">
                <a:solidFill>
                  <a:schemeClr val="tx1">
                    <a:lumMod val="65000"/>
                    <a:lumOff val="35000"/>
                  </a:schemeClr>
                </a:solidFill>
              </a:rPr>
              <a:t>SPATIAL</a:t>
            </a:r>
            <a:r>
              <a:rPr lang="zh-CN" altLang="en-US" sz="1600">
                <a:solidFill>
                  <a:schemeClr val="tx1">
                    <a:lumMod val="65000"/>
                    <a:lumOff val="35000"/>
                  </a:schemeClr>
                </a:solidFill>
              </a:rPr>
              <a:t>关键字为</a:t>
            </a:r>
            <a:r>
              <a:rPr lang="en-US" altLang="zh-CN" sz="1600">
                <a:solidFill>
                  <a:schemeClr val="tx1">
                    <a:lumMod val="65000"/>
                    <a:lumOff val="35000"/>
                  </a:schemeClr>
                </a:solidFill>
              </a:rPr>
              <a:t>geom</a:t>
            </a:r>
            <a:r>
              <a:rPr lang="zh-CN" altLang="en-US" sz="1600">
                <a:solidFill>
                  <a:schemeClr val="tx1">
                    <a:lumMod val="65000"/>
                    <a:lumOff val="35000"/>
                  </a:schemeClr>
                </a:solidFill>
              </a:rPr>
              <a:t>字段创建空间索引。</a:t>
            </a:r>
            <a:r>
              <a:rPr lang="en-US" altLang="zh-CN" sz="1600">
                <a:solidFill>
                  <a:schemeClr val="tx1">
                    <a:lumMod val="65000"/>
                    <a:lumOff val="35000"/>
                  </a:schemeClr>
                </a:solidFill>
              </a:rPr>
              <a:t>SQL</a:t>
            </a:r>
            <a:r>
              <a:rPr lang="zh-CN" altLang="en-US" sz="1600">
                <a:solidFill>
                  <a:schemeClr val="tx1">
                    <a:lumMod val="65000"/>
                    <a:lumOff val="35000"/>
                  </a:schemeClr>
                </a:solidFill>
              </a:rPr>
              <a:t>语句及其执行结果如下：</a:t>
            </a:r>
          </a:p>
        </p:txBody>
      </p:sp>
      <p:sp>
        <p:nvSpPr>
          <p:cNvPr id="10" name="文本框 41">
            <a:extLst>
              <a:ext uri="{FF2B5EF4-FFF2-40B4-BE49-F238E27FC236}">
                <a16:creationId xmlns:a16="http://schemas.microsoft.com/office/drawing/2014/main" id="{255DC5D3-EB05-6BAE-3CED-316442458772}"/>
              </a:ext>
            </a:extLst>
          </p:cNvPr>
          <p:cNvSpPr txBox="1">
            <a:spLocks noChangeArrowheads="1"/>
          </p:cNvSpPr>
          <p:nvPr/>
        </p:nvSpPr>
        <p:spPr bwMode="auto">
          <a:xfrm>
            <a:off x="704722" y="2576475"/>
            <a:ext cx="1042125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ct val="150000"/>
              </a:lnSpc>
            </a:pPr>
            <a:r>
              <a:rPr lang="zh-CN" altLang="en-US" sz="1600">
                <a:solidFill>
                  <a:srgbClr val="FF0000"/>
                </a:solidFill>
              </a:rPr>
              <a:t>步骤</a:t>
            </a:r>
            <a:r>
              <a:rPr lang="en-US" altLang="zh-CN" sz="1600">
                <a:solidFill>
                  <a:srgbClr val="FF0000"/>
                </a:solidFill>
              </a:rPr>
              <a:t>1</a:t>
            </a:r>
            <a:r>
              <a:rPr lang="en-US" altLang="zh-CN" sz="1600">
                <a:solidFill>
                  <a:schemeClr val="tx1">
                    <a:lumMod val="65000"/>
                    <a:lumOff val="35000"/>
                  </a:schemeClr>
                </a:solidFill>
              </a:rPr>
              <a:t> </a:t>
            </a:r>
            <a:r>
              <a:rPr lang="zh-CN" altLang="en-US" sz="1600">
                <a:solidFill>
                  <a:schemeClr val="tx1">
                    <a:lumMod val="65000"/>
                    <a:lumOff val="35000"/>
                  </a:schemeClr>
                </a:solidFill>
              </a:rPr>
              <a:t>继续在数据库</a:t>
            </a:r>
            <a:r>
              <a:rPr lang="en-US" altLang="zh-CN" sz="1600">
                <a:solidFill>
                  <a:schemeClr val="tx1">
                    <a:lumMod val="65000"/>
                    <a:lumOff val="35000"/>
                  </a:schemeClr>
                </a:solidFill>
              </a:rPr>
              <a:t>db_shop</a:t>
            </a:r>
            <a:r>
              <a:rPr lang="zh-CN" altLang="en-US" sz="1600">
                <a:solidFill>
                  <a:schemeClr val="tx1">
                    <a:lumMod val="65000"/>
                    <a:lumOff val="35000"/>
                  </a:schemeClr>
                </a:solidFill>
              </a:rPr>
              <a:t>中操作。</a:t>
            </a:r>
          </a:p>
        </p:txBody>
      </p:sp>
    </p:spTree>
    <p:extLst>
      <p:ext uri="{BB962C8B-B14F-4D97-AF65-F5344CB8AC3E}">
        <p14:creationId xmlns:p14="http://schemas.microsoft.com/office/powerpoint/2010/main" val="3468179615"/>
      </p:ext>
    </p:extLst>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88C06F-4D19-A680-89FB-58FFD7D8D10D}"/>
            </a:ext>
          </a:extLst>
        </p:cNvPr>
        <p:cNvGrpSpPr/>
        <p:nvPr/>
      </p:nvGrpSpPr>
      <p:grpSpPr>
        <a:xfrm>
          <a:off x="0" y="0"/>
          <a:ext cx="0" cy="0"/>
          <a:chOff x="0" y="0"/>
          <a:chExt cx="0" cy="0"/>
        </a:xfrm>
      </p:grpSpPr>
      <p:sp>
        <p:nvSpPr>
          <p:cNvPr id="3" name="矩形 2">
            <a:extLst>
              <a:ext uri="{FF2B5EF4-FFF2-40B4-BE49-F238E27FC236}">
                <a16:creationId xmlns:a16="http://schemas.microsoft.com/office/drawing/2014/main" id="{ED5ECC15-896C-830F-812E-4364EDF33330}"/>
              </a:ext>
            </a:extLst>
          </p:cNvPr>
          <p:cNvSpPr/>
          <p:nvPr/>
        </p:nvSpPr>
        <p:spPr>
          <a:xfrm>
            <a:off x="910292" y="2291798"/>
            <a:ext cx="9882453" cy="4170261"/>
          </a:xfrm>
          <a:prstGeom prst="rect">
            <a:avLst/>
          </a:prstGeom>
          <a:solidFill>
            <a:schemeClr val="bg2"/>
          </a:solidFill>
          <a:ln w="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noProof="1">
              <a:sym typeface="Arial" panose="020B0604020202020204" pitchFamily="34" charset="0"/>
            </a:endParaRPr>
          </a:p>
        </p:txBody>
      </p:sp>
      <p:sp>
        <p:nvSpPr>
          <p:cNvPr id="4" name="文本框 38">
            <a:extLst>
              <a:ext uri="{FF2B5EF4-FFF2-40B4-BE49-F238E27FC236}">
                <a16:creationId xmlns:a16="http://schemas.microsoft.com/office/drawing/2014/main" id="{03418C9E-BD90-8843-78AF-1D95198D549B}"/>
              </a:ext>
            </a:extLst>
          </p:cNvPr>
          <p:cNvSpPr txBox="1">
            <a:spLocks noChangeArrowheads="1"/>
          </p:cNvSpPr>
          <p:nvPr/>
        </p:nvSpPr>
        <p:spPr bwMode="auto">
          <a:xfrm>
            <a:off x="2012832" y="2374200"/>
            <a:ext cx="8574639" cy="40318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r>
              <a:rPr lang="en-US" altLang="zh-CN" sz="1600">
                <a:solidFill>
                  <a:srgbClr val="FF0000"/>
                </a:solidFill>
              </a:rPr>
              <a:t>mysql&gt; SHOW INDEX FROM people4 \G</a:t>
            </a:r>
          </a:p>
          <a:p>
            <a:pPr eaLnBrk="1" hangingPunct="1"/>
            <a:r>
              <a:rPr lang="en-US" altLang="zh-CN" sz="1600">
                <a:solidFill>
                  <a:srgbClr val="FF0000"/>
                </a:solidFill>
              </a:rPr>
              <a:t>*************************** 1. row ***************************</a:t>
            </a:r>
          </a:p>
          <a:p>
            <a:pPr eaLnBrk="1" hangingPunct="1"/>
            <a:r>
              <a:rPr lang="en-US" altLang="zh-CN" sz="1600">
                <a:solidFill>
                  <a:srgbClr val="FF0000"/>
                </a:solidFill>
              </a:rPr>
              <a:t>          Table: people4</a:t>
            </a:r>
          </a:p>
          <a:p>
            <a:pPr eaLnBrk="1" hangingPunct="1"/>
            <a:r>
              <a:rPr lang="en-US" altLang="zh-CN" sz="1600">
                <a:solidFill>
                  <a:srgbClr val="FF0000"/>
                </a:solidFill>
              </a:rPr>
              <a:t>     Non_unique: 1</a:t>
            </a:r>
          </a:p>
          <a:p>
            <a:pPr eaLnBrk="1" hangingPunct="1"/>
            <a:r>
              <a:rPr lang="en-US" altLang="zh-CN" sz="1600">
                <a:solidFill>
                  <a:srgbClr val="FF0000"/>
                </a:solidFill>
              </a:rPr>
              <a:t>      Key_name: g_apatial</a:t>
            </a:r>
          </a:p>
          <a:p>
            <a:pPr eaLnBrk="1" hangingPunct="1"/>
            <a:r>
              <a:rPr lang="en-US" altLang="zh-CN" sz="1600">
                <a:solidFill>
                  <a:srgbClr val="FF0000"/>
                </a:solidFill>
              </a:rPr>
              <a:t>    Seq_in_index: 1</a:t>
            </a:r>
          </a:p>
          <a:p>
            <a:pPr eaLnBrk="1" hangingPunct="1"/>
            <a:r>
              <a:rPr lang="en-US" altLang="zh-CN" sz="1600">
                <a:solidFill>
                  <a:srgbClr val="FF0000"/>
                </a:solidFill>
              </a:rPr>
              <a:t>   Column_name: geom</a:t>
            </a:r>
          </a:p>
          <a:p>
            <a:pPr eaLnBrk="1" hangingPunct="1"/>
            <a:r>
              <a:rPr lang="en-US" altLang="zh-CN" sz="1600">
                <a:solidFill>
                  <a:srgbClr val="FF0000"/>
                </a:solidFill>
              </a:rPr>
              <a:t>       Collation: A</a:t>
            </a:r>
          </a:p>
          <a:p>
            <a:pPr eaLnBrk="1" hangingPunct="1"/>
            <a:r>
              <a:rPr lang="en-US" altLang="zh-CN" sz="1600">
                <a:solidFill>
                  <a:srgbClr val="FF0000"/>
                </a:solidFill>
              </a:rPr>
              <a:t>     Cardinality: 0</a:t>
            </a:r>
          </a:p>
          <a:p>
            <a:pPr eaLnBrk="1" hangingPunct="1"/>
            <a:r>
              <a:rPr lang="en-US" altLang="zh-CN" sz="1600">
                <a:solidFill>
                  <a:srgbClr val="FF0000"/>
                </a:solidFill>
              </a:rPr>
              <a:t>       Sub_part: 32</a:t>
            </a:r>
          </a:p>
          <a:p>
            <a:pPr eaLnBrk="1" hangingPunct="1"/>
            <a:r>
              <a:rPr lang="en-US" altLang="zh-CN" sz="1600">
                <a:solidFill>
                  <a:srgbClr val="FF0000"/>
                </a:solidFill>
              </a:rPr>
              <a:t>        Packed: NULL</a:t>
            </a:r>
          </a:p>
          <a:p>
            <a:pPr eaLnBrk="1" hangingPunct="1"/>
            <a:r>
              <a:rPr lang="en-US" altLang="zh-CN" sz="1600">
                <a:solidFill>
                  <a:srgbClr val="FF0000"/>
                </a:solidFill>
              </a:rPr>
              <a:t>          Null:</a:t>
            </a:r>
          </a:p>
          <a:p>
            <a:pPr eaLnBrk="1" hangingPunct="1"/>
            <a:r>
              <a:rPr lang="en-US" altLang="zh-CN" sz="1600">
                <a:solidFill>
                  <a:srgbClr val="FF0000"/>
                </a:solidFill>
              </a:rPr>
              <a:t>     Index_type: SPATIAL</a:t>
            </a:r>
          </a:p>
          <a:p>
            <a:pPr eaLnBrk="1" hangingPunct="1"/>
            <a:r>
              <a:rPr lang="en-US" altLang="zh-CN" sz="1600">
                <a:solidFill>
                  <a:srgbClr val="FF0000"/>
                </a:solidFill>
              </a:rPr>
              <a:t>      Comment:</a:t>
            </a:r>
          </a:p>
          <a:p>
            <a:pPr eaLnBrk="1" hangingPunct="1"/>
            <a:r>
              <a:rPr lang="en-US" altLang="zh-CN" sz="1600">
                <a:solidFill>
                  <a:srgbClr val="FF0000"/>
                </a:solidFill>
              </a:rPr>
              <a:t> Index_comment:</a:t>
            </a:r>
          </a:p>
          <a:p>
            <a:pPr eaLnBrk="1" hangingPunct="1"/>
            <a:r>
              <a:rPr lang="en-US" altLang="zh-CN" sz="1600">
                <a:solidFill>
                  <a:srgbClr val="FF0000"/>
                </a:solidFill>
              </a:rPr>
              <a:t>1 row in set (0.01 sec)</a:t>
            </a:r>
          </a:p>
        </p:txBody>
      </p:sp>
      <p:sp>
        <p:nvSpPr>
          <p:cNvPr id="5" name="文本框 3">
            <a:extLst>
              <a:ext uri="{FF2B5EF4-FFF2-40B4-BE49-F238E27FC236}">
                <a16:creationId xmlns:a16="http://schemas.microsoft.com/office/drawing/2014/main" id="{7D6D232D-324A-F252-AAE7-4EC57A041D0D}"/>
              </a:ext>
            </a:extLst>
          </p:cNvPr>
          <p:cNvSpPr txBox="1">
            <a:spLocks noChangeArrowheads="1"/>
          </p:cNvSpPr>
          <p:nvPr/>
        </p:nvSpPr>
        <p:spPr bwMode="auto">
          <a:xfrm>
            <a:off x="1730523" y="1128566"/>
            <a:ext cx="9271000" cy="4584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ct val="150000"/>
              </a:lnSpc>
            </a:pPr>
            <a:r>
              <a:rPr lang="zh-CN" altLang="en-US"/>
              <a:t>创建空间索引</a:t>
            </a:r>
            <a:endParaRPr lang="zh-CN" altLang="en-US" noProof="1"/>
          </a:p>
        </p:txBody>
      </p:sp>
      <p:grpSp>
        <p:nvGrpSpPr>
          <p:cNvPr id="6" name="组合 5">
            <a:extLst>
              <a:ext uri="{FF2B5EF4-FFF2-40B4-BE49-F238E27FC236}">
                <a16:creationId xmlns:a16="http://schemas.microsoft.com/office/drawing/2014/main" id="{2AC29AFE-2F5B-AE69-E75C-2E6C550078A1}"/>
              </a:ext>
            </a:extLst>
          </p:cNvPr>
          <p:cNvGrpSpPr/>
          <p:nvPr/>
        </p:nvGrpSpPr>
        <p:grpSpPr>
          <a:xfrm>
            <a:off x="727223" y="1013261"/>
            <a:ext cx="1003300" cy="722312"/>
            <a:chOff x="877888" y="1586140"/>
            <a:chExt cx="1003300" cy="722312"/>
          </a:xfrm>
        </p:grpSpPr>
        <p:sp>
          <p:nvSpPr>
            <p:cNvPr id="14" name="íṩľíḍè-Freeform: Shape 9">
              <a:extLst>
                <a:ext uri="{FF2B5EF4-FFF2-40B4-BE49-F238E27FC236}">
                  <a16:creationId xmlns:a16="http://schemas.microsoft.com/office/drawing/2014/main" id="{A26C25ED-A9AE-DB32-5113-8F33FF3ABB4F}"/>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endParaRPr lang="zh-CN" altLang="en-US"/>
            </a:p>
          </p:txBody>
        </p:sp>
        <p:sp>
          <p:nvSpPr>
            <p:cNvPr id="15" name="íṩľíḍè-Oval 10">
              <a:extLst>
                <a:ext uri="{FF2B5EF4-FFF2-40B4-BE49-F238E27FC236}">
                  <a16:creationId xmlns:a16="http://schemas.microsoft.com/office/drawing/2014/main" id="{D26D9E76-872E-3043-F1B5-ABF700D7E48A}"/>
                </a:ext>
              </a:extLst>
            </p:cNvPr>
            <p:cNvSpPr/>
            <p:nvPr/>
          </p:nvSpPr>
          <p:spPr>
            <a:xfrm>
              <a:off x="1289050" y="1774664"/>
              <a:ext cx="341313" cy="341313"/>
            </a:xfrm>
            <a:prstGeom prst="ellipse">
              <a:avLst/>
            </a:pr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hangingPunct="1"/>
              <a:r>
                <a:rPr lang="en-US" altLang="zh-CN"/>
                <a:t>5</a:t>
              </a:r>
            </a:p>
          </p:txBody>
        </p:sp>
      </p:grpSp>
      <p:sp>
        <p:nvSpPr>
          <p:cNvPr id="7" name="文本框 41">
            <a:extLst>
              <a:ext uri="{FF2B5EF4-FFF2-40B4-BE49-F238E27FC236}">
                <a16:creationId xmlns:a16="http://schemas.microsoft.com/office/drawing/2014/main" id="{58C77A01-4318-1B16-0C48-5A212F038FC1}"/>
              </a:ext>
            </a:extLst>
          </p:cNvPr>
          <p:cNvSpPr txBox="1">
            <a:spLocks noChangeArrowheads="1"/>
          </p:cNvSpPr>
          <p:nvPr/>
        </p:nvSpPr>
        <p:spPr bwMode="auto">
          <a:xfrm>
            <a:off x="699459" y="1761232"/>
            <a:ext cx="1042125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ct val="150000"/>
              </a:lnSpc>
            </a:pPr>
            <a:r>
              <a:rPr lang="zh-CN" altLang="en-US" sz="1600">
                <a:solidFill>
                  <a:srgbClr val="FF0000"/>
                </a:solidFill>
              </a:rPr>
              <a:t>步骤</a:t>
            </a:r>
            <a:r>
              <a:rPr lang="en-US" altLang="zh-CN" sz="1600">
                <a:solidFill>
                  <a:srgbClr val="FF0000"/>
                </a:solidFill>
              </a:rPr>
              <a:t>3</a:t>
            </a:r>
            <a:r>
              <a:rPr lang="en-US" altLang="zh-CN" sz="1600">
                <a:solidFill>
                  <a:schemeClr val="tx1">
                    <a:lumMod val="65000"/>
                    <a:lumOff val="35000"/>
                  </a:schemeClr>
                </a:solidFill>
              </a:rPr>
              <a:t> </a:t>
            </a:r>
            <a:r>
              <a:rPr lang="zh-CN" altLang="en-US" sz="1600">
                <a:solidFill>
                  <a:schemeClr val="tx1">
                    <a:lumMod val="65000"/>
                    <a:lumOff val="35000"/>
                  </a:schemeClr>
                </a:solidFill>
              </a:rPr>
              <a:t>使用</a:t>
            </a:r>
            <a:r>
              <a:rPr lang="en-US" altLang="zh-CN" sz="1600">
                <a:solidFill>
                  <a:schemeClr val="tx1">
                    <a:lumMod val="65000"/>
                    <a:lumOff val="35000"/>
                  </a:schemeClr>
                </a:solidFill>
              </a:rPr>
              <a:t>SHOW INDEX</a:t>
            </a:r>
            <a:r>
              <a:rPr lang="zh-CN" altLang="en-US" sz="1600">
                <a:solidFill>
                  <a:schemeClr val="tx1">
                    <a:lumMod val="65000"/>
                    <a:lumOff val="35000"/>
                  </a:schemeClr>
                </a:solidFill>
              </a:rPr>
              <a:t>关键字查看</a:t>
            </a:r>
            <a:r>
              <a:rPr lang="en-US" altLang="zh-CN" sz="1600">
                <a:solidFill>
                  <a:schemeClr val="tx1">
                    <a:lumMod val="65000"/>
                    <a:lumOff val="35000"/>
                  </a:schemeClr>
                </a:solidFill>
              </a:rPr>
              <a:t>people4</a:t>
            </a:r>
            <a:r>
              <a:rPr lang="zh-CN" altLang="en-US" sz="1600">
                <a:solidFill>
                  <a:schemeClr val="tx1">
                    <a:lumMod val="65000"/>
                    <a:lumOff val="35000"/>
                  </a:schemeClr>
                </a:solidFill>
              </a:rPr>
              <a:t>表的索引，结果如下。</a:t>
            </a:r>
          </a:p>
        </p:txBody>
      </p:sp>
      <p:grpSp>
        <p:nvGrpSpPr>
          <p:cNvPr id="8" name="组合 7">
            <a:extLst>
              <a:ext uri="{FF2B5EF4-FFF2-40B4-BE49-F238E27FC236}">
                <a16:creationId xmlns:a16="http://schemas.microsoft.com/office/drawing/2014/main" id="{64B5FCB5-CAF3-7927-1208-57CCDF071CF8}"/>
              </a:ext>
            </a:extLst>
          </p:cNvPr>
          <p:cNvGrpSpPr/>
          <p:nvPr/>
        </p:nvGrpSpPr>
        <p:grpSpPr>
          <a:xfrm>
            <a:off x="4162044" y="5744596"/>
            <a:ext cx="6563054" cy="670192"/>
            <a:chOff x="812800" y="4424635"/>
            <a:chExt cx="10580688" cy="1800000"/>
          </a:xfrm>
        </p:grpSpPr>
        <p:sp>
          <p:nvSpPr>
            <p:cNvPr id="10" name="圆角矩形 20">
              <a:extLst>
                <a:ext uri="{FF2B5EF4-FFF2-40B4-BE49-F238E27FC236}">
                  <a16:creationId xmlns:a16="http://schemas.microsoft.com/office/drawing/2014/main" id="{282257AA-2984-14F1-29FB-92CF183CF26A}"/>
                </a:ext>
              </a:extLst>
            </p:cNvPr>
            <p:cNvSpPr/>
            <p:nvPr/>
          </p:nvSpPr>
          <p:spPr>
            <a:xfrm>
              <a:off x="1506538" y="4433966"/>
              <a:ext cx="9886950" cy="1787525"/>
            </a:xfrm>
            <a:prstGeom prst="roundRect">
              <a:avLst/>
            </a:prstGeom>
            <a:solidFill>
              <a:schemeClr val="accent6"/>
            </a:solid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hangingPunct="1"/>
              <a:r>
                <a:rPr lang="en-US" altLang="zh-CN">
                  <a:solidFill>
                    <a:srgbClr val="FFFFFF"/>
                  </a:solidFill>
                  <a:sym typeface="Arial" pitchFamily="34" charset="0"/>
                </a:rPr>
                <a:t> </a:t>
              </a:r>
            </a:p>
          </p:txBody>
        </p:sp>
        <p:grpSp>
          <p:nvGrpSpPr>
            <p:cNvPr id="11" name="组合 10">
              <a:extLst>
                <a:ext uri="{FF2B5EF4-FFF2-40B4-BE49-F238E27FC236}">
                  <a16:creationId xmlns:a16="http://schemas.microsoft.com/office/drawing/2014/main" id="{37D8B905-FC5F-24AA-E6FA-665C5B279BA8}"/>
                </a:ext>
              </a:extLst>
            </p:cNvPr>
            <p:cNvGrpSpPr>
              <a:grpSpLocks/>
            </p:cNvGrpSpPr>
            <p:nvPr/>
          </p:nvGrpSpPr>
          <p:grpSpPr bwMode="auto">
            <a:xfrm>
              <a:off x="812800" y="4424635"/>
              <a:ext cx="1927225" cy="1800000"/>
              <a:chOff x="1350" y="2421"/>
              <a:chExt cx="3035" cy="3606"/>
            </a:xfrm>
          </p:grpSpPr>
          <p:sp>
            <p:nvSpPr>
              <p:cNvPr id="12" name="Flowchart: Off-page Connector 32">
                <a:extLst>
                  <a:ext uri="{FF2B5EF4-FFF2-40B4-BE49-F238E27FC236}">
                    <a16:creationId xmlns:a16="http://schemas.microsoft.com/office/drawing/2014/main" id="{FA8A15B7-2346-3678-62EB-AF8F4BBEC74A}"/>
                  </a:ext>
                </a:extLst>
              </p:cNvPr>
              <p:cNvSpPr/>
              <p:nvPr/>
            </p:nvSpPr>
            <p:spPr>
              <a:xfrm rot="16200000">
                <a:off x="1516" y="3158"/>
                <a:ext cx="3606" cy="2132"/>
              </a:xfrm>
              <a:custGeom>
                <a:avLst/>
                <a:gdLst>
                  <a:gd name="connsiteX0" fmla="*/ 10 w 1538"/>
                  <a:gd name="connsiteY0" fmla="*/ 0 h 2133"/>
                  <a:gd name="connsiteX1" fmla="*/ 1538 w 1538"/>
                  <a:gd name="connsiteY1" fmla="*/ 16 h 2133"/>
                  <a:gd name="connsiteX2" fmla="*/ 1530 w 1538"/>
                  <a:gd name="connsiteY2" fmla="*/ 1485 h 2133"/>
                  <a:gd name="connsiteX3" fmla="*/ 765 w 1538"/>
                  <a:gd name="connsiteY3" fmla="*/ 2133 h 2133"/>
                  <a:gd name="connsiteX4" fmla="*/ 0 w 1538"/>
                  <a:gd name="connsiteY4" fmla="*/ 1485 h 2133"/>
                  <a:gd name="connsiteX5" fmla="*/ 10 w 1538"/>
                  <a:gd name="connsiteY5" fmla="*/ 0 h 2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38" h="2133">
                    <a:moveTo>
                      <a:pt x="10" y="0"/>
                    </a:moveTo>
                    <a:lnTo>
                      <a:pt x="1538" y="16"/>
                    </a:lnTo>
                    <a:lnTo>
                      <a:pt x="1530" y="1485"/>
                    </a:lnTo>
                    <a:lnTo>
                      <a:pt x="765" y="2133"/>
                    </a:lnTo>
                    <a:lnTo>
                      <a:pt x="0" y="1485"/>
                    </a:lnTo>
                    <a:lnTo>
                      <a:pt x="10" y="0"/>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US" sz="3600" noProof="1">
                  <a:solidFill>
                    <a:schemeClr val="bg1"/>
                  </a:solidFill>
                  <a:latin typeface="Impact" panose="020B0806030902050204" pitchFamily="34" charset="0"/>
                </a:endParaRPr>
              </a:p>
            </p:txBody>
          </p:sp>
          <p:sp>
            <p:nvSpPr>
              <p:cNvPr id="13" name="Round Same Side Corner Rectangle 33">
                <a:extLst>
                  <a:ext uri="{FF2B5EF4-FFF2-40B4-BE49-F238E27FC236}">
                    <a16:creationId xmlns:a16="http://schemas.microsoft.com/office/drawing/2014/main" id="{8DCC8E6F-6852-BBAC-CB15-CFF08E9E09C6}"/>
                  </a:ext>
                </a:extLst>
              </p:cNvPr>
              <p:cNvSpPr/>
              <p:nvPr/>
            </p:nvSpPr>
            <p:spPr>
              <a:xfrm rot="16200000">
                <a:off x="724" y="3054"/>
                <a:ext cx="3590" cy="2338"/>
              </a:xfrm>
              <a:prstGeom prst="round2Same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r>
                  <a:rPr lang="zh-CN" altLang="en-US" sz="2800" b="1" noProof="1">
                    <a:solidFill>
                      <a:schemeClr val="bg1">
                        <a:lumMod val="50000"/>
                        <a:lumOff val="50000"/>
                      </a:schemeClr>
                    </a:solidFill>
                    <a:latin typeface="微软雅黑" panose="020B0503020204020204" pitchFamily="34" charset="-122"/>
                  </a:rPr>
                  <a:t>提示</a:t>
                </a:r>
                <a:endParaRPr lang="zh-CN" altLang="zh-CN" sz="2800" b="1" noProof="1">
                  <a:solidFill>
                    <a:schemeClr val="bg1">
                      <a:lumMod val="50000"/>
                      <a:lumOff val="50000"/>
                    </a:schemeClr>
                  </a:solidFill>
                  <a:latin typeface="微软雅黑" panose="020B0503020204020204" pitchFamily="34" charset="-122"/>
                </a:endParaRPr>
              </a:p>
            </p:txBody>
          </p:sp>
        </p:grpSp>
      </p:grpSp>
      <p:sp>
        <p:nvSpPr>
          <p:cNvPr id="9" name="文本框 41">
            <a:extLst>
              <a:ext uri="{FF2B5EF4-FFF2-40B4-BE49-F238E27FC236}">
                <a16:creationId xmlns:a16="http://schemas.microsoft.com/office/drawing/2014/main" id="{EAF09DB3-5E11-4E59-18D4-844E1DDDC7F8}"/>
              </a:ext>
            </a:extLst>
          </p:cNvPr>
          <p:cNvSpPr txBox="1">
            <a:spLocks noChangeArrowheads="1"/>
          </p:cNvSpPr>
          <p:nvPr/>
        </p:nvSpPr>
        <p:spPr bwMode="auto">
          <a:xfrm>
            <a:off x="5040597" y="5910809"/>
            <a:ext cx="5684500" cy="3523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ts val="2200"/>
              </a:lnSpc>
            </a:pPr>
            <a:r>
              <a:rPr lang="zh-CN" altLang="en-US" sz="1600" dirty="0">
                <a:solidFill>
                  <a:schemeClr val="bg1"/>
                </a:solidFill>
              </a:rPr>
              <a:t>创建空间索引时，空间类型的字段必须设置非空约束。</a:t>
            </a:r>
          </a:p>
        </p:txBody>
      </p:sp>
    </p:spTree>
    <p:extLst>
      <p:ext uri="{BB962C8B-B14F-4D97-AF65-F5344CB8AC3E}">
        <p14:creationId xmlns:p14="http://schemas.microsoft.com/office/powerpoint/2010/main" val="824607112"/>
      </p:ext>
    </p:extLst>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8BE604-7F01-DC07-E0A3-836A00AB173B}"/>
            </a:ext>
          </a:extLst>
        </p:cNvPr>
        <p:cNvGrpSpPr/>
        <p:nvPr/>
      </p:nvGrpSpPr>
      <p:grpSpPr>
        <a:xfrm>
          <a:off x="0" y="0"/>
          <a:ext cx="0" cy="0"/>
          <a:chOff x="0" y="0"/>
          <a:chExt cx="0" cy="0"/>
        </a:xfrm>
      </p:grpSpPr>
      <p:sp>
        <p:nvSpPr>
          <p:cNvPr id="3" name="矩形 2">
            <a:extLst>
              <a:ext uri="{FF2B5EF4-FFF2-40B4-BE49-F238E27FC236}">
                <a16:creationId xmlns:a16="http://schemas.microsoft.com/office/drawing/2014/main" id="{96B2771B-A68F-318D-A856-0F69021931CE}"/>
              </a:ext>
            </a:extLst>
          </p:cNvPr>
          <p:cNvSpPr/>
          <p:nvPr/>
        </p:nvSpPr>
        <p:spPr>
          <a:xfrm>
            <a:off x="921196" y="5324373"/>
            <a:ext cx="9882453" cy="1063650"/>
          </a:xfrm>
          <a:prstGeom prst="rect">
            <a:avLst/>
          </a:prstGeom>
          <a:solidFill>
            <a:schemeClr val="bg2"/>
          </a:solidFill>
          <a:ln w="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noProof="1">
              <a:sym typeface="Arial" panose="020B0604020202020204" pitchFamily="34" charset="0"/>
            </a:endParaRPr>
          </a:p>
        </p:txBody>
      </p:sp>
      <p:sp>
        <p:nvSpPr>
          <p:cNvPr id="4" name="文本框 38">
            <a:extLst>
              <a:ext uri="{FF2B5EF4-FFF2-40B4-BE49-F238E27FC236}">
                <a16:creationId xmlns:a16="http://schemas.microsoft.com/office/drawing/2014/main" id="{AB6B491D-4835-689C-02A3-C92D59CD178C}"/>
              </a:ext>
            </a:extLst>
          </p:cNvPr>
          <p:cNvSpPr txBox="1">
            <a:spLocks noChangeArrowheads="1"/>
          </p:cNvSpPr>
          <p:nvPr/>
        </p:nvSpPr>
        <p:spPr bwMode="auto">
          <a:xfrm>
            <a:off x="2014405" y="5434768"/>
            <a:ext cx="8574639"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r>
              <a:rPr lang="en-US" altLang="zh-CN" sz="1600">
                <a:solidFill>
                  <a:srgbClr val="FF0000"/>
                </a:solidFill>
              </a:rPr>
              <a:t>mysql&gt; ALTER TABLE people ADD INDEX m_index(mobile);</a:t>
            </a:r>
          </a:p>
          <a:p>
            <a:pPr eaLnBrk="1" hangingPunct="1"/>
            <a:r>
              <a:rPr lang="en-US" altLang="zh-CN" sz="1600">
                <a:solidFill>
                  <a:srgbClr val="FF0000"/>
                </a:solidFill>
              </a:rPr>
              <a:t>Query OK, 0 rows affected (0.30 sec)</a:t>
            </a:r>
          </a:p>
          <a:p>
            <a:pPr eaLnBrk="1" hangingPunct="1"/>
            <a:r>
              <a:rPr lang="en-US" altLang="zh-CN" sz="1600">
                <a:solidFill>
                  <a:srgbClr val="FF0000"/>
                </a:solidFill>
              </a:rPr>
              <a:t>Records: 0  Duplicates: 0  Warnings: 0</a:t>
            </a:r>
          </a:p>
        </p:txBody>
      </p:sp>
      <p:sp>
        <p:nvSpPr>
          <p:cNvPr id="5" name="文本框 3">
            <a:extLst>
              <a:ext uri="{FF2B5EF4-FFF2-40B4-BE49-F238E27FC236}">
                <a16:creationId xmlns:a16="http://schemas.microsoft.com/office/drawing/2014/main" id="{F4E9F5AD-E1B7-21E8-F2BD-789700B32682}"/>
              </a:ext>
            </a:extLst>
          </p:cNvPr>
          <p:cNvSpPr txBox="1">
            <a:spLocks noChangeArrowheads="1"/>
          </p:cNvSpPr>
          <p:nvPr/>
        </p:nvSpPr>
        <p:spPr bwMode="auto">
          <a:xfrm>
            <a:off x="1737184" y="1921701"/>
            <a:ext cx="9271000" cy="4584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ct val="150000"/>
              </a:lnSpc>
            </a:pPr>
            <a:r>
              <a:rPr lang="zh-CN" altLang="en-US"/>
              <a:t>使用</a:t>
            </a:r>
            <a:r>
              <a:rPr lang="en-US" altLang="zh-CN"/>
              <a:t>ALTER TABLE</a:t>
            </a:r>
            <a:r>
              <a:rPr lang="zh-CN" altLang="en-US"/>
              <a:t>语句创建索引</a:t>
            </a:r>
            <a:endParaRPr lang="zh-CN" altLang="en-US" noProof="1"/>
          </a:p>
        </p:txBody>
      </p:sp>
      <p:grpSp>
        <p:nvGrpSpPr>
          <p:cNvPr id="6" name="组合 5">
            <a:extLst>
              <a:ext uri="{FF2B5EF4-FFF2-40B4-BE49-F238E27FC236}">
                <a16:creationId xmlns:a16="http://schemas.microsoft.com/office/drawing/2014/main" id="{5BD11CB1-85ED-BA82-9789-7D2CCDDB4684}"/>
              </a:ext>
            </a:extLst>
          </p:cNvPr>
          <p:cNvGrpSpPr/>
          <p:nvPr/>
        </p:nvGrpSpPr>
        <p:grpSpPr>
          <a:xfrm>
            <a:off x="733884" y="1806396"/>
            <a:ext cx="1003300" cy="722312"/>
            <a:chOff x="877888" y="1586140"/>
            <a:chExt cx="1003300" cy="722312"/>
          </a:xfrm>
        </p:grpSpPr>
        <p:sp>
          <p:nvSpPr>
            <p:cNvPr id="16" name="íṩľíḍè-Freeform: Shape 9">
              <a:extLst>
                <a:ext uri="{FF2B5EF4-FFF2-40B4-BE49-F238E27FC236}">
                  <a16:creationId xmlns:a16="http://schemas.microsoft.com/office/drawing/2014/main" id="{63E53DC1-0642-4A3F-4E3F-AC6712A91B05}"/>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endParaRPr lang="zh-CN" altLang="en-US"/>
            </a:p>
          </p:txBody>
        </p:sp>
        <p:sp>
          <p:nvSpPr>
            <p:cNvPr id="17" name="íṩľíḍè-Oval 10">
              <a:extLst>
                <a:ext uri="{FF2B5EF4-FFF2-40B4-BE49-F238E27FC236}">
                  <a16:creationId xmlns:a16="http://schemas.microsoft.com/office/drawing/2014/main" id="{F9681D92-F942-4C20-1B07-9EECAB9CB21E}"/>
                </a:ext>
              </a:extLst>
            </p:cNvPr>
            <p:cNvSpPr/>
            <p:nvPr/>
          </p:nvSpPr>
          <p:spPr>
            <a:xfrm>
              <a:off x="1289050" y="1774664"/>
              <a:ext cx="341313" cy="341313"/>
            </a:xfrm>
            <a:prstGeom prst="ellipse">
              <a:avLst/>
            </a:pr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hangingPunct="1"/>
              <a:r>
                <a:rPr lang="en-US" altLang="zh-CN"/>
                <a:t>1</a:t>
              </a:r>
            </a:p>
          </p:txBody>
        </p:sp>
      </p:grpSp>
      <p:grpSp>
        <p:nvGrpSpPr>
          <p:cNvPr id="7" name="组合 6">
            <a:extLst>
              <a:ext uri="{FF2B5EF4-FFF2-40B4-BE49-F238E27FC236}">
                <a16:creationId xmlns:a16="http://schemas.microsoft.com/office/drawing/2014/main" id="{330A74EC-4E93-D4E6-D83C-06E978590EC2}"/>
              </a:ext>
            </a:extLst>
          </p:cNvPr>
          <p:cNvGrpSpPr/>
          <p:nvPr/>
        </p:nvGrpSpPr>
        <p:grpSpPr>
          <a:xfrm>
            <a:off x="692798" y="3385419"/>
            <a:ext cx="2183765" cy="600710"/>
            <a:chOff x="1320" y="4641"/>
            <a:chExt cx="3439" cy="946"/>
          </a:xfrm>
          <a:solidFill>
            <a:schemeClr val="accent6"/>
          </a:solidFill>
        </p:grpSpPr>
        <p:sp>
          <p:nvSpPr>
            <p:cNvPr id="14" name="椭圆 13">
              <a:extLst>
                <a:ext uri="{FF2B5EF4-FFF2-40B4-BE49-F238E27FC236}">
                  <a16:creationId xmlns:a16="http://schemas.microsoft.com/office/drawing/2014/main" id="{28B3EEA5-4389-3A4B-60F6-472ED4E5B7EB}"/>
                </a:ext>
              </a:extLst>
            </p:cNvPr>
            <p:cNvSpPr/>
            <p:nvPr/>
          </p:nvSpPr>
          <p:spPr>
            <a:xfrm>
              <a:off x="1320" y="4641"/>
              <a:ext cx="946" cy="946"/>
            </a:xfrm>
            <a:prstGeom prst="ellipse">
              <a:avLst/>
            </a:prstGeom>
            <a:grp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noProof="1">
                <a:sym typeface="Arial" panose="020B0604020202020204" pitchFamily="34" charset="0"/>
              </a:endParaRPr>
            </a:p>
          </p:txBody>
        </p:sp>
        <p:sp>
          <p:nvSpPr>
            <p:cNvPr id="15" name="圆角矩形 16">
              <a:extLst>
                <a:ext uri="{FF2B5EF4-FFF2-40B4-BE49-F238E27FC236}">
                  <a16:creationId xmlns:a16="http://schemas.microsoft.com/office/drawing/2014/main" id="{11B4D7C4-D3AF-4886-182A-70E70A79EA53}"/>
                </a:ext>
              </a:extLst>
            </p:cNvPr>
            <p:cNvSpPr/>
            <p:nvPr/>
          </p:nvSpPr>
          <p:spPr>
            <a:xfrm>
              <a:off x="1673" y="4793"/>
              <a:ext cx="3086" cy="643"/>
            </a:xfrm>
            <a:prstGeom prst="roundRect">
              <a:avLst/>
            </a:prstGeom>
            <a:grp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r>
                <a:rPr lang="en-US" altLang="en-US" b="1" noProof="1">
                  <a:solidFill>
                    <a:schemeClr val="bg1"/>
                  </a:solidFill>
                  <a:latin typeface="微软雅黑" panose="020B0503020204020204" pitchFamily="34" charset="-122"/>
                  <a:sym typeface="+mn-ea"/>
                </a:rPr>
                <a:t>【</a:t>
              </a:r>
              <a:r>
                <a:rPr lang="zh-CN" altLang="en-US" b="1" noProof="1">
                  <a:solidFill>
                    <a:schemeClr val="bg1"/>
                  </a:solidFill>
                  <a:latin typeface="微软雅黑" panose="020B0503020204020204" pitchFamily="34" charset="-122"/>
                  <a:sym typeface="+mn-ea"/>
                </a:rPr>
                <a:t>实</a:t>
              </a:r>
              <a:r>
                <a:rPr lang="en-US" altLang="en-US" b="1" noProof="1">
                  <a:solidFill>
                    <a:schemeClr val="bg1"/>
                  </a:solidFill>
                  <a:latin typeface="微软雅黑" panose="020B0503020204020204" pitchFamily="34" charset="-122"/>
                  <a:sym typeface="+mn-ea"/>
                </a:rPr>
                <a:t>例</a:t>
              </a:r>
              <a:r>
                <a:rPr lang="en-US" altLang="zh-CN" b="1" noProof="1">
                  <a:solidFill>
                    <a:schemeClr val="bg1"/>
                  </a:solidFill>
                  <a:latin typeface="微软雅黑" panose="020B0503020204020204" pitchFamily="34" charset="-122"/>
                  <a:sym typeface="+mn-ea"/>
                </a:rPr>
                <a:t>6</a:t>
              </a:r>
              <a:r>
                <a:rPr lang="en-US" altLang="en-US" b="1" noProof="1">
                  <a:solidFill>
                    <a:schemeClr val="bg1"/>
                  </a:solidFill>
                  <a:latin typeface="微软雅黑" panose="020B0503020204020204" pitchFamily="34" charset="-122"/>
                  <a:sym typeface="+mn-ea"/>
                </a:rPr>
                <a:t>】</a:t>
              </a:r>
              <a:endParaRPr lang="zh-CN" altLang="en-US" noProof="1">
                <a:solidFill>
                  <a:schemeClr val="bg1"/>
                </a:solidFill>
                <a:sym typeface="Arial" panose="020B0604020202020204" pitchFamily="34" charset="0"/>
              </a:endParaRPr>
            </a:p>
          </p:txBody>
        </p:sp>
      </p:grpSp>
      <p:sp>
        <p:nvSpPr>
          <p:cNvPr id="8" name="文本框 36">
            <a:extLst>
              <a:ext uri="{FF2B5EF4-FFF2-40B4-BE49-F238E27FC236}">
                <a16:creationId xmlns:a16="http://schemas.microsoft.com/office/drawing/2014/main" id="{B922D666-387E-198B-74FE-AAEE89E7C315}"/>
              </a:ext>
            </a:extLst>
          </p:cNvPr>
          <p:cNvSpPr txBox="1">
            <a:spLocks noChangeArrowheads="1"/>
          </p:cNvSpPr>
          <p:nvPr/>
        </p:nvSpPr>
        <p:spPr bwMode="auto">
          <a:xfrm>
            <a:off x="3132785" y="3535904"/>
            <a:ext cx="8021784" cy="333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lnSpc>
                <a:spcPts val="2000"/>
              </a:lnSpc>
            </a:pPr>
            <a:r>
              <a:rPr lang="zh-CN" altLang="en-US" sz="1600"/>
              <a:t>执行</a:t>
            </a:r>
            <a:r>
              <a:rPr lang="en-US" altLang="zh-CN" sz="1600"/>
              <a:t>SQL</a:t>
            </a:r>
            <a:r>
              <a:rPr lang="zh-CN" altLang="en-US" sz="1600"/>
              <a:t>语句，为实例</a:t>
            </a:r>
            <a:r>
              <a:rPr lang="en-US" altLang="zh-CN" sz="1600"/>
              <a:t>11-1</a:t>
            </a:r>
            <a:r>
              <a:rPr lang="zh-CN" altLang="en-US" sz="1600"/>
              <a:t>中创建的</a:t>
            </a:r>
            <a:r>
              <a:rPr lang="en-US" altLang="zh-CN" sz="1600"/>
              <a:t>people</a:t>
            </a:r>
            <a:r>
              <a:rPr lang="zh-CN" altLang="en-US" sz="1600"/>
              <a:t>表中的字段</a:t>
            </a:r>
            <a:r>
              <a:rPr lang="en-US" altLang="zh-CN" sz="1600"/>
              <a:t>mobile</a:t>
            </a:r>
            <a:r>
              <a:rPr lang="zh-CN" altLang="en-US" sz="1600"/>
              <a:t>创建普通索引。</a:t>
            </a:r>
          </a:p>
        </p:txBody>
      </p:sp>
      <p:sp>
        <p:nvSpPr>
          <p:cNvPr id="9" name="文本框 41">
            <a:extLst>
              <a:ext uri="{FF2B5EF4-FFF2-40B4-BE49-F238E27FC236}">
                <a16:creationId xmlns:a16="http://schemas.microsoft.com/office/drawing/2014/main" id="{C00F74DA-5EDD-8BCB-4255-39A6BF4961FC}"/>
              </a:ext>
            </a:extLst>
          </p:cNvPr>
          <p:cNvSpPr txBox="1">
            <a:spLocks noChangeArrowheads="1"/>
          </p:cNvSpPr>
          <p:nvPr/>
        </p:nvSpPr>
        <p:spPr bwMode="auto">
          <a:xfrm>
            <a:off x="704722" y="4044082"/>
            <a:ext cx="1042125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ct val="150000"/>
              </a:lnSpc>
            </a:pPr>
            <a:r>
              <a:rPr lang="zh-CN" altLang="en-US" sz="1600">
                <a:solidFill>
                  <a:srgbClr val="FF0000"/>
                </a:solidFill>
              </a:rPr>
              <a:t>步骤</a:t>
            </a:r>
            <a:r>
              <a:rPr lang="en-US" altLang="zh-CN" sz="1600">
                <a:solidFill>
                  <a:srgbClr val="FF0000"/>
                </a:solidFill>
              </a:rPr>
              <a:t>1</a:t>
            </a:r>
            <a:r>
              <a:rPr lang="en-US" altLang="zh-CN" sz="1600">
                <a:solidFill>
                  <a:schemeClr val="tx1">
                    <a:lumMod val="65000"/>
                    <a:lumOff val="35000"/>
                  </a:schemeClr>
                </a:solidFill>
              </a:rPr>
              <a:t> </a:t>
            </a:r>
            <a:r>
              <a:rPr lang="zh-CN" altLang="en-US" sz="1600">
                <a:solidFill>
                  <a:schemeClr val="tx1">
                    <a:lumMod val="65000"/>
                    <a:lumOff val="35000"/>
                  </a:schemeClr>
                </a:solidFill>
              </a:rPr>
              <a:t>继续在数据库</a:t>
            </a:r>
            <a:r>
              <a:rPr lang="en-US" altLang="zh-CN" sz="1600">
                <a:solidFill>
                  <a:schemeClr val="tx1">
                    <a:lumMod val="65000"/>
                    <a:lumOff val="35000"/>
                  </a:schemeClr>
                </a:solidFill>
              </a:rPr>
              <a:t>db_shop</a:t>
            </a:r>
            <a:r>
              <a:rPr lang="zh-CN" altLang="en-US" sz="1600">
                <a:solidFill>
                  <a:schemeClr val="tx1">
                    <a:lumMod val="65000"/>
                    <a:lumOff val="35000"/>
                  </a:schemeClr>
                </a:solidFill>
              </a:rPr>
              <a:t>中操作。</a:t>
            </a:r>
          </a:p>
        </p:txBody>
      </p:sp>
      <p:sp>
        <p:nvSpPr>
          <p:cNvPr id="10" name="文本框 41">
            <a:extLst>
              <a:ext uri="{FF2B5EF4-FFF2-40B4-BE49-F238E27FC236}">
                <a16:creationId xmlns:a16="http://schemas.microsoft.com/office/drawing/2014/main" id="{F064C4A9-FE09-DC8C-9883-5D872F8EEBF7}"/>
              </a:ext>
            </a:extLst>
          </p:cNvPr>
          <p:cNvSpPr txBox="1">
            <a:spLocks noChangeArrowheads="1"/>
          </p:cNvSpPr>
          <p:nvPr/>
        </p:nvSpPr>
        <p:spPr bwMode="auto">
          <a:xfrm>
            <a:off x="710363" y="4392574"/>
            <a:ext cx="10421256"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ct val="150000"/>
              </a:lnSpc>
            </a:pPr>
            <a:r>
              <a:rPr lang="zh-CN" altLang="en-US" sz="1600">
                <a:solidFill>
                  <a:srgbClr val="FF0000"/>
                </a:solidFill>
              </a:rPr>
              <a:t>步骤</a:t>
            </a:r>
            <a:r>
              <a:rPr lang="en-US" altLang="zh-CN" sz="1600">
                <a:solidFill>
                  <a:srgbClr val="FF0000"/>
                </a:solidFill>
              </a:rPr>
              <a:t>2</a:t>
            </a:r>
            <a:r>
              <a:rPr lang="en-US" altLang="zh-CN" sz="1600">
                <a:solidFill>
                  <a:schemeClr val="tx1">
                    <a:lumMod val="65000"/>
                    <a:lumOff val="35000"/>
                  </a:schemeClr>
                </a:solidFill>
              </a:rPr>
              <a:t> </a:t>
            </a:r>
            <a:r>
              <a:rPr lang="zh-CN" altLang="en-US" sz="1600">
                <a:solidFill>
                  <a:schemeClr val="tx1">
                    <a:lumMod val="65000"/>
                    <a:lumOff val="35000"/>
                  </a:schemeClr>
                </a:solidFill>
              </a:rPr>
              <a:t>执行</a:t>
            </a:r>
            <a:r>
              <a:rPr lang="en-US" altLang="zh-CN" sz="1600">
                <a:solidFill>
                  <a:schemeClr val="tx1">
                    <a:lumMod val="65000"/>
                    <a:lumOff val="35000"/>
                  </a:schemeClr>
                </a:solidFill>
              </a:rPr>
              <a:t>SQL</a:t>
            </a:r>
            <a:r>
              <a:rPr lang="zh-CN" altLang="en-US" sz="1600">
                <a:solidFill>
                  <a:schemeClr val="tx1">
                    <a:lumMod val="65000"/>
                    <a:lumOff val="35000"/>
                  </a:schemeClr>
                </a:solidFill>
              </a:rPr>
              <a:t>语句，使用</a:t>
            </a:r>
            <a:r>
              <a:rPr lang="en-US" altLang="zh-CN" sz="1600">
                <a:solidFill>
                  <a:schemeClr val="tx1">
                    <a:lumMod val="65000"/>
                    <a:lumOff val="35000"/>
                  </a:schemeClr>
                </a:solidFill>
              </a:rPr>
              <a:t>ALTER TABLE</a:t>
            </a:r>
            <a:r>
              <a:rPr lang="zh-CN" altLang="en-US" sz="1600">
                <a:solidFill>
                  <a:schemeClr val="tx1">
                    <a:lumMod val="65000"/>
                    <a:lumOff val="35000"/>
                  </a:schemeClr>
                </a:solidFill>
              </a:rPr>
              <a:t>语句为</a:t>
            </a:r>
            <a:r>
              <a:rPr lang="en-US" altLang="zh-CN" sz="1600">
                <a:solidFill>
                  <a:schemeClr val="tx1">
                    <a:lumMod val="65000"/>
                    <a:lumOff val="35000"/>
                  </a:schemeClr>
                </a:solidFill>
              </a:rPr>
              <a:t>people</a:t>
            </a:r>
            <a:r>
              <a:rPr lang="zh-CN" altLang="en-US" sz="1600">
                <a:solidFill>
                  <a:schemeClr val="tx1">
                    <a:lumMod val="65000"/>
                    <a:lumOff val="35000"/>
                  </a:schemeClr>
                </a:solidFill>
              </a:rPr>
              <a:t>表中的字段</a:t>
            </a:r>
            <a:r>
              <a:rPr lang="en-US" altLang="zh-CN" sz="1600">
                <a:solidFill>
                  <a:schemeClr val="tx1">
                    <a:lumMod val="65000"/>
                    <a:lumOff val="35000"/>
                  </a:schemeClr>
                </a:solidFill>
              </a:rPr>
              <a:t>mobile</a:t>
            </a:r>
            <a:r>
              <a:rPr lang="zh-CN" altLang="en-US" sz="1600">
                <a:solidFill>
                  <a:schemeClr val="tx1">
                    <a:lumMod val="65000"/>
                    <a:lumOff val="35000"/>
                  </a:schemeClr>
                </a:solidFill>
              </a:rPr>
              <a:t>创建普通索引。</a:t>
            </a:r>
            <a:r>
              <a:rPr lang="en-US" altLang="zh-CN" sz="1600">
                <a:solidFill>
                  <a:schemeClr val="tx1">
                    <a:lumMod val="65000"/>
                    <a:lumOff val="35000"/>
                  </a:schemeClr>
                </a:solidFill>
              </a:rPr>
              <a:t>SQL</a:t>
            </a:r>
            <a:r>
              <a:rPr lang="zh-CN" altLang="en-US" sz="1600">
                <a:solidFill>
                  <a:schemeClr val="tx1">
                    <a:lumMod val="65000"/>
                    <a:lumOff val="35000"/>
                  </a:schemeClr>
                </a:solidFill>
              </a:rPr>
              <a:t>语句及其执行结果如下：</a:t>
            </a:r>
          </a:p>
        </p:txBody>
      </p:sp>
      <p:sp>
        <p:nvSpPr>
          <p:cNvPr id="11" name="文本框 41">
            <a:extLst>
              <a:ext uri="{FF2B5EF4-FFF2-40B4-BE49-F238E27FC236}">
                <a16:creationId xmlns:a16="http://schemas.microsoft.com/office/drawing/2014/main" id="{7DA8CBAB-1613-C78C-E996-998BE073AE62}"/>
              </a:ext>
            </a:extLst>
          </p:cNvPr>
          <p:cNvSpPr txBox="1">
            <a:spLocks noChangeArrowheads="1"/>
          </p:cNvSpPr>
          <p:nvPr/>
        </p:nvSpPr>
        <p:spPr bwMode="auto">
          <a:xfrm>
            <a:off x="819798" y="1048262"/>
            <a:ext cx="10421256" cy="7591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ts val="2600"/>
              </a:lnSpc>
            </a:pPr>
            <a:r>
              <a:rPr lang="zh-CN" altLang="en-US"/>
              <a:t>如果数据表已经创建完成，可以使用</a:t>
            </a:r>
            <a:r>
              <a:rPr lang="en-US" altLang="zh-CN">
                <a:solidFill>
                  <a:srgbClr val="FF0000"/>
                </a:solidFill>
              </a:rPr>
              <a:t>ALTER TABLE</a:t>
            </a:r>
            <a:r>
              <a:rPr lang="zh-CN" altLang="en-US"/>
              <a:t>或</a:t>
            </a:r>
            <a:r>
              <a:rPr lang="en-US" altLang="zh-CN">
                <a:solidFill>
                  <a:srgbClr val="FF0000"/>
                </a:solidFill>
              </a:rPr>
              <a:t>CREATE INDEX</a:t>
            </a:r>
            <a:r>
              <a:rPr lang="zh-CN" altLang="en-US"/>
              <a:t>语句在已有表的字段上创建索引。</a:t>
            </a:r>
          </a:p>
        </p:txBody>
      </p:sp>
      <p:sp>
        <p:nvSpPr>
          <p:cNvPr id="12" name="矩形 11">
            <a:extLst>
              <a:ext uri="{FF2B5EF4-FFF2-40B4-BE49-F238E27FC236}">
                <a16:creationId xmlns:a16="http://schemas.microsoft.com/office/drawing/2014/main" id="{245AD663-F20F-EE22-BF60-C62234A09D25}"/>
              </a:ext>
            </a:extLst>
          </p:cNvPr>
          <p:cNvSpPr/>
          <p:nvPr/>
        </p:nvSpPr>
        <p:spPr>
          <a:xfrm>
            <a:off x="1057469" y="2658919"/>
            <a:ext cx="9882453" cy="659223"/>
          </a:xfrm>
          <a:prstGeom prst="rect">
            <a:avLst/>
          </a:prstGeom>
          <a:solidFill>
            <a:schemeClr val="bg2"/>
          </a:solidFill>
          <a:ln w="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noProof="1">
              <a:sym typeface="Arial" panose="020B0604020202020204" pitchFamily="34" charset="0"/>
            </a:endParaRPr>
          </a:p>
        </p:txBody>
      </p:sp>
      <p:sp>
        <p:nvSpPr>
          <p:cNvPr id="13" name="文本框 38">
            <a:extLst>
              <a:ext uri="{FF2B5EF4-FFF2-40B4-BE49-F238E27FC236}">
                <a16:creationId xmlns:a16="http://schemas.microsoft.com/office/drawing/2014/main" id="{9FC30D04-462C-F0E8-AAAE-D602C2F9A1AA}"/>
              </a:ext>
            </a:extLst>
          </p:cNvPr>
          <p:cNvSpPr txBox="1">
            <a:spLocks noChangeArrowheads="1"/>
          </p:cNvSpPr>
          <p:nvPr/>
        </p:nvSpPr>
        <p:spPr bwMode="auto">
          <a:xfrm>
            <a:off x="2085364" y="2732395"/>
            <a:ext cx="857463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r>
              <a:rPr lang="en-US" altLang="zh-CN" sz="1400">
                <a:solidFill>
                  <a:srgbClr val="FF0000"/>
                </a:solidFill>
              </a:rPr>
              <a:t>ALTER TABLE </a:t>
            </a:r>
            <a:r>
              <a:rPr lang="zh-CN" altLang="en-US" sz="1400">
                <a:solidFill>
                  <a:srgbClr val="FF0000"/>
                </a:solidFill>
              </a:rPr>
              <a:t>表名 </a:t>
            </a:r>
            <a:r>
              <a:rPr lang="en-US" altLang="zh-CN" sz="1400">
                <a:solidFill>
                  <a:srgbClr val="FF0000"/>
                </a:solidFill>
              </a:rPr>
              <a:t>ADD [ UNIQUE | FULLTEXT | SPATIAL]  [INDEX | KEY] [index_name] (col_name[(length)]) [ASC|DESC]</a:t>
            </a:r>
          </a:p>
        </p:txBody>
      </p:sp>
    </p:spTree>
    <p:extLst>
      <p:ext uri="{BB962C8B-B14F-4D97-AF65-F5344CB8AC3E}">
        <p14:creationId xmlns:p14="http://schemas.microsoft.com/office/powerpoint/2010/main" val="1328516983"/>
      </p:ext>
    </p:ext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2C6C6716-057D-FB67-E7EA-4CA33FE37244}"/>
              </a:ext>
            </a:extLst>
          </p:cNvPr>
          <p:cNvSpPr/>
          <p:nvPr/>
        </p:nvSpPr>
        <p:spPr>
          <a:xfrm>
            <a:off x="11980" y="2155031"/>
            <a:ext cx="12204700" cy="28194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3" name="任意多边形 8">
            <a:extLst>
              <a:ext uri="{FF2B5EF4-FFF2-40B4-BE49-F238E27FC236}">
                <a16:creationId xmlns:a16="http://schemas.microsoft.com/office/drawing/2014/main" id="{16C3B35F-531E-5B73-5C5D-1367EC57714A}"/>
              </a:ext>
            </a:extLst>
          </p:cNvPr>
          <p:cNvSpPr/>
          <p:nvPr/>
        </p:nvSpPr>
        <p:spPr>
          <a:xfrm>
            <a:off x="394568" y="1774031"/>
            <a:ext cx="1379537" cy="3581400"/>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4" name="任意多边形 9">
            <a:extLst>
              <a:ext uri="{FF2B5EF4-FFF2-40B4-BE49-F238E27FC236}">
                <a16:creationId xmlns:a16="http://schemas.microsoft.com/office/drawing/2014/main" id="{51BFA7C8-A68E-A098-852A-B947AC7F2CA7}"/>
              </a:ext>
            </a:extLst>
          </p:cNvPr>
          <p:cNvSpPr/>
          <p:nvPr/>
        </p:nvSpPr>
        <p:spPr>
          <a:xfrm>
            <a:off x="1070843" y="1774031"/>
            <a:ext cx="1381125" cy="3581400"/>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5" name="任意多边形 10">
            <a:extLst>
              <a:ext uri="{FF2B5EF4-FFF2-40B4-BE49-F238E27FC236}">
                <a16:creationId xmlns:a16="http://schemas.microsoft.com/office/drawing/2014/main" id="{A7F26B20-3138-E64C-0B5D-B999E6AA0AE0}"/>
              </a:ext>
            </a:extLst>
          </p:cNvPr>
          <p:cNvSpPr/>
          <p:nvPr/>
        </p:nvSpPr>
        <p:spPr>
          <a:xfrm>
            <a:off x="1748705" y="1774031"/>
            <a:ext cx="1379538" cy="3581400"/>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6" name="任意多边形 11">
            <a:extLst>
              <a:ext uri="{FF2B5EF4-FFF2-40B4-BE49-F238E27FC236}">
                <a16:creationId xmlns:a16="http://schemas.microsoft.com/office/drawing/2014/main" id="{8DBC2E8E-2808-B91B-BE52-B6C5E80DCF98}"/>
              </a:ext>
            </a:extLst>
          </p:cNvPr>
          <p:cNvSpPr/>
          <p:nvPr/>
        </p:nvSpPr>
        <p:spPr>
          <a:xfrm>
            <a:off x="2424980" y="1774031"/>
            <a:ext cx="1381125" cy="3581400"/>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7" name="任意多边形 12">
            <a:extLst>
              <a:ext uri="{FF2B5EF4-FFF2-40B4-BE49-F238E27FC236}">
                <a16:creationId xmlns:a16="http://schemas.microsoft.com/office/drawing/2014/main" id="{A3119E96-0D85-13DA-0165-F5015226D379}"/>
              </a:ext>
            </a:extLst>
          </p:cNvPr>
          <p:cNvSpPr/>
          <p:nvPr/>
        </p:nvSpPr>
        <p:spPr>
          <a:xfrm>
            <a:off x="3102843" y="1774031"/>
            <a:ext cx="1379537" cy="3581400"/>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8" name="任意多边形 16">
            <a:extLst>
              <a:ext uri="{FF2B5EF4-FFF2-40B4-BE49-F238E27FC236}">
                <a16:creationId xmlns:a16="http://schemas.microsoft.com/office/drawing/2014/main" id="{7638A915-2FA1-5434-8031-4C19E0CDFAF1}"/>
              </a:ext>
            </a:extLst>
          </p:cNvPr>
          <p:cNvSpPr/>
          <p:nvPr/>
        </p:nvSpPr>
        <p:spPr>
          <a:xfrm>
            <a:off x="-1096095" y="1774031"/>
            <a:ext cx="2193925" cy="3581400"/>
          </a:xfrm>
          <a:custGeom>
            <a:avLst/>
            <a:gdLst>
              <a:gd name="connsiteX0" fmla="*/ 895550 w 2194349"/>
              <a:gd name="connsiteY0" fmla="*/ 0 h 3582188"/>
              <a:gd name="connsiteX1" fmla="*/ 1288446 w 2194349"/>
              <a:gd name="connsiteY1" fmla="*/ 0 h 3582188"/>
              <a:gd name="connsiteX2" fmla="*/ 1380209 w 2194349"/>
              <a:gd name="connsiteY2" fmla="*/ 0 h 3582188"/>
              <a:gd name="connsiteX3" fmla="*/ 1709690 w 2194349"/>
              <a:gd name="connsiteY3" fmla="*/ 0 h 3582188"/>
              <a:gd name="connsiteX4" fmla="*/ 1773105 w 2194349"/>
              <a:gd name="connsiteY4" fmla="*/ 0 h 3582188"/>
              <a:gd name="connsiteX5" fmla="*/ 2194349 w 2194349"/>
              <a:gd name="connsiteY5" fmla="*/ 0 h 3582188"/>
              <a:gd name="connsiteX6" fmla="*/ 1298799 w 2194349"/>
              <a:gd name="connsiteY6" fmla="*/ 3582188 h 3582188"/>
              <a:gd name="connsiteX7" fmla="*/ 877555 w 2194349"/>
              <a:gd name="connsiteY7" fmla="*/ 3582188 h 3582188"/>
              <a:gd name="connsiteX8" fmla="*/ 814140 w 2194349"/>
              <a:gd name="connsiteY8" fmla="*/ 3582188 h 3582188"/>
              <a:gd name="connsiteX9" fmla="*/ 484659 w 2194349"/>
              <a:gd name="connsiteY9" fmla="*/ 3582188 h 3582188"/>
              <a:gd name="connsiteX10" fmla="*/ 392896 w 2194349"/>
              <a:gd name="connsiteY10" fmla="*/ 3582188 h 3582188"/>
              <a:gd name="connsiteX11" fmla="*/ 0 w 2194349"/>
              <a:gd name="connsiteY11" fmla="*/ 3582188 h 3582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94349" h="3582188">
                <a:moveTo>
                  <a:pt x="895550" y="0"/>
                </a:moveTo>
                <a:lnTo>
                  <a:pt x="1288446" y="0"/>
                </a:lnTo>
                <a:lnTo>
                  <a:pt x="1380209" y="0"/>
                </a:lnTo>
                <a:lnTo>
                  <a:pt x="1709690" y="0"/>
                </a:lnTo>
                <a:lnTo>
                  <a:pt x="1773105" y="0"/>
                </a:lnTo>
                <a:lnTo>
                  <a:pt x="2194349" y="0"/>
                </a:lnTo>
                <a:lnTo>
                  <a:pt x="1298799" y="3582188"/>
                </a:lnTo>
                <a:lnTo>
                  <a:pt x="877555" y="3582188"/>
                </a:lnTo>
                <a:lnTo>
                  <a:pt x="814140" y="3582188"/>
                </a:lnTo>
                <a:lnTo>
                  <a:pt x="484659" y="3582188"/>
                </a:lnTo>
                <a:lnTo>
                  <a:pt x="392896"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9" name="任意多边形 20">
            <a:extLst>
              <a:ext uri="{FF2B5EF4-FFF2-40B4-BE49-F238E27FC236}">
                <a16:creationId xmlns:a16="http://schemas.microsoft.com/office/drawing/2014/main" id="{B845FE83-A6A6-A05B-9763-266892195634}"/>
              </a:ext>
            </a:extLst>
          </p:cNvPr>
          <p:cNvSpPr/>
          <p:nvPr/>
        </p:nvSpPr>
        <p:spPr>
          <a:xfrm>
            <a:off x="11484843" y="1502569"/>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10" name="任意多边形 21">
            <a:extLst>
              <a:ext uri="{FF2B5EF4-FFF2-40B4-BE49-F238E27FC236}">
                <a16:creationId xmlns:a16="http://schemas.microsoft.com/office/drawing/2014/main" id="{E6E431BA-AE1A-5908-3B12-F778017461C5}"/>
              </a:ext>
            </a:extLst>
          </p:cNvPr>
          <p:cNvSpPr/>
          <p:nvPr/>
        </p:nvSpPr>
        <p:spPr>
          <a:xfrm>
            <a:off x="11373718" y="1502569"/>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11" name="任意多边形 22">
            <a:extLst>
              <a:ext uri="{FF2B5EF4-FFF2-40B4-BE49-F238E27FC236}">
                <a16:creationId xmlns:a16="http://schemas.microsoft.com/office/drawing/2014/main" id="{E64A25F9-50B9-ABE1-ABA1-6460F3DD35AB}"/>
              </a:ext>
            </a:extLst>
          </p:cNvPr>
          <p:cNvSpPr/>
          <p:nvPr/>
        </p:nvSpPr>
        <p:spPr>
          <a:xfrm>
            <a:off x="11262593" y="1502569"/>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12" name="任意多边形 23">
            <a:extLst>
              <a:ext uri="{FF2B5EF4-FFF2-40B4-BE49-F238E27FC236}">
                <a16:creationId xmlns:a16="http://schemas.microsoft.com/office/drawing/2014/main" id="{00492750-5444-D5C8-B9B5-5802871BAEFD}"/>
              </a:ext>
            </a:extLst>
          </p:cNvPr>
          <p:cNvSpPr/>
          <p:nvPr/>
        </p:nvSpPr>
        <p:spPr>
          <a:xfrm>
            <a:off x="11149880" y="1502569"/>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13" name="任意多边形 24">
            <a:extLst>
              <a:ext uri="{FF2B5EF4-FFF2-40B4-BE49-F238E27FC236}">
                <a16:creationId xmlns:a16="http://schemas.microsoft.com/office/drawing/2014/main" id="{2F8825AB-B01E-C522-92AC-87AB755AF3C1}"/>
              </a:ext>
            </a:extLst>
          </p:cNvPr>
          <p:cNvSpPr/>
          <p:nvPr/>
        </p:nvSpPr>
        <p:spPr>
          <a:xfrm>
            <a:off x="11038755" y="1502569"/>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14" name="任意多边形 25">
            <a:extLst>
              <a:ext uri="{FF2B5EF4-FFF2-40B4-BE49-F238E27FC236}">
                <a16:creationId xmlns:a16="http://schemas.microsoft.com/office/drawing/2014/main" id="{C92DFCEE-97B1-ACBB-FDCD-578AA0FE5EC1}"/>
              </a:ext>
            </a:extLst>
          </p:cNvPr>
          <p:cNvSpPr/>
          <p:nvPr/>
        </p:nvSpPr>
        <p:spPr>
          <a:xfrm>
            <a:off x="10927630" y="1502569"/>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15" name="任意多边形 2">
            <a:extLst>
              <a:ext uri="{FF2B5EF4-FFF2-40B4-BE49-F238E27FC236}">
                <a16:creationId xmlns:a16="http://schemas.microsoft.com/office/drawing/2014/main" id="{D09CEEC7-B557-8F1A-FCB7-6FD003CED699}"/>
              </a:ext>
            </a:extLst>
          </p:cNvPr>
          <p:cNvSpPr/>
          <p:nvPr/>
        </p:nvSpPr>
        <p:spPr>
          <a:xfrm>
            <a:off x="10816505" y="1502569"/>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16" name="任意多边形 4">
            <a:extLst>
              <a:ext uri="{FF2B5EF4-FFF2-40B4-BE49-F238E27FC236}">
                <a16:creationId xmlns:a16="http://schemas.microsoft.com/office/drawing/2014/main" id="{6064E715-810D-AE4E-6950-D3D558987FCC}"/>
              </a:ext>
            </a:extLst>
          </p:cNvPr>
          <p:cNvSpPr/>
          <p:nvPr/>
        </p:nvSpPr>
        <p:spPr>
          <a:xfrm>
            <a:off x="10703793" y="1502569"/>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17" name="任意多边形 5">
            <a:extLst>
              <a:ext uri="{FF2B5EF4-FFF2-40B4-BE49-F238E27FC236}">
                <a16:creationId xmlns:a16="http://schemas.microsoft.com/office/drawing/2014/main" id="{45106248-A9FA-5427-7FA9-0032BEFFBFA6}"/>
              </a:ext>
            </a:extLst>
          </p:cNvPr>
          <p:cNvSpPr/>
          <p:nvPr/>
        </p:nvSpPr>
        <p:spPr>
          <a:xfrm>
            <a:off x="10592668" y="1502569"/>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18" name="任意多边形 29">
            <a:extLst>
              <a:ext uri="{FF2B5EF4-FFF2-40B4-BE49-F238E27FC236}">
                <a16:creationId xmlns:a16="http://schemas.microsoft.com/office/drawing/2014/main" id="{6EEBC20D-C060-39BA-22C2-08781747EDB2}"/>
              </a:ext>
            </a:extLst>
          </p:cNvPr>
          <p:cNvSpPr/>
          <p:nvPr/>
        </p:nvSpPr>
        <p:spPr>
          <a:xfrm>
            <a:off x="10481543" y="1502569"/>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19" name="任意多边形 30">
            <a:extLst>
              <a:ext uri="{FF2B5EF4-FFF2-40B4-BE49-F238E27FC236}">
                <a16:creationId xmlns:a16="http://schemas.microsoft.com/office/drawing/2014/main" id="{CA237819-4482-5A96-D822-5D4DA7B1A7C4}"/>
              </a:ext>
            </a:extLst>
          </p:cNvPr>
          <p:cNvSpPr/>
          <p:nvPr/>
        </p:nvSpPr>
        <p:spPr>
          <a:xfrm>
            <a:off x="10368830" y="1502569"/>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20" name="任意多边形 31">
            <a:extLst>
              <a:ext uri="{FF2B5EF4-FFF2-40B4-BE49-F238E27FC236}">
                <a16:creationId xmlns:a16="http://schemas.microsoft.com/office/drawing/2014/main" id="{47A1BA24-0E04-9A2A-299C-03A39ED020C6}"/>
              </a:ext>
            </a:extLst>
          </p:cNvPr>
          <p:cNvSpPr/>
          <p:nvPr/>
        </p:nvSpPr>
        <p:spPr>
          <a:xfrm>
            <a:off x="10257705" y="1502569"/>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21" name="任意多边形 32">
            <a:extLst>
              <a:ext uri="{FF2B5EF4-FFF2-40B4-BE49-F238E27FC236}">
                <a16:creationId xmlns:a16="http://schemas.microsoft.com/office/drawing/2014/main" id="{1CD369CB-47BB-9267-E88F-220169FBBED1}"/>
              </a:ext>
            </a:extLst>
          </p:cNvPr>
          <p:cNvSpPr/>
          <p:nvPr/>
        </p:nvSpPr>
        <p:spPr>
          <a:xfrm>
            <a:off x="10146580" y="1502569"/>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22" name="任意多边形 33">
            <a:extLst>
              <a:ext uri="{FF2B5EF4-FFF2-40B4-BE49-F238E27FC236}">
                <a16:creationId xmlns:a16="http://schemas.microsoft.com/office/drawing/2014/main" id="{DD804E25-BA33-975D-415A-87ABBDB8C5B4}"/>
              </a:ext>
            </a:extLst>
          </p:cNvPr>
          <p:cNvSpPr/>
          <p:nvPr/>
        </p:nvSpPr>
        <p:spPr>
          <a:xfrm>
            <a:off x="10035455" y="1502569"/>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23" name="任意多边形 34">
            <a:extLst>
              <a:ext uri="{FF2B5EF4-FFF2-40B4-BE49-F238E27FC236}">
                <a16:creationId xmlns:a16="http://schemas.microsoft.com/office/drawing/2014/main" id="{6F99B286-9798-C676-A965-B70CA1AB2481}"/>
              </a:ext>
            </a:extLst>
          </p:cNvPr>
          <p:cNvSpPr/>
          <p:nvPr/>
        </p:nvSpPr>
        <p:spPr>
          <a:xfrm>
            <a:off x="9922743" y="1502569"/>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24" name="任意多边形 35">
            <a:extLst>
              <a:ext uri="{FF2B5EF4-FFF2-40B4-BE49-F238E27FC236}">
                <a16:creationId xmlns:a16="http://schemas.microsoft.com/office/drawing/2014/main" id="{85185CED-9419-F310-0171-9CD8A93987D3}"/>
              </a:ext>
            </a:extLst>
          </p:cNvPr>
          <p:cNvSpPr/>
          <p:nvPr/>
        </p:nvSpPr>
        <p:spPr>
          <a:xfrm>
            <a:off x="9811618" y="1502569"/>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25" name="任意多边形 36">
            <a:extLst>
              <a:ext uri="{FF2B5EF4-FFF2-40B4-BE49-F238E27FC236}">
                <a16:creationId xmlns:a16="http://schemas.microsoft.com/office/drawing/2014/main" id="{C7BAE5D9-28B8-52E2-EC30-996F6A25606B}"/>
              </a:ext>
            </a:extLst>
          </p:cNvPr>
          <p:cNvSpPr/>
          <p:nvPr/>
        </p:nvSpPr>
        <p:spPr>
          <a:xfrm>
            <a:off x="9700493" y="1502569"/>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26" name="任意多边形 37">
            <a:extLst>
              <a:ext uri="{FF2B5EF4-FFF2-40B4-BE49-F238E27FC236}">
                <a16:creationId xmlns:a16="http://schemas.microsoft.com/office/drawing/2014/main" id="{63445EEF-F9C2-41A5-DC28-472B371C4050}"/>
              </a:ext>
            </a:extLst>
          </p:cNvPr>
          <p:cNvSpPr/>
          <p:nvPr/>
        </p:nvSpPr>
        <p:spPr>
          <a:xfrm>
            <a:off x="9587780" y="1502569"/>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27" name="任意多边形 38">
            <a:extLst>
              <a:ext uri="{FF2B5EF4-FFF2-40B4-BE49-F238E27FC236}">
                <a16:creationId xmlns:a16="http://schemas.microsoft.com/office/drawing/2014/main" id="{548C37FE-B6E4-8539-C5F9-6AC1B12C7E43}"/>
              </a:ext>
            </a:extLst>
          </p:cNvPr>
          <p:cNvSpPr/>
          <p:nvPr/>
        </p:nvSpPr>
        <p:spPr>
          <a:xfrm>
            <a:off x="9476655" y="1502569"/>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28" name="任意多边形 39">
            <a:extLst>
              <a:ext uri="{FF2B5EF4-FFF2-40B4-BE49-F238E27FC236}">
                <a16:creationId xmlns:a16="http://schemas.microsoft.com/office/drawing/2014/main" id="{B5D3C199-4B44-0DCD-BD57-73E2318F426B}"/>
              </a:ext>
            </a:extLst>
          </p:cNvPr>
          <p:cNvSpPr/>
          <p:nvPr/>
        </p:nvSpPr>
        <p:spPr>
          <a:xfrm>
            <a:off x="9365530" y="1502569"/>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29" name="任意多边形 40">
            <a:extLst>
              <a:ext uri="{FF2B5EF4-FFF2-40B4-BE49-F238E27FC236}">
                <a16:creationId xmlns:a16="http://schemas.microsoft.com/office/drawing/2014/main" id="{F4FBE0DB-15DE-628D-1F96-811765F19A6D}"/>
              </a:ext>
            </a:extLst>
          </p:cNvPr>
          <p:cNvSpPr/>
          <p:nvPr/>
        </p:nvSpPr>
        <p:spPr>
          <a:xfrm>
            <a:off x="9254405" y="1502569"/>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30" name="任意多边形 41">
            <a:extLst>
              <a:ext uri="{FF2B5EF4-FFF2-40B4-BE49-F238E27FC236}">
                <a16:creationId xmlns:a16="http://schemas.microsoft.com/office/drawing/2014/main" id="{EED39A9A-1A01-5187-EBC4-E6D5DD2DB378}"/>
              </a:ext>
            </a:extLst>
          </p:cNvPr>
          <p:cNvSpPr/>
          <p:nvPr/>
        </p:nvSpPr>
        <p:spPr>
          <a:xfrm>
            <a:off x="9141693" y="1502569"/>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31" name="任意多边形 42">
            <a:extLst>
              <a:ext uri="{FF2B5EF4-FFF2-40B4-BE49-F238E27FC236}">
                <a16:creationId xmlns:a16="http://schemas.microsoft.com/office/drawing/2014/main" id="{8E7757CC-6BF1-1186-73F6-FC520F558C56}"/>
              </a:ext>
            </a:extLst>
          </p:cNvPr>
          <p:cNvSpPr/>
          <p:nvPr/>
        </p:nvSpPr>
        <p:spPr>
          <a:xfrm>
            <a:off x="9030568" y="1502569"/>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32" name="任意多边形 43">
            <a:extLst>
              <a:ext uri="{FF2B5EF4-FFF2-40B4-BE49-F238E27FC236}">
                <a16:creationId xmlns:a16="http://schemas.microsoft.com/office/drawing/2014/main" id="{1DABDDC9-C0F5-7110-BC62-01BB16BAA1C3}"/>
              </a:ext>
            </a:extLst>
          </p:cNvPr>
          <p:cNvSpPr/>
          <p:nvPr/>
        </p:nvSpPr>
        <p:spPr>
          <a:xfrm>
            <a:off x="8919443" y="1502569"/>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33" name="任意多边形 44">
            <a:extLst>
              <a:ext uri="{FF2B5EF4-FFF2-40B4-BE49-F238E27FC236}">
                <a16:creationId xmlns:a16="http://schemas.microsoft.com/office/drawing/2014/main" id="{ED053661-647A-5138-1C0F-AAC101A86E69}"/>
              </a:ext>
            </a:extLst>
          </p:cNvPr>
          <p:cNvSpPr/>
          <p:nvPr/>
        </p:nvSpPr>
        <p:spPr>
          <a:xfrm>
            <a:off x="8806730" y="1502569"/>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34" name="任意多边形 45">
            <a:extLst>
              <a:ext uri="{FF2B5EF4-FFF2-40B4-BE49-F238E27FC236}">
                <a16:creationId xmlns:a16="http://schemas.microsoft.com/office/drawing/2014/main" id="{1CFDA0EE-6F88-1934-8D2B-74BA7E28DB21}"/>
              </a:ext>
            </a:extLst>
          </p:cNvPr>
          <p:cNvSpPr/>
          <p:nvPr/>
        </p:nvSpPr>
        <p:spPr>
          <a:xfrm>
            <a:off x="8695605" y="1502569"/>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35" name="任意多边形 46">
            <a:extLst>
              <a:ext uri="{FF2B5EF4-FFF2-40B4-BE49-F238E27FC236}">
                <a16:creationId xmlns:a16="http://schemas.microsoft.com/office/drawing/2014/main" id="{062F3E40-5D20-44B5-F72F-E46AFB1F2AC0}"/>
              </a:ext>
            </a:extLst>
          </p:cNvPr>
          <p:cNvSpPr/>
          <p:nvPr/>
        </p:nvSpPr>
        <p:spPr>
          <a:xfrm>
            <a:off x="8584480" y="1502569"/>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36" name="任意多边形 47">
            <a:extLst>
              <a:ext uri="{FF2B5EF4-FFF2-40B4-BE49-F238E27FC236}">
                <a16:creationId xmlns:a16="http://schemas.microsoft.com/office/drawing/2014/main" id="{783006E6-4E17-339F-49B0-38506A4CBD04}"/>
              </a:ext>
            </a:extLst>
          </p:cNvPr>
          <p:cNvSpPr/>
          <p:nvPr/>
        </p:nvSpPr>
        <p:spPr>
          <a:xfrm>
            <a:off x="8471768" y="1502569"/>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37" name="任意多边形 48">
            <a:extLst>
              <a:ext uri="{FF2B5EF4-FFF2-40B4-BE49-F238E27FC236}">
                <a16:creationId xmlns:a16="http://schemas.microsoft.com/office/drawing/2014/main" id="{FCA7709B-98DD-3B94-BBB1-8DE72800FEB4}"/>
              </a:ext>
            </a:extLst>
          </p:cNvPr>
          <p:cNvSpPr/>
          <p:nvPr/>
        </p:nvSpPr>
        <p:spPr>
          <a:xfrm>
            <a:off x="8360643" y="1502569"/>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38" name="任意多边形 49">
            <a:extLst>
              <a:ext uri="{FF2B5EF4-FFF2-40B4-BE49-F238E27FC236}">
                <a16:creationId xmlns:a16="http://schemas.microsoft.com/office/drawing/2014/main" id="{76438096-9A21-D2E4-805B-266E022CE6E6}"/>
              </a:ext>
            </a:extLst>
          </p:cNvPr>
          <p:cNvSpPr/>
          <p:nvPr/>
        </p:nvSpPr>
        <p:spPr>
          <a:xfrm>
            <a:off x="8249518" y="1502569"/>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cxnSp>
        <p:nvCxnSpPr>
          <p:cNvPr id="39" name="直接连接符 38">
            <a:extLst>
              <a:ext uri="{FF2B5EF4-FFF2-40B4-BE49-F238E27FC236}">
                <a16:creationId xmlns:a16="http://schemas.microsoft.com/office/drawing/2014/main" id="{B37BBA20-2C07-6600-8777-A41CD87AF508}"/>
              </a:ext>
            </a:extLst>
          </p:cNvPr>
          <p:cNvCxnSpPr/>
          <p:nvPr/>
        </p:nvCxnSpPr>
        <p:spPr>
          <a:xfrm>
            <a:off x="5684925" y="2909627"/>
            <a:ext cx="0" cy="1430338"/>
          </a:xfrm>
          <a:prstGeom prst="line">
            <a:avLst/>
          </a:prstGeom>
          <a:ln w="19050">
            <a:solidFill>
              <a:schemeClr val="accent5"/>
            </a:solidFill>
          </a:ln>
        </p:spPr>
        <p:style>
          <a:lnRef idx="1">
            <a:schemeClr val="accent1"/>
          </a:lnRef>
          <a:fillRef idx="0">
            <a:schemeClr val="accent1"/>
          </a:fillRef>
          <a:effectRef idx="0">
            <a:schemeClr val="accent1"/>
          </a:effectRef>
          <a:fontRef idx="minor">
            <a:schemeClr val="tx1"/>
          </a:fontRef>
        </p:style>
      </p:cxnSp>
      <p:sp>
        <p:nvSpPr>
          <p:cNvPr id="40" name="文本框 51">
            <a:extLst>
              <a:ext uri="{FF2B5EF4-FFF2-40B4-BE49-F238E27FC236}">
                <a16:creationId xmlns:a16="http://schemas.microsoft.com/office/drawing/2014/main" id="{53970ECF-7777-4387-E11D-1A058B68B99A}"/>
              </a:ext>
            </a:extLst>
          </p:cNvPr>
          <p:cNvSpPr txBox="1">
            <a:spLocks noChangeArrowheads="1"/>
          </p:cNvSpPr>
          <p:nvPr/>
        </p:nvSpPr>
        <p:spPr bwMode="auto">
          <a:xfrm>
            <a:off x="4571915" y="3071982"/>
            <a:ext cx="707245"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ctr" eaLnBrk="1" hangingPunct="1"/>
            <a:r>
              <a:rPr lang="en-US" altLang="zh-CN" sz="6600" b="1" noProof="1">
                <a:solidFill>
                  <a:schemeClr val="bg1"/>
                </a:solidFill>
                <a:latin typeface="微软雅黑" pitchFamily="34" charset="-122"/>
                <a:ea typeface="经典综艺体简" pitchFamily="49" charset="-122"/>
              </a:rPr>
              <a:t>1</a:t>
            </a:r>
          </a:p>
        </p:txBody>
      </p:sp>
      <p:sp>
        <p:nvSpPr>
          <p:cNvPr id="41" name="文本框 52">
            <a:extLst>
              <a:ext uri="{FF2B5EF4-FFF2-40B4-BE49-F238E27FC236}">
                <a16:creationId xmlns:a16="http://schemas.microsoft.com/office/drawing/2014/main" id="{E37DA71C-D3B1-974E-B8BF-64D844AA35E8}"/>
              </a:ext>
            </a:extLst>
          </p:cNvPr>
          <p:cNvSpPr txBox="1">
            <a:spLocks noChangeArrowheads="1"/>
          </p:cNvSpPr>
          <p:nvPr/>
        </p:nvSpPr>
        <p:spPr bwMode="auto">
          <a:xfrm>
            <a:off x="5775817" y="3070486"/>
            <a:ext cx="3570208"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r>
              <a:rPr lang="zh-CN" altLang="en-US" sz="6600" b="1" noProof="1">
                <a:solidFill>
                  <a:schemeClr val="bg1"/>
                </a:solidFill>
                <a:latin typeface="微软雅黑" pitchFamily="34" charset="-122"/>
              </a:rPr>
              <a:t>索引概述</a:t>
            </a:r>
          </a:p>
        </p:txBody>
      </p:sp>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739B49-EEFC-5590-5C7B-A4706D7E906D}"/>
            </a:ext>
          </a:extLst>
        </p:cNvPr>
        <p:cNvGrpSpPr/>
        <p:nvPr/>
      </p:nvGrpSpPr>
      <p:grpSpPr>
        <a:xfrm>
          <a:off x="0" y="0"/>
          <a:ext cx="0" cy="0"/>
          <a:chOff x="0" y="0"/>
          <a:chExt cx="0" cy="0"/>
        </a:xfrm>
      </p:grpSpPr>
      <p:sp>
        <p:nvSpPr>
          <p:cNvPr id="3" name="矩形 2">
            <a:extLst>
              <a:ext uri="{FF2B5EF4-FFF2-40B4-BE49-F238E27FC236}">
                <a16:creationId xmlns:a16="http://schemas.microsoft.com/office/drawing/2014/main" id="{477B0887-D56A-92F5-8A64-7DE439D046E4}"/>
              </a:ext>
            </a:extLst>
          </p:cNvPr>
          <p:cNvSpPr/>
          <p:nvPr/>
        </p:nvSpPr>
        <p:spPr>
          <a:xfrm>
            <a:off x="912414" y="2429122"/>
            <a:ext cx="9882453" cy="3965493"/>
          </a:xfrm>
          <a:prstGeom prst="rect">
            <a:avLst/>
          </a:prstGeom>
          <a:solidFill>
            <a:schemeClr val="bg2"/>
          </a:solidFill>
          <a:ln w="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noProof="1">
              <a:sym typeface="Arial" panose="020B0604020202020204" pitchFamily="34" charset="0"/>
            </a:endParaRPr>
          </a:p>
        </p:txBody>
      </p:sp>
      <p:sp>
        <p:nvSpPr>
          <p:cNvPr id="4" name="文本框 38">
            <a:extLst>
              <a:ext uri="{FF2B5EF4-FFF2-40B4-BE49-F238E27FC236}">
                <a16:creationId xmlns:a16="http://schemas.microsoft.com/office/drawing/2014/main" id="{E750976C-BDD6-9D8A-A4D5-8386522EDE7F}"/>
              </a:ext>
            </a:extLst>
          </p:cNvPr>
          <p:cNvSpPr txBox="1">
            <a:spLocks noChangeArrowheads="1"/>
          </p:cNvSpPr>
          <p:nvPr/>
        </p:nvSpPr>
        <p:spPr bwMode="auto">
          <a:xfrm>
            <a:off x="2005623" y="2539518"/>
            <a:ext cx="8574639" cy="37548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r>
              <a:rPr lang="en-US" altLang="zh-CN" sz="1400">
                <a:solidFill>
                  <a:srgbClr val="FF0000"/>
                </a:solidFill>
              </a:rPr>
              <a:t>mysql&gt; SHOW INDEX FROM people \G</a:t>
            </a:r>
          </a:p>
          <a:p>
            <a:pPr eaLnBrk="1" hangingPunct="1"/>
            <a:r>
              <a:rPr lang="en-US" altLang="zh-CN" sz="1400">
                <a:solidFill>
                  <a:srgbClr val="FF0000"/>
                </a:solidFill>
              </a:rPr>
              <a:t>*************************** 1. row ***************************</a:t>
            </a:r>
          </a:p>
          <a:p>
            <a:pPr eaLnBrk="1" hangingPunct="1"/>
            <a:r>
              <a:rPr lang="en-US" altLang="zh-CN" sz="1400">
                <a:solidFill>
                  <a:srgbClr val="FF0000"/>
                </a:solidFill>
              </a:rPr>
              <a:t>         Table: people</a:t>
            </a:r>
          </a:p>
          <a:p>
            <a:pPr eaLnBrk="1" hangingPunct="1"/>
            <a:r>
              <a:rPr lang="en-US" altLang="zh-CN" sz="1400">
                <a:solidFill>
                  <a:srgbClr val="FF0000"/>
                </a:solidFill>
              </a:rPr>
              <a:t>    Non_unique: 1</a:t>
            </a:r>
          </a:p>
          <a:p>
            <a:pPr eaLnBrk="1" hangingPunct="1"/>
            <a:r>
              <a:rPr lang="en-US" altLang="zh-CN" sz="1400">
                <a:solidFill>
                  <a:srgbClr val="FF0000"/>
                </a:solidFill>
              </a:rPr>
              <a:t>     Key_name: n_index</a:t>
            </a:r>
          </a:p>
          <a:p>
            <a:pPr eaLnBrk="1" hangingPunct="1"/>
            <a:r>
              <a:rPr lang="en-US" altLang="zh-CN" sz="1400">
                <a:solidFill>
                  <a:srgbClr val="FF0000"/>
                </a:solidFill>
              </a:rPr>
              <a:t>   Seq_in_index: 1</a:t>
            </a:r>
          </a:p>
          <a:p>
            <a:pPr eaLnBrk="1" hangingPunct="1"/>
            <a:r>
              <a:rPr lang="en-US" altLang="zh-CN" sz="1400">
                <a:solidFill>
                  <a:srgbClr val="FF0000"/>
                </a:solidFill>
              </a:rPr>
              <a:t>	……</a:t>
            </a:r>
          </a:p>
          <a:p>
            <a:pPr eaLnBrk="1" hangingPunct="1"/>
            <a:r>
              <a:rPr lang="en-US" altLang="zh-CN" sz="1400">
                <a:solidFill>
                  <a:srgbClr val="FF0000"/>
                </a:solidFill>
              </a:rPr>
              <a:t>*************************** 2. row ***************************</a:t>
            </a:r>
          </a:p>
          <a:p>
            <a:pPr eaLnBrk="1" hangingPunct="1"/>
            <a:r>
              <a:rPr lang="en-US" altLang="zh-CN" sz="1400">
                <a:solidFill>
                  <a:srgbClr val="FF0000"/>
                </a:solidFill>
              </a:rPr>
              <a:t>         Table: people</a:t>
            </a:r>
          </a:p>
          <a:p>
            <a:pPr eaLnBrk="1" hangingPunct="1"/>
            <a:r>
              <a:rPr lang="en-US" altLang="zh-CN" sz="1400">
                <a:solidFill>
                  <a:srgbClr val="FF0000"/>
                </a:solidFill>
              </a:rPr>
              <a:t>    Non_unique: 1</a:t>
            </a:r>
          </a:p>
          <a:p>
            <a:pPr eaLnBrk="1" hangingPunct="1"/>
            <a:r>
              <a:rPr lang="en-US" altLang="zh-CN" sz="1400">
                <a:solidFill>
                  <a:srgbClr val="FF0000"/>
                </a:solidFill>
              </a:rPr>
              <a:t>     Key_name: m_index</a:t>
            </a:r>
          </a:p>
          <a:p>
            <a:pPr eaLnBrk="1" hangingPunct="1"/>
            <a:r>
              <a:rPr lang="en-US" altLang="zh-CN" sz="1400">
                <a:solidFill>
                  <a:srgbClr val="FF0000"/>
                </a:solidFill>
              </a:rPr>
              <a:t>   Seq_in_index: 1</a:t>
            </a:r>
          </a:p>
          <a:p>
            <a:pPr eaLnBrk="1" hangingPunct="1"/>
            <a:r>
              <a:rPr lang="en-US" altLang="zh-CN" sz="1400">
                <a:solidFill>
                  <a:srgbClr val="FF0000"/>
                </a:solidFill>
              </a:rPr>
              <a:t>  Column_name: mobile</a:t>
            </a:r>
          </a:p>
          <a:p>
            <a:pPr eaLnBrk="1" hangingPunct="1"/>
            <a:r>
              <a:rPr lang="en-US" altLang="zh-CN" sz="1400">
                <a:solidFill>
                  <a:srgbClr val="FF0000"/>
                </a:solidFill>
              </a:rPr>
              <a:t>       Collation: A</a:t>
            </a:r>
          </a:p>
          <a:p>
            <a:pPr eaLnBrk="1" hangingPunct="1"/>
            <a:r>
              <a:rPr lang="en-US" altLang="zh-CN" sz="1400">
                <a:solidFill>
                  <a:srgbClr val="FF0000"/>
                </a:solidFill>
              </a:rPr>
              <a:t>     Cardinality: 0</a:t>
            </a:r>
          </a:p>
          <a:p>
            <a:pPr eaLnBrk="1" hangingPunct="1"/>
            <a:r>
              <a:rPr lang="en-US" altLang="zh-CN" sz="1400">
                <a:solidFill>
                  <a:srgbClr val="FF0000"/>
                </a:solidFill>
              </a:rPr>
              <a:t>	……</a:t>
            </a:r>
          </a:p>
          <a:p>
            <a:pPr eaLnBrk="1" hangingPunct="1"/>
            <a:r>
              <a:rPr lang="en-US" altLang="zh-CN" sz="1400">
                <a:solidFill>
                  <a:srgbClr val="FF0000"/>
                </a:solidFill>
              </a:rPr>
              <a:t>2 rows in set (0.01 sec)</a:t>
            </a:r>
          </a:p>
        </p:txBody>
      </p:sp>
      <p:sp>
        <p:nvSpPr>
          <p:cNvPr id="5" name="文本框 3">
            <a:extLst>
              <a:ext uri="{FF2B5EF4-FFF2-40B4-BE49-F238E27FC236}">
                <a16:creationId xmlns:a16="http://schemas.microsoft.com/office/drawing/2014/main" id="{B2FD959E-104F-7DD1-13C5-C799FC0D2852}"/>
              </a:ext>
            </a:extLst>
          </p:cNvPr>
          <p:cNvSpPr txBox="1">
            <a:spLocks noChangeArrowheads="1"/>
          </p:cNvSpPr>
          <p:nvPr/>
        </p:nvSpPr>
        <p:spPr bwMode="auto">
          <a:xfrm>
            <a:off x="1728402" y="1191243"/>
            <a:ext cx="9271000" cy="4584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ct val="150000"/>
              </a:lnSpc>
            </a:pPr>
            <a:r>
              <a:rPr lang="zh-CN" altLang="en-US"/>
              <a:t>使用</a:t>
            </a:r>
            <a:r>
              <a:rPr lang="en-US" altLang="zh-CN"/>
              <a:t>ALTER TABLE</a:t>
            </a:r>
            <a:r>
              <a:rPr lang="zh-CN" altLang="en-US"/>
              <a:t>语句创建索引</a:t>
            </a:r>
            <a:endParaRPr lang="zh-CN" altLang="en-US" noProof="1"/>
          </a:p>
        </p:txBody>
      </p:sp>
      <p:grpSp>
        <p:nvGrpSpPr>
          <p:cNvPr id="6" name="组合 5">
            <a:extLst>
              <a:ext uri="{FF2B5EF4-FFF2-40B4-BE49-F238E27FC236}">
                <a16:creationId xmlns:a16="http://schemas.microsoft.com/office/drawing/2014/main" id="{CD52C8DB-E112-D4E6-8F11-FE616C481E8C}"/>
              </a:ext>
            </a:extLst>
          </p:cNvPr>
          <p:cNvGrpSpPr/>
          <p:nvPr/>
        </p:nvGrpSpPr>
        <p:grpSpPr>
          <a:xfrm>
            <a:off x="725102" y="1075938"/>
            <a:ext cx="1003300" cy="722312"/>
            <a:chOff x="877888" y="1586140"/>
            <a:chExt cx="1003300" cy="722312"/>
          </a:xfrm>
        </p:grpSpPr>
        <p:sp>
          <p:nvSpPr>
            <p:cNvPr id="8" name="íṩľíḍè-Freeform: Shape 9">
              <a:extLst>
                <a:ext uri="{FF2B5EF4-FFF2-40B4-BE49-F238E27FC236}">
                  <a16:creationId xmlns:a16="http://schemas.microsoft.com/office/drawing/2014/main" id="{B9D362D2-5817-E722-BC16-FCE492C64D9C}"/>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endParaRPr lang="zh-CN" altLang="en-US"/>
            </a:p>
          </p:txBody>
        </p:sp>
        <p:sp>
          <p:nvSpPr>
            <p:cNvPr id="9" name="íṩľíḍè-Oval 10">
              <a:extLst>
                <a:ext uri="{FF2B5EF4-FFF2-40B4-BE49-F238E27FC236}">
                  <a16:creationId xmlns:a16="http://schemas.microsoft.com/office/drawing/2014/main" id="{F3646B18-9969-3865-DD23-C424944EC38D}"/>
                </a:ext>
              </a:extLst>
            </p:cNvPr>
            <p:cNvSpPr/>
            <p:nvPr/>
          </p:nvSpPr>
          <p:spPr>
            <a:xfrm>
              <a:off x="1289050" y="1774664"/>
              <a:ext cx="341313" cy="341313"/>
            </a:xfrm>
            <a:prstGeom prst="ellipse">
              <a:avLst/>
            </a:pr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hangingPunct="1"/>
              <a:r>
                <a:rPr lang="en-US" altLang="zh-CN"/>
                <a:t>1</a:t>
              </a:r>
            </a:p>
          </p:txBody>
        </p:sp>
      </p:grpSp>
      <p:sp>
        <p:nvSpPr>
          <p:cNvPr id="7" name="文本框 41">
            <a:extLst>
              <a:ext uri="{FF2B5EF4-FFF2-40B4-BE49-F238E27FC236}">
                <a16:creationId xmlns:a16="http://schemas.microsoft.com/office/drawing/2014/main" id="{B36009D4-C4E5-F322-06D7-320A85E12ECF}"/>
              </a:ext>
            </a:extLst>
          </p:cNvPr>
          <p:cNvSpPr txBox="1">
            <a:spLocks noChangeArrowheads="1"/>
          </p:cNvSpPr>
          <p:nvPr/>
        </p:nvSpPr>
        <p:spPr bwMode="auto">
          <a:xfrm>
            <a:off x="701581" y="1926550"/>
            <a:ext cx="1042125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ct val="150000"/>
              </a:lnSpc>
            </a:pPr>
            <a:r>
              <a:rPr lang="zh-CN" altLang="en-US" sz="1600">
                <a:solidFill>
                  <a:srgbClr val="FF0000"/>
                </a:solidFill>
              </a:rPr>
              <a:t>步骤</a:t>
            </a:r>
            <a:r>
              <a:rPr lang="en-US" altLang="zh-CN" sz="1600">
                <a:solidFill>
                  <a:srgbClr val="FF0000"/>
                </a:solidFill>
              </a:rPr>
              <a:t>3</a:t>
            </a:r>
            <a:r>
              <a:rPr lang="en-US" altLang="zh-CN" sz="1600">
                <a:solidFill>
                  <a:schemeClr val="tx1">
                    <a:lumMod val="65000"/>
                    <a:lumOff val="35000"/>
                  </a:schemeClr>
                </a:solidFill>
              </a:rPr>
              <a:t> </a:t>
            </a:r>
            <a:r>
              <a:rPr lang="zh-CN" altLang="en-US" sz="1600">
                <a:solidFill>
                  <a:schemeClr val="tx1">
                    <a:lumMod val="65000"/>
                    <a:lumOff val="35000"/>
                  </a:schemeClr>
                </a:solidFill>
              </a:rPr>
              <a:t>使用</a:t>
            </a:r>
            <a:r>
              <a:rPr lang="en-US" altLang="zh-CN" sz="1600">
                <a:solidFill>
                  <a:schemeClr val="tx1">
                    <a:lumMod val="65000"/>
                    <a:lumOff val="35000"/>
                  </a:schemeClr>
                </a:solidFill>
              </a:rPr>
              <a:t>SHOW INDEX</a:t>
            </a:r>
            <a:r>
              <a:rPr lang="zh-CN" altLang="en-US" sz="1600">
                <a:solidFill>
                  <a:schemeClr val="tx1">
                    <a:lumMod val="65000"/>
                    <a:lumOff val="35000"/>
                  </a:schemeClr>
                </a:solidFill>
              </a:rPr>
              <a:t>语句查看</a:t>
            </a:r>
            <a:r>
              <a:rPr lang="en-US" altLang="zh-CN" sz="1600">
                <a:solidFill>
                  <a:schemeClr val="tx1">
                    <a:lumMod val="65000"/>
                    <a:lumOff val="35000"/>
                  </a:schemeClr>
                </a:solidFill>
              </a:rPr>
              <a:t>people</a:t>
            </a:r>
            <a:r>
              <a:rPr lang="zh-CN" altLang="en-US" sz="1600">
                <a:solidFill>
                  <a:schemeClr val="tx1">
                    <a:lumMod val="65000"/>
                    <a:lumOff val="35000"/>
                  </a:schemeClr>
                </a:solidFill>
              </a:rPr>
              <a:t>表的索引，结果如下：</a:t>
            </a:r>
          </a:p>
        </p:txBody>
      </p:sp>
    </p:spTree>
    <p:extLst>
      <p:ext uri="{BB962C8B-B14F-4D97-AF65-F5344CB8AC3E}">
        <p14:creationId xmlns:p14="http://schemas.microsoft.com/office/powerpoint/2010/main" val="2450610285"/>
      </p:ext>
    </p:extLst>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6BC304F-6A7F-8946-68DF-AD21E68AC9D6}"/>
            </a:ext>
          </a:extLst>
        </p:cNvPr>
        <p:cNvGrpSpPr/>
        <p:nvPr/>
      </p:nvGrpSpPr>
      <p:grpSpPr>
        <a:xfrm>
          <a:off x="0" y="0"/>
          <a:ext cx="0" cy="0"/>
          <a:chOff x="0" y="0"/>
          <a:chExt cx="0" cy="0"/>
        </a:xfrm>
      </p:grpSpPr>
      <p:sp>
        <p:nvSpPr>
          <p:cNvPr id="3" name="矩形 2">
            <a:extLst>
              <a:ext uri="{FF2B5EF4-FFF2-40B4-BE49-F238E27FC236}">
                <a16:creationId xmlns:a16="http://schemas.microsoft.com/office/drawing/2014/main" id="{9A78BF50-B307-53DC-DCA2-37872AC9D521}"/>
              </a:ext>
            </a:extLst>
          </p:cNvPr>
          <p:cNvSpPr/>
          <p:nvPr/>
        </p:nvSpPr>
        <p:spPr>
          <a:xfrm>
            <a:off x="921196" y="4493425"/>
            <a:ext cx="9882453" cy="1091579"/>
          </a:xfrm>
          <a:prstGeom prst="rect">
            <a:avLst/>
          </a:prstGeom>
          <a:solidFill>
            <a:schemeClr val="bg2"/>
          </a:solidFill>
          <a:ln w="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noProof="1">
              <a:sym typeface="Arial" panose="020B0604020202020204" pitchFamily="34" charset="0"/>
            </a:endParaRPr>
          </a:p>
        </p:txBody>
      </p:sp>
      <p:sp>
        <p:nvSpPr>
          <p:cNvPr id="4" name="文本框 38">
            <a:extLst>
              <a:ext uri="{FF2B5EF4-FFF2-40B4-BE49-F238E27FC236}">
                <a16:creationId xmlns:a16="http://schemas.microsoft.com/office/drawing/2014/main" id="{FC36A120-E6F1-480D-E07A-2CF82CB18A5B}"/>
              </a:ext>
            </a:extLst>
          </p:cNvPr>
          <p:cNvSpPr txBox="1">
            <a:spLocks noChangeArrowheads="1"/>
          </p:cNvSpPr>
          <p:nvPr/>
        </p:nvSpPr>
        <p:spPr bwMode="auto">
          <a:xfrm>
            <a:off x="2014405" y="4613151"/>
            <a:ext cx="8574639"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r>
              <a:rPr lang="en-US" altLang="zh-CN" sz="1600">
                <a:solidFill>
                  <a:srgbClr val="FF0000"/>
                </a:solidFill>
              </a:rPr>
              <a:t>mysql&gt; CREATE UNIQUE INDEX n_unique ON people2 (name);</a:t>
            </a:r>
          </a:p>
          <a:p>
            <a:pPr eaLnBrk="1" hangingPunct="1"/>
            <a:r>
              <a:rPr lang="en-US" altLang="zh-CN" sz="1600">
                <a:solidFill>
                  <a:srgbClr val="FF0000"/>
                </a:solidFill>
              </a:rPr>
              <a:t>Query OK, 0 rows affected (0.16 sec)</a:t>
            </a:r>
          </a:p>
          <a:p>
            <a:pPr eaLnBrk="1" hangingPunct="1"/>
            <a:r>
              <a:rPr lang="en-US" altLang="zh-CN" sz="1600">
                <a:solidFill>
                  <a:srgbClr val="FF0000"/>
                </a:solidFill>
              </a:rPr>
              <a:t>Records: 0  Duplicates: 0  Warnings: 0</a:t>
            </a:r>
          </a:p>
        </p:txBody>
      </p:sp>
      <p:sp>
        <p:nvSpPr>
          <p:cNvPr id="5" name="文本框 3">
            <a:extLst>
              <a:ext uri="{FF2B5EF4-FFF2-40B4-BE49-F238E27FC236}">
                <a16:creationId xmlns:a16="http://schemas.microsoft.com/office/drawing/2014/main" id="{6CCBFF8F-4F18-404C-F709-D5EBC8A9FF0A}"/>
              </a:ext>
            </a:extLst>
          </p:cNvPr>
          <p:cNvSpPr txBox="1">
            <a:spLocks noChangeArrowheads="1"/>
          </p:cNvSpPr>
          <p:nvPr/>
        </p:nvSpPr>
        <p:spPr bwMode="auto">
          <a:xfrm>
            <a:off x="1737184" y="1240049"/>
            <a:ext cx="9271000" cy="4584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ct val="150000"/>
              </a:lnSpc>
            </a:pPr>
            <a:r>
              <a:rPr lang="zh-CN" altLang="en-US"/>
              <a:t>使用</a:t>
            </a:r>
            <a:r>
              <a:rPr lang="en-US" altLang="zh-CN"/>
              <a:t>CREATE INDEX</a:t>
            </a:r>
            <a:r>
              <a:rPr lang="zh-CN" altLang="en-US"/>
              <a:t>语句创建索引</a:t>
            </a:r>
            <a:endParaRPr lang="zh-CN" altLang="en-US" noProof="1"/>
          </a:p>
        </p:txBody>
      </p:sp>
      <p:grpSp>
        <p:nvGrpSpPr>
          <p:cNvPr id="6" name="组合 5">
            <a:extLst>
              <a:ext uri="{FF2B5EF4-FFF2-40B4-BE49-F238E27FC236}">
                <a16:creationId xmlns:a16="http://schemas.microsoft.com/office/drawing/2014/main" id="{5D6C0DB9-0A5E-7F42-611E-42CB5F700485}"/>
              </a:ext>
            </a:extLst>
          </p:cNvPr>
          <p:cNvGrpSpPr/>
          <p:nvPr/>
        </p:nvGrpSpPr>
        <p:grpSpPr>
          <a:xfrm>
            <a:off x="733884" y="1124744"/>
            <a:ext cx="1003300" cy="722312"/>
            <a:chOff x="877888" y="1586140"/>
            <a:chExt cx="1003300" cy="722312"/>
          </a:xfrm>
        </p:grpSpPr>
        <p:sp>
          <p:nvSpPr>
            <p:cNvPr id="15" name="íṩľíḍè-Freeform: Shape 9">
              <a:extLst>
                <a:ext uri="{FF2B5EF4-FFF2-40B4-BE49-F238E27FC236}">
                  <a16:creationId xmlns:a16="http://schemas.microsoft.com/office/drawing/2014/main" id="{A5BF481B-BB99-092B-C092-AFA31E5DFB70}"/>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endParaRPr lang="zh-CN" altLang="en-US"/>
            </a:p>
          </p:txBody>
        </p:sp>
        <p:sp>
          <p:nvSpPr>
            <p:cNvPr id="16" name="íṩľíḍè-Oval 10">
              <a:extLst>
                <a:ext uri="{FF2B5EF4-FFF2-40B4-BE49-F238E27FC236}">
                  <a16:creationId xmlns:a16="http://schemas.microsoft.com/office/drawing/2014/main" id="{D7D66203-CB04-6D87-D769-4157F9E40D53}"/>
                </a:ext>
              </a:extLst>
            </p:cNvPr>
            <p:cNvSpPr/>
            <p:nvPr/>
          </p:nvSpPr>
          <p:spPr>
            <a:xfrm>
              <a:off x="1289050" y="1774664"/>
              <a:ext cx="341313" cy="341313"/>
            </a:xfrm>
            <a:prstGeom prst="ellipse">
              <a:avLst/>
            </a:pr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hangingPunct="1"/>
              <a:r>
                <a:rPr lang="en-US" altLang="zh-CN"/>
                <a:t>2</a:t>
              </a:r>
            </a:p>
          </p:txBody>
        </p:sp>
      </p:grpSp>
      <p:sp>
        <p:nvSpPr>
          <p:cNvPr id="7" name="文本框 41">
            <a:extLst>
              <a:ext uri="{FF2B5EF4-FFF2-40B4-BE49-F238E27FC236}">
                <a16:creationId xmlns:a16="http://schemas.microsoft.com/office/drawing/2014/main" id="{5C4911C4-2F66-A936-6094-5FB453396F76}"/>
              </a:ext>
            </a:extLst>
          </p:cNvPr>
          <p:cNvSpPr txBox="1">
            <a:spLocks noChangeArrowheads="1"/>
          </p:cNvSpPr>
          <p:nvPr/>
        </p:nvSpPr>
        <p:spPr bwMode="auto">
          <a:xfrm>
            <a:off x="710363" y="3636274"/>
            <a:ext cx="10421256"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ct val="150000"/>
              </a:lnSpc>
            </a:pPr>
            <a:r>
              <a:rPr lang="zh-CN" altLang="en-US" sz="1600" dirty="0">
                <a:solidFill>
                  <a:srgbClr val="FF0000"/>
                </a:solidFill>
              </a:rPr>
              <a:t>步骤</a:t>
            </a:r>
            <a:r>
              <a:rPr lang="en-US" altLang="zh-CN" sz="1600" dirty="0">
                <a:solidFill>
                  <a:srgbClr val="FF0000"/>
                </a:solidFill>
              </a:rPr>
              <a:t>2</a:t>
            </a:r>
            <a:r>
              <a:rPr lang="en-US" altLang="zh-CN" sz="1600" dirty="0">
                <a:solidFill>
                  <a:schemeClr val="tx1">
                    <a:lumMod val="65000"/>
                    <a:lumOff val="35000"/>
                  </a:schemeClr>
                </a:solidFill>
              </a:rPr>
              <a:t> </a:t>
            </a:r>
            <a:r>
              <a:rPr lang="zh-CN" altLang="en-US" sz="1600" dirty="0">
                <a:solidFill>
                  <a:schemeClr val="tx1">
                    <a:lumMod val="65000"/>
                    <a:lumOff val="35000"/>
                  </a:schemeClr>
                </a:solidFill>
              </a:rPr>
              <a:t>执行</a:t>
            </a:r>
            <a:r>
              <a:rPr lang="en-US" altLang="zh-CN" sz="1600" dirty="0">
                <a:solidFill>
                  <a:schemeClr val="tx1">
                    <a:lumMod val="65000"/>
                    <a:lumOff val="35000"/>
                  </a:schemeClr>
                </a:solidFill>
              </a:rPr>
              <a:t>SQL</a:t>
            </a:r>
            <a:r>
              <a:rPr lang="zh-CN" altLang="en-US" sz="1600" dirty="0">
                <a:solidFill>
                  <a:schemeClr val="tx1">
                    <a:lumMod val="65000"/>
                    <a:lumOff val="35000"/>
                  </a:schemeClr>
                </a:solidFill>
              </a:rPr>
              <a:t>语句，使用</a:t>
            </a:r>
            <a:r>
              <a:rPr lang="en-US" altLang="zh-CN" sz="1600" dirty="0">
                <a:solidFill>
                  <a:schemeClr val="tx1">
                    <a:lumMod val="65000"/>
                    <a:lumOff val="35000"/>
                  </a:schemeClr>
                </a:solidFill>
              </a:rPr>
              <a:t>CREATE INDEX</a:t>
            </a:r>
            <a:r>
              <a:rPr lang="zh-CN" altLang="en-US" sz="1600" dirty="0">
                <a:solidFill>
                  <a:schemeClr val="tx1">
                    <a:lumMod val="65000"/>
                    <a:lumOff val="35000"/>
                  </a:schemeClr>
                </a:solidFill>
              </a:rPr>
              <a:t>语句为</a:t>
            </a:r>
            <a:r>
              <a:rPr lang="en-US" altLang="zh-CN" sz="1600" dirty="0">
                <a:solidFill>
                  <a:schemeClr val="tx1">
                    <a:lumMod val="65000"/>
                    <a:lumOff val="35000"/>
                  </a:schemeClr>
                </a:solidFill>
              </a:rPr>
              <a:t>people2</a:t>
            </a:r>
            <a:r>
              <a:rPr lang="zh-CN" altLang="en-US" sz="1600" dirty="0">
                <a:solidFill>
                  <a:schemeClr val="tx1">
                    <a:lumMod val="65000"/>
                    <a:lumOff val="35000"/>
                  </a:schemeClr>
                </a:solidFill>
              </a:rPr>
              <a:t>表中的字段</a:t>
            </a:r>
            <a:r>
              <a:rPr lang="en-US" altLang="zh-CN" sz="1600" dirty="0">
                <a:solidFill>
                  <a:schemeClr val="tx1">
                    <a:lumMod val="65000"/>
                    <a:lumOff val="35000"/>
                  </a:schemeClr>
                </a:solidFill>
              </a:rPr>
              <a:t>name</a:t>
            </a:r>
            <a:r>
              <a:rPr lang="zh-CN" altLang="en-US" sz="1600" dirty="0">
                <a:solidFill>
                  <a:schemeClr val="tx1">
                    <a:lumMod val="65000"/>
                    <a:lumOff val="35000"/>
                  </a:schemeClr>
                </a:solidFill>
              </a:rPr>
              <a:t>创建唯一索引。</a:t>
            </a:r>
            <a:r>
              <a:rPr lang="en-US" altLang="zh-CN" sz="1600" dirty="0">
                <a:solidFill>
                  <a:schemeClr val="tx1">
                    <a:lumMod val="65000"/>
                    <a:lumOff val="35000"/>
                  </a:schemeClr>
                </a:solidFill>
              </a:rPr>
              <a:t>SQL</a:t>
            </a:r>
            <a:r>
              <a:rPr lang="zh-CN" altLang="en-US" sz="1600" dirty="0">
                <a:solidFill>
                  <a:schemeClr val="tx1">
                    <a:lumMod val="65000"/>
                    <a:lumOff val="35000"/>
                  </a:schemeClr>
                </a:solidFill>
              </a:rPr>
              <a:t>语句及其执行结果如下：</a:t>
            </a:r>
          </a:p>
        </p:txBody>
      </p:sp>
      <p:sp>
        <p:nvSpPr>
          <p:cNvPr id="8" name="矩形 7">
            <a:extLst>
              <a:ext uri="{FF2B5EF4-FFF2-40B4-BE49-F238E27FC236}">
                <a16:creationId xmlns:a16="http://schemas.microsoft.com/office/drawing/2014/main" id="{58E2E2E8-9938-7B16-6EB9-1C4E9DEE66C7}"/>
              </a:ext>
            </a:extLst>
          </p:cNvPr>
          <p:cNvSpPr/>
          <p:nvPr/>
        </p:nvSpPr>
        <p:spPr>
          <a:xfrm>
            <a:off x="1057469" y="1902619"/>
            <a:ext cx="9882453" cy="576611"/>
          </a:xfrm>
          <a:prstGeom prst="rect">
            <a:avLst/>
          </a:prstGeom>
          <a:solidFill>
            <a:schemeClr val="bg2"/>
          </a:solidFill>
          <a:ln w="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noProof="1">
              <a:sym typeface="Arial" panose="020B0604020202020204" pitchFamily="34" charset="0"/>
            </a:endParaRPr>
          </a:p>
        </p:txBody>
      </p:sp>
      <p:sp>
        <p:nvSpPr>
          <p:cNvPr id="9" name="文本框 38">
            <a:extLst>
              <a:ext uri="{FF2B5EF4-FFF2-40B4-BE49-F238E27FC236}">
                <a16:creationId xmlns:a16="http://schemas.microsoft.com/office/drawing/2014/main" id="{7C6F5277-E9A8-45EA-BF6C-7F648EC82F5D}"/>
              </a:ext>
            </a:extLst>
          </p:cNvPr>
          <p:cNvSpPr txBox="1">
            <a:spLocks noChangeArrowheads="1"/>
          </p:cNvSpPr>
          <p:nvPr/>
        </p:nvSpPr>
        <p:spPr bwMode="auto">
          <a:xfrm>
            <a:off x="1608754" y="2050743"/>
            <a:ext cx="905125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r>
              <a:rPr lang="en-US" altLang="zh-CN" sz="1400">
                <a:solidFill>
                  <a:srgbClr val="FF0000"/>
                </a:solidFill>
              </a:rPr>
              <a:t>CREATE [UNIQUE | FULLTEXT | SPATIAL] INDEX index_name ON </a:t>
            </a:r>
            <a:r>
              <a:rPr lang="zh-CN" altLang="en-US" sz="1400">
                <a:solidFill>
                  <a:srgbClr val="FF0000"/>
                </a:solidFill>
              </a:rPr>
              <a:t>表名 </a:t>
            </a:r>
            <a:r>
              <a:rPr lang="en-US" altLang="zh-CN" sz="1400">
                <a:solidFill>
                  <a:srgbClr val="FF0000"/>
                </a:solidFill>
              </a:rPr>
              <a:t>(col_name[(length)]) [ASC | DESC]</a:t>
            </a:r>
          </a:p>
        </p:txBody>
      </p:sp>
      <p:grpSp>
        <p:nvGrpSpPr>
          <p:cNvPr id="10" name="组合 9">
            <a:extLst>
              <a:ext uri="{FF2B5EF4-FFF2-40B4-BE49-F238E27FC236}">
                <a16:creationId xmlns:a16="http://schemas.microsoft.com/office/drawing/2014/main" id="{7E81B445-C88F-7420-EC36-292409E18376}"/>
              </a:ext>
            </a:extLst>
          </p:cNvPr>
          <p:cNvGrpSpPr/>
          <p:nvPr/>
        </p:nvGrpSpPr>
        <p:grpSpPr>
          <a:xfrm>
            <a:off x="692798" y="2526478"/>
            <a:ext cx="2183765" cy="600710"/>
            <a:chOff x="1320" y="4641"/>
            <a:chExt cx="3439" cy="946"/>
          </a:xfrm>
          <a:solidFill>
            <a:schemeClr val="accent6"/>
          </a:solidFill>
        </p:grpSpPr>
        <p:sp>
          <p:nvSpPr>
            <p:cNvPr id="13" name="椭圆 12">
              <a:extLst>
                <a:ext uri="{FF2B5EF4-FFF2-40B4-BE49-F238E27FC236}">
                  <a16:creationId xmlns:a16="http://schemas.microsoft.com/office/drawing/2014/main" id="{695886CC-63B1-2ABC-2FF8-34A10DDB8685}"/>
                </a:ext>
              </a:extLst>
            </p:cNvPr>
            <p:cNvSpPr/>
            <p:nvPr/>
          </p:nvSpPr>
          <p:spPr>
            <a:xfrm>
              <a:off x="1320" y="4641"/>
              <a:ext cx="946" cy="946"/>
            </a:xfrm>
            <a:prstGeom prst="ellipse">
              <a:avLst/>
            </a:prstGeom>
            <a:grp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noProof="1">
                <a:sym typeface="Arial" panose="020B0604020202020204" pitchFamily="34" charset="0"/>
              </a:endParaRPr>
            </a:p>
          </p:txBody>
        </p:sp>
        <p:sp>
          <p:nvSpPr>
            <p:cNvPr id="14" name="圆角矩形 19">
              <a:extLst>
                <a:ext uri="{FF2B5EF4-FFF2-40B4-BE49-F238E27FC236}">
                  <a16:creationId xmlns:a16="http://schemas.microsoft.com/office/drawing/2014/main" id="{E097B819-EEF3-BCEA-DD8C-F9ACFB883FD4}"/>
                </a:ext>
              </a:extLst>
            </p:cNvPr>
            <p:cNvSpPr/>
            <p:nvPr/>
          </p:nvSpPr>
          <p:spPr>
            <a:xfrm>
              <a:off x="1673" y="4793"/>
              <a:ext cx="3086" cy="643"/>
            </a:xfrm>
            <a:prstGeom prst="roundRect">
              <a:avLst/>
            </a:prstGeom>
            <a:grp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r>
                <a:rPr lang="en-US" altLang="en-US" b="1" noProof="1">
                  <a:solidFill>
                    <a:schemeClr val="bg1"/>
                  </a:solidFill>
                  <a:latin typeface="微软雅黑" panose="020B0503020204020204" pitchFamily="34" charset="-122"/>
                  <a:sym typeface="+mn-ea"/>
                </a:rPr>
                <a:t>【</a:t>
              </a:r>
              <a:r>
                <a:rPr lang="zh-CN" altLang="en-US" b="1" noProof="1">
                  <a:solidFill>
                    <a:schemeClr val="bg1"/>
                  </a:solidFill>
                  <a:latin typeface="微软雅黑" panose="020B0503020204020204" pitchFamily="34" charset="-122"/>
                  <a:sym typeface="+mn-ea"/>
                </a:rPr>
                <a:t>实</a:t>
              </a:r>
              <a:r>
                <a:rPr lang="en-US" altLang="en-US" b="1" noProof="1">
                  <a:solidFill>
                    <a:schemeClr val="bg1"/>
                  </a:solidFill>
                  <a:latin typeface="微软雅黑" panose="020B0503020204020204" pitchFamily="34" charset="-122"/>
                  <a:sym typeface="+mn-ea"/>
                </a:rPr>
                <a:t>例</a:t>
              </a:r>
              <a:r>
                <a:rPr lang="en-US" altLang="zh-CN" b="1" noProof="1">
                  <a:solidFill>
                    <a:schemeClr val="bg1"/>
                  </a:solidFill>
                  <a:latin typeface="微软雅黑" panose="020B0503020204020204" pitchFamily="34" charset="-122"/>
                  <a:sym typeface="+mn-ea"/>
                </a:rPr>
                <a:t>7</a:t>
              </a:r>
              <a:r>
                <a:rPr lang="en-US" altLang="en-US" b="1" noProof="1">
                  <a:solidFill>
                    <a:schemeClr val="bg1"/>
                  </a:solidFill>
                  <a:latin typeface="微软雅黑" panose="020B0503020204020204" pitchFamily="34" charset="-122"/>
                  <a:sym typeface="+mn-ea"/>
                </a:rPr>
                <a:t>】</a:t>
              </a:r>
              <a:endParaRPr lang="zh-CN" altLang="en-US" noProof="1">
                <a:solidFill>
                  <a:schemeClr val="bg1"/>
                </a:solidFill>
                <a:sym typeface="Arial" panose="020B0604020202020204" pitchFamily="34" charset="0"/>
              </a:endParaRPr>
            </a:p>
          </p:txBody>
        </p:sp>
      </p:grpSp>
      <p:sp>
        <p:nvSpPr>
          <p:cNvPr id="11" name="文本框 36">
            <a:extLst>
              <a:ext uri="{FF2B5EF4-FFF2-40B4-BE49-F238E27FC236}">
                <a16:creationId xmlns:a16="http://schemas.microsoft.com/office/drawing/2014/main" id="{3A1AF9D1-7141-8F77-F710-AAD19E6F0015}"/>
              </a:ext>
            </a:extLst>
          </p:cNvPr>
          <p:cNvSpPr txBox="1">
            <a:spLocks noChangeArrowheads="1"/>
          </p:cNvSpPr>
          <p:nvPr/>
        </p:nvSpPr>
        <p:spPr bwMode="auto">
          <a:xfrm>
            <a:off x="3132785" y="2676963"/>
            <a:ext cx="8021784" cy="333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lnSpc>
                <a:spcPts val="2000"/>
              </a:lnSpc>
            </a:pPr>
            <a:r>
              <a:rPr lang="zh-CN" altLang="en-US" sz="1600"/>
              <a:t>执行</a:t>
            </a:r>
            <a:r>
              <a:rPr lang="en-US" altLang="zh-CN" sz="1600"/>
              <a:t>SQL</a:t>
            </a:r>
            <a:r>
              <a:rPr lang="zh-CN" altLang="en-US" sz="1600"/>
              <a:t>语句，为实例</a:t>
            </a:r>
            <a:r>
              <a:rPr lang="en-US" altLang="zh-CN" sz="1600"/>
              <a:t>11-3</a:t>
            </a:r>
            <a:r>
              <a:rPr lang="zh-CN" altLang="en-US" sz="1600"/>
              <a:t>中创建的</a:t>
            </a:r>
            <a:r>
              <a:rPr lang="en-US" altLang="zh-CN" sz="1600"/>
              <a:t>people2</a:t>
            </a:r>
            <a:r>
              <a:rPr lang="zh-CN" altLang="en-US" sz="1600"/>
              <a:t>表中的字段</a:t>
            </a:r>
            <a:r>
              <a:rPr lang="en-US" altLang="zh-CN" sz="1600"/>
              <a:t>name</a:t>
            </a:r>
            <a:r>
              <a:rPr lang="zh-CN" altLang="en-US" sz="1600"/>
              <a:t>创建唯一索引。</a:t>
            </a:r>
          </a:p>
        </p:txBody>
      </p:sp>
      <p:sp>
        <p:nvSpPr>
          <p:cNvPr id="12" name="文本框 41">
            <a:extLst>
              <a:ext uri="{FF2B5EF4-FFF2-40B4-BE49-F238E27FC236}">
                <a16:creationId xmlns:a16="http://schemas.microsoft.com/office/drawing/2014/main" id="{3C74EDA7-BAC8-550E-9CB0-28467911CDE1}"/>
              </a:ext>
            </a:extLst>
          </p:cNvPr>
          <p:cNvSpPr txBox="1">
            <a:spLocks noChangeArrowheads="1"/>
          </p:cNvSpPr>
          <p:nvPr/>
        </p:nvSpPr>
        <p:spPr bwMode="auto">
          <a:xfrm>
            <a:off x="704722" y="3185141"/>
            <a:ext cx="1042125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ct val="150000"/>
              </a:lnSpc>
            </a:pPr>
            <a:r>
              <a:rPr lang="zh-CN" altLang="en-US" sz="1600">
                <a:solidFill>
                  <a:srgbClr val="FF0000"/>
                </a:solidFill>
              </a:rPr>
              <a:t>步骤</a:t>
            </a:r>
            <a:r>
              <a:rPr lang="en-US" altLang="zh-CN" sz="1600">
                <a:solidFill>
                  <a:srgbClr val="FF0000"/>
                </a:solidFill>
              </a:rPr>
              <a:t>1</a:t>
            </a:r>
            <a:r>
              <a:rPr lang="en-US" altLang="zh-CN" sz="1600">
                <a:solidFill>
                  <a:schemeClr val="tx1">
                    <a:lumMod val="65000"/>
                    <a:lumOff val="35000"/>
                  </a:schemeClr>
                </a:solidFill>
              </a:rPr>
              <a:t> </a:t>
            </a:r>
            <a:r>
              <a:rPr lang="zh-CN" altLang="en-US" sz="1600">
                <a:solidFill>
                  <a:schemeClr val="tx1">
                    <a:lumMod val="65000"/>
                    <a:lumOff val="35000"/>
                  </a:schemeClr>
                </a:solidFill>
              </a:rPr>
              <a:t>继续在数据库</a:t>
            </a:r>
            <a:r>
              <a:rPr lang="en-US" altLang="zh-CN" sz="1600">
                <a:solidFill>
                  <a:schemeClr val="tx1">
                    <a:lumMod val="65000"/>
                    <a:lumOff val="35000"/>
                  </a:schemeClr>
                </a:solidFill>
              </a:rPr>
              <a:t>db_shop</a:t>
            </a:r>
            <a:r>
              <a:rPr lang="zh-CN" altLang="en-US" sz="1600">
                <a:solidFill>
                  <a:schemeClr val="tx1">
                    <a:lumMod val="65000"/>
                    <a:lumOff val="35000"/>
                  </a:schemeClr>
                </a:solidFill>
              </a:rPr>
              <a:t>中操作。</a:t>
            </a:r>
          </a:p>
        </p:txBody>
      </p:sp>
    </p:spTree>
    <p:extLst>
      <p:ext uri="{BB962C8B-B14F-4D97-AF65-F5344CB8AC3E}">
        <p14:creationId xmlns:p14="http://schemas.microsoft.com/office/powerpoint/2010/main" val="4209398673"/>
      </p:ext>
    </p:extLst>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AD01EB-9AA7-0029-BF99-1966107B53BB}"/>
            </a:ext>
          </a:extLst>
        </p:cNvPr>
        <p:cNvGrpSpPr/>
        <p:nvPr/>
      </p:nvGrpSpPr>
      <p:grpSpPr>
        <a:xfrm>
          <a:off x="0" y="0"/>
          <a:ext cx="0" cy="0"/>
          <a:chOff x="0" y="0"/>
          <a:chExt cx="0" cy="0"/>
        </a:xfrm>
      </p:grpSpPr>
      <p:sp>
        <p:nvSpPr>
          <p:cNvPr id="3" name="矩形 2">
            <a:extLst>
              <a:ext uri="{FF2B5EF4-FFF2-40B4-BE49-F238E27FC236}">
                <a16:creationId xmlns:a16="http://schemas.microsoft.com/office/drawing/2014/main" id="{F47FD478-2538-0ECB-33FF-2DCE70027B25}"/>
              </a:ext>
            </a:extLst>
          </p:cNvPr>
          <p:cNvSpPr/>
          <p:nvPr/>
        </p:nvSpPr>
        <p:spPr>
          <a:xfrm>
            <a:off x="912414" y="2247783"/>
            <a:ext cx="9882453" cy="4397820"/>
          </a:xfrm>
          <a:prstGeom prst="rect">
            <a:avLst/>
          </a:prstGeom>
          <a:solidFill>
            <a:schemeClr val="bg2"/>
          </a:solidFill>
          <a:ln w="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noProof="1">
              <a:sym typeface="Arial" panose="020B0604020202020204" pitchFamily="34" charset="0"/>
            </a:endParaRPr>
          </a:p>
        </p:txBody>
      </p:sp>
      <p:sp>
        <p:nvSpPr>
          <p:cNvPr id="4" name="文本框 38">
            <a:extLst>
              <a:ext uri="{FF2B5EF4-FFF2-40B4-BE49-F238E27FC236}">
                <a16:creationId xmlns:a16="http://schemas.microsoft.com/office/drawing/2014/main" id="{6B21F0C1-CE33-4942-1EDC-BAD74F93B947}"/>
              </a:ext>
            </a:extLst>
          </p:cNvPr>
          <p:cNvSpPr txBox="1">
            <a:spLocks noChangeArrowheads="1"/>
          </p:cNvSpPr>
          <p:nvPr/>
        </p:nvSpPr>
        <p:spPr bwMode="auto">
          <a:xfrm>
            <a:off x="2005623" y="2339516"/>
            <a:ext cx="8574639" cy="42780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r>
              <a:rPr lang="en-US" altLang="zh-CN" sz="1600">
                <a:solidFill>
                  <a:srgbClr val="FF0000"/>
                </a:solidFill>
              </a:rPr>
              <a:t>mysql&gt; SHOW INDEX FROM people2 \G</a:t>
            </a:r>
          </a:p>
          <a:p>
            <a:pPr eaLnBrk="1" hangingPunct="1"/>
            <a:r>
              <a:rPr lang="en-US" altLang="zh-CN" sz="1600">
                <a:solidFill>
                  <a:srgbClr val="FF0000"/>
                </a:solidFill>
              </a:rPr>
              <a:t>*************************** 1. row ***************************</a:t>
            </a:r>
          </a:p>
          <a:p>
            <a:pPr eaLnBrk="1" hangingPunct="1"/>
            <a:r>
              <a:rPr lang="en-US" altLang="zh-CN" sz="1600">
                <a:solidFill>
                  <a:srgbClr val="FF0000"/>
                </a:solidFill>
              </a:rPr>
              <a:t>        Table: people2</a:t>
            </a:r>
          </a:p>
          <a:p>
            <a:pPr eaLnBrk="1" hangingPunct="1"/>
            <a:r>
              <a:rPr lang="en-US" altLang="zh-CN" sz="1600">
                <a:solidFill>
                  <a:srgbClr val="FF0000"/>
                </a:solidFill>
              </a:rPr>
              <a:t>   Non_unique: 0</a:t>
            </a:r>
          </a:p>
          <a:p>
            <a:pPr eaLnBrk="1" hangingPunct="1"/>
            <a:r>
              <a:rPr lang="en-US" altLang="zh-CN" sz="1600">
                <a:solidFill>
                  <a:srgbClr val="FF0000"/>
                </a:solidFill>
              </a:rPr>
              <a:t>    Key_name: m_unique</a:t>
            </a:r>
          </a:p>
          <a:p>
            <a:pPr eaLnBrk="1" hangingPunct="1"/>
            <a:r>
              <a:rPr lang="en-US" altLang="zh-CN" sz="1600">
                <a:solidFill>
                  <a:srgbClr val="FF0000"/>
                </a:solidFill>
              </a:rPr>
              <a:t>  Seq_in_index: 1</a:t>
            </a:r>
          </a:p>
          <a:p>
            <a:pPr eaLnBrk="1" hangingPunct="1"/>
            <a:r>
              <a:rPr lang="en-US" altLang="zh-CN" sz="1600">
                <a:solidFill>
                  <a:srgbClr val="FF0000"/>
                </a:solidFill>
              </a:rPr>
              <a:t> Column_name: id</a:t>
            </a:r>
          </a:p>
          <a:p>
            <a:pPr eaLnBrk="1" hangingPunct="1"/>
            <a:r>
              <a:rPr lang="en-US" altLang="zh-CN" sz="1600">
                <a:solidFill>
                  <a:srgbClr val="FF0000"/>
                </a:solidFill>
              </a:rPr>
              <a:t>      Collation: A</a:t>
            </a:r>
          </a:p>
          <a:p>
            <a:pPr eaLnBrk="1" hangingPunct="1"/>
            <a:r>
              <a:rPr lang="en-US" altLang="zh-CN" sz="1600">
                <a:solidFill>
                  <a:srgbClr val="FF0000"/>
                </a:solidFill>
              </a:rPr>
              <a:t>	……</a:t>
            </a:r>
          </a:p>
          <a:p>
            <a:pPr eaLnBrk="1" hangingPunct="1"/>
            <a:r>
              <a:rPr lang="en-US" altLang="zh-CN" sz="1600">
                <a:solidFill>
                  <a:srgbClr val="FF0000"/>
                </a:solidFill>
              </a:rPr>
              <a:t>*************************** 2. row ***************************</a:t>
            </a:r>
          </a:p>
          <a:p>
            <a:pPr eaLnBrk="1" hangingPunct="1"/>
            <a:r>
              <a:rPr lang="en-US" altLang="zh-CN" sz="1600">
                <a:solidFill>
                  <a:srgbClr val="FF0000"/>
                </a:solidFill>
              </a:rPr>
              <a:t>        Table: people2</a:t>
            </a:r>
          </a:p>
          <a:p>
            <a:pPr eaLnBrk="1" hangingPunct="1"/>
            <a:r>
              <a:rPr lang="en-US" altLang="zh-CN" sz="1600">
                <a:solidFill>
                  <a:srgbClr val="FF0000"/>
                </a:solidFill>
              </a:rPr>
              <a:t>   Non_unique: 0</a:t>
            </a:r>
          </a:p>
          <a:p>
            <a:pPr eaLnBrk="1" hangingPunct="1"/>
            <a:r>
              <a:rPr lang="en-US" altLang="zh-CN" sz="1600">
                <a:solidFill>
                  <a:srgbClr val="FF0000"/>
                </a:solidFill>
              </a:rPr>
              <a:t>    Key_name: n_unique</a:t>
            </a:r>
          </a:p>
          <a:p>
            <a:pPr eaLnBrk="1" hangingPunct="1"/>
            <a:r>
              <a:rPr lang="en-US" altLang="zh-CN" sz="1600">
                <a:solidFill>
                  <a:srgbClr val="FF0000"/>
                </a:solidFill>
              </a:rPr>
              <a:t>  Seq_in_index: 1</a:t>
            </a:r>
          </a:p>
          <a:p>
            <a:pPr eaLnBrk="1" hangingPunct="1"/>
            <a:r>
              <a:rPr lang="en-US" altLang="zh-CN" sz="1600">
                <a:solidFill>
                  <a:srgbClr val="FF0000"/>
                </a:solidFill>
              </a:rPr>
              <a:t> Column_name: name</a:t>
            </a:r>
          </a:p>
          <a:p>
            <a:pPr eaLnBrk="1" hangingPunct="1"/>
            <a:r>
              <a:rPr lang="en-US" altLang="zh-CN" sz="1600">
                <a:solidFill>
                  <a:srgbClr val="FF0000"/>
                </a:solidFill>
              </a:rPr>
              <a:t>	……</a:t>
            </a:r>
          </a:p>
          <a:p>
            <a:pPr eaLnBrk="1" hangingPunct="1"/>
            <a:r>
              <a:rPr lang="en-US" altLang="zh-CN" sz="1600">
                <a:solidFill>
                  <a:srgbClr val="FF0000"/>
                </a:solidFill>
              </a:rPr>
              <a:t>2 rows in set (0.00 sec)</a:t>
            </a:r>
          </a:p>
        </p:txBody>
      </p:sp>
      <p:sp>
        <p:nvSpPr>
          <p:cNvPr id="5" name="文本框 3">
            <a:extLst>
              <a:ext uri="{FF2B5EF4-FFF2-40B4-BE49-F238E27FC236}">
                <a16:creationId xmlns:a16="http://schemas.microsoft.com/office/drawing/2014/main" id="{C793833C-11E6-8AC2-31FA-004E3B96B27F}"/>
              </a:ext>
            </a:extLst>
          </p:cNvPr>
          <p:cNvSpPr txBox="1">
            <a:spLocks noChangeArrowheads="1"/>
          </p:cNvSpPr>
          <p:nvPr/>
        </p:nvSpPr>
        <p:spPr bwMode="auto">
          <a:xfrm>
            <a:off x="1728402" y="1149868"/>
            <a:ext cx="9271000" cy="4584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ct val="150000"/>
              </a:lnSpc>
            </a:pPr>
            <a:r>
              <a:rPr lang="zh-CN" altLang="en-US"/>
              <a:t>使用</a:t>
            </a:r>
            <a:r>
              <a:rPr lang="en-US" altLang="zh-CN"/>
              <a:t>CREATE INDEX</a:t>
            </a:r>
            <a:r>
              <a:rPr lang="zh-CN" altLang="en-US"/>
              <a:t>语句创建索引</a:t>
            </a:r>
            <a:endParaRPr lang="zh-CN" altLang="en-US" noProof="1"/>
          </a:p>
        </p:txBody>
      </p:sp>
      <p:grpSp>
        <p:nvGrpSpPr>
          <p:cNvPr id="6" name="组合 5">
            <a:extLst>
              <a:ext uri="{FF2B5EF4-FFF2-40B4-BE49-F238E27FC236}">
                <a16:creationId xmlns:a16="http://schemas.microsoft.com/office/drawing/2014/main" id="{62BE5DC4-533B-4EDE-093D-19B0B46CD718}"/>
              </a:ext>
            </a:extLst>
          </p:cNvPr>
          <p:cNvGrpSpPr/>
          <p:nvPr/>
        </p:nvGrpSpPr>
        <p:grpSpPr>
          <a:xfrm>
            <a:off x="725102" y="1034563"/>
            <a:ext cx="1003300" cy="722312"/>
            <a:chOff x="877888" y="1586140"/>
            <a:chExt cx="1003300" cy="722312"/>
          </a:xfrm>
        </p:grpSpPr>
        <p:sp>
          <p:nvSpPr>
            <p:cNvPr id="8" name="íṩľíḍè-Freeform: Shape 9">
              <a:extLst>
                <a:ext uri="{FF2B5EF4-FFF2-40B4-BE49-F238E27FC236}">
                  <a16:creationId xmlns:a16="http://schemas.microsoft.com/office/drawing/2014/main" id="{F15277BA-3A8D-B890-92E4-A4EE76CC8868}"/>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endParaRPr lang="zh-CN" altLang="en-US"/>
            </a:p>
          </p:txBody>
        </p:sp>
        <p:sp>
          <p:nvSpPr>
            <p:cNvPr id="9" name="íṩľíḍè-Oval 10">
              <a:extLst>
                <a:ext uri="{FF2B5EF4-FFF2-40B4-BE49-F238E27FC236}">
                  <a16:creationId xmlns:a16="http://schemas.microsoft.com/office/drawing/2014/main" id="{416C0B91-E434-4922-F02A-768E25A6FC0F}"/>
                </a:ext>
              </a:extLst>
            </p:cNvPr>
            <p:cNvSpPr/>
            <p:nvPr/>
          </p:nvSpPr>
          <p:spPr>
            <a:xfrm>
              <a:off x="1289050" y="1774664"/>
              <a:ext cx="341313" cy="341313"/>
            </a:xfrm>
            <a:prstGeom prst="ellipse">
              <a:avLst/>
            </a:pr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hangingPunct="1"/>
              <a:r>
                <a:rPr lang="en-US" altLang="zh-CN"/>
                <a:t>2</a:t>
              </a:r>
            </a:p>
          </p:txBody>
        </p:sp>
      </p:grpSp>
      <p:sp>
        <p:nvSpPr>
          <p:cNvPr id="7" name="文本框 41">
            <a:extLst>
              <a:ext uri="{FF2B5EF4-FFF2-40B4-BE49-F238E27FC236}">
                <a16:creationId xmlns:a16="http://schemas.microsoft.com/office/drawing/2014/main" id="{14F8ACCA-4C53-E270-CF45-4967717D4E30}"/>
              </a:ext>
            </a:extLst>
          </p:cNvPr>
          <p:cNvSpPr txBox="1">
            <a:spLocks noChangeArrowheads="1"/>
          </p:cNvSpPr>
          <p:nvPr/>
        </p:nvSpPr>
        <p:spPr bwMode="auto">
          <a:xfrm>
            <a:off x="701581" y="1735879"/>
            <a:ext cx="1042125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ct val="150000"/>
              </a:lnSpc>
            </a:pPr>
            <a:r>
              <a:rPr lang="zh-CN" altLang="en-US" sz="1600">
                <a:solidFill>
                  <a:srgbClr val="FF0000"/>
                </a:solidFill>
              </a:rPr>
              <a:t>步骤</a:t>
            </a:r>
            <a:r>
              <a:rPr lang="en-US" altLang="zh-CN" sz="1600">
                <a:solidFill>
                  <a:srgbClr val="FF0000"/>
                </a:solidFill>
              </a:rPr>
              <a:t>3</a:t>
            </a:r>
            <a:r>
              <a:rPr lang="en-US" altLang="zh-CN" sz="1600">
                <a:solidFill>
                  <a:schemeClr val="tx1">
                    <a:lumMod val="65000"/>
                    <a:lumOff val="35000"/>
                  </a:schemeClr>
                </a:solidFill>
              </a:rPr>
              <a:t> </a:t>
            </a:r>
            <a:r>
              <a:rPr lang="zh-CN" altLang="en-US" sz="1600">
                <a:solidFill>
                  <a:schemeClr val="tx1">
                    <a:lumMod val="65000"/>
                    <a:lumOff val="35000"/>
                  </a:schemeClr>
                </a:solidFill>
              </a:rPr>
              <a:t>使用</a:t>
            </a:r>
            <a:r>
              <a:rPr lang="en-US" altLang="zh-CN" sz="1600">
                <a:solidFill>
                  <a:schemeClr val="tx1">
                    <a:lumMod val="65000"/>
                    <a:lumOff val="35000"/>
                  </a:schemeClr>
                </a:solidFill>
              </a:rPr>
              <a:t>SHOW INDEX</a:t>
            </a:r>
            <a:r>
              <a:rPr lang="zh-CN" altLang="en-US" sz="1600">
                <a:solidFill>
                  <a:schemeClr val="tx1">
                    <a:lumMod val="65000"/>
                    <a:lumOff val="35000"/>
                  </a:schemeClr>
                </a:solidFill>
              </a:rPr>
              <a:t>语句查看</a:t>
            </a:r>
            <a:r>
              <a:rPr lang="en-US" altLang="zh-CN" sz="1600">
                <a:solidFill>
                  <a:schemeClr val="tx1">
                    <a:lumMod val="65000"/>
                    <a:lumOff val="35000"/>
                  </a:schemeClr>
                </a:solidFill>
              </a:rPr>
              <a:t>people2</a:t>
            </a:r>
            <a:r>
              <a:rPr lang="zh-CN" altLang="en-US" sz="1600">
                <a:solidFill>
                  <a:schemeClr val="tx1">
                    <a:lumMod val="65000"/>
                    <a:lumOff val="35000"/>
                  </a:schemeClr>
                </a:solidFill>
              </a:rPr>
              <a:t>表的索引，结果如下：</a:t>
            </a:r>
          </a:p>
        </p:txBody>
      </p:sp>
    </p:spTree>
    <p:extLst>
      <p:ext uri="{BB962C8B-B14F-4D97-AF65-F5344CB8AC3E}">
        <p14:creationId xmlns:p14="http://schemas.microsoft.com/office/powerpoint/2010/main" val="1039682589"/>
      </p:ext>
    </p:extLst>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8721FD-2D77-8E55-5E52-52044B8E3902}"/>
            </a:ext>
          </a:extLst>
        </p:cNvPr>
        <p:cNvGrpSpPr/>
        <p:nvPr/>
      </p:nvGrpSpPr>
      <p:grpSpPr>
        <a:xfrm>
          <a:off x="0" y="0"/>
          <a:ext cx="0" cy="0"/>
          <a:chOff x="0" y="0"/>
          <a:chExt cx="0" cy="0"/>
        </a:xfrm>
      </p:grpSpPr>
      <p:sp>
        <p:nvSpPr>
          <p:cNvPr id="2" name="矩形 1">
            <a:extLst>
              <a:ext uri="{FF2B5EF4-FFF2-40B4-BE49-F238E27FC236}">
                <a16:creationId xmlns:a16="http://schemas.microsoft.com/office/drawing/2014/main" id="{5F2B7663-90B9-B947-C9DD-FD6704970BE8}"/>
              </a:ext>
            </a:extLst>
          </p:cNvPr>
          <p:cNvSpPr/>
          <p:nvPr/>
        </p:nvSpPr>
        <p:spPr>
          <a:xfrm>
            <a:off x="3275" y="2155031"/>
            <a:ext cx="12204700" cy="28194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3" name="任意多边形 8">
            <a:extLst>
              <a:ext uri="{FF2B5EF4-FFF2-40B4-BE49-F238E27FC236}">
                <a16:creationId xmlns:a16="http://schemas.microsoft.com/office/drawing/2014/main" id="{4DD89D92-B2F8-14FA-8A98-64D55AEB5D8D}"/>
              </a:ext>
            </a:extLst>
          </p:cNvPr>
          <p:cNvSpPr/>
          <p:nvPr/>
        </p:nvSpPr>
        <p:spPr>
          <a:xfrm>
            <a:off x="385863" y="1774031"/>
            <a:ext cx="1379537" cy="3581400"/>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4" name="任意多边形 9">
            <a:extLst>
              <a:ext uri="{FF2B5EF4-FFF2-40B4-BE49-F238E27FC236}">
                <a16:creationId xmlns:a16="http://schemas.microsoft.com/office/drawing/2014/main" id="{836369B4-BA94-C0E8-E0CA-1360FB5A335E}"/>
              </a:ext>
            </a:extLst>
          </p:cNvPr>
          <p:cNvSpPr/>
          <p:nvPr/>
        </p:nvSpPr>
        <p:spPr>
          <a:xfrm>
            <a:off x="1062138" y="1774031"/>
            <a:ext cx="1381125" cy="3581400"/>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5" name="任意多边形 10">
            <a:extLst>
              <a:ext uri="{FF2B5EF4-FFF2-40B4-BE49-F238E27FC236}">
                <a16:creationId xmlns:a16="http://schemas.microsoft.com/office/drawing/2014/main" id="{7A337A06-2420-B256-E81F-9C5845964958}"/>
              </a:ext>
            </a:extLst>
          </p:cNvPr>
          <p:cNvSpPr/>
          <p:nvPr/>
        </p:nvSpPr>
        <p:spPr>
          <a:xfrm>
            <a:off x="1740000" y="1774031"/>
            <a:ext cx="1379538" cy="3581400"/>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6" name="任意多边形 11">
            <a:extLst>
              <a:ext uri="{FF2B5EF4-FFF2-40B4-BE49-F238E27FC236}">
                <a16:creationId xmlns:a16="http://schemas.microsoft.com/office/drawing/2014/main" id="{6E7F6022-5943-38DF-E05E-9554BB04E00C}"/>
              </a:ext>
            </a:extLst>
          </p:cNvPr>
          <p:cNvSpPr/>
          <p:nvPr/>
        </p:nvSpPr>
        <p:spPr>
          <a:xfrm>
            <a:off x="2416275" y="1774031"/>
            <a:ext cx="1381125" cy="3581400"/>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7" name="任意多边形 12">
            <a:extLst>
              <a:ext uri="{FF2B5EF4-FFF2-40B4-BE49-F238E27FC236}">
                <a16:creationId xmlns:a16="http://schemas.microsoft.com/office/drawing/2014/main" id="{5FF3910E-4738-C6B1-62D5-1446E53A5D99}"/>
              </a:ext>
            </a:extLst>
          </p:cNvPr>
          <p:cNvSpPr/>
          <p:nvPr/>
        </p:nvSpPr>
        <p:spPr>
          <a:xfrm>
            <a:off x="3094138" y="1774031"/>
            <a:ext cx="1379537" cy="3581400"/>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8" name="任意多边形 16">
            <a:extLst>
              <a:ext uri="{FF2B5EF4-FFF2-40B4-BE49-F238E27FC236}">
                <a16:creationId xmlns:a16="http://schemas.microsoft.com/office/drawing/2014/main" id="{5790A0CF-BF06-7ABB-D99E-F7411DB75FB8}"/>
              </a:ext>
            </a:extLst>
          </p:cNvPr>
          <p:cNvSpPr/>
          <p:nvPr/>
        </p:nvSpPr>
        <p:spPr>
          <a:xfrm>
            <a:off x="-1104800" y="1774031"/>
            <a:ext cx="2193925" cy="3581400"/>
          </a:xfrm>
          <a:custGeom>
            <a:avLst/>
            <a:gdLst>
              <a:gd name="connsiteX0" fmla="*/ 895550 w 2194349"/>
              <a:gd name="connsiteY0" fmla="*/ 0 h 3582188"/>
              <a:gd name="connsiteX1" fmla="*/ 1288446 w 2194349"/>
              <a:gd name="connsiteY1" fmla="*/ 0 h 3582188"/>
              <a:gd name="connsiteX2" fmla="*/ 1380209 w 2194349"/>
              <a:gd name="connsiteY2" fmla="*/ 0 h 3582188"/>
              <a:gd name="connsiteX3" fmla="*/ 1709690 w 2194349"/>
              <a:gd name="connsiteY3" fmla="*/ 0 h 3582188"/>
              <a:gd name="connsiteX4" fmla="*/ 1773105 w 2194349"/>
              <a:gd name="connsiteY4" fmla="*/ 0 h 3582188"/>
              <a:gd name="connsiteX5" fmla="*/ 2194349 w 2194349"/>
              <a:gd name="connsiteY5" fmla="*/ 0 h 3582188"/>
              <a:gd name="connsiteX6" fmla="*/ 1298799 w 2194349"/>
              <a:gd name="connsiteY6" fmla="*/ 3582188 h 3582188"/>
              <a:gd name="connsiteX7" fmla="*/ 877555 w 2194349"/>
              <a:gd name="connsiteY7" fmla="*/ 3582188 h 3582188"/>
              <a:gd name="connsiteX8" fmla="*/ 814140 w 2194349"/>
              <a:gd name="connsiteY8" fmla="*/ 3582188 h 3582188"/>
              <a:gd name="connsiteX9" fmla="*/ 484659 w 2194349"/>
              <a:gd name="connsiteY9" fmla="*/ 3582188 h 3582188"/>
              <a:gd name="connsiteX10" fmla="*/ 392896 w 2194349"/>
              <a:gd name="connsiteY10" fmla="*/ 3582188 h 3582188"/>
              <a:gd name="connsiteX11" fmla="*/ 0 w 2194349"/>
              <a:gd name="connsiteY11" fmla="*/ 3582188 h 3582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94349" h="3582188">
                <a:moveTo>
                  <a:pt x="895550" y="0"/>
                </a:moveTo>
                <a:lnTo>
                  <a:pt x="1288446" y="0"/>
                </a:lnTo>
                <a:lnTo>
                  <a:pt x="1380209" y="0"/>
                </a:lnTo>
                <a:lnTo>
                  <a:pt x="1709690" y="0"/>
                </a:lnTo>
                <a:lnTo>
                  <a:pt x="1773105" y="0"/>
                </a:lnTo>
                <a:lnTo>
                  <a:pt x="2194349" y="0"/>
                </a:lnTo>
                <a:lnTo>
                  <a:pt x="1298799" y="3582188"/>
                </a:lnTo>
                <a:lnTo>
                  <a:pt x="877555" y="3582188"/>
                </a:lnTo>
                <a:lnTo>
                  <a:pt x="814140" y="3582188"/>
                </a:lnTo>
                <a:lnTo>
                  <a:pt x="484659" y="3582188"/>
                </a:lnTo>
                <a:lnTo>
                  <a:pt x="392896"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9" name="任意多边形 20">
            <a:extLst>
              <a:ext uri="{FF2B5EF4-FFF2-40B4-BE49-F238E27FC236}">
                <a16:creationId xmlns:a16="http://schemas.microsoft.com/office/drawing/2014/main" id="{C0D679D2-665C-D7EE-65AA-73A460EBFD94}"/>
              </a:ext>
            </a:extLst>
          </p:cNvPr>
          <p:cNvSpPr/>
          <p:nvPr/>
        </p:nvSpPr>
        <p:spPr>
          <a:xfrm>
            <a:off x="11476138" y="1502569"/>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10" name="任意多边形 21">
            <a:extLst>
              <a:ext uri="{FF2B5EF4-FFF2-40B4-BE49-F238E27FC236}">
                <a16:creationId xmlns:a16="http://schemas.microsoft.com/office/drawing/2014/main" id="{4A2D3677-F8F4-DA81-244F-743FB887ABB8}"/>
              </a:ext>
            </a:extLst>
          </p:cNvPr>
          <p:cNvSpPr/>
          <p:nvPr/>
        </p:nvSpPr>
        <p:spPr>
          <a:xfrm>
            <a:off x="11365013" y="1502569"/>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11" name="任意多边形 22">
            <a:extLst>
              <a:ext uri="{FF2B5EF4-FFF2-40B4-BE49-F238E27FC236}">
                <a16:creationId xmlns:a16="http://schemas.microsoft.com/office/drawing/2014/main" id="{97669C66-6794-2BC4-2C25-11942010EB65}"/>
              </a:ext>
            </a:extLst>
          </p:cNvPr>
          <p:cNvSpPr/>
          <p:nvPr/>
        </p:nvSpPr>
        <p:spPr>
          <a:xfrm>
            <a:off x="11253888" y="1502569"/>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12" name="任意多边形 23">
            <a:extLst>
              <a:ext uri="{FF2B5EF4-FFF2-40B4-BE49-F238E27FC236}">
                <a16:creationId xmlns:a16="http://schemas.microsoft.com/office/drawing/2014/main" id="{11EC28CB-877C-81FA-9819-06B14A9C3988}"/>
              </a:ext>
            </a:extLst>
          </p:cNvPr>
          <p:cNvSpPr/>
          <p:nvPr/>
        </p:nvSpPr>
        <p:spPr>
          <a:xfrm>
            <a:off x="11141175" y="1502569"/>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13" name="任意多边形 24">
            <a:extLst>
              <a:ext uri="{FF2B5EF4-FFF2-40B4-BE49-F238E27FC236}">
                <a16:creationId xmlns:a16="http://schemas.microsoft.com/office/drawing/2014/main" id="{B8979046-6EC4-6374-8F0E-C87F626783DF}"/>
              </a:ext>
            </a:extLst>
          </p:cNvPr>
          <p:cNvSpPr/>
          <p:nvPr/>
        </p:nvSpPr>
        <p:spPr>
          <a:xfrm>
            <a:off x="11030050" y="1502569"/>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14" name="任意多边形 25">
            <a:extLst>
              <a:ext uri="{FF2B5EF4-FFF2-40B4-BE49-F238E27FC236}">
                <a16:creationId xmlns:a16="http://schemas.microsoft.com/office/drawing/2014/main" id="{26D06A4F-3A73-558E-9438-E5965933F18B}"/>
              </a:ext>
            </a:extLst>
          </p:cNvPr>
          <p:cNvSpPr/>
          <p:nvPr/>
        </p:nvSpPr>
        <p:spPr>
          <a:xfrm>
            <a:off x="10918925" y="1502569"/>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15" name="任意多边形 2">
            <a:extLst>
              <a:ext uri="{FF2B5EF4-FFF2-40B4-BE49-F238E27FC236}">
                <a16:creationId xmlns:a16="http://schemas.microsoft.com/office/drawing/2014/main" id="{C28D3A29-1868-0396-4A89-6C12BEC0782D}"/>
              </a:ext>
            </a:extLst>
          </p:cNvPr>
          <p:cNvSpPr/>
          <p:nvPr/>
        </p:nvSpPr>
        <p:spPr>
          <a:xfrm>
            <a:off x="10807800" y="1502569"/>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16" name="任意多边形 4">
            <a:extLst>
              <a:ext uri="{FF2B5EF4-FFF2-40B4-BE49-F238E27FC236}">
                <a16:creationId xmlns:a16="http://schemas.microsoft.com/office/drawing/2014/main" id="{8F50E12E-D789-36B6-BE80-5F087636AC79}"/>
              </a:ext>
            </a:extLst>
          </p:cNvPr>
          <p:cNvSpPr/>
          <p:nvPr/>
        </p:nvSpPr>
        <p:spPr>
          <a:xfrm>
            <a:off x="10695088" y="1502569"/>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17" name="任意多边形 5">
            <a:extLst>
              <a:ext uri="{FF2B5EF4-FFF2-40B4-BE49-F238E27FC236}">
                <a16:creationId xmlns:a16="http://schemas.microsoft.com/office/drawing/2014/main" id="{7C99A07C-977E-691B-541C-965B9B0896F9}"/>
              </a:ext>
            </a:extLst>
          </p:cNvPr>
          <p:cNvSpPr/>
          <p:nvPr/>
        </p:nvSpPr>
        <p:spPr>
          <a:xfrm>
            <a:off x="10583963" y="1502569"/>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18" name="任意多边形 29">
            <a:extLst>
              <a:ext uri="{FF2B5EF4-FFF2-40B4-BE49-F238E27FC236}">
                <a16:creationId xmlns:a16="http://schemas.microsoft.com/office/drawing/2014/main" id="{D5B2147A-0D68-D518-F471-629C5054BAB9}"/>
              </a:ext>
            </a:extLst>
          </p:cNvPr>
          <p:cNvSpPr/>
          <p:nvPr/>
        </p:nvSpPr>
        <p:spPr>
          <a:xfrm>
            <a:off x="10472838" y="1502569"/>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19" name="任意多边形 30">
            <a:extLst>
              <a:ext uri="{FF2B5EF4-FFF2-40B4-BE49-F238E27FC236}">
                <a16:creationId xmlns:a16="http://schemas.microsoft.com/office/drawing/2014/main" id="{8EF73066-F667-3E81-742D-8ED6CD462920}"/>
              </a:ext>
            </a:extLst>
          </p:cNvPr>
          <p:cNvSpPr/>
          <p:nvPr/>
        </p:nvSpPr>
        <p:spPr>
          <a:xfrm>
            <a:off x="10360125" y="1502569"/>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20" name="任意多边形 31">
            <a:extLst>
              <a:ext uri="{FF2B5EF4-FFF2-40B4-BE49-F238E27FC236}">
                <a16:creationId xmlns:a16="http://schemas.microsoft.com/office/drawing/2014/main" id="{C9BC0AB5-F93F-977D-D2C1-DF9F2E43BD85}"/>
              </a:ext>
            </a:extLst>
          </p:cNvPr>
          <p:cNvSpPr/>
          <p:nvPr/>
        </p:nvSpPr>
        <p:spPr>
          <a:xfrm>
            <a:off x="10249000" y="1502569"/>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21" name="任意多边形 32">
            <a:extLst>
              <a:ext uri="{FF2B5EF4-FFF2-40B4-BE49-F238E27FC236}">
                <a16:creationId xmlns:a16="http://schemas.microsoft.com/office/drawing/2014/main" id="{98B37EBD-AE19-52E5-BB3C-6990C23D7D05}"/>
              </a:ext>
            </a:extLst>
          </p:cNvPr>
          <p:cNvSpPr/>
          <p:nvPr/>
        </p:nvSpPr>
        <p:spPr>
          <a:xfrm>
            <a:off x="10137875" y="1502569"/>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22" name="任意多边形 33">
            <a:extLst>
              <a:ext uri="{FF2B5EF4-FFF2-40B4-BE49-F238E27FC236}">
                <a16:creationId xmlns:a16="http://schemas.microsoft.com/office/drawing/2014/main" id="{A4075031-DC07-290A-9E68-70D9C93E3F93}"/>
              </a:ext>
            </a:extLst>
          </p:cNvPr>
          <p:cNvSpPr/>
          <p:nvPr/>
        </p:nvSpPr>
        <p:spPr>
          <a:xfrm>
            <a:off x="10026750" y="1502569"/>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23" name="任意多边形 34">
            <a:extLst>
              <a:ext uri="{FF2B5EF4-FFF2-40B4-BE49-F238E27FC236}">
                <a16:creationId xmlns:a16="http://schemas.microsoft.com/office/drawing/2014/main" id="{47BF4D24-7961-14E2-EB05-D1577A3ADDEC}"/>
              </a:ext>
            </a:extLst>
          </p:cNvPr>
          <p:cNvSpPr/>
          <p:nvPr/>
        </p:nvSpPr>
        <p:spPr>
          <a:xfrm>
            <a:off x="9914038" y="1502569"/>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24" name="任意多边形 35">
            <a:extLst>
              <a:ext uri="{FF2B5EF4-FFF2-40B4-BE49-F238E27FC236}">
                <a16:creationId xmlns:a16="http://schemas.microsoft.com/office/drawing/2014/main" id="{ABD215D1-297E-C4E7-BBC0-F4EC2FC651C5}"/>
              </a:ext>
            </a:extLst>
          </p:cNvPr>
          <p:cNvSpPr/>
          <p:nvPr/>
        </p:nvSpPr>
        <p:spPr>
          <a:xfrm>
            <a:off x="9802913" y="1502569"/>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25" name="任意多边形 36">
            <a:extLst>
              <a:ext uri="{FF2B5EF4-FFF2-40B4-BE49-F238E27FC236}">
                <a16:creationId xmlns:a16="http://schemas.microsoft.com/office/drawing/2014/main" id="{05290496-21F2-C5C0-B9F3-22665093B9B1}"/>
              </a:ext>
            </a:extLst>
          </p:cNvPr>
          <p:cNvSpPr/>
          <p:nvPr/>
        </p:nvSpPr>
        <p:spPr>
          <a:xfrm>
            <a:off x="9691788" y="1502569"/>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26" name="任意多边形 37">
            <a:extLst>
              <a:ext uri="{FF2B5EF4-FFF2-40B4-BE49-F238E27FC236}">
                <a16:creationId xmlns:a16="http://schemas.microsoft.com/office/drawing/2014/main" id="{91E63C03-A5AF-812D-472B-56B9E00030BC}"/>
              </a:ext>
            </a:extLst>
          </p:cNvPr>
          <p:cNvSpPr/>
          <p:nvPr/>
        </p:nvSpPr>
        <p:spPr>
          <a:xfrm>
            <a:off x="9579075" y="1502569"/>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27" name="任意多边形 38">
            <a:extLst>
              <a:ext uri="{FF2B5EF4-FFF2-40B4-BE49-F238E27FC236}">
                <a16:creationId xmlns:a16="http://schemas.microsoft.com/office/drawing/2014/main" id="{AD1BA8BA-43D9-EEF7-9327-836BF2A3C4FE}"/>
              </a:ext>
            </a:extLst>
          </p:cNvPr>
          <p:cNvSpPr/>
          <p:nvPr/>
        </p:nvSpPr>
        <p:spPr>
          <a:xfrm>
            <a:off x="9467950" y="1502569"/>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28" name="任意多边形 39">
            <a:extLst>
              <a:ext uri="{FF2B5EF4-FFF2-40B4-BE49-F238E27FC236}">
                <a16:creationId xmlns:a16="http://schemas.microsoft.com/office/drawing/2014/main" id="{8D78A557-2685-FE0F-5991-0C972539BF99}"/>
              </a:ext>
            </a:extLst>
          </p:cNvPr>
          <p:cNvSpPr/>
          <p:nvPr/>
        </p:nvSpPr>
        <p:spPr>
          <a:xfrm>
            <a:off x="9356825" y="1502569"/>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29" name="任意多边形 40">
            <a:extLst>
              <a:ext uri="{FF2B5EF4-FFF2-40B4-BE49-F238E27FC236}">
                <a16:creationId xmlns:a16="http://schemas.microsoft.com/office/drawing/2014/main" id="{CB212B03-3ECA-8524-544B-4DA00DD5451D}"/>
              </a:ext>
            </a:extLst>
          </p:cNvPr>
          <p:cNvSpPr/>
          <p:nvPr/>
        </p:nvSpPr>
        <p:spPr>
          <a:xfrm>
            <a:off x="9245700" y="1502569"/>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30" name="任意多边形 41">
            <a:extLst>
              <a:ext uri="{FF2B5EF4-FFF2-40B4-BE49-F238E27FC236}">
                <a16:creationId xmlns:a16="http://schemas.microsoft.com/office/drawing/2014/main" id="{E61AB7BD-A24E-EAEA-461B-70350AE334AC}"/>
              </a:ext>
            </a:extLst>
          </p:cNvPr>
          <p:cNvSpPr/>
          <p:nvPr/>
        </p:nvSpPr>
        <p:spPr>
          <a:xfrm>
            <a:off x="9132988" y="1502569"/>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31" name="任意多边形 42">
            <a:extLst>
              <a:ext uri="{FF2B5EF4-FFF2-40B4-BE49-F238E27FC236}">
                <a16:creationId xmlns:a16="http://schemas.microsoft.com/office/drawing/2014/main" id="{B0DDCB90-F9B7-BA58-E8DC-DD9AD6208120}"/>
              </a:ext>
            </a:extLst>
          </p:cNvPr>
          <p:cNvSpPr/>
          <p:nvPr/>
        </p:nvSpPr>
        <p:spPr>
          <a:xfrm>
            <a:off x="9021863" y="1502569"/>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32" name="任意多边形 43">
            <a:extLst>
              <a:ext uri="{FF2B5EF4-FFF2-40B4-BE49-F238E27FC236}">
                <a16:creationId xmlns:a16="http://schemas.microsoft.com/office/drawing/2014/main" id="{081BB884-ACC9-3891-F3F7-C03B1010251E}"/>
              </a:ext>
            </a:extLst>
          </p:cNvPr>
          <p:cNvSpPr/>
          <p:nvPr/>
        </p:nvSpPr>
        <p:spPr>
          <a:xfrm>
            <a:off x="8910738" y="1502569"/>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33" name="任意多边形 44">
            <a:extLst>
              <a:ext uri="{FF2B5EF4-FFF2-40B4-BE49-F238E27FC236}">
                <a16:creationId xmlns:a16="http://schemas.microsoft.com/office/drawing/2014/main" id="{EEB7AB4D-7FBD-8447-7FFA-48612692A896}"/>
              </a:ext>
            </a:extLst>
          </p:cNvPr>
          <p:cNvSpPr/>
          <p:nvPr/>
        </p:nvSpPr>
        <p:spPr>
          <a:xfrm>
            <a:off x="8798025" y="1502569"/>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34" name="任意多边形 45">
            <a:extLst>
              <a:ext uri="{FF2B5EF4-FFF2-40B4-BE49-F238E27FC236}">
                <a16:creationId xmlns:a16="http://schemas.microsoft.com/office/drawing/2014/main" id="{7F1DA3B0-9537-8A40-3C10-F9323D86CC2D}"/>
              </a:ext>
            </a:extLst>
          </p:cNvPr>
          <p:cNvSpPr/>
          <p:nvPr/>
        </p:nvSpPr>
        <p:spPr>
          <a:xfrm>
            <a:off x="8686900" y="1502569"/>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35" name="任意多边形 46">
            <a:extLst>
              <a:ext uri="{FF2B5EF4-FFF2-40B4-BE49-F238E27FC236}">
                <a16:creationId xmlns:a16="http://schemas.microsoft.com/office/drawing/2014/main" id="{EE870F38-5E75-DD32-5FD0-9553C04D4048}"/>
              </a:ext>
            </a:extLst>
          </p:cNvPr>
          <p:cNvSpPr/>
          <p:nvPr/>
        </p:nvSpPr>
        <p:spPr>
          <a:xfrm>
            <a:off x="8575775" y="1502569"/>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36" name="任意多边形 47">
            <a:extLst>
              <a:ext uri="{FF2B5EF4-FFF2-40B4-BE49-F238E27FC236}">
                <a16:creationId xmlns:a16="http://schemas.microsoft.com/office/drawing/2014/main" id="{0BFFE4F3-8DDC-84D0-7B80-D6D2FC221497}"/>
              </a:ext>
            </a:extLst>
          </p:cNvPr>
          <p:cNvSpPr/>
          <p:nvPr/>
        </p:nvSpPr>
        <p:spPr>
          <a:xfrm>
            <a:off x="8463063" y="1502569"/>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37" name="任意多边形 48">
            <a:extLst>
              <a:ext uri="{FF2B5EF4-FFF2-40B4-BE49-F238E27FC236}">
                <a16:creationId xmlns:a16="http://schemas.microsoft.com/office/drawing/2014/main" id="{817D2A14-1AD3-2526-6682-C1562A689C55}"/>
              </a:ext>
            </a:extLst>
          </p:cNvPr>
          <p:cNvSpPr/>
          <p:nvPr/>
        </p:nvSpPr>
        <p:spPr>
          <a:xfrm>
            <a:off x="8351938" y="1502569"/>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38" name="任意多边形 49">
            <a:extLst>
              <a:ext uri="{FF2B5EF4-FFF2-40B4-BE49-F238E27FC236}">
                <a16:creationId xmlns:a16="http://schemas.microsoft.com/office/drawing/2014/main" id="{35312EC3-0735-6ABE-7EA7-1AC0AC6223FB}"/>
              </a:ext>
            </a:extLst>
          </p:cNvPr>
          <p:cNvSpPr/>
          <p:nvPr/>
        </p:nvSpPr>
        <p:spPr>
          <a:xfrm>
            <a:off x="8240813" y="1502569"/>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cxnSp>
        <p:nvCxnSpPr>
          <p:cNvPr id="39" name="直接连接符 38">
            <a:extLst>
              <a:ext uri="{FF2B5EF4-FFF2-40B4-BE49-F238E27FC236}">
                <a16:creationId xmlns:a16="http://schemas.microsoft.com/office/drawing/2014/main" id="{32C8602A-C3E4-05A9-35CA-CC60A7438412}"/>
              </a:ext>
            </a:extLst>
          </p:cNvPr>
          <p:cNvCxnSpPr/>
          <p:nvPr/>
        </p:nvCxnSpPr>
        <p:spPr>
          <a:xfrm>
            <a:off x="6263899" y="2909627"/>
            <a:ext cx="0" cy="1430338"/>
          </a:xfrm>
          <a:prstGeom prst="line">
            <a:avLst/>
          </a:prstGeom>
          <a:ln w="19050">
            <a:solidFill>
              <a:schemeClr val="accent5"/>
            </a:solidFill>
          </a:ln>
        </p:spPr>
        <p:style>
          <a:lnRef idx="1">
            <a:schemeClr val="accent1"/>
          </a:lnRef>
          <a:fillRef idx="0">
            <a:schemeClr val="accent1"/>
          </a:fillRef>
          <a:effectRef idx="0">
            <a:schemeClr val="accent1"/>
          </a:effectRef>
          <a:fontRef idx="minor">
            <a:schemeClr val="tx1"/>
          </a:fontRef>
        </p:style>
      </p:cxnSp>
      <p:sp>
        <p:nvSpPr>
          <p:cNvPr id="40" name="文本框 51">
            <a:extLst>
              <a:ext uri="{FF2B5EF4-FFF2-40B4-BE49-F238E27FC236}">
                <a16:creationId xmlns:a16="http://schemas.microsoft.com/office/drawing/2014/main" id="{260E2ADC-47FD-2657-B73F-D3FC5283D069}"/>
              </a:ext>
            </a:extLst>
          </p:cNvPr>
          <p:cNvSpPr txBox="1">
            <a:spLocks noChangeArrowheads="1"/>
          </p:cNvSpPr>
          <p:nvPr/>
        </p:nvSpPr>
        <p:spPr bwMode="auto">
          <a:xfrm>
            <a:off x="4880290" y="3071982"/>
            <a:ext cx="707245"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ctr" eaLnBrk="1" hangingPunct="1"/>
            <a:r>
              <a:rPr lang="en-US" altLang="zh-CN" sz="6600" b="1" noProof="1">
                <a:solidFill>
                  <a:schemeClr val="bg1"/>
                </a:solidFill>
                <a:latin typeface="微软雅黑" pitchFamily="34" charset="-122"/>
                <a:ea typeface="经典综艺体简" pitchFamily="49" charset="-122"/>
              </a:rPr>
              <a:t>3</a:t>
            </a:r>
          </a:p>
        </p:txBody>
      </p:sp>
      <p:sp>
        <p:nvSpPr>
          <p:cNvPr id="41" name="文本框 52">
            <a:extLst>
              <a:ext uri="{FF2B5EF4-FFF2-40B4-BE49-F238E27FC236}">
                <a16:creationId xmlns:a16="http://schemas.microsoft.com/office/drawing/2014/main" id="{B46463D2-FF15-7748-865F-197ABA9A12F2}"/>
              </a:ext>
            </a:extLst>
          </p:cNvPr>
          <p:cNvSpPr txBox="1">
            <a:spLocks noChangeArrowheads="1"/>
          </p:cNvSpPr>
          <p:nvPr/>
        </p:nvSpPr>
        <p:spPr bwMode="auto">
          <a:xfrm>
            <a:off x="6354791" y="3117141"/>
            <a:ext cx="3262432"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r>
              <a:rPr lang="zh-CN" altLang="en-US" sz="6000" b="1" noProof="1">
                <a:solidFill>
                  <a:schemeClr val="bg1"/>
                </a:solidFill>
                <a:latin typeface="微软雅黑" pitchFamily="34" charset="-122"/>
              </a:rPr>
              <a:t>删除索引</a:t>
            </a:r>
          </a:p>
        </p:txBody>
      </p:sp>
    </p:spTree>
    <p:extLst>
      <p:ext uri="{BB962C8B-B14F-4D97-AF65-F5344CB8AC3E}">
        <p14:creationId xmlns:p14="http://schemas.microsoft.com/office/powerpoint/2010/main" val="3707494803"/>
      </p:ext>
    </p:extLst>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685763-28A1-71CC-89C8-FB38CDBFCE48}"/>
            </a:ext>
          </a:extLst>
        </p:cNvPr>
        <p:cNvGrpSpPr/>
        <p:nvPr/>
      </p:nvGrpSpPr>
      <p:grpSpPr>
        <a:xfrm>
          <a:off x="0" y="0"/>
          <a:ext cx="0" cy="0"/>
          <a:chOff x="0" y="0"/>
          <a:chExt cx="0" cy="0"/>
        </a:xfrm>
      </p:grpSpPr>
      <p:sp>
        <p:nvSpPr>
          <p:cNvPr id="2" name="文本框 3">
            <a:extLst>
              <a:ext uri="{FF2B5EF4-FFF2-40B4-BE49-F238E27FC236}">
                <a16:creationId xmlns:a16="http://schemas.microsoft.com/office/drawing/2014/main" id="{4BF09048-4E7D-9AFD-D194-F3A0A3303E6C}"/>
              </a:ext>
            </a:extLst>
          </p:cNvPr>
          <p:cNvSpPr txBox="1">
            <a:spLocks noChangeArrowheads="1"/>
          </p:cNvSpPr>
          <p:nvPr/>
        </p:nvSpPr>
        <p:spPr bwMode="auto">
          <a:xfrm>
            <a:off x="1866258" y="1722756"/>
            <a:ext cx="9271000" cy="4584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ct val="150000"/>
              </a:lnSpc>
            </a:pPr>
            <a:r>
              <a:rPr lang="zh-CN" altLang="en-US"/>
              <a:t>使用</a:t>
            </a:r>
            <a:r>
              <a:rPr lang="en-US" altLang="zh-CN"/>
              <a:t>ALTER TABLE</a:t>
            </a:r>
            <a:r>
              <a:rPr lang="zh-CN" altLang="en-US"/>
              <a:t>语句删除索引</a:t>
            </a:r>
            <a:endParaRPr lang="zh-CN" altLang="en-US" noProof="1"/>
          </a:p>
        </p:txBody>
      </p:sp>
      <p:grpSp>
        <p:nvGrpSpPr>
          <p:cNvPr id="3" name="组合 2">
            <a:extLst>
              <a:ext uri="{FF2B5EF4-FFF2-40B4-BE49-F238E27FC236}">
                <a16:creationId xmlns:a16="http://schemas.microsoft.com/office/drawing/2014/main" id="{A668C22A-E817-7E99-F2FB-B5514E9EAA26}"/>
              </a:ext>
            </a:extLst>
          </p:cNvPr>
          <p:cNvGrpSpPr/>
          <p:nvPr/>
        </p:nvGrpSpPr>
        <p:grpSpPr>
          <a:xfrm>
            <a:off x="862958" y="1607451"/>
            <a:ext cx="1003300" cy="722312"/>
            <a:chOff x="877888" y="1586140"/>
            <a:chExt cx="1003300" cy="722312"/>
          </a:xfrm>
        </p:grpSpPr>
        <p:sp>
          <p:nvSpPr>
            <p:cNvPr id="21" name="íṩľíḍè-Freeform: Shape 9">
              <a:extLst>
                <a:ext uri="{FF2B5EF4-FFF2-40B4-BE49-F238E27FC236}">
                  <a16:creationId xmlns:a16="http://schemas.microsoft.com/office/drawing/2014/main" id="{9FA5BAEE-1629-5CA4-4781-542F145CB6BC}"/>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endParaRPr lang="zh-CN" altLang="en-US"/>
            </a:p>
          </p:txBody>
        </p:sp>
        <p:sp>
          <p:nvSpPr>
            <p:cNvPr id="22" name="íṩľíḍè-Oval 10">
              <a:extLst>
                <a:ext uri="{FF2B5EF4-FFF2-40B4-BE49-F238E27FC236}">
                  <a16:creationId xmlns:a16="http://schemas.microsoft.com/office/drawing/2014/main" id="{78FCB287-ADBA-5123-28F0-23681DE606F4}"/>
                </a:ext>
              </a:extLst>
            </p:cNvPr>
            <p:cNvSpPr/>
            <p:nvPr/>
          </p:nvSpPr>
          <p:spPr>
            <a:xfrm>
              <a:off x="1289050" y="1774664"/>
              <a:ext cx="341313" cy="341313"/>
            </a:xfrm>
            <a:prstGeom prst="ellipse">
              <a:avLst/>
            </a:pr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hangingPunct="1"/>
              <a:r>
                <a:rPr lang="en-US" altLang="zh-CN"/>
                <a:t>1</a:t>
              </a:r>
            </a:p>
          </p:txBody>
        </p:sp>
      </p:grpSp>
      <p:sp>
        <p:nvSpPr>
          <p:cNvPr id="4" name="文本框 41">
            <a:extLst>
              <a:ext uri="{FF2B5EF4-FFF2-40B4-BE49-F238E27FC236}">
                <a16:creationId xmlns:a16="http://schemas.microsoft.com/office/drawing/2014/main" id="{AF52D8A1-1AAF-EDF9-4612-B0C210FE8011}"/>
              </a:ext>
            </a:extLst>
          </p:cNvPr>
          <p:cNvSpPr txBox="1">
            <a:spLocks noChangeArrowheads="1"/>
          </p:cNvSpPr>
          <p:nvPr/>
        </p:nvSpPr>
        <p:spPr bwMode="auto">
          <a:xfrm>
            <a:off x="948872" y="1063930"/>
            <a:ext cx="10421256" cy="3969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ts val="2600"/>
              </a:lnSpc>
            </a:pPr>
            <a:r>
              <a:rPr lang="zh-CN" altLang="en-US"/>
              <a:t>如果要在</a:t>
            </a:r>
            <a:r>
              <a:rPr lang="en-US" altLang="zh-CN"/>
              <a:t>MySQL</a:t>
            </a:r>
            <a:r>
              <a:rPr lang="zh-CN" altLang="en-US"/>
              <a:t>中删除索引，可以使用</a:t>
            </a:r>
            <a:r>
              <a:rPr lang="en-US" altLang="zh-CN"/>
              <a:t>ALTER TABLE</a:t>
            </a:r>
            <a:r>
              <a:rPr lang="zh-CN" altLang="en-US"/>
              <a:t>或</a:t>
            </a:r>
            <a:r>
              <a:rPr lang="en-US" altLang="zh-CN"/>
              <a:t>DROP INDEX</a:t>
            </a:r>
            <a:r>
              <a:rPr lang="zh-CN" altLang="en-US"/>
              <a:t>语句。</a:t>
            </a:r>
          </a:p>
        </p:txBody>
      </p:sp>
      <p:sp>
        <p:nvSpPr>
          <p:cNvPr id="5" name="矩形 4">
            <a:extLst>
              <a:ext uri="{FF2B5EF4-FFF2-40B4-BE49-F238E27FC236}">
                <a16:creationId xmlns:a16="http://schemas.microsoft.com/office/drawing/2014/main" id="{7FC2394A-9DA8-5B14-1BCF-5D4D44F835DE}"/>
              </a:ext>
            </a:extLst>
          </p:cNvPr>
          <p:cNvSpPr/>
          <p:nvPr/>
        </p:nvSpPr>
        <p:spPr>
          <a:xfrm>
            <a:off x="1186543" y="2515960"/>
            <a:ext cx="9882453" cy="472613"/>
          </a:xfrm>
          <a:prstGeom prst="rect">
            <a:avLst/>
          </a:prstGeom>
          <a:solidFill>
            <a:schemeClr val="bg2"/>
          </a:solidFill>
          <a:ln w="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noProof="1">
              <a:sym typeface="Arial" panose="020B0604020202020204" pitchFamily="34" charset="0"/>
            </a:endParaRPr>
          </a:p>
        </p:txBody>
      </p:sp>
      <p:sp>
        <p:nvSpPr>
          <p:cNvPr id="6" name="文本框 38">
            <a:extLst>
              <a:ext uri="{FF2B5EF4-FFF2-40B4-BE49-F238E27FC236}">
                <a16:creationId xmlns:a16="http://schemas.microsoft.com/office/drawing/2014/main" id="{57C5301E-E20C-C279-15B1-2A9184737059}"/>
              </a:ext>
            </a:extLst>
          </p:cNvPr>
          <p:cNvSpPr txBox="1">
            <a:spLocks noChangeArrowheads="1"/>
          </p:cNvSpPr>
          <p:nvPr/>
        </p:nvSpPr>
        <p:spPr bwMode="auto">
          <a:xfrm>
            <a:off x="2214438" y="2608098"/>
            <a:ext cx="857463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r>
              <a:rPr lang="en-US" altLang="zh-CN" sz="1400">
                <a:solidFill>
                  <a:srgbClr val="FF0000"/>
                </a:solidFill>
              </a:rPr>
              <a:t>ALTER TABLE </a:t>
            </a:r>
            <a:r>
              <a:rPr lang="zh-CN" altLang="en-US" sz="1400">
                <a:solidFill>
                  <a:srgbClr val="FF0000"/>
                </a:solidFill>
              </a:rPr>
              <a:t>表名 </a:t>
            </a:r>
            <a:r>
              <a:rPr lang="en-US" altLang="zh-CN" sz="1400">
                <a:solidFill>
                  <a:srgbClr val="FF0000"/>
                </a:solidFill>
              </a:rPr>
              <a:t>DROP INDEX </a:t>
            </a:r>
            <a:r>
              <a:rPr lang="zh-CN" altLang="en-US" sz="1400">
                <a:solidFill>
                  <a:srgbClr val="FF0000"/>
                </a:solidFill>
              </a:rPr>
              <a:t>索引名</a:t>
            </a:r>
            <a:r>
              <a:rPr lang="en-US" altLang="zh-CN" sz="1400">
                <a:solidFill>
                  <a:srgbClr val="FF0000"/>
                </a:solidFill>
              </a:rPr>
              <a:t>;</a:t>
            </a:r>
          </a:p>
        </p:txBody>
      </p:sp>
      <p:sp>
        <p:nvSpPr>
          <p:cNvPr id="7" name="矩形 6">
            <a:extLst>
              <a:ext uri="{FF2B5EF4-FFF2-40B4-BE49-F238E27FC236}">
                <a16:creationId xmlns:a16="http://schemas.microsoft.com/office/drawing/2014/main" id="{D7E798FA-25C1-D478-79AD-BE1A618A7CE6}"/>
              </a:ext>
            </a:extLst>
          </p:cNvPr>
          <p:cNvSpPr/>
          <p:nvPr/>
        </p:nvSpPr>
        <p:spPr>
          <a:xfrm>
            <a:off x="1050270" y="3949722"/>
            <a:ext cx="9882453" cy="1091579"/>
          </a:xfrm>
          <a:prstGeom prst="rect">
            <a:avLst/>
          </a:prstGeom>
          <a:solidFill>
            <a:schemeClr val="bg2"/>
          </a:solidFill>
          <a:ln w="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noProof="1">
              <a:sym typeface="Arial" panose="020B0604020202020204" pitchFamily="34" charset="0"/>
            </a:endParaRPr>
          </a:p>
        </p:txBody>
      </p:sp>
      <p:sp>
        <p:nvSpPr>
          <p:cNvPr id="8" name="文本框 38">
            <a:extLst>
              <a:ext uri="{FF2B5EF4-FFF2-40B4-BE49-F238E27FC236}">
                <a16:creationId xmlns:a16="http://schemas.microsoft.com/office/drawing/2014/main" id="{FFBB1727-6647-54C2-FAED-509FB4F7B2B6}"/>
              </a:ext>
            </a:extLst>
          </p:cNvPr>
          <p:cNvSpPr txBox="1">
            <a:spLocks noChangeArrowheads="1"/>
          </p:cNvSpPr>
          <p:nvPr/>
        </p:nvSpPr>
        <p:spPr bwMode="auto">
          <a:xfrm>
            <a:off x="2143479" y="4069448"/>
            <a:ext cx="8574639"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r>
              <a:rPr lang="en-US" altLang="zh-CN" sz="1600">
                <a:solidFill>
                  <a:srgbClr val="FF0000"/>
                </a:solidFill>
              </a:rPr>
              <a:t>mysql&gt; ALTER TABLE people DROP INDEX m_index;</a:t>
            </a:r>
          </a:p>
          <a:p>
            <a:pPr eaLnBrk="1" hangingPunct="1"/>
            <a:r>
              <a:rPr lang="en-US" altLang="zh-CN" sz="1600">
                <a:solidFill>
                  <a:srgbClr val="FF0000"/>
                </a:solidFill>
              </a:rPr>
              <a:t>Query OK, 0 rows affected (0.12 sec)</a:t>
            </a:r>
          </a:p>
          <a:p>
            <a:pPr eaLnBrk="1" hangingPunct="1"/>
            <a:r>
              <a:rPr lang="en-US" altLang="zh-CN" sz="1600">
                <a:solidFill>
                  <a:srgbClr val="FF0000"/>
                </a:solidFill>
              </a:rPr>
              <a:t>Records: 0  Duplicates: 0  Warnings: 0</a:t>
            </a:r>
          </a:p>
        </p:txBody>
      </p:sp>
      <p:grpSp>
        <p:nvGrpSpPr>
          <p:cNvPr id="9" name="组合 8">
            <a:extLst>
              <a:ext uri="{FF2B5EF4-FFF2-40B4-BE49-F238E27FC236}">
                <a16:creationId xmlns:a16="http://schemas.microsoft.com/office/drawing/2014/main" id="{94391D8D-4C1A-A8CB-683C-A1698787A663}"/>
              </a:ext>
            </a:extLst>
          </p:cNvPr>
          <p:cNvGrpSpPr/>
          <p:nvPr/>
        </p:nvGrpSpPr>
        <p:grpSpPr>
          <a:xfrm>
            <a:off x="821872" y="3149150"/>
            <a:ext cx="2183765" cy="600710"/>
            <a:chOff x="1320" y="4641"/>
            <a:chExt cx="3439" cy="946"/>
          </a:xfrm>
          <a:solidFill>
            <a:schemeClr val="accent6"/>
          </a:solidFill>
        </p:grpSpPr>
        <p:sp>
          <p:nvSpPr>
            <p:cNvPr id="19" name="椭圆 18">
              <a:extLst>
                <a:ext uri="{FF2B5EF4-FFF2-40B4-BE49-F238E27FC236}">
                  <a16:creationId xmlns:a16="http://schemas.microsoft.com/office/drawing/2014/main" id="{6F6ACAF1-DD84-29BC-19D8-85EF2D5DA991}"/>
                </a:ext>
              </a:extLst>
            </p:cNvPr>
            <p:cNvSpPr/>
            <p:nvPr/>
          </p:nvSpPr>
          <p:spPr>
            <a:xfrm>
              <a:off x="1320" y="4641"/>
              <a:ext cx="946" cy="946"/>
            </a:xfrm>
            <a:prstGeom prst="ellipse">
              <a:avLst/>
            </a:prstGeom>
            <a:grp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noProof="1">
                <a:sym typeface="Arial" panose="020B0604020202020204" pitchFamily="34" charset="0"/>
              </a:endParaRPr>
            </a:p>
          </p:txBody>
        </p:sp>
        <p:sp>
          <p:nvSpPr>
            <p:cNvPr id="20" name="圆角矩形 13">
              <a:extLst>
                <a:ext uri="{FF2B5EF4-FFF2-40B4-BE49-F238E27FC236}">
                  <a16:creationId xmlns:a16="http://schemas.microsoft.com/office/drawing/2014/main" id="{E23DE035-6225-80ED-D07A-F74599ED84F0}"/>
                </a:ext>
              </a:extLst>
            </p:cNvPr>
            <p:cNvSpPr/>
            <p:nvPr/>
          </p:nvSpPr>
          <p:spPr>
            <a:xfrm>
              <a:off x="1673" y="4793"/>
              <a:ext cx="3086" cy="643"/>
            </a:xfrm>
            <a:prstGeom prst="roundRect">
              <a:avLst/>
            </a:prstGeom>
            <a:grp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r>
                <a:rPr lang="en-US" altLang="en-US" b="1" noProof="1">
                  <a:solidFill>
                    <a:schemeClr val="bg1"/>
                  </a:solidFill>
                  <a:latin typeface="微软雅黑" panose="020B0503020204020204" pitchFamily="34" charset="-122"/>
                  <a:sym typeface="+mn-ea"/>
                </a:rPr>
                <a:t>【</a:t>
              </a:r>
              <a:r>
                <a:rPr lang="zh-CN" altLang="en-US" b="1" noProof="1">
                  <a:solidFill>
                    <a:schemeClr val="bg1"/>
                  </a:solidFill>
                  <a:latin typeface="微软雅黑" panose="020B0503020204020204" pitchFamily="34" charset="-122"/>
                  <a:sym typeface="+mn-ea"/>
                </a:rPr>
                <a:t>实</a:t>
              </a:r>
              <a:r>
                <a:rPr lang="en-US" altLang="en-US" b="1" noProof="1">
                  <a:solidFill>
                    <a:schemeClr val="bg1"/>
                  </a:solidFill>
                  <a:latin typeface="微软雅黑" panose="020B0503020204020204" pitchFamily="34" charset="-122"/>
                  <a:sym typeface="+mn-ea"/>
                </a:rPr>
                <a:t>例</a:t>
              </a:r>
              <a:r>
                <a:rPr lang="en-US" altLang="zh-CN" b="1" noProof="1">
                  <a:solidFill>
                    <a:schemeClr val="bg1"/>
                  </a:solidFill>
                  <a:latin typeface="微软雅黑" panose="020B0503020204020204" pitchFamily="34" charset="-122"/>
                  <a:sym typeface="+mn-ea"/>
                </a:rPr>
                <a:t>8</a:t>
              </a:r>
              <a:r>
                <a:rPr lang="en-US" altLang="en-US" b="1" noProof="1">
                  <a:solidFill>
                    <a:schemeClr val="bg1"/>
                  </a:solidFill>
                  <a:latin typeface="微软雅黑" panose="020B0503020204020204" pitchFamily="34" charset="-122"/>
                  <a:sym typeface="+mn-ea"/>
                </a:rPr>
                <a:t>】</a:t>
              </a:r>
              <a:endParaRPr lang="zh-CN" altLang="en-US" noProof="1">
                <a:solidFill>
                  <a:schemeClr val="bg1"/>
                </a:solidFill>
                <a:sym typeface="Arial" panose="020B0604020202020204" pitchFamily="34" charset="0"/>
              </a:endParaRPr>
            </a:p>
          </p:txBody>
        </p:sp>
      </p:grpSp>
      <p:sp>
        <p:nvSpPr>
          <p:cNvPr id="10" name="文本框 36">
            <a:extLst>
              <a:ext uri="{FF2B5EF4-FFF2-40B4-BE49-F238E27FC236}">
                <a16:creationId xmlns:a16="http://schemas.microsoft.com/office/drawing/2014/main" id="{95DD9D6E-DD38-D463-4233-E68E3D7BDD86}"/>
              </a:ext>
            </a:extLst>
          </p:cNvPr>
          <p:cNvSpPr txBox="1">
            <a:spLocks noChangeArrowheads="1"/>
          </p:cNvSpPr>
          <p:nvPr/>
        </p:nvSpPr>
        <p:spPr bwMode="auto">
          <a:xfrm>
            <a:off x="3261859" y="3299635"/>
            <a:ext cx="8021784" cy="333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lnSpc>
                <a:spcPts val="2000"/>
              </a:lnSpc>
            </a:pPr>
            <a:r>
              <a:rPr lang="zh-CN" altLang="en-US" sz="1600"/>
              <a:t>执行</a:t>
            </a:r>
            <a:r>
              <a:rPr lang="en-US" altLang="zh-CN" sz="1600"/>
              <a:t>SQL</a:t>
            </a:r>
            <a:r>
              <a:rPr lang="zh-CN" altLang="en-US" sz="1600"/>
              <a:t>语句，删除</a:t>
            </a:r>
            <a:r>
              <a:rPr lang="en-US" altLang="zh-CN" sz="1600"/>
              <a:t>people</a:t>
            </a:r>
            <a:r>
              <a:rPr lang="zh-CN" altLang="en-US" sz="1600"/>
              <a:t>表中的</a:t>
            </a:r>
            <a:r>
              <a:rPr lang="en-US" altLang="zh-CN" sz="1600"/>
              <a:t>m_index</a:t>
            </a:r>
            <a:r>
              <a:rPr lang="zh-CN" altLang="en-US" sz="1600"/>
              <a:t>索引，结果如下：</a:t>
            </a:r>
          </a:p>
        </p:txBody>
      </p:sp>
      <p:grpSp>
        <p:nvGrpSpPr>
          <p:cNvPr id="11" name="组合 10">
            <a:extLst>
              <a:ext uri="{FF2B5EF4-FFF2-40B4-BE49-F238E27FC236}">
                <a16:creationId xmlns:a16="http://schemas.microsoft.com/office/drawing/2014/main" id="{FCBA3314-25F9-DE7D-5065-9DA544E8A1F9}"/>
              </a:ext>
            </a:extLst>
          </p:cNvPr>
          <p:cNvGrpSpPr/>
          <p:nvPr/>
        </p:nvGrpSpPr>
        <p:grpSpPr>
          <a:xfrm>
            <a:off x="948870" y="5115201"/>
            <a:ext cx="9983850" cy="670192"/>
            <a:chOff x="812800" y="4424635"/>
            <a:chExt cx="10580688" cy="1800000"/>
          </a:xfrm>
        </p:grpSpPr>
        <p:sp>
          <p:nvSpPr>
            <p:cNvPr id="15" name="圆角矩形 18">
              <a:extLst>
                <a:ext uri="{FF2B5EF4-FFF2-40B4-BE49-F238E27FC236}">
                  <a16:creationId xmlns:a16="http://schemas.microsoft.com/office/drawing/2014/main" id="{97BA8C64-81D3-3BD6-214B-2BBB5ED868B2}"/>
                </a:ext>
              </a:extLst>
            </p:cNvPr>
            <p:cNvSpPr/>
            <p:nvPr/>
          </p:nvSpPr>
          <p:spPr>
            <a:xfrm>
              <a:off x="1506538" y="4433966"/>
              <a:ext cx="9886950" cy="1787525"/>
            </a:xfrm>
            <a:prstGeom prst="roundRect">
              <a:avLst/>
            </a:prstGeom>
            <a:solidFill>
              <a:schemeClr val="accent6"/>
            </a:solid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hangingPunct="1"/>
              <a:r>
                <a:rPr lang="en-US" altLang="zh-CN">
                  <a:solidFill>
                    <a:srgbClr val="FFFFFF"/>
                  </a:solidFill>
                  <a:sym typeface="Arial" pitchFamily="34" charset="0"/>
                </a:rPr>
                <a:t> </a:t>
              </a:r>
            </a:p>
          </p:txBody>
        </p:sp>
        <p:grpSp>
          <p:nvGrpSpPr>
            <p:cNvPr id="16" name="组合 15">
              <a:extLst>
                <a:ext uri="{FF2B5EF4-FFF2-40B4-BE49-F238E27FC236}">
                  <a16:creationId xmlns:a16="http://schemas.microsoft.com/office/drawing/2014/main" id="{48561146-9D06-E8E0-2098-E00F8F4FC3C0}"/>
                </a:ext>
              </a:extLst>
            </p:cNvPr>
            <p:cNvGrpSpPr>
              <a:grpSpLocks/>
            </p:cNvGrpSpPr>
            <p:nvPr/>
          </p:nvGrpSpPr>
          <p:grpSpPr bwMode="auto">
            <a:xfrm>
              <a:off x="812800" y="4424635"/>
              <a:ext cx="1927225" cy="1800000"/>
              <a:chOff x="1350" y="2421"/>
              <a:chExt cx="3035" cy="3606"/>
            </a:xfrm>
          </p:grpSpPr>
          <p:sp>
            <p:nvSpPr>
              <p:cNvPr id="17" name="Flowchart: Off-page Connector 32">
                <a:extLst>
                  <a:ext uri="{FF2B5EF4-FFF2-40B4-BE49-F238E27FC236}">
                    <a16:creationId xmlns:a16="http://schemas.microsoft.com/office/drawing/2014/main" id="{5B27DF15-6468-A17A-CA01-7CFAADA3F901}"/>
                  </a:ext>
                </a:extLst>
              </p:cNvPr>
              <p:cNvSpPr/>
              <p:nvPr/>
            </p:nvSpPr>
            <p:spPr>
              <a:xfrm rot="16200000">
                <a:off x="1516" y="3158"/>
                <a:ext cx="3606" cy="2132"/>
              </a:xfrm>
              <a:custGeom>
                <a:avLst/>
                <a:gdLst>
                  <a:gd name="connsiteX0" fmla="*/ 10 w 1538"/>
                  <a:gd name="connsiteY0" fmla="*/ 0 h 2133"/>
                  <a:gd name="connsiteX1" fmla="*/ 1538 w 1538"/>
                  <a:gd name="connsiteY1" fmla="*/ 16 h 2133"/>
                  <a:gd name="connsiteX2" fmla="*/ 1530 w 1538"/>
                  <a:gd name="connsiteY2" fmla="*/ 1485 h 2133"/>
                  <a:gd name="connsiteX3" fmla="*/ 765 w 1538"/>
                  <a:gd name="connsiteY3" fmla="*/ 2133 h 2133"/>
                  <a:gd name="connsiteX4" fmla="*/ 0 w 1538"/>
                  <a:gd name="connsiteY4" fmla="*/ 1485 h 2133"/>
                  <a:gd name="connsiteX5" fmla="*/ 10 w 1538"/>
                  <a:gd name="connsiteY5" fmla="*/ 0 h 2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38" h="2133">
                    <a:moveTo>
                      <a:pt x="10" y="0"/>
                    </a:moveTo>
                    <a:lnTo>
                      <a:pt x="1538" y="16"/>
                    </a:lnTo>
                    <a:lnTo>
                      <a:pt x="1530" y="1485"/>
                    </a:lnTo>
                    <a:lnTo>
                      <a:pt x="765" y="2133"/>
                    </a:lnTo>
                    <a:lnTo>
                      <a:pt x="0" y="1485"/>
                    </a:lnTo>
                    <a:lnTo>
                      <a:pt x="10" y="0"/>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US" sz="3600" noProof="1">
                  <a:solidFill>
                    <a:schemeClr val="bg1"/>
                  </a:solidFill>
                  <a:latin typeface="Impact" panose="020B0806030902050204" pitchFamily="34" charset="0"/>
                </a:endParaRPr>
              </a:p>
            </p:txBody>
          </p:sp>
          <p:sp>
            <p:nvSpPr>
              <p:cNvPr id="18" name="Round Same Side Corner Rectangle 33">
                <a:extLst>
                  <a:ext uri="{FF2B5EF4-FFF2-40B4-BE49-F238E27FC236}">
                    <a16:creationId xmlns:a16="http://schemas.microsoft.com/office/drawing/2014/main" id="{C46A8E9D-7E36-9BA0-79A8-B42BE948E4F2}"/>
                  </a:ext>
                </a:extLst>
              </p:cNvPr>
              <p:cNvSpPr/>
              <p:nvPr/>
            </p:nvSpPr>
            <p:spPr>
              <a:xfrm rot="16200000">
                <a:off x="724" y="3054"/>
                <a:ext cx="3590" cy="2338"/>
              </a:xfrm>
              <a:prstGeom prst="round2Same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r>
                  <a:rPr lang="zh-CN" altLang="en-US" sz="2800" b="1" noProof="1">
                    <a:solidFill>
                      <a:schemeClr val="bg1">
                        <a:lumMod val="50000"/>
                        <a:lumOff val="50000"/>
                      </a:schemeClr>
                    </a:solidFill>
                    <a:latin typeface="微软雅黑" panose="020B0503020204020204" pitchFamily="34" charset="-122"/>
                  </a:rPr>
                  <a:t>提示</a:t>
                </a:r>
                <a:endParaRPr lang="zh-CN" altLang="zh-CN" sz="2800" b="1" noProof="1">
                  <a:solidFill>
                    <a:schemeClr val="bg1">
                      <a:lumMod val="50000"/>
                      <a:lumOff val="50000"/>
                    </a:schemeClr>
                  </a:solidFill>
                  <a:latin typeface="微软雅黑" panose="020B0503020204020204" pitchFamily="34" charset="-122"/>
                </a:endParaRPr>
              </a:p>
            </p:txBody>
          </p:sp>
        </p:grpSp>
      </p:grpSp>
      <p:sp>
        <p:nvSpPr>
          <p:cNvPr id="12" name="文本框 41">
            <a:extLst>
              <a:ext uri="{FF2B5EF4-FFF2-40B4-BE49-F238E27FC236}">
                <a16:creationId xmlns:a16="http://schemas.microsoft.com/office/drawing/2014/main" id="{FF7A9BCB-3204-B1F4-48FF-58D5946E1FE6}"/>
              </a:ext>
            </a:extLst>
          </p:cNvPr>
          <p:cNvSpPr txBox="1">
            <a:spLocks noChangeArrowheads="1"/>
          </p:cNvSpPr>
          <p:nvPr/>
        </p:nvSpPr>
        <p:spPr bwMode="auto">
          <a:xfrm>
            <a:off x="2648519" y="5281414"/>
            <a:ext cx="5684500" cy="3523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ts val="2200"/>
              </a:lnSpc>
            </a:pPr>
            <a:r>
              <a:rPr lang="zh-CN" altLang="en-US" sz="1600" dirty="0">
                <a:solidFill>
                  <a:schemeClr val="bg1"/>
                </a:solidFill>
              </a:rPr>
              <a:t>删除主键索引时，语法形式与前面有所不同，结构如下：</a:t>
            </a:r>
          </a:p>
        </p:txBody>
      </p:sp>
      <p:sp>
        <p:nvSpPr>
          <p:cNvPr id="13" name="矩形 12">
            <a:extLst>
              <a:ext uri="{FF2B5EF4-FFF2-40B4-BE49-F238E27FC236}">
                <a16:creationId xmlns:a16="http://schemas.microsoft.com/office/drawing/2014/main" id="{92BFA7C2-31DB-D878-9B35-684817CA8E74}"/>
              </a:ext>
            </a:extLst>
          </p:cNvPr>
          <p:cNvSpPr/>
          <p:nvPr/>
        </p:nvSpPr>
        <p:spPr>
          <a:xfrm>
            <a:off x="1073809" y="5980723"/>
            <a:ext cx="9882453" cy="472613"/>
          </a:xfrm>
          <a:prstGeom prst="rect">
            <a:avLst/>
          </a:prstGeom>
          <a:solidFill>
            <a:schemeClr val="bg2"/>
          </a:solidFill>
          <a:ln w="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noProof="1">
              <a:sym typeface="Arial" panose="020B0604020202020204" pitchFamily="34" charset="0"/>
            </a:endParaRPr>
          </a:p>
        </p:txBody>
      </p:sp>
      <p:sp>
        <p:nvSpPr>
          <p:cNvPr id="14" name="文本框 38">
            <a:extLst>
              <a:ext uri="{FF2B5EF4-FFF2-40B4-BE49-F238E27FC236}">
                <a16:creationId xmlns:a16="http://schemas.microsoft.com/office/drawing/2014/main" id="{46DFA7AC-6E45-BE7D-C483-00E3B0B3C809}"/>
              </a:ext>
            </a:extLst>
          </p:cNvPr>
          <p:cNvSpPr txBox="1">
            <a:spLocks noChangeArrowheads="1"/>
          </p:cNvSpPr>
          <p:nvPr/>
        </p:nvSpPr>
        <p:spPr bwMode="auto">
          <a:xfrm>
            <a:off x="2101704" y="6072861"/>
            <a:ext cx="857463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r>
              <a:rPr lang="en-US" altLang="zh-CN" sz="1400">
                <a:solidFill>
                  <a:srgbClr val="FF0000"/>
                </a:solidFill>
              </a:rPr>
              <a:t>ALTER TABLE </a:t>
            </a:r>
            <a:r>
              <a:rPr lang="zh-CN" altLang="en-US" sz="1400">
                <a:solidFill>
                  <a:srgbClr val="FF0000"/>
                </a:solidFill>
              </a:rPr>
              <a:t>表名 </a:t>
            </a:r>
            <a:r>
              <a:rPr lang="en-US" altLang="zh-CN" sz="1400">
                <a:solidFill>
                  <a:srgbClr val="FF0000"/>
                </a:solidFill>
              </a:rPr>
              <a:t>drop PRIMARY KEY;</a:t>
            </a:r>
          </a:p>
        </p:txBody>
      </p:sp>
    </p:spTree>
    <p:extLst>
      <p:ext uri="{BB962C8B-B14F-4D97-AF65-F5344CB8AC3E}">
        <p14:creationId xmlns:p14="http://schemas.microsoft.com/office/powerpoint/2010/main" val="1077574324"/>
      </p:ext>
    </p:extLst>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0491DC-38EB-1F84-82FC-864257C9675E}"/>
            </a:ext>
          </a:extLst>
        </p:cNvPr>
        <p:cNvGrpSpPr/>
        <p:nvPr/>
      </p:nvGrpSpPr>
      <p:grpSpPr>
        <a:xfrm>
          <a:off x="0" y="0"/>
          <a:ext cx="0" cy="0"/>
          <a:chOff x="0" y="0"/>
          <a:chExt cx="0" cy="0"/>
        </a:xfrm>
      </p:grpSpPr>
      <p:sp>
        <p:nvSpPr>
          <p:cNvPr id="2" name="文本框 41">
            <a:extLst>
              <a:ext uri="{FF2B5EF4-FFF2-40B4-BE49-F238E27FC236}">
                <a16:creationId xmlns:a16="http://schemas.microsoft.com/office/drawing/2014/main" id="{603C2D22-874D-D3A4-2C7D-59DB2E57FAD8}"/>
              </a:ext>
            </a:extLst>
          </p:cNvPr>
          <p:cNvSpPr txBox="1">
            <a:spLocks noChangeArrowheads="1"/>
          </p:cNvSpPr>
          <p:nvPr/>
        </p:nvSpPr>
        <p:spPr bwMode="auto">
          <a:xfrm>
            <a:off x="885372" y="1095078"/>
            <a:ext cx="10421256" cy="3969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ts val="2600"/>
              </a:lnSpc>
            </a:pPr>
            <a:r>
              <a:rPr lang="zh-CN" altLang="en-US"/>
              <a:t>使用</a:t>
            </a:r>
            <a:r>
              <a:rPr lang="en-US" altLang="zh-CN"/>
              <a:t>SHOW INDEX</a:t>
            </a:r>
            <a:r>
              <a:rPr lang="zh-CN" altLang="en-US"/>
              <a:t>语句查看</a:t>
            </a:r>
            <a:r>
              <a:rPr lang="en-US" altLang="zh-CN"/>
              <a:t>people</a:t>
            </a:r>
            <a:r>
              <a:rPr lang="zh-CN" altLang="en-US"/>
              <a:t>表的索引，结果如下：</a:t>
            </a:r>
          </a:p>
        </p:txBody>
      </p:sp>
      <p:sp>
        <p:nvSpPr>
          <p:cNvPr id="3" name="矩形 2">
            <a:extLst>
              <a:ext uri="{FF2B5EF4-FFF2-40B4-BE49-F238E27FC236}">
                <a16:creationId xmlns:a16="http://schemas.microsoft.com/office/drawing/2014/main" id="{6DF7B609-55A3-7852-678E-27518EA7D579}"/>
              </a:ext>
            </a:extLst>
          </p:cNvPr>
          <p:cNvSpPr/>
          <p:nvPr/>
        </p:nvSpPr>
        <p:spPr>
          <a:xfrm>
            <a:off x="885372" y="1610894"/>
            <a:ext cx="9882453" cy="4152029"/>
          </a:xfrm>
          <a:prstGeom prst="rect">
            <a:avLst/>
          </a:prstGeom>
          <a:solidFill>
            <a:schemeClr val="bg2"/>
          </a:solidFill>
          <a:ln w="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noProof="1">
              <a:sym typeface="Arial" panose="020B0604020202020204" pitchFamily="34" charset="0"/>
            </a:endParaRPr>
          </a:p>
        </p:txBody>
      </p:sp>
      <p:sp>
        <p:nvSpPr>
          <p:cNvPr id="4" name="文本框 38">
            <a:extLst>
              <a:ext uri="{FF2B5EF4-FFF2-40B4-BE49-F238E27FC236}">
                <a16:creationId xmlns:a16="http://schemas.microsoft.com/office/drawing/2014/main" id="{9FBD7D04-9C77-EF46-CDCD-95DA82D745A0}"/>
              </a:ext>
            </a:extLst>
          </p:cNvPr>
          <p:cNvSpPr txBox="1">
            <a:spLocks noChangeArrowheads="1"/>
          </p:cNvSpPr>
          <p:nvPr/>
        </p:nvSpPr>
        <p:spPr bwMode="auto">
          <a:xfrm>
            <a:off x="1978581" y="1730620"/>
            <a:ext cx="8574639" cy="40318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r>
              <a:rPr lang="en-US" altLang="zh-CN" sz="1600">
                <a:solidFill>
                  <a:srgbClr val="FF0000"/>
                </a:solidFill>
              </a:rPr>
              <a:t>mysql&gt; SHOW INDEX FROM people \G</a:t>
            </a:r>
          </a:p>
          <a:p>
            <a:pPr eaLnBrk="1" hangingPunct="1"/>
            <a:r>
              <a:rPr lang="en-US" altLang="zh-CN" sz="1600">
                <a:solidFill>
                  <a:srgbClr val="FF0000"/>
                </a:solidFill>
              </a:rPr>
              <a:t>*************************** 1. row ***************************</a:t>
            </a:r>
          </a:p>
          <a:p>
            <a:pPr eaLnBrk="1" hangingPunct="1"/>
            <a:r>
              <a:rPr lang="en-US" altLang="zh-CN" sz="1600">
                <a:solidFill>
                  <a:srgbClr val="FF0000"/>
                </a:solidFill>
              </a:rPr>
              <a:t>         Table: people</a:t>
            </a:r>
          </a:p>
          <a:p>
            <a:pPr eaLnBrk="1" hangingPunct="1"/>
            <a:r>
              <a:rPr lang="en-US" altLang="zh-CN" sz="1600">
                <a:solidFill>
                  <a:srgbClr val="FF0000"/>
                </a:solidFill>
              </a:rPr>
              <a:t>    Non_unique: 1</a:t>
            </a:r>
          </a:p>
          <a:p>
            <a:pPr eaLnBrk="1" hangingPunct="1"/>
            <a:r>
              <a:rPr lang="en-US" altLang="zh-CN" sz="1600">
                <a:solidFill>
                  <a:srgbClr val="FF0000"/>
                </a:solidFill>
              </a:rPr>
              <a:t>     Key_name: n_index</a:t>
            </a:r>
          </a:p>
          <a:p>
            <a:pPr eaLnBrk="1" hangingPunct="1"/>
            <a:r>
              <a:rPr lang="en-US" altLang="zh-CN" sz="1600">
                <a:solidFill>
                  <a:srgbClr val="FF0000"/>
                </a:solidFill>
              </a:rPr>
              <a:t>   Seq_in_index: 1</a:t>
            </a:r>
          </a:p>
          <a:p>
            <a:pPr eaLnBrk="1" hangingPunct="1"/>
            <a:r>
              <a:rPr lang="en-US" altLang="zh-CN" sz="1600">
                <a:solidFill>
                  <a:srgbClr val="FF0000"/>
                </a:solidFill>
              </a:rPr>
              <a:t>  Column_name: name</a:t>
            </a:r>
          </a:p>
          <a:p>
            <a:pPr eaLnBrk="1" hangingPunct="1"/>
            <a:r>
              <a:rPr lang="en-US" altLang="zh-CN" sz="1600">
                <a:solidFill>
                  <a:srgbClr val="FF0000"/>
                </a:solidFill>
              </a:rPr>
              <a:t>      Collation: A</a:t>
            </a:r>
          </a:p>
          <a:p>
            <a:pPr eaLnBrk="1" hangingPunct="1"/>
            <a:r>
              <a:rPr lang="en-US" altLang="zh-CN" sz="1600">
                <a:solidFill>
                  <a:srgbClr val="FF0000"/>
                </a:solidFill>
              </a:rPr>
              <a:t>     Cardinality: 0</a:t>
            </a:r>
          </a:p>
          <a:p>
            <a:pPr eaLnBrk="1" hangingPunct="1"/>
            <a:r>
              <a:rPr lang="en-US" altLang="zh-CN" sz="1600">
                <a:solidFill>
                  <a:srgbClr val="FF0000"/>
                </a:solidFill>
              </a:rPr>
              <a:t>       Sub_part: NULL</a:t>
            </a:r>
          </a:p>
          <a:p>
            <a:pPr eaLnBrk="1" hangingPunct="1"/>
            <a:r>
              <a:rPr lang="en-US" altLang="zh-CN" sz="1600">
                <a:solidFill>
                  <a:srgbClr val="FF0000"/>
                </a:solidFill>
              </a:rPr>
              <a:t>        Packed: NULL</a:t>
            </a:r>
          </a:p>
          <a:p>
            <a:pPr eaLnBrk="1" hangingPunct="1"/>
            <a:r>
              <a:rPr lang="en-US" altLang="zh-CN" sz="1600">
                <a:solidFill>
                  <a:srgbClr val="FF0000"/>
                </a:solidFill>
              </a:rPr>
              <a:t>          Null: YES</a:t>
            </a:r>
          </a:p>
          <a:p>
            <a:pPr eaLnBrk="1" hangingPunct="1"/>
            <a:r>
              <a:rPr lang="en-US" altLang="zh-CN" sz="1600">
                <a:solidFill>
                  <a:srgbClr val="FF0000"/>
                </a:solidFill>
              </a:rPr>
              <a:t>     Index_type: BTREE</a:t>
            </a:r>
          </a:p>
          <a:p>
            <a:pPr eaLnBrk="1" hangingPunct="1"/>
            <a:r>
              <a:rPr lang="en-US" altLang="zh-CN" sz="1600">
                <a:solidFill>
                  <a:srgbClr val="FF0000"/>
                </a:solidFill>
              </a:rPr>
              <a:t>      Comment:</a:t>
            </a:r>
          </a:p>
          <a:p>
            <a:pPr eaLnBrk="1" hangingPunct="1"/>
            <a:r>
              <a:rPr lang="en-US" altLang="zh-CN" sz="1600">
                <a:solidFill>
                  <a:srgbClr val="FF0000"/>
                </a:solidFill>
              </a:rPr>
              <a:t> Index_comment:</a:t>
            </a:r>
          </a:p>
          <a:p>
            <a:pPr eaLnBrk="1" hangingPunct="1"/>
            <a:r>
              <a:rPr lang="en-US" altLang="zh-CN" sz="1600">
                <a:solidFill>
                  <a:srgbClr val="FF0000"/>
                </a:solidFill>
              </a:rPr>
              <a:t>1 row in set (0.00 sec)</a:t>
            </a:r>
          </a:p>
        </p:txBody>
      </p:sp>
    </p:spTree>
    <p:extLst>
      <p:ext uri="{BB962C8B-B14F-4D97-AF65-F5344CB8AC3E}">
        <p14:creationId xmlns:p14="http://schemas.microsoft.com/office/powerpoint/2010/main" val="978387397"/>
      </p:ext>
    </p:extLst>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CF24F2-5FEC-851E-7E1E-54039C300032}"/>
            </a:ext>
          </a:extLst>
        </p:cNvPr>
        <p:cNvGrpSpPr/>
        <p:nvPr/>
      </p:nvGrpSpPr>
      <p:grpSpPr>
        <a:xfrm>
          <a:off x="0" y="0"/>
          <a:ext cx="0" cy="0"/>
          <a:chOff x="0" y="0"/>
          <a:chExt cx="0" cy="0"/>
        </a:xfrm>
      </p:grpSpPr>
      <p:sp>
        <p:nvSpPr>
          <p:cNvPr id="2" name="文本框 3">
            <a:extLst>
              <a:ext uri="{FF2B5EF4-FFF2-40B4-BE49-F238E27FC236}">
                <a16:creationId xmlns:a16="http://schemas.microsoft.com/office/drawing/2014/main" id="{205C613E-CB66-268E-C6B3-A4ED7BFBDB17}"/>
              </a:ext>
            </a:extLst>
          </p:cNvPr>
          <p:cNvSpPr txBox="1">
            <a:spLocks noChangeArrowheads="1"/>
          </p:cNvSpPr>
          <p:nvPr/>
        </p:nvSpPr>
        <p:spPr bwMode="auto">
          <a:xfrm>
            <a:off x="1909215" y="1169560"/>
            <a:ext cx="9271000" cy="4584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ct val="150000"/>
              </a:lnSpc>
            </a:pPr>
            <a:r>
              <a:rPr lang="zh-CN" altLang="en-US"/>
              <a:t>使用</a:t>
            </a:r>
            <a:r>
              <a:rPr lang="en-US" altLang="zh-CN"/>
              <a:t>DROP INDEX</a:t>
            </a:r>
            <a:r>
              <a:rPr lang="zh-CN" altLang="en-US"/>
              <a:t>语句删除索引</a:t>
            </a:r>
            <a:endParaRPr lang="zh-CN" altLang="en-US" noProof="1"/>
          </a:p>
        </p:txBody>
      </p:sp>
      <p:grpSp>
        <p:nvGrpSpPr>
          <p:cNvPr id="3" name="组合 2">
            <a:extLst>
              <a:ext uri="{FF2B5EF4-FFF2-40B4-BE49-F238E27FC236}">
                <a16:creationId xmlns:a16="http://schemas.microsoft.com/office/drawing/2014/main" id="{24702AD7-AB19-2C27-0D9A-F8EA40CED88C}"/>
              </a:ext>
            </a:extLst>
          </p:cNvPr>
          <p:cNvGrpSpPr/>
          <p:nvPr/>
        </p:nvGrpSpPr>
        <p:grpSpPr>
          <a:xfrm>
            <a:off x="905915" y="1054255"/>
            <a:ext cx="1003300" cy="722312"/>
            <a:chOff x="877888" y="1586140"/>
            <a:chExt cx="1003300" cy="722312"/>
          </a:xfrm>
        </p:grpSpPr>
        <p:sp>
          <p:nvSpPr>
            <p:cNvPr id="15" name="íṩľíḍè-Freeform: Shape 9">
              <a:extLst>
                <a:ext uri="{FF2B5EF4-FFF2-40B4-BE49-F238E27FC236}">
                  <a16:creationId xmlns:a16="http://schemas.microsoft.com/office/drawing/2014/main" id="{46E1D321-45D8-B29B-C7F9-E3F6376C1B98}"/>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endParaRPr lang="zh-CN" altLang="en-US"/>
            </a:p>
          </p:txBody>
        </p:sp>
        <p:sp>
          <p:nvSpPr>
            <p:cNvPr id="16" name="íṩľíḍè-Oval 10">
              <a:extLst>
                <a:ext uri="{FF2B5EF4-FFF2-40B4-BE49-F238E27FC236}">
                  <a16:creationId xmlns:a16="http://schemas.microsoft.com/office/drawing/2014/main" id="{3F3B0766-3EF2-A409-FC3D-33B605754630}"/>
                </a:ext>
              </a:extLst>
            </p:cNvPr>
            <p:cNvSpPr/>
            <p:nvPr/>
          </p:nvSpPr>
          <p:spPr>
            <a:xfrm>
              <a:off x="1289050" y="1774664"/>
              <a:ext cx="341313" cy="341313"/>
            </a:xfrm>
            <a:prstGeom prst="ellipse">
              <a:avLst/>
            </a:pr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hangingPunct="1"/>
              <a:r>
                <a:rPr lang="en-US" altLang="zh-CN"/>
                <a:t>2</a:t>
              </a:r>
            </a:p>
          </p:txBody>
        </p:sp>
      </p:grpSp>
      <p:sp>
        <p:nvSpPr>
          <p:cNvPr id="4" name="矩形 3">
            <a:extLst>
              <a:ext uri="{FF2B5EF4-FFF2-40B4-BE49-F238E27FC236}">
                <a16:creationId xmlns:a16="http://schemas.microsoft.com/office/drawing/2014/main" id="{FF9AE480-2265-0791-56AF-3ADF5CC93F20}"/>
              </a:ext>
            </a:extLst>
          </p:cNvPr>
          <p:cNvSpPr/>
          <p:nvPr/>
        </p:nvSpPr>
        <p:spPr>
          <a:xfrm>
            <a:off x="1229500" y="1962764"/>
            <a:ext cx="9882453" cy="472613"/>
          </a:xfrm>
          <a:prstGeom prst="rect">
            <a:avLst/>
          </a:prstGeom>
          <a:solidFill>
            <a:schemeClr val="bg2"/>
          </a:solidFill>
          <a:ln w="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noProof="1">
              <a:sym typeface="Arial" panose="020B0604020202020204" pitchFamily="34" charset="0"/>
            </a:endParaRPr>
          </a:p>
        </p:txBody>
      </p:sp>
      <p:sp>
        <p:nvSpPr>
          <p:cNvPr id="5" name="文本框 38">
            <a:extLst>
              <a:ext uri="{FF2B5EF4-FFF2-40B4-BE49-F238E27FC236}">
                <a16:creationId xmlns:a16="http://schemas.microsoft.com/office/drawing/2014/main" id="{8DA79B6F-BC87-4497-7CC8-2151D4A6533C}"/>
              </a:ext>
            </a:extLst>
          </p:cNvPr>
          <p:cNvSpPr txBox="1">
            <a:spLocks noChangeArrowheads="1"/>
          </p:cNvSpPr>
          <p:nvPr/>
        </p:nvSpPr>
        <p:spPr bwMode="auto">
          <a:xfrm>
            <a:off x="2257395" y="2054902"/>
            <a:ext cx="857463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r>
              <a:rPr lang="en-US" altLang="zh-CN" sz="1400">
                <a:solidFill>
                  <a:srgbClr val="FF0000"/>
                </a:solidFill>
              </a:rPr>
              <a:t>DROP INDEX </a:t>
            </a:r>
            <a:r>
              <a:rPr lang="zh-CN" altLang="en-US" sz="1400">
                <a:solidFill>
                  <a:srgbClr val="FF0000"/>
                </a:solidFill>
              </a:rPr>
              <a:t>索引名 </a:t>
            </a:r>
            <a:r>
              <a:rPr lang="en-US" altLang="zh-CN" sz="1400">
                <a:solidFill>
                  <a:srgbClr val="FF0000"/>
                </a:solidFill>
              </a:rPr>
              <a:t>ON </a:t>
            </a:r>
            <a:r>
              <a:rPr lang="zh-CN" altLang="en-US" sz="1400">
                <a:solidFill>
                  <a:srgbClr val="FF0000"/>
                </a:solidFill>
              </a:rPr>
              <a:t>表名</a:t>
            </a:r>
            <a:r>
              <a:rPr lang="en-US" altLang="zh-CN" sz="1400">
                <a:solidFill>
                  <a:srgbClr val="FF0000"/>
                </a:solidFill>
              </a:rPr>
              <a:t>;</a:t>
            </a:r>
          </a:p>
        </p:txBody>
      </p:sp>
      <p:sp>
        <p:nvSpPr>
          <p:cNvPr id="6" name="矩形 5">
            <a:extLst>
              <a:ext uri="{FF2B5EF4-FFF2-40B4-BE49-F238E27FC236}">
                <a16:creationId xmlns:a16="http://schemas.microsoft.com/office/drawing/2014/main" id="{E78CAB32-B498-96F0-9ADE-8EE8E3F67525}"/>
              </a:ext>
            </a:extLst>
          </p:cNvPr>
          <p:cNvSpPr/>
          <p:nvPr/>
        </p:nvSpPr>
        <p:spPr>
          <a:xfrm>
            <a:off x="1093227" y="3396526"/>
            <a:ext cx="9882453" cy="1091579"/>
          </a:xfrm>
          <a:prstGeom prst="rect">
            <a:avLst/>
          </a:prstGeom>
          <a:solidFill>
            <a:schemeClr val="bg2"/>
          </a:solidFill>
          <a:ln w="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noProof="1">
              <a:sym typeface="Arial" panose="020B0604020202020204" pitchFamily="34" charset="0"/>
            </a:endParaRPr>
          </a:p>
        </p:txBody>
      </p:sp>
      <p:sp>
        <p:nvSpPr>
          <p:cNvPr id="7" name="文本框 38">
            <a:extLst>
              <a:ext uri="{FF2B5EF4-FFF2-40B4-BE49-F238E27FC236}">
                <a16:creationId xmlns:a16="http://schemas.microsoft.com/office/drawing/2014/main" id="{18354CAA-DC17-65BD-298C-7F851EA96A08}"/>
              </a:ext>
            </a:extLst>
          </p:cNvPr>
          <p:cNvSpPr txBox="1">
            <a:spLocks noChangeArrowheads="1"/>
          </p:cNvSpPr>
          <p:nvPr/>
        </p:nvSpPr>
        <p:spPr bwMode="auto">
          <a:xfrm>
            <a:off x="2186436" y="3516252"/>
            <a:ext cx="8574639"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r>
              <a:rPr lang="en-US" altLang="zh-CN" sz="1600">
                <a:solidFill>
                  <a:srgbClr val="FF0000"/>
                </a:solidFill>
              </a:rPr>
              <a:t>mysql&gt; DROP INDEX n_index ON people;</a:t>
            </a:r>
          </a:p>
          <a:p>
            <a:pPr eaLnBrk="1" hangingPunct="1"/>
            <a:r>
              <a:rPr lang="en-US" altLang="zh-CN" sz="1600">
                <a:solidFill>
                  <a:srgbClr val="FF0000"/>
                </a:solidFill>
              </a:rPr>
              <a:t>Query OK, 0 rows affected (0.13 sec)</a:t>
            </a:r>
          </a:p>
          <a:p>
            <a:pPr eaLnBrk="1" hangingPunct="1"/>
            <a:r>
              <a:rPr lang="en-US" altLang="zh-CN" sz="1600">
                <a:solidFill>
                  <a:srgbClr val="FF0000"/>
                </a:solidFill>
              </a:rPr>
              <a:t>Records: 0  Duplicates: 0  Warnings: 0</a:t>
            </a:r>
          </a:p>
        </p:txBody>
      </p:sp>
      <p:grpSp>
        <p:nvGrpSpPr>
          <p:cNvPr id="8" name="组合 7">
            <a:extLst>
              <a:ext uri="{FF2B5EF4-FFF2-40B4-BE49-F238E27FC236}">
                <a16:creationId xmlns:a16="http://schemas.microsoft.com/office/drawing/2014/main" id="{624C5B69-6F0E-C080-1FF7-26B74AF7FD7C}"/>
              </a:ext>
            </a:extLst>
          </p:cNvPr>
          <p:cNvGrpSpPr/>
          <p:nvPr/>
        </p:nvGrpSpPr>
        <p:grpSpPr>
          <a:xfrm>
            <a:off x="864829" y="2595954"/>
            <a:ext cx="2183765" cy="600710"/>
            <a:chOff x="1320" y="4641"/>
            <a:chExt cx="3439" cy="946"/>
          </a:xfrm>
          <a:solidFill>
            <a:schemeClr val="accent6"/>
          </a:solidFill>
        </p:grpSpPr>
        <p:sp>
          <p:nvSpPr>
            <p:cNvPr id="13" name="椭圆 12">
              <a:extLst>
                <a:ext uri="{FF2B5EF4-FFF2-40B4-BE49-F238E27FC236}">
                  <a16:creationId xmlns:a16="http://schemas.microsoft.com/office/drawing/2014/main" id="{A94E181D-8AAB-C1AB-218C-05B946415870}"/>
                </a:ext>
              </a:extLst>
            </p:cNvPr>
            <p:cNvSpPr/>
            <p:nvPr/>
          </p:nvSpPr>
          <p:spPr>
            <a:xfrm>
              <a:off x="1320" y="4641"/>
              <a:ext cx="946" cy="946"/>
            </a:xfrm>
            <a:prstGeom prst="ellipse">
              <a:avLst/>
            </a:prstGeom>
            <a:grp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noProof="1">
                <a:sym typeface="Arial" panose="020B0604020202020204" pitchFamily="34" charset="0"/>
              </a:endParaRPr>
            </a:p>
          </p:txBody>
        </p:sp>
        <p:sp>
          <p:nvSpPr>
            <p:cNvPr id="14" name="圆角矩形 13">
              <a:extLst>
                <a:ext uri="{FF2B5EF4-FFF2-40B4-BE49-F238E27FC236}">
                  <a16:creationId xmlns:a16="http://schemas.microsoft.com/office/drawing/2014/main" id="{161FDAE0-50E6-8B44-F497-38FB0FE0B6A0}"/>
                </a:ext>
              </a:extLst>
            </p:cNvPr>
            <p:cNvSpPr/>
            <p:nvPr/>
          </p:nvSpPr>
          <p:spPr>
            <a:xfrm>
              <a:off x="1673" y="4793"/>
              <a:ext cx="3086" cy="643"/>
            </a:xfrm>
            <a:prstGeom prst="roundRect">
              <a:avLst/>
            </a:prstGeom>
            <a:grp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r>
                <a:rPr lang="en-US" altLang="en-US" b="1" noProof="1">
                  <a:solidFill>
                    <a:schemeClr val="bg1"/>
                  </a:solidFill>
                  <a:latin typeface="微软雅黑" panose="020B0503020204020204" pitchFamily="34" charset="-122"/>
                  <a:sym typeface="+mn-ea"/>
                </a:rPr>
                <a:t>【</a:t>
              </a:r>
              <a:r>
                <a:rPr lang="zh-CN" altLang="en-US" b="1" noProof="1">
                  <a:solidFill>
                    <a:schemeClr val="bg1"/>
                  </a:solidFill>
                  <a:latin typeface="微软雅黑" panose="020B0503020204020204" pitchFamily="34" charset="-122"/>
                  <a:sym typeface="+mn-ea"/>
                </a:rPr>
                <a:t>实</a:t>
              </a:r>
              <a:r>
                <a:rPr lang="en-US" altLang="en-US" b="1" noProof="1">
                  <a:solidFill>
                    <a:schemeClr val="bg1"/>
                  </a:solidFill>
                  <a:latin typeface="微软雅黑" panose="020B0503020204020204" pitchFamily="34" charset="-122"/>
                  <a:sym typeface="+mn-ea"/>
                </a:rPr>
                <a:t>例</a:t>
              </a:r>
              <a:r>
                <a:rPr lang="en-US" altLang="zh-CN" b="1" noProof="1">
                  <a:solidFill>
                    <a:schemeClr val="bg1"/>
                  </a:solidFill>
                  <a:latin typeface="微软雅黑" panose="020B0503020204020204" pitchFamily="34" charset="-122"/>
                  <a:sym typeface="+mn-ea"/>
                </a:rPr>
                <a:t>9</a:t>
              </a:r>
              <a:r>
                <a:rPr lang="en-US" altLang="en-US" b="1" noProof="1">
                  <a:solidFill>
                    <a:schemeClr val="bg1"/>
                  </a:solidFill>
                  <a:latin typeface="微软雅黑" panose="020B0503020204020204" pitchFamily="34" charset="-122"/>
                  <a:sym typeface="+mn-ea"/>
                </a:rPr>
                <a:t>】</a:t>
              </a:r>
              <a:endParaRPr lang="zh-CN" altLang="en-US" noProof="1">
                <a:solidFill>
                  <a:schemeClr val="bg1"/>
                </a:solidFill>
                <a:sym typeface="Arial" panose="020B0604020202020204" pitchFamily="34" charset="0"/>
              </a:endParaRPr>
            </a:p>
          </p:txBody>
        </p:sp>
      </p:grpSp>
      <p:sp>
        <p:nvSpPr>
          <p:cNvPr id="9" name="文本框 36">
            <a:extLst>
              <a:ext uri="{FF2B5EF4-FFF2-40B4-BE49-F238E27FC236}">
                <a16:creationId xmlns:a16="http://schemas.microsoft.com/office/drawing/2014/main" id="{D96BCEDC-B941-EADC-581D-34F6DC7AA015}"/>
              </a:ext>
            </a:extLst>
          </p:cNvPr>
          <p:cNvSpPr txBox="1">
            <a:spLocks noChangeArrowheads="1"/>
          </p:cNvSpPr>
          <p:nvPr/>
        </p:nvSpPr>
        <p:spPr bwMode="auto">
          <a:xfrm>
            <a:off x="3304816" y="2746439"/>
            <a:ext cx="8021784" cy="333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lnSpc>
                <a:spcPts val="2000"/>
              </a:lnSpc>
            </a:pPr>
            <a:r>
              <a:rPr lang="zh-CN" altLang="en-US" sz="1600"/>
              <a:t>执行</a:t>
            </a:r>
            <a:r>
              <a:rPr lang="en-US" altLang="zh-CN" sz="1600"/>
              <a:t>SQL</a:t>
            </a:r>
            <a:r>
              <a:rPr lang="zh-CN" altLang="en-US" sz="1600"/>
              <a:t>语句，删除</a:t>
            </a:r>
            <a:r>
              <a:rPr lang="en-US" altLang="zh-CN" sz="1600"/>
              <a:t>people</a:t>
            </a:r>
            <a:r>
              <a:rPr lang="zh-CN" altLang="en-US" sz="1600"/>
              <a:t>表中的</a:t>
            </a:r>
            <a:r>
              <a:rPr lang="en-US" altLang="zh-CN" sz="1600"/>
              <a:t>n_index</a:t>
            </a:r>
            <a:r>
              <a:rPr lang="zh-CN" altLang="en-US" sz="1600"/>
              <a:t>索引，结果如下：</a:t>
            </a:r>
          </a:p>
        </p:txBody>
      </p:sp>
      <p:sp>
        <p:nvSpPr>
          <p:cNvPr id="10" name="矩形 9">
            <a:extLst>
              <a:ext uri="{FF2B5EF4-FFF2-40B4-BE49-F238E27FC236}">
                <a16:creationId xmlns:a16="http://schemas.microsoft.com/office/drawing/2014/main" id="{43138244-7C59-782E-B1D5-986319BCD8C1}"/>
              </a:ext>
            </a:extLst>
          </p:cNvPr>
          <p:cNvSpPr/>
          <p:nvPr/>
        </p:nvSpPr>
        <p:spPr>
          <a:xfrm>
            <a:off x="1116766" y="5072949"/>
            <a:ext cx="9882453" cy="730796"/>
          </a:xfrm>
          <a:prstGeom prst="rect">
            <a:avLst/>
          </a:prstGeom>
          <a:solidFill>
            <a:schemeClr val="bg2"/>
          </a:solidFill>
          <a:ln w="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noProof="1">
              <a:sym typeface="Arial" panose="020B0604020202020204" pitchFamily="34" charset="0"/>
            </a:endParaRPr>
          </a:p>
        </p:txBody>
      </p:sp>
      <p:sp>
        <p:nvSpPr>
          <p:cNvPr id="11" name="文本框 38">
            <a:extLst>
              <a:ext uri="{FF2B5EF4-FFF2-40B4-BE49-F238E27FC236}">
                <a16:creationId xmlns:a16="http://schemas.microsoft.com/office/drawing/2014/main" id="{BB039359-61C8-CD31-1016-448FDC836CE6}"/>
              </a:ext>
            </a:extLst>
          </p:cNvPr>
          <p:cNvSpPr txBox="1">
            <a:spLocks noChangeArrowheads="1"/>
          </p:cNvSpPr>
          <p:nvPr/>
        </p:nvSpPr>
        <p:spPr bwMode="auto">
          <a:xfrm>
            <a:off x="2144661" y="5165087"/>
            <a:ext cx="857463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r>
              <a:rPr lang="en-US" altLang="zh-CN" sz="1400">
                <a:solidFill>
                  <a:srgbClr val="FF0000"/>
                </a:solidFill>
              </a:rPr>
              <a:t>mysql&gt; SHOW INDEX FROM people \G</a:t>
            </a:r>
          </a:p>
          <a:p>
            <a:pPr eaLnBrk="1" hangingPunct="1"/>
            <a:r>
              <a:rPr lang="en-US" altLang="zh-CN" sz="1400">
                <a:solidFill>
                  <a:srgbClr val="FF0000"/>
                </a:solidFill>
              </a:rPr>
              <a:t>Empty set (0.00 sec)</a:t>
            </a:r>
          </a:p>
        </p:txBody>
      </p:sp>
      <p:sp>
        <p:nvSpPr>
          <p:cNvPr id="12" name="文本框 41">
            <a:extLst>
              <a:ext uri="{FF2B5EF4-FFF2-40B4-BE49-F238E27FC236}">
                <a16:creationId xmlns:a16="http://schemas.microsoft.com/office/drawing/2014/main" id="{5CDBD235-9BA1-A0FA-C185-DD18D4C4F0EA}"/>
              </a:ext>
            </a:extLst>
          </p:cNvPr>
          <p:cNvSpPr txBox="1">
            <a:spLocks noChangeArrowheads="1"/>
          </p:cNvSpPr>
          <p:nvPr/>
        </p:nvSpPr>
        <p:spPr bwMode="auto">
          <a:xfrm>
            <a:off x="905915" y="4588241"/>
            <a:ext cx="10421256" cy="3969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ts val="2600"/>
              </a:lnSpc>
            </a:pPr>
            <a:r>
              <a:rPr lang="zh-CN" altLang="en-US"/>
              <a:t>使用</a:t>
            </a:r>
            <a:r>
              <a:rPr lang="en-US" altLang="zh-CN"/>
              <a:t>SHOW INDEX</a:t>
            </a:r>
            <a:r>
              <a:rPr lang="zh-CN" altLang="en-US"/>
              <a:t>语句查看</a:t>
            </a:r>
            <a:r>
              <a:rPr lang="en-US" altLang="zh-CN"/>
              <a:t>people</a:t>
            </a:r>
            <a:r>
              <a:rPr lang="zh-CN" altLang="en-US"/>
              <a:t>表的索引，结果如下：</a:t>
            </a:r>
          </a:p>
        </p:txBody>
      </p:sp>
    </p:spTree>
    <p:extLst>
      <p:ext uri="{BB962C8B-B14F-4D97-AF65-F5344CB8AC3E}">
        <p14:creationId xmlns:p14="http://schemas.microsoft.com/office/powerpoint/2010/main" val="1686574370"/>
      </p:ext>
    </p:extLst>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WordArt 4"/>
          <p:cNvSpPr>
            <a:spLocks noTextEdit="1"/>
          </p:cNvSpPr>
          <p:nvPr/>
        </p:nvSpPr>
        <p:spPr>
          <a:xfrm>
            <a:off x="4224020" y="2780348"/>
            <a:ext cx="3814763" cy="571500"/>
          </a:xfrm>
          <a:prstGeom prst="rect">
            <a:avLst/>
          </a:prstGeom>
        </p:spPr>
        <p:txBody>
          <a:bodyPr wrap="none" fromWordArt="1">
            <a:prstTxWarp prst="textDeflate">
              <a:avLst>
                <a:gd name="adj" fmla="val 0"/>
              </a:avLst>
            </a:prstTxWarp>
            <a:normAutofit fontScale="92500" lnSpcReduction="10000"/>
          </a:bodyPr>
          <a:lstStyle/>
          <a:p>
            <a:pPr algn="ctr"/>
            <a:r>
              <a:rPr lang="zh-CN" altLang="en-US" sz="3600">
                <a:solidFill>
                  <a:srgbClr val="0070C0"/>
                </a:solidFill>
                <a:effectLst>
                  <a:outerShdw blurRad="38100" dist="25400" dir="5400000" algn="ctr" rotWithShape="0">
                    <a:srgbClr val="6E747A">
                      <a:alpha val="43000"/>
                    </a:srgbClr>
                  </a:outerShdw>
                </a:effectLst>
                <a:latin typeface="Arial" panose="020B0604020202020204" pitchFamily="34" charset="0"/>
                <a:ea typeface="Arial" panose="020B0604020202020204" pitchFamily="34" charset="0"/>
              </a:rPr>
              <a:t>Thank You !</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48E8AB-B901-A54A-4885-B52AE1C98C98}"/>
            </a:ext>
          </a:extLst>
        </p:cNvPr>
        <p:cNvGrpSpPr/>
        <p:nvPr/>
      </p:nvGrpSpPr>
      <p:grpSpPr>
        <a:xfrm>
          <a:off x="0" y="0"/>
          <a:ext cx="0" cy="0"/>
          <a:chOff x="0" y="0"/>
          <a:chExt cx="0" cy="0"/>
        </a:xfrm>
      </p:grpSpPr>
      <p:grpSp>
        <p:nvGrpSpPr>
          <p:cNvPr id="18" name="组合 17">
            <a:extLst>
              <a:ext uri="{FF2B5EF4-FFF2-40B4-BE49-F238E27FC236}">
                <a16:creationId xmlns:a16="http://schemas.microsoft.com/office/drawing/2014/main" id="{9FB5A851-E028-B033-2D2E-405DF3FFEC0C}"/>
              </a:ext>
            </a:extLst>
          </p:cNvPr>
          <p:cNvGrpSpPr/>
          <p:nvPr/>
        </p:nvGrpSpPr>
        <p:grpSpPr>
          <a:xfrm>
            <a:off x="670768" y="1203247"/>
            <a:ext cx="10850465" cy="1053838"/>
            <a:chOff x="812799" y="1508963"/>
            <a:chExt cx="10850465" cy="1658273"/>
          </a:xfrm>
        </p:grpSpPr>
        <p:sp>
          <p:nvSpPr>
            <p:cNvPr id="24" name="íṩľíḍè-圆角矩形 61">
              <a:extLst>
                <a:ext uri="{FF2B5EF4-FFF2-40B4-BE49-F238E27FC236}">
                  <a16:creationId xmlns:a16="http://schemas.microsoft.com/office/drawing/2014/main" id="{B571E108-E0C6-4787-1BA8-D0A9BDB12FBF}"/>
                </a:ext>
              </a:extLst>
            </p:cNvPr>
            <p:cNvSpPr/>
            <p:nvPr/>
          </p:nvSpPr>
          <p:spPr>
            <a:xfrm>
              <a:off x="812799" y="1508963"/>
              <a:ext cx="10850465" cy="1658273"/>
            </a:xfrm>
            <a:prstGeom prst="roundRect">
              <a:avLst>
                <a:gd name="adj" fmla="val 3485"/>
              </a:avLst>
            </a:prstGeom>
            <a:solidFill>
              <a:schemeClr val="accent1"/>
            </a:soli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wrap="none" tIns="216000" bIns="216000" anchorCtr="1">
              <a:normAutofit/>
            </a:bodyP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25" name="íṩľíḍè-圆角矩形 61">
              <a:extLst>
                <a:ext uri="{FF2B5EF4-FFF2-40B4-BE49-F238E27FC236}">
                  <a16:creationId xmlns:a16="http://schemas.microsoft.com/office/drawing/2014/main" id="{788F3794-241B-92C3-BB9C-8F5465462189}"/>
                </a:ext>
              </a:extLst>
            </p:cNvPr>
            <p:cNvSpPr/>
            <p:nvPr/>
          </p:nvSpPr>
          <p:spPr>
            <a:xfrm>
              <a:off x="906109" y="1572467"/>
              <a:ext cx="10650298" cy="1527324"/>
            </a:xfrm>
            <a:prstGeom prst="roundRect">
              <a:avLst>
                <a:gd name="adj" fmla="val 348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tIns="216000" bIns="216000" anchorCtr="1">
              <a:normAutofit/>
            </a:bodyP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grpSp>
      <p:sp>
        <p:nvSpPr>
          <p:cNvPr id="19" name="文本框 41">
            <a:extLst>
              <a:ext uri="{FF2B5EF4-FFF2-40B4-BE49-F238E27FC236}">
                <a16:creationId xmlns:a16="http://schemas.microsoft.com/office/drawing/2014/main" id="{941FEB4F-679C-949D-EB4D-137CF9A79250}"/>
              </a:ext>
            </a:extLst>
          </p:cNvPr>
          <p:cNvSpPr txBox="1">
            <a:spLocks noChangeArrowheads="1"/>
          </p:cNvSpPr>
          <p:nvPr/>
        </p:nvSpPr>
        <p:spPr bwMode="auto">
          <a:xfrm>
            <a:off x="906679" y="1335581"/>
            <a:ext cx="10356981" cy="8104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ts val="2800"/>
              </a:lnSpc>
            </a:pPr>
            <a:r>
              <a:rPr lang="zh-CN" altLang="en-US"/>
              <a:t>在关系型数据库中，索引主要用于</a:t>
            </a:r>
            <a:r>
              <a:rPr lang="zh-CN" altLang="en-US">
                <a:solidFill>
                  <a:srgbClr val="FF0000"/>
                </a:solidFill>
              </a:rPr>
              <a:t>对数据表中一列或多列的值进行排序</a:t>
            </a:r>
            <a:r>
              <a:rPr lang="zh-CN" altLang="en-US"/>
              <a:t>，使用它可以有效提高数据库中特定数据的查询速度。</a:t>
            </a:r>
          </a:p>
        </p:txBody>
      </p:sp>
      <p:sp>
        <p:nvSpPr>
          <p:cNvPr id="21" name="文本框 41">
            <a:extLst>
              <a:ext uri="{FF2B5EF4-FFF2-40B4-BE49-F238E27FC236}">
                <a16:creationId xmlns:a16="http://schemas.microsoft.com/office/drawing/2014/main" id="{F0260744-FEF4-64D0-0F37-2C46EFC1D7B0}"/>
              </a:ext>
            </a:extLst>
          </p:cNvPr>
          <p:cNvSpPr txBox="1">
            <a:spLocks noChangeArrowheads="1"/>
          </p:cNvSpPr>
          <p:nvPr/>
        </p:nvSpPr>
        <p:spPr bwMode="auto">
          <a:xfrm>
            <a:off x="898392" y="2391462"/>
            <a:ext cx="10421256" cy="7591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ts val="2600"/>
              </a:lnSpc>
            </a:pPr>
            <a:r>
              <a:rPr lang="zh-CN" altLang="zh-CN"/>
              <a:t>索引是一种</a:t>
            </a:r>
            <a:r>
              <a:rPr lang="zh-CN" altLang="zh-CN">
                <a:solidFill>
                  <a:srgbClr val="FF0000"/>
                </a:solidFill>
              </a:rPr>
              <a:t>单独的</a:t>
            </a:r>
            <a:r>
              <a:rPr lang="zh-CN" altLang="zh-CN"/>
              <a:t>、</a:t>
            </a:r>
            <a:r>
              <a:rPr lang="zh-CN" altLang="zh-CN">
                <a:solidFill>
                  <a:srgbClr val="FF0000"/>
                </a:solidFill>
              </a:rPr>
              <a:t>存储在磁盘上的数据库结构</a:t>
            </a:r>
            <a:r>
              <a:rPr lang="zh-CN" altLang="zh-CN"/>
              <a:t>，包含对数据表中所有记录的</a:t>
            </a:r>
            <a:r>
              <a:rPr lang="zh-CN" altLang="zh-CN">
                <a:solidFill>
                  <a:srgbClr val="FF0000"/>
                </a:solidFill>
              </a:rPr>
              <a:t>引用指针</a:t>
            </a:r>
            <a:r>
              <a:rPr lang="zh-CN" altLang="zh-CN"/>
              <a:t>。它的作用就相当于书籍的目录，使用它可以快速找出在某个或多个列中有一特定值的行。</a:t>
            </a:r>
            <a:endParaRPr lang="zh-CN" altLang="en-US"/>
          </a:p>
        </p:txBody>
      </p:sp>
      <p:sp>
        <p:nvSpPr>
          <p:cNvPr id="22" name="文本框 41">
            <a:extLst>
              <a:ext uri="{FF2B5EF4-FFF2-40B4-BE49-F238E27FC236}">
                <a16:creationId xmlns:a16="http://schemas.microsoft.com/office/drawing/2014/main" id="{F196C000-8A97-521C-512B-8D43B6C668AD}"/>
              </a:ext>
            </a:extLst>
          </p:cNvPr>
          <p:cNvSpPr txBox="1">
            <a:spLocks noChangeArrowheads="1"/>
          </p:cNvSpPr>
          <p:nvPr/>
        </p:nvSpPr>
        <p:spPr bwMode="auto">
          <a:xfrm>
            <a:off x="901496" y="3113053"/>
            <a:ext cx="10421256" cy="17306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ts val="2600"/>
              </a:lnSpc>
            </a:pPr>
            <a:r>
              <a:rPr lang="zh-CN" altLang="en-US"/>
              <a:t>索引是在存储引擎中实现的，每种存储引擎支持的索引类型有所不同，应根据数据库所应用的存储引擎定义每个表的最大索引数和最大索引长度。</a:t>
            </a:r>
            <a:r>
              <a:rPr lang="en-US" altLang="zh-CN"/>
              <a:t>MySQL</a:t>
            </a:r>
            <a:r>
              <a:rPr lang="zh-CN" altLang="en-US"/>
              <a:t>目前支持</a:t>
            </a:r>
            <a:r>
              <a:rPr lang="en-US" altLang="zh-CN">
                <a:solidFill>
                  <a:srgbClr val="FF0000"/>
                </a:solidFill>
              </a:rPr>
              <a:t>BTREE</a:t>
            </a:r>
            <a:r>
              <a:rPr lang="zh-CN" altLang="en-US"/>
              <a:t>和</a:t>
            </a:r>
            <a:r>
              <a:rPr lang="en-US" altLang="zh-CN">
                <a:solidFill>
                  <a:srgbClr val="FF0000"/>
                </a:solidFill>
              </a:rPr>
              <a:t>HASH</a:t>
            </a:r>
            <a:r>
              <a:rPr lang="zh-CN" altLang="en-US"/>
              <a:t>两种索引。</a:t>
            </a:r>
            <a:r>
              <a:rPr lang="en-US" altLang="zh-CN">
                <a:solidFill>
                  <a:srgbClr val="FF0000"/>
                </a:solidFill>
              </a:rPr>
              <a:t>MyISAM</a:t>
            </a:r>
            <a:r>
              <a:rPr lang="zh-CN" altLang="en-US"/>
              <a:t>和</a:t>
            </a:r>
            <a:r>
              <a:rPr lang="en-US" altLang="zh-CN">
                <a:solidFill>
                  <a:srgbClr val="FF0000"/>
                </a:solidFill>
              </a:rPr>
              <a:t>InnoDB</a:t>
            </a:r>
            <a:r>
              <a:rPr lang="zh-CN" altLang="en-US">
                <a:solidFill>
                  <a:srgbClr val="FF0000"/>
                </a:solidFill>
              </a:rPr>
              <a:t>存储引擎</a:t>
            </a:r>
            <a:r>
              <a:rPr lang="zh-CN" altLang="en-US"/>
              <a:t>默认只支持</a:t>
            </a:r>
            <a:r>
              <a:rPr lang="en-US" altLang="zh-CN">
                <a:solidFill>
                  <a:srgbClr val="FF0000"/>
                </a:solidFill>
              </a:rPr>
              <a:t>BTREE</a:t>
            </a:r>
            <a:r>
              <a:rPr lang="zh-CN" altLang="en-US">
                <a:solidFill>
                  <a:srgbClr val="FF0000"/>
                </a:solidFill>
              </a:rPr>
              <a:t>索引</a:t>
            </a:r>
            <a:r>
              <a:rPr lang="zh-CN" altLang="en-US"/>
              <a:t>；</a:t>
            </a:r>
            <a:r>
              <a:rPr lang="en-US" altLang="zh-CN">
                <a:solidFill>
                  <a:srgbClr val="FF0000"/>
                </a:solidFill>
              </a:rPr>
              <a:t>MEMORY</a:t>
            </a:r>
            <a:r>
              <a:rPr lang="zh-CN" altLang="en-US">
                <a:solidFill>
                  <a:srgbClr val="FF0000"/>
                </a:solidFill>
              </a:rPr>
              <a:t>存储引擎</a:t>
            </a:r>
            <a:r>
              <a:rPr lang="zh-CN" altLang="en-US"/>
              <a:t>默认创建的是</a:t>
            </a:r>
            <a:r>
              <a:rPr lang="en-US" altLang="zh-CN">
                <a:solidFill>
                  <a:srgbClr val="FF0000"/>
                </a:solidFill>
              </a:rPr>
              <a:t>HASH</a:t>
            </a:r>
            <a:r>
              <a:rPr lang="zh-CN" altLang="en-US">
                <a:solidFill>
                  <a:srgbClr val="FF0000"/>
                </a:solidFill>
              </a:rPr>
              <a:t>索引</a:t>
            </a:r>
            <a:r>
              <a:rPr lang="zh-CN" altLang="en-US"/>
              <a:t>，它也支持</a:t>
            </a:r>
            <a:r>
              <a:rPr lang="en-US" altLang="zh-CN">
                <a:solidFill>
                  <a:srgbClr val="FF0000"/>
                </a:solidFill>
              </a:rPr>
              <a:t>BTREE</a:t>
            </a:r>
            <a:r>
              <a:rPr lang="zh-CN" altLang="en-US">
                <a:solidFill>
                  <a:srgbClr val="FF0000"/>
                </a:solidFill>
              </a:rPr>
              <a:t>索引</a:t>
            </a:r>
            <a:r>
              <a:rPr lang="zh-CN" altLang="en-US"/>
              <a:t>。每种存储引擎对每个表至少支持</a:t>
            </a:r>
            <a:r>
              <a:rPr lang="en-US" altLang="zh-CN">
                <a:solidFill>
                  <a:srgbClr val="FF0000"/>
                </a:solidFill>
              </a:rPr>
              <a:t>16</a:t>
            </a:r>
            <a:r>
              <a:rPr lang="zh-CN" altLang="en-US">
                <a:solidFill>
                  <a:srgbClr val="FF0000"/>
                </a:solidFill>
              </a:rPr>
              <a:t>个索引</a:t>
            </a:r>
            <a:r>
              <a:rPr lang="zh-CN" altLang="en-US"/>
              <a:t>，总索引长度至少为</a:t>
            </a:r>
            <a:r>
              <a:rPr lang="en-US" altLang="zh-CN">
                <a:solidFill>
                  <a:srgbClr val="FF0000"/>
                </a:solidFill>
              </a:rPr>
              <a:t>256</a:t>
            </a:r>
            <a:r>
              <a:rPr lang="zh-CN" altLang="en-US">
                <a:solidFill>
                  <a:srgbClr val="FF0000"/>
                </a:solidFill>
              </a:rPr>
              <a:t>字节</a:t>
            </a:r>
            <a:r>
              <a:rPr lang="zh-CN" altLang="en-US"/>
              <a:t>。大多数存储引擎有更高的限制。</a:t>
            </a:r>
          </a:p>
        </p:txBody>
      </p:sp>
      <p:sp>
        <p:nvSpPr>
          <p:cNvPr id="23" name="文本框 41">
            <a:extLst>
              <a:ext uri="{FF2B5EF4-FFF2-40B4-BE49-F238E27FC236}">
                <a16:creationId xmlns:a16="http://schemas.microsoft.com/office/drawing/2014/main" id="{2ABB0BA0-31E0-1957-DE97-1F382D76E2F0}"/>
              </a:ext>
            </a:extLst>
          </p:cNvPr>
          <p:cNvSpPr txBox="1">
            <a:spLocks noChangeArrowheads="1"/>
          </p:cNvSpPr>
          <p:nvPr/>
        </p:nvSpPr>
        <p:spPr bwMode="auto">
          <a:xfrm>
            <a:off x="971993" y="4796994"/>
            <a:ext cx="9799649" cy="1754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marL="285750" indent="-285750" algn="just" eaLnBrk="1" hangingPunct="1">
              <a:lnSpc>
                <a:spcPct val="150000"/>
              </a:lnSpc>
              <a:buFont typeface="Wingdings" panose="05000000000000000000" pitchFamily="2" charset="2"/>
              <a:buChar char="u"/>
            </a:pPr>
            <a:r>
              <a:rPr lang="zh-CN" altLang="en-US">
                <a:solidFill>
                  <a:schemeClr val="tx1">
                    <a:lumMod val="65000"/>
                    <a:lumOff val="35000"/>
                  </a:schemeClr>
                </a:solidFill>
              </a:rPr>
              <a:t>可以</a:t>
            </a:r>
            <a:r>
              <a:rPr lang="zh-CN" altLang="en-US">
                <a:solidFill>
                  <a:srgbClr val="FF0000"/>
                </a:solidFill>
              </a:rPr>
              <a:t>大大加快数据的检索速度</a:t>
            </a:r>
            <a:r>
              <a:rPr lang="zh-CN" altLang="en-US">
                <a:solidFill>
                  <a:schemeClr val="tx1">
                    <a:lumMod val="65000"/>
                    <a:lumOff val="35000"/>
                  </a:schemeClr>
                </a:solidFill>
              </a:rPr>
              <a:t>，这也是创建索引最主要的原因。</a:t>
            </a:r>
            <a:endParaRPr lang="en-US" altLang="zh-CN">
              <a:solidFill>
                <a:schemeClr val="tx1">
                  <a:lumMod val="65000"/>
                  <a:lumOff val="35000"/>
                </a:schemeClr>
              </a:solidFill>
            </a:endParaRPr>
          </a:p>
          <a:p>
            <a:pPr marL="285750" indent="-285750" algn="just" eaLnBrk="1" hangingPunct="1">
              <a:lnSpc>
                <a:spcPct val="150000"/>
              </a:lnSpc>
              <a:buFont typeface="Wingdings" panose="05000000000000000000" pitchFamily="2" charset="2"/>
              <a:buChar char="u"/>
            </a:pPr>
            <a:r>
              <a:rPr lang="zh-CN" altLang="en-US">
                <a:solidFill>
                  <a:schemeClr val="tx1">
                    <a:lumMod val="65000"/>
                    <a:lumOff val="35000"/>
                  </a:schemeClr>
                </a:solidFill>
              </a:rPr>
              <a:t>创建唯一索引，可以</a:t>
            </a:r>
            <a:r>
              <a:rPr lang="zh-CN" altLang="en-US">
                <a:solidFill>
                  <a:srgbClr val="FF0000"/>
                </a:solidFill>
              </a:rPr>
              <a:t>保证数据库表中每行数据的唯一性</a:t>
            </a:r>
            <a:r>
              <a:rPr lang="zh-CN" altLang="en-US">
                <a:solidFill>
                  <a:schemeClr val="tx1">
                    <a:lumMod val="65000"/>
                    <a:lumOff val="35000"/>
                  </a:schemeClr>
                </a:solidFill>
              </a:rPr>
              <a:t>。</a:t>
            </a:r>
            <a:endParaRPr lang="en-US" altLang="zh-CN">
              <a:solidFill>
                <a:schemeClr val="tx1">
                  <a:lumMod val="65000"/>
                  <a:lumOff val="35000"/>
                </a:schemeClr>
              </a:solidFill>
            </a:endParaRPr>
          </a:p>
          <a:p>
            <a:pPr marL="285750" indent="-285750" algn="just" eaLnBrk="1" hangingPunct="1">
              <a:lnSpc>
                <a:spcPct val="150000"/>
              </a:lnSpc>
              <a:buFont typeface="Wingdings" panose="05000000000000000000" pitchFamily="2" charset="2"/>
              <a:buChar char="u"/>
            </a:pPr>
            <a:r>
              <a:rPr lang="zh-CN" altLang="en-US">
                <a:solidFill>
                  <a:srgbClr val="FF0000"/>
                </a:solidFill>
              </a:rPr>
              <a:t>加速表和表之间的连接</a:t>
            </a:r>
            <a:r>
              <a:rPr lang="zh-CN" altLang="en-US">
                <a:solidFill>
                  <a:schemeClr val="tx1">
                    <a:lumMod val="65000"/>
                    <a:lumOff val="35000"/>
                  </a:schemeClr>
                </a:solidFill>
              </a:rPr>
              <a:t>。</a:t>
            </a:r>
            <a:endParaRPr lang="en-US" altLang="zh-CN">
              <a:solidFill>
                <a:schemeClr val="tx1">
                  <a:lumMod val="65000"/>
                  <a:lumOff val="35000"/>
                </a:schemeClr>
              </a:solidFill>
            </a:endParaRPr>
          </a:p>
          <a:p>
            <a:pPr marL="285750" indent="-285750" algn="just" eaLnBrk="1" hangingPunct="1">
              <a:lnSpc>
                <a:spcPct val="150000"/>
              </a:lnSpc>
              <a:buFont typeface="Wingdings" panose="05000000000000000000" pitchFamily="2" charset="2"/>
              <a:buChar char="u"/>
            </a:pPr>
            <a:r>
              <a:rPr lang="zh-CN" altLang="en-US">
                <a:solidFill>
                  <a:schemeClr val="tx1">
                    <a:lumMod val="65000"/>
                    <a:lumOff val="35000"/>
                  </a:schemeClr>
                </a:solidFill>
              </a:rPr>
              <a:t>在使用分组和排序子句进行数据检索时，可以显著</a:t>
            </a:r>
            <a:r>
              <a:rPr lang="zh-CN" altLang="en-US">
                <a:solidFill>
                  <a:srgbClr val="FF0000"/>
                </a:solidFill>
              </a:rPr>
              <a:t>减少查询中分组和排序的时间</a:t>
            </a:r>
            <a:r>
              <a:rPr lang="zh-CN" altLang="en-US">
                <a:solidFill>
                  <a:schemeClr val="tx1">
                    <a:lumMod val="65000"/>
                    <a:lumOff val="35000"/>
                  </a:schemeClr>
                </a:solidFill>
              </a:rPr>
              <a:t>。</a:t>
            </a:r>
          </a:p>
        </p:txBody>
      </p:sp>
    </p:spTree>
    <p:extLst>
      <p:ext uri="{BB962C8B-B14F-4D97-AF65-F5344CB8AC3E}">
        <p14:creationId xmlns:p14="http://schemas.microsoft.com/office/powerpoint/2010/main" val="914846537"/>
      </p:ext>
    </p:extLst>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73B204-1E8D-CBF2-BA37-B5FEB1C799C2}"/>
            </a:ext>
          </a:extLst>
        </p:cNvPr>
        <p:cNvGrpSpPr/>
        <p:nvPr/>
      </p:nvGrpSpPr>
      <p:grpSpPr>
        <a:xfrm>
          <a:off x="0" y="0"/>
          <a:ext cx="0" cy="0"/>
          <a:chOff x="0" y="0"/>
          <a:chExt cx="0" cy="0"/>
        </a:xfrm>
      </p:grpSpPr>
      <p:sp>
        <p:nvSpPr>
          <p:cNvPr id="3" name="文本框 41">
            <a:extLst>
              <a:ext uri="{FF2B5EF4-FFF2-40B4-BE49-F238E27FC236}">
                <a16:creationId xmlns:a16="http://schemas.microsoft.com/office/drawing/2014/main" id="{6CCD272E-2E71-1D21-B842-8744DBAEE334}"/>
              </a:ext>
            </a:extLst>
          </p:cNvPr>
          <p:cNvSpPr txBox="1">
            <a:spLocks noChangeArrowheads="1"/>
          </p:cNvSpPr>
          <p:nvPr/>
        </p:nvSpPr>
        <p:spPr bwMode="auto">
          <a:xfrm>
            <a:off x="913412" y="1451224"/>
            <a:ext cx="9799649" cy="507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marL="285750" indent="-285750" algn="just" eaLnBrk="1" hangingPunct="1">
              <a:lnSpc>
                <a:spcPct val="150000"/>
              </a:lnSpc>
              <a:buFont typeface="Wingdings" panose="05000000000000000000" pitchFamily="2" charset="2"/>
              <a:buChar char="u"/>
            </a:pPr>
            <a:r>
              <a:rPr lang="zh-CN" altLang="en-US">
                <a:solidFill>
                  <a:srgbClr val="FF0000"/>
                </a:solidFill>
              </a:rPr>
              <a:t>普通索引：</a:t>
            </a:r>
            <a:r>
              <a:rPr lang="zh-CN" altLang="en-US">
                <a:solidFill>
                  <a:schemeClr val="tx1">
                    <a:lumMod val="65000"/>
                    <a:lumOff val="35000"/>
                  </a:schemeClr>
                </a:solidFill>
              </a:rPr>
              <a:t>普通索引（</a:t>
            </a:r>
            <a:r>
              <a:rPr lang="en-US" altLang="zh-CN">
                <a:solidFill>
                  <a:schemeClr val="tx1">
                    <a:lumMod val="65000"/>
                    <a:lumOff val="35000"/>
                  </a:schemeClr>
                </a:solidFill>
              </a:rPr>
              <a:t>INDEX</a:t>
            </a:r>
            <a:r>
              <a:rPr lang="zh-CN" altLang="en-US">
                <a:solidFill>
                  <a:schemeClr val="tx1">
                    <a:lumMod val="65000"/>
                    <a:lumOff val="35000"/>
                  </a:schemeClr>
                </a:solidFill>
              </a:rPr>
              <a:t>）是</a:t>
            </a:r>
            <a:r>
              <a:rPr lang="en-US" altLang="zh-CN">
                <a:solidFill>
                  <a:schemeClr val="tx1">
                    <a:lumMod val="65000"/>
                    <a:lumOff val="35000"/>
                  </a:schemeClr>
                </a:solidFill>
              </a:rPr>
              <a:t>MySQL</a:t>
            </a:r>
            <a:r>
              <a:rPr lang="zh-CN" altLang="en-US">
                <a:solidFill>
                  <a:schemeClr val="tx1">
                    <a:lumMod val="65000"/>
                    <a:lumOff val="35000"/>
                  </a:schemeClr>
                </a:solidFill>
              </a:rPr>
              <a:t>中最基本的索引，它没有任何限制，它的唯一任务是</a:t>
            </a:r>
            <a:r>
              <a:rPr lang="zh-CN" altLang="en-US">
                <a:solidFill>
                  <a:srgbClr val="FF0000"/>
                </a:solidFill>
              </a:rPr>
              <a:t>加快对数据的访问速度</a:t>
            </a:r>
            <a:r>
              <a:rPr lang="zh-CN" altLang="en-US">
                <a:solidFill>
                  <a:schemeClr val="tx1">
                    <a:lumMod val="65000"/>
                    <a:lumOff val="35000"/>
                  </a:schemeClr>
                </a:solidFill>
              </a:rPr>
              <a:t>。</a:t>
            </a:r>
          </a:p>
          <a:p>
            <a:pPr marL="285750" indent="-285750" algn="just" eaLnBrk="1" hangingPunct="1">
              <a:lnSpc>
                <a:spcPct val="150000"/>
              </a:lnSpc>
              <a:buFont typeface="Wingdings" panose="05000000000000000000" pitchFamily="2" charset="2"/>
              <a:buChar char="u"/>
            </a:pPr>
            <a:r>
              <a:rPr lang="zh-CN" altLang="en-US">
                <a:solidFill>
                  <a:srgbClr val="FF0000"/>
                </a:solidFill>
              </a:rPr>
              <a:t>组合索引：</a:t>
            </a:r>
            <a:r>
              <a:rPr lang="zh-CN" altLang="en-US">
                <a:solidFill>
                  <a:schemeClr val="tx1">
                    <a:lumMod val="65000"/>
                    <a:lumOff val="35000"/>
                  </a:schemeClr>
                </a:solidFill>
              </a:rPr>
              <a:t>组合索引是相对单列索引而言，单列索引是指索引中只包含单个列，一个表可以有多个单列索引；组合索引是指</a:t>
            </a:r>
            <a:r>
              <a:rPr lang="zh-CN" altLang="en-US">
                <a:solidFill>
                  <a:srgbClr val="FF0000"/>
                </a:solidFill>
              </a:rPr>
              <a:t>在表的多个字段组合上创建的索引</a:t>
            </a:r>
            <a:r>
              <a:rPr lang="zh-CN" altLang="en-US">
                <a:solidFill>
                  <a:schemeClr val="tx1">
                    <a:lumMod val="65000"/>
                    <a:lumOff val="35000"/>
                  </a:schemeClr>
                </a:solidFill>
              </a:rPr>
              <a:t>。</a:t>
            </a:r>
          </a:p>
          <a:p>
            <a:pPr marL="285750" indent="-285750" algn="just" eaLnBrk="1" hangingPunct="1">
              <a:lnSpc>
                <a:spcPct val="150000"/>
              </a:lnSpc>
              <a:buFont typeface="Wingdings" panose="05000000000000000000" pitchFamily="2" charset="2"/>
              <a:buChar char="u"/>
            </a:pPr>
            <a:r>
              <a:rPr lang="zh-CN" altLang="en-US">
                <a:solidFill>
                  <a:srgbClr val="FF0000"/>
                </a:solidFill>
              </a:rPr>
              <a:t>唯一索引：</a:t>
            </a:r>
            <a:r>
              <a:rPr lang="zh-CN" altLang="en-US">
                <a:solidFill>
                  <a:schemeClr val="tx1">
                    <a:lumMod val="65000"/>
                    <a:lumOff val="35000"/>
                  </a:schemeClr>
                </a:solidFill>
              </a:rPr>
              <a:t>唯一索引（</a:t>
            </a:r>
            <a:r>
              <a:rPr lang="en-US" altLang="zh-CN">
                <a:solidFill>
                  <a:schemeClr val="tx1">
                    <a:lumMod val="65000"/>
                    <a:lumOff val="35000"/>
                  </a:schemeClr>
                </a:solidFill>
              </a:rPr>
              <a:t>UNIQUE</a:t>
            </a:r>
            <a:r>
              <a:rPr lang="zh-CN" altLang="en-US">
                <a:solidFill>
                  <a:schemeClr val="tx1">
                    <a:lumMod val="65000"/>
                    <a:lumOff val="35000"/>
                  </a:schemeClr>
                </a:solidFill>
              </a:rPr>
              <a:t>）与普通索引类似，不同之处在于</a:t>
            </a:r>
            <a:r>
              <a:rPr lang="zh-CN" altLang="en-US">
                <a:solidFill>
                  <a:srgbClr val="FF0000"/>
                </a:solidFill>
              </a:rPr>
              <a:t>索引列的值必须唯一</a:t>
            </a:r>
            <a:r>
              <a:rPr lang="zh-CN" altLang="en-US">
                <a:solidFill>
                  <a:schemeClr val="tx1">
                    <a:lumMod val="65000"/>
                    <a:lumOff val="35000"/>
                  </a:schemeClr>
                </a:solidFill>
              </a:rPr>
              <a:t>，但允许有空值。如果索引包含多个字段，则列值的组合必须唯一。创建唯一索引的主要目的不是提高查询速度，而是</a:t>
            </a:r>
            <a:r>
              <a:rPr lang="zh-CN" altLang="en-US">
                <a:solidFill>
                  <a:srgbClr val="FF0000"/>
                </a:solidFill>
              </a:rPr>
              <a:t>避免数据重复</a:t>
            </a:r>
            <a:r>
              <a:rPr lang="zh-CN" altLang="en-US">
                <a:solidFill>
                  <a:schemeClr val="tx1">
                    <a:lumMod val="65000"/>
                    <a:lumOff val="35000"/>
                  </a:schemeClr>
                </a:solidFill>
              </a:rPr>
              <a:t>。</a:t>
            </a:r>
            <a:endParaRPr lang="en-US" altLang="zh-CN">
              <a:solidFill>
                <a:schemeClr val="tx1">
                  <a:lumMod val="65000"/>
                  <a:lumOff val="35000"/>
                </a:schemeClr>
              </a:solidFill>
            </a:endParaRPr>
          </a:p>
          <a:p>
            <a:pPr marL="285750" indent="-285750" algn="just" eaLnBrk="1" hangingPunct="1">
              <a:lnSpc>
                <a:spcPct val="150000"/>
              </a:lnSpc>
              <a:buFont typeface="Wingdings" panose="05000000000000000000" pitchFamily="2" charset="2"/>
              <a:buChar char="u"/>
            </a:pPr>
            <a:r>
              <a:rPr lang="zh-CN" altLang="en-US">
                <a:solidFill>
                  <a:srgbClr val="FF0000"/>
                </a:solidFill>
              </a:rPr>
              <a:t>全文索引：</a:t>
            </a:r>
            <a:r>
              <a:rPr lang="zh-CN" altLang="en-US">
                <a:solidFill>
                  <a:schemeClr val="tx1">
                    <a:lumMod val="65000"/>
                    <a:lumOff val="35000"/>
                  </a:schemeClr>
                </a:solidFill>
              </a:rPr>
              <a:t>全文索引（</a:t>
            </a:r>
            <a:r>
              <a:rPr lang="en-US" altLang="zh-CN">
                <a:solidFill>
                  <a:schemeClr val="tx1">
                    <a:lumMod val="65000"/>
                    <a:lumOff val="35000"/>
                  </a:schemeClr>
                </a:solidFill>
              </a:rPr>
              <a:t>FULLTEXT</a:t>
            </a:r>
            <a:r>
              <a:rPr lang="zh-CN" altLang="en-US">
                <a:solidFill>
                  <a:schemeClr val="tx1">
                    <a:lumMod val="65000"/>
                    <a:lumOff val="35000"/>
                  </a:schemeClr>
                </a:solidFill>
              </a:rPr>
              <a:t>）可以在</a:t>
            </a:r>
            <a:r>
              <a:rPr lang="en-US" altLang="zh-CN">
                <a:solidFill>
                  <a:srgbClr val="FF0000"/>
                </a:solidFill>
              </a:rPr>
              <a:t>CHAR</a:t>
            </a:r>
            <a:r>
              <a:rPr lang="zh-CN" altLang="en-US">
                <a:solidFill>
                  <a:srgbClr val="FF0000"/>
                </a:solidFill>
              </a:rPr>
              <a:t>，</a:t>
            </a:r>
            <a:r>
              <a:rPr lang="en-US" altLang="zh-CN">
                <a:solidFill>
                  <a:srgbClr val="FF0000"/>
                </a:solidFill>
              </a:rPr>
              <a:t>VARCHAR</a:t>
            </a:r>
            <a:r>
              <a:rPr lang="zh-CN" altLang="en-US">
                <a:solidFill>
                  <a:srgbClr val="FF0000"/>
                </a:solidFill>
              </a:rPr>
              <a:t>和</a:t>
            </a:r>
            <a:r>
              <a:rPr lang="en-US" altLang="zh-CN">
                <a:solidFill>
                  <a:srgbClr val="FF0000"/>
                </a:solidFill>
              </a:rPr>
              <a:t>TEXT</a:t>
            </a:r>
            <a:r>
              <a:rPr lang="zh-CN" altLang="en-US">
                <a:solidFill>
                  <a:srgbClr val="FF0000"/>
                </a:solidFill>
              </a:rPr>
              <a:t>类型</a:t>
            </a:r>
            <a:r>
              <a:rPr lang="zh-CN" altLang="en-US">
                <a:solidFill>
                  <a:schemeClr val="tx1">
                    <a:lumMod val="65000"/>
                    <a:lumOff val="35000"/>
                  </a:schemeClr>
                </a:solidFill>
              </a:rPr>
              <a:t>的列上创建。在创建索引的列上支持值的全文查找，并且允许列值重复和为</a:t>
            </a:r>
            <a:r>
              <a:rPr lang="en-US" altLang="zh-CN">
                <a:solidFill>
                  <a:schemeClr val="tx1">
                    <a:lumMod val="65000"/>
                    <a:lumOff val="35000"/>
                  </a:schemeClr>
                </a:solidFill>
              </a:rPr>
              <a:t>NULL</a:t>
            </a:r>
            <a:r>
              <a:rPr lang="zh-CN" altLang="en-US">
                <a:solidFill>
                  <a:schemeClr val="tx1">
                    <a:lumMod val="65000"/>
                    <a:lumOff val="35000"/>
                  </a:schemeClr>
                </a:solidFill>
              </a:rPr>
              <a:t>。</a:t>
            </a:r>
          </a:p>
          <a:p>
            <a:pPr marL="285750" indent="-285750" algn="just" eaLnBrk="1" hangingPunct="1">
              <a:lnSpc>
                <a:spcPct val="150000"/>
              </a:lnSpc>
              <a:buFont typeface="Wingdings" panose="05000000000000000000" pitchFamily="2" charset="2"/>
              <a:buChar char="u"/>
            </a:pPr>
            <a:r>
              <a:rPr lang="zh-CN" altLang="en-US">
                <a:solidFill>
                  <a:srgbClr val="FF0000"/>
                </a:solidFill>
              </a:rPr>
              <a:t>空间索引：</a:t>
            </a:r>
            <a:r>
              <a:rPr lang="zh-CN" altLang="en-US">
                <a:solidFill>
                  <a:schemeClr val="tx1">
                    <a:lumMod val="65000"/>
                    <a:lumOff val="35000"/>
                  </a:schemeClr>
                </a:solidFill>
              </a:rPr>
              <a:t>空间索引（</a:t>
            </a:r>
            <a:r>
              <a:rPr lang="en-US" altLang="zh-CN">
                <a:solidFill>
                  <a:schemeClr val="tx1">
                    <a:lumMod val="65000"/>
                    <a:lumOff val="35000"/>
                  </a:schemeClr>
                </a:solidFill>
              </a:rPr>
              <a:t>SPATIAL</a:t>
            </a:r>
            <a:r>
              <a:rPr lang="zh-CN" altLang="en-US">
                <a:solidFill>
                  <a:schemeClr val="tx1">
                    <a:lumMod val="65000"/>
                    <a:lumOff val="35000"/>
                  </a:schemeClr>
                </a:solidFill>
              </a:rPr>
              <a:t>）是对</a:t>
            </a:r>
            <a:r>
              <a:rPr lang="zh-CN" altLang="en-US">
                <a:solidFill>
                  <a:srgbClr val="FF0000"/>
                </a:solidFill>
              </a:rPr>
              <a:t>空间数据类型的字段</a:t>
            </a:r>
            <a:r>
              <a:rPr lang="zh-CN" altLang="en-US">
                <a:solidFill>
                  <a:schemeClr val="tx1">
                    <a:lumMod val="65000"/>
                    <a:lumOff val="35000"/>
                  </a:schemeClr>
                </a:solidFill>
              </a:rPr>
              <a:t>创建的索引，</a:t>
            </a:r>
            <a:r>
              <a:rPr lang="en-US" altLang="zh-CN">
                <a:solidFill>
                  <a:schemeClr val="tx1">
                    <a:lumMod val="65000"/>
                    <a:lumOff val="35000"/>
                  </a:schemeClr>
                </a:solidFill>
              </a:rPr>
              <a:t>MySQL</a:t>
            </a:r>
            <a:r>
              <a:rPr lang="zh-CN" altLang="en-US">
                <a:solidFill>
                  <a:schemeClr val="tx1">
                    <a:lumMod val="65000"/>
                    <a:lumOff val="35000"/>
                  </a:schemeClr>
                </a:solidFill>
              </a:rPr>
              <a:t>中的空间数据类型主要有</a:t>
            </a:r>
            <a:r>
              <a:rPr lang="en-US" altLang="zh-CN">
                <a:solidFill>
                  <a:srgbClr val="FF0000"/>
                </a:solidFill>
              </a:rPr>
              <a:t>GEOMETRY</a:t>
            </a:r>
            <a:r>
              <a:rPr lang="zh-CN" altLang="en-US">
                <a:solidFill>
                  <a:srgbClr val="FF0000"/>
                </a:solidFill>
              </a:rPr>
              <a:t>、</a:t>
            </a:r>
            <a:r>
              <a:rPr lang="en-US" altLang="zh-CN">
                <a:solidFill>
                  <a:srgbClr val="FF0000"/>
                </a:solidFill>
              </a:rPr>
              <a:t>POINT</a:t>
            </a:r>
            <a:r>
              <a:rPr lang="zh-CN" altLang="en-US">
                <a:solidFill>
                  <a:srgbClr val="FF0000"/>
                </a:solidFill>
              </a:rPr>
              <a:t>、</a:t>
            </a:r>
            <a:r>
              <a:rPr lang="en-US" altLang="zh-CN">
                <a:solidFill>
                  <a:srgbClr val="FF0000"/>
                </a:solidFill>
              </a:rPr>
              <a:t>LINESTRING</a:t>
            </a:r>
            <a:r>
              <a:rPr lang="zh-CN" altLang="en-US">
                <a:solidFill>
                  <a:srgbClr val="FF0000"/>
                </a:solidFill>
              </a:rPr>
              <a:t>和</a:t>
            </a:r>
            <a:r>
              <a:rPr lang="en-US" altLang="zh-CN">
                <a:solidFill>
                  <a:srgbClr val="FF0000"/>
                </a:solidFill>
              </a:rPr>
              <a:t>POLYGON</a:t>
            </a:r>
            <a:r>
              <a:rPr lang="zh-CN" altLang="en-US">
                <a:solidFill>
                  <a:schemeClr val="tx1">
                    <a:lumMod val="65000"/>
                    <a:lumOff val="35000"/>
                  </a:schemeClr>
                </a:solidFill>
              </a:rPr>
              <a:t>。创建空间索引的字段，必须将其声明为</a:t>
            </a:r>
            <a:r>
              <a:rPr lang="en-US" altLang="zh-CN">
                <a:solidFill>
                  <a:srgbClr val="FF0000"/>
                </a:solidFill>
              </a:rPr>
              <a:t>NOT NULL</a:t>
            </a:r>
            <a:r>
              <a:rPr lang="zh-CN" altLang="en-US">
                <a:solidFill>
                  <a:schemeClr val="tx1">
                    <a:lumMod val="65000"/>
                    <a:lumOff val="35000"/>
                  </a:schemeClr>
                </a:solidFill>
              </a:rPr>
              <a:t>。</a:t>
            </a:r>
          </a:p>
        </p:txBody>
      </p:sp>
    </p:spTree>
    <p:extLst>
      <p:ext uri="{BB962C8B-B14F-4D97-AF65-F5344CB8AC3E}">
        <p14:creationId xmlns:p14="http://schemas.microsoft.com/office/powerpoint/2010/main" val="1482545624"/>
      </p:ext>
    </p:ext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167564-6276-FACE-8A08-0D730D8C2B3D}"/>
            </a:ext>
          </a:extLst>
        </p:cNvPr>
        <p:cNvGrpSpPr/>
        <p:nvPr/>
      </p:nvGrpSpPr>
      <p:grpSpPr>
        <a:xfrm>
          <a:off x="0" y="0"/>
          <a:ext cx="0" cy="0"/>
          <a:chOff x="0" y="0"/>
          <a:chExt cx="0" cy="0"/>
        </a:xfrm>
      </p:grpSpPr>
      <p:sp>
        <p:nvSpPr>
          <p:cNvPr id="3" name="文本框 41">
            <a:extLst>
              <a:ext uri="{FF2B5EF4-FFF2-40B4-BE49-F238E27FC236}">
                <a16:creationId xmlns:a16="http://schemas.microsoft.com/office/drawing/2014/main" id="{EEECDA34-E561-5121-528C-BB78CB0F827F}"/>
              </a:ext>
            </a:extLst>
          </p:cNvPr>
          <p:cNvSpPr txBox="1">
            <a:spLocks noChangeArrowheads="1"/>
          </p:cNvSpPr>
          <p:nvPr/>
        </p:nvSpPr>
        <p:spPr bwMode="auto">
          <a:xfrm>
            <a:off x="913412" y="1526015"/>
            <a:ext cx="10021079" cy="38318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marL="285750" indent="-285750" algn="just" eaLnBrk="1" hangingPunct="1">
              <a:lnSpc>
                <a:spcPct val="150000"/>
              </a:lnSpc>
              <a:buFont typeface="Wingdings" panose="05000000000000000000" pitchFamily="2" charset="2"/>
              <a:buChar char="u"/>
            </a:pPr>
            <a:r>
              <a:rPr lang="zh-CN" altLang="en-US">
                <a:solidFill>
                  <a:srgbClr val="FF0000"/>
                </a:solidFill>
              </a:rPr>
              <a:t>数据量很小的表最好不要使用索引</a:t>
            </a:r>
            <a:r>
              <a:rPr lang="zh-CN" altLang="en-US">
                <a:solidFill>
                  <a:schemeClr val="tx1">
                    <a:lumMod val="65000"/>
                    <a:lumOff val="35000"/>
                  </a:schemeClr>
                </a:solidFill>
              </a:rPr>
              <a:t>，否则通过索引查询记录可能比直接扫描整张表还要慢。</a:t>
            </a:r>
          </a:p>
          <a:p>
            <a:pPr marL="285750" indent="-285750" algn="just" eaLnBrk="1" hangingPunct="1">
              <a:lnSpc>
                <a:spcPct val="150000"/>
              </a:lnSpc>
              <a:buFont typeface="Wingdings" panose="05000000000000000000" pitchFamily="2" charset="2"/>
              <a:buChar char="u"/>
            </a:pPr>
            <a:r>
              <a:rPr lang="zh-CN" altLang="en-US">
                <a:solidFill>
                  <a:srgbClr val="FF0000"/>
                </a:solidFill>
              </a:rPr>
              <a:t>索引并非越多越好。</a:t>
            </a:r>
            <a:r>
              <a:rPr lang="zh-CN" altLang="en-US">
                <a:solidFill>
                  <a:schemeClr val="tx1">
                    <a:lumMod val="65000"/>
                    <a:lumOff val="35000"/>
                  </a:schemeClr>
                </a:solidFill>
              </a:rPr>
              <a:t>过多的索引会占用大量磁盘空间，并且会影响插入、修改和删除等语句的性能。</a:t>
            </a:r>
          </a:p>
          <a:p>
            <a:pPr marL="285750" indent="-285750" algn="just" eaLnBrk="1" hangingPunct="1">
              <a:lnSpc>
                <a:spcPct val="150000"/>
              </a:lnSpc>
              <a:buFont typeface="Wingdings" panose="05000000000000000000" pitchFamily="2" charset="2"/>
              <a:buChar char="u"/>
            </a:pPr>
            <a:r>
              <a:rPr lang="zh-CN" altLang="en-US">
                <a:solidFill>
                  <a:srgbClr val="FF0000"/>
                </a:solidFill>
              </a:rPr>
              <a:t>对于经常执行修改操作的表不要创建过多索引</a:t>
            </a:r>
            <a:r>
              <a:rPr lang="zh-CN" altLang="en-US">
                <a:solidFill>
                  <a:schemeClr val="tx1">
                    <a:lumMod val="65000"/>
                    <a:lumOff val="35000"/>
                  </a:schemeClr>
                </a:solidFill>
              </a:rPr>
              <a:t>，并且索引中的列应尽可能少。而</a:t>
            </a:r>
            <a:r>
              <a:rPr lang="zh-CN" altLang="en-US">
                <a:solidFill>
                  <a:srgbClr val="FF0000"/>
                </a:solidFill>
              </a:rPr>
              <a:t>对于经常执行查询操作的字段</a:t>
            </a:r>
            <a:r>
              <a:rPr lang="zh-CN" altLang="en-US">
                <a:solidFill>
                  <a:schemeClr val="tx1">
                    <a:lumMod val="65000"/>
                    <a:lumOff val="35000"/>
                  </a:schemeClr>
                </a:solidFill>
              </a:rPr>
              <a:t>，应该创建索引。</a:t>
            </a:r>
          </a:p>
          <a:p>
            <a:pPr marL="285750" indent="-285750" algn="just" eaLnBrk="1" hangingPunct="1">
              <a:lnSpc>
                <a:spcPct val="150000"/>
              </a:lnSpc>
              <a:buFont typeface="Wingdings" panose="05000000000000000000" pitchFamily="2" charset="2"/>
              <a:buChar char="u"/>
            </a:pPr>
            <a:r>
              <a:rPr lang="zh-CN" altLang="en-US">
                <a:solidFill>
                  <a:srgbClr val="FF0000"/>
                </a:solidFill>
              </a:rPr>
              <a:t>在条件表达式中经常会用到的不同值较多的列上创建索引，不同值较少的列不要创建索引。</a:t>
            </a:r>
            <a:r>
              <a:rPr lang="zh-CN" altLang="en-US">
                <a:solidFill>
                  <a:schemeClr val="tx1">
                    <a:lumMod val="65000"/>
                    <a:lumOff val="35000"/>
                  </a:schemeClr>
                </a:solidFill>
              </a:rPr>
              <a:t>因为这样不仅不会提高查询效率，反而会严重降低更新速度。</a:t>
            </a:r>
          </a:p>
          <a:p>
            <a:pPr marL="285750" indent="-285750" algn="just" eaLnBrk="1" hangingPunct="1">
              <a:lnSpc>
                <a:spcPct val="150000"/>
              </a:lnSpc>
              <a:buFont typeface="Wingdings" panose="05000000000000000000" pitchFamily="2" charset="2"/>
              <a:buChar char="u"/>
            </a:pPr>
            <a:r>
              <a:rPr lang="zh-CN" altLang="en-US">
                <a:solidFill>
                  <a:srgbClr val="FF0000"/>
                </a:solidFill>
              </a:rPr>
              <a:t>在频繁进行排序或分组（即进行</a:t>
            </a:r>
            <a:r>
              <a:rPr lang="en-US" altLang="zh-CN">
                <a:solidFill>
                  <a:srgbClr val="FF0000"/>
                </a:solidFill>
              </a:rPr>
              <a:t>group by</a:t>
            </a:r>
            <a:r>
              <a:rPr lang="zh-CN" altLang="en-US">
                <a:solidFill>
                  <a:srgbClr val="FF0000"/>
                </a:solidFill>
              </a:rPr>
              <a:t>或</a:t>
            </a:r>
            <a:r>
              <a:rPr lang="en-US" altLang="zh-CN">
                <a:solidFill>
                  <a:srgbClr val="FF0000"/>
                </a:solidFill>
              </a:rPr>
              <a:t>order by</a:t>
            </a:r>
            <a:r>
              <a:rPr lang="zh-CN" altLang="en-US">
                <a:solidFill>
                  <a:srgbClr val="FF0000"/>
                </a:solidFill>
              </a:rPr>
              <a:t>操作）的列上创建索引。</a:t>
            </a:r>
            <a:r>
              <a:rPr lang="zh-CN" altLang="en-US">
                <a:solidFill>
                  <a:schemeClr val="tx1">
                    <a:lumMod val="65000"/>
                    <a:lumOff val="35000"/>
                  </a:schemeClr>
                </a:solidFill>
              </a:rPr>
              <a:t>如果待排序的列有多个，可以在这些列上创建组合索引。</a:t>
            </a:r>
          </a:p>
        </p:txBody>
      </p:sp>
    </p:spTree>
    <p:extLst>
      <p:ext uri="{BB962C8B-B14F-4D97-AF65-F5344CB8AC3E}">
        <p14:creationId xmlns:p14="http://schemas.microsoft.com/office/powerpoint/2010/main" val="3789003417"/>
      </p:ext>
    </p:ext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841FB9-BCCE-B082-E8D9-114608EDADC6}"/>
            </a:ext>
          </a:extLst>
        </p:cNvPr>
        <p:cNvGrpSpPr/>
        <p:nvPr/>
      </p:nvGrpSpPr>
      <p:grpSpPr>
        <a:xfrm>
          <a:off x="0" y="0"/>
          <a:ext cx="0" cy="0"/>
          <a:chOff x="0" y="0"/>
          <a:chExt cx="0" cy="0"/>
        </a:xfrm>
      </p:grpSpPr>
      <p:sp>
        <p:nvSpPr>
          <p:cNvPr id="2" name="矩形 1">
            <a:extLst>
              <a:ext uri="{FF2B5EF4-FFF2-40B4-BE49-F238E27FC236}">
                <a16:creationId xmlns:a16="http://schemas.microsoft.com/office/drawing/2014/main" id="{446175D0-2A83-8491-1EC8-24EAA934FF7D}"/>
              </a:ext>
            </a:extLst>
          </p:cNvPr>
          <p:cNvSpPr/>
          <p:nvPr/>
        </p:nvSpPr>
        <p:spPr>
          <a:xfrm>
            <a:off x="3275" y="2155031"/>
            <a:ext cx="12204700" cy="28194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3" name="任意多边形 8">
            <a:extLst>
              <a:ext uri="{FF2B5EF4-FFF2-40B4-BE49-F238E27FC236}">
                <a16:creationId xmlns:a16="http://schemas.microsoft.com/office/drawing/2014/main" id="{CEDCFF61-6310-556F-39CD-BCF1669AE911}"/>
              </a:ext>
            </a:extLst>
          </p:cNvPr>
          <p:cNvSpPr/>
          <p:nvPr/>
        </p:nvSpPr>
        <p:spPr>
          <a:xfrm>
            <a:off x="385863" y="1774031"/>
            <a:ext cx="1379537" cy="3581400"/>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4" name="任意多边形 9">
            <a:extLst>
              <a:ext uri="{FF2B5EF4-FFF2-40B4-BE49-F238E27FC236}">
                <a16:creationId xmlns:a16="http://schemas.microsoft.com/office/drawing/2014/main" id="{A5441F4F-DF5F-BBA0-7520-6C113A8D610A}"/>
              </a:ext>
            </a:extLst>
          </p:cNvPr>
          <p:cNvSpPr/>
          <p:nvPr/>
        </p:nvSpPr>
        <p:spPr>
          <a:xfrm>
            <a:off x="1062138" y="1774031"/>
            <a:ext cx="1381125" cy="3581400"/>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5" name="任意多边形 10">
            <a:extLst>
              <a:ext uri="{FF2B5EF4-FFF2-40B4-BE49-F238E27FC236}">
                <a16:creationId xmlns:a16="http://schemas.microsoft.com/office/drawing/2014/main" id="{3C52E799-BF61-02C6-EAF3-BFF6CF2ABDAE}"/>
              </a:ext>
            </a:extLst>
          </p:cNvPr>
          <p:cNvSpPr/>
          <p:nvPr/>
        </p:nvSpPr>
        <p:spPr>
          <a:xfrm>
            <a:off x="1740000" y="1774031"/>
            <a:ext cx="1379538" cy="3581400"/>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6" name="任意多边形 11">
            <a:extLst>
              <a:ext uri="{FF2B5EF4-FFF2-40B4-BE49-F238E27FC236}">
                <a16:creationId xmlns:a16="http://schemas.microsoft.com/office/drawing/2014/main" id="{AD4AC820-F7BD-A640-4D88-9159CEB110A4}"/>
              </a:ext>
            </a:extLst>
          </p:cNvPr>
          <p:cNvSpPr/>
          <p:nvPr/>
        </p:nvSpPr>
        <p:spPr>
          <a:xfrm>
            <a:off x="2416275" y="1774031"/>
            <a:ext cx="1381125" cy="3581400"/>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7" name="任意多边形 12">
            <a:extLst>
              <a:ext uri="{FF2B5EF4-FFF2-40B4-BE49-F238E27FC236}">
                <a16:creationId xmlns:a16="http://schemas.microsoft.com/office/drawing/2014/main" id="{C81E6E75-3C80-8A0C-7652-374025AD5112}"/>
              </a:ext>
            </a:extLst>
          </p:cNvPr>
          <p:cNvSpPr/>
          <p:nvPr/>
        </p:nvSpPr>
        <p:spPr>
          <a:xfrm>
            <a:off x="3094138" y="1774031"/>
            <a:ext cx="1379537" cy="3581400"/>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8" name="任意多边形 16">
            <a:extLst>
              <a:ext uri="{FF2B5EF4-FFF2-40B4-BE49-F238E27FC236}">
                <a16:creationId xmlns:a16="http://schemas.microsoft.com/office/drawing/2014/main" id="{D015572C-95B8-3830-87D5-2B75466E7641}"/>
              </a:ext>
            </a:extLst>
          </p:cNvPr>
          <p:cNvSpPr/>
          <p:nvPr/>
        </p:nvSpPr>
        <p:spPr>
          <a:xfrm>
            <a:off x="-1104800" y="1774031"/>
            <a:ext cx="2193925" cy="3581400"/>
          </a:xfrm>
          <a:custGeom>
            <a:avLst/>
            <a:gdLst>
              <a:gd name="connsiteX0" fmla="*/ 895550 w 2194349"/>
              <a:gd name="connsiteY0" fmla="*/ 0 h 3582188"/>
              <a:gd name="connsiteX1" fmla="*/ 1288446 w 2194349"/>
              <a:gd name="connsiteY1" fmla="*/ 0 h 3582188"/>
              <a:gd name="connsiteX2" fmla="*/ 1380209 w 2194349"/>
              <a:gd name="connsiteY2" fmla="*/ 0 h 3582188"/>
              <a:gd name="connsiteX3" fmla="*/ 1709690 w 2194349"/>
              <a:gd name="connsiteY3" fmla="*/ 0 h 3582188"/>
              <a:gd name="connsiteX4" fmla="*/ 1773105 w 2194349"/>
              <a:gd name="connsiteY4" fmla="*/ 0 h 3582188"/>
              <a:gd name="connsiteX5" fmla="*/ 2194349 w 2194349"/>
              <a:gd name="connsiteY5" fmla="*/ 0 h 3582188"/>
              <a:gd name="connsiteX6" fmla="*/ 1298799 w 2194349"/>
              <a:gd name="connsiteY6" fmla="*/ 3582188 h 3582188"/>
              <a:gd name="connsiteX7" fmla="*/ 877555 w 2194349"/>
              <a:gd name="connsiteY7" fmla="*/ 3582188 h 3582188"/>
              <a:gd name="connsiteX8" fmla="*/ 814140 w 2194349"/>
              <a:gd name="connsiteY8" fmla="*/ 3582188 h 3582188"/>
              <a:gd name="connsiteX9" fmla="*/ 484659 w 2194349"/>
              <a:gd name="connsiteY9" fmla="*/ 3582188 h 3582188"/>
              <a:gd name="connsiteX10" fmla="*/ 392896 w 2194349"/>
              <a:gd name="connsiteY10" fmla="*/ 3582188 h 3582188"/>
              <a:gd name="connsiteX11" fmla="*/ 0 w 2194349"/>
              <a:gd name="connsiteY11" fmla="*/ 3582188 h 3582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94349" h="3582188">
                <a:moveTo>
                  <a:pt x="895550" y="0"/>
                </a:moveTo>
                <a:lnTo>
                  <a:pt x="1288446" y="0"/>
                </a:lnTo>
                <a:lnTo>
                  <a:pt x="1380209" y="0"/>
                </a:lnTo>
                <a:lnTo>
                  <a:pt x="1709690" y="0"/>
                </a:lnTo>
                <a:lnTo>
                  <a:pt x="1773105" y="0"/>
                </a:lnTo>
                <a:lnTo>
                  <a:pt x="2194349" y="0"/>
                </a:lnTo>
                <a:lnTo>
                  <a:pt x="1298799" y="3582188"/>
                </a:lnTo>
                <a:lnTo>
                  <a:pt x="877555" y="3582188"/>
                </a:lnTo>
                <a:lnTo>
                  <a:pt x="814140" y="3582188"/>
                </a:lnTo>
                <a:lnTo>
                  <a:pt x="484659" y="3582188"/>
                </a:lnTo>
                <a:lnTo>
                  <a:pt x="392896"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9" name="任意多边形 20">
            <a:extLst>
              <a:ext uri="{FF2B5EF4-FFF2-40B4-BE49-F238E27FC236}">
                <a16:creationId xmlns:a16="http://schemas.microsoft.com/office/drawing/2014/main" id="{0E7D45AB-F6A5-2C5D-5A74-33E5BDE0A6D1}"/>
              </a:ext>
            </a:extLst>
          </p:cNvPr>
          <p:cNvSpPr/>
          <p:nvPr/>
        </p:nvSpPr>
        <p:spPr>
          <a:xfrm>
            <a:off x="11476138" y="1502569"/>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10" name="任意多边形 21">
            <a:extLst>
              <a:ext uri="{FF2B5EF4-FFF2-40B4-BE49-F238E27FC236}">
                <a16:creationId xmlns:a16="http://schemas.microsoft.com/office/drawing/2014/main" id="{90443881-6D8E-86C3-7911-B2D0188696EB}"/>
              </a:ext>
            </a:extLst>
          </p:cNvPr>
          <p:cNvSpPr/>
          <p:nvPr/>
        </p:nvSpPr>
        <p:spPr>
          <a:xfrm>
            <a:off x="11365013" y="1502569"/>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11" name="任意多边形 22">
            <a:extLst>
              <a:ext uri="{FF2B5EF4-FFF2-40B4-BE49-F238E27FC236}">
                <a16:creationId xmlns:a16="http://schemas.microsoft.com/office/drawing/2014/main" id="{9F5FA0FA-4B31-5623-8926-9A641C8F85D0}"/>
              </a:ext>
            </a:extLst>
          </p:cNvPr>
          <p:cNvSpPr/>
          <p:nvPr/>
        </p:nvSpPr>
        <p:spPr>
          <a:xfrm>
            <a:off x="11253888" y="1502569"/>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12" name="任意多边形 23">
            <a:extLst>
              <a:ext uri="{FF2B5EF4-FFF2-40B4-BE49-F238E27FC236}">
                <a16:creationId xmlns:a16="http://schemas.microsoft.com/office/drawing/2014/main" id="{CABEDDED-70BF-5817-B64C-27F70CA0F4F3}"/>
              </a:ext>
            </a:extLst>
          </p:cNvPr>
          <p:cNvSpPr/>
          <p:nvPr/>
        </p:nvSpPr>
        <p:spPr>
          <a:xfrm>
            <a:off x="11141175" y="1502569"/>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13" name="任意多边形 24">
            <a:extLst>
              <a:ext uri="{FF2B5EF4-FFF2-40B4-BE49-F238E27FC236}">
                <a16:creationId xmlns:a16="http://schemas.microsoft.com/office/drawing/2014/main" id="{52ECC319-54BD-8617-F775-39636ED5DB71}"/>
              </a:ext>
            </a:extLst>
          </p:cNvPr>
          <p:cNvSpPr/>
          <p:nvPr/>
        </p:nvSpPr>
        <p:spPr>
          <a:xfrm>
            <a:off x="11030050" y="1502569"/>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14" name="任意多边形 25">
            <a:extLst>
              <a:ext uri="{FF2B5EF4-FFF2-40B4-BE49-F238E27FC236}">
                <a16:creationId xmlns:a16="http://schemas.microsoft.com/office/drawing/2014/main" id="{1804B7EF-6202-2E13-C279-BA22825BC4B1}"/>
              </a:ext>
            </a:extLst>
          </p:cNvPr>
          <p:cNvSpPr/>
          <p:nvPr/>
        </p:nvSpPr>
        <p:spPr>
          <a:xfrm>
            <a:off x="10918925" y="1502569"/>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15" name="任意多边形 2">
            <a:extLst>
              <a:ext uri="{FF2B5EF4-FFF2-40B4-BE49-F238E27FC236}">
                <a16:creationId xmlns:a16="http://schemas.microsoft.com/office/drawing/2014/main" id="{C0DA27AF-BCC0-1260-5C2D-A14B12C78D73}"/>
              </a:ext>
            </a:extLst>
          </p:cNvPr>
          <p:cNvSpPr/>
          <p:nvPr/>
        </p:nvSpPr>
        <p:spPr>
          <a:xfrm>
            <a:off x="10807800" y="1502569"/>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16" name="任意多边形 4">
            <a:extLst>
              <a:ext uri="{FF2B5EF4-FFF2-40B4-BE49-F238E27FC236}">
                <a16:creationId xmlns:a16="http://schemas.microsoft.com/office/drawing/2014/main" id="{FF34BC21-045B-E8D3-69F7-9166B9B7C954}"/>
              </a:ext>
            </a:extLst>
          </p:cNvPr>
          <p:cNvSpPr/>
          <p:nvPr/>
        </p:nvSpPr>
        <p:spPr>
          <a:xfrm>
            <a:off x="10695088" y="1502569"/>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17" name="任意多边形 5">
            <a:extLst>
              <a:ext uri="{FF2B5EF4-FFF2-40B4-BE49-F238E27FC236}">
                <a16:creationId xmlns:a16="http://schemas.microsoft.com/office/drawing/2014/main" id="{C91DECB5-819D-6A51-789E-0C09EA5DB7E3}"/>
              </a:ext>
            </a:extLst>
          </p:cNvPr>
          <p:cNvSpPr/>
          <p:nvPr/>
        </p:nvSpPr>
        <p:spPr>
          <a:xfrm>
            <a:off x="10583963" y="1502569"/>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18" name="任意多边形 29">
            <a:extLst>
              <a:ext uri="{FF2B5EF4-FFF2-40B4-BE49-F238E27FC236}">
                <a16:creationId xmlns:a16="http://schemas.microsoft.com/office/drawing/2014/main" id="{C8387E5B-C7B0-10CC-9AB3-5F76359C167F}"/>
              </a:ext>
            </a:extLst>
          </p:cNvPr>
          <p:cNvSpPr/>
          <p:nvPr/>
        </p:nvSpPr>
        <p:spPr>
          <a:xfrm>
            <a:off x="10472838" y="1502569"/>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19" name="任意多边形 30">
            <a:extLst>
              <a:ext uri="{FF2B5EF4-FFF2-40B4-BE49-F238E27FC236}">
                <a16:creationId xmlns:a16="http://schemas.microsoft.com/office/drawing/2014/main" id="{C1CF3739-DF63-3509-6790-8328A2B25241}"/>
              </a:ext>
            </a:extLst>
          </p:cNvPr>
          <p:cNvSpPr/>
          <p:nvPr/>
        </p:nvSpPr>
        <p:spPr>
          <a:xfrm>
            <a:off x="10360125" y="1502569"/>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20" name="任意多边形 31">
            <a:extLst>
              <a:ext uri="{FF2B5EF4-FFF2-40B4-BE49-F238E27FC236}">
                <a16:creationId xmlns:a16="http://schemas.microsoft.com/office/drawing/2014/main" id="{D586E126-3ED0-D1B8-3C87-EFC2789E14CA}"/>
              </a:ext>
            </a:extLst>
          </p:cNvPr>
          <p:cNvSpPr/>
          <p:nvPr/>
        </p:nvSpPr>
        <p:spPr>
          <a:xfrm>
            <a:off x="10249000" y="1502569"/>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21" name="任意多边形 32">
            <a:extLst>
              <a:ext uri="{FF2B5EF4-FFF2-40B4-BE49-F238E27FC236}">
                <a16:creationId xmlns:a16="http://schemas.microsoft.com/office/drawing/2014/main" id="{F5B5666C-EAC0-5AA2-723D-72EE28B7F5FE}"/>
              </a:ext>
            </a:extLst>
          </p:cNvPr>
          <p:cNvSpPr/>
          <p:nvPr/>
        </p:nvSpPr>
        <p:spPr>
          <a:xfrm>
            <a:off x="10137875" y="1502569"/>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22" name="任意多边形 33">
            <a:extLst>
              <a:ext uri="{FF2B5EF4-FFF2-40B4-BE49-F238E27FC236}">
                <a16:creationId xmlns:a16="http://schemas.microsoft.com/office/drawing/2014/main" id="{084F3F18-66EE-FFA1-2292-FA0F534B64D3}"/>
              </a:ext>
            </a:extLst>
          </p:cNvPr>
          <p:cNvSpPr/>
          <p:nvPr/>
        </p:nvSpPr>
        <p:spPr>
          <a:xfrm>
            <a:off x="10026750" y="1502569"/>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23" name="任意多边形 34">
            <a:extLst>
              <a:ext uri="{FF2B5EF4-FFF2-40B4-BE49-F238E27FC236}">
                <a16:creationId xmlns:a16="http://schemas.microsoft.com/office/drawing/2014/main" id="{0C3DA670-378B-66DE-C2AA-D8E734C792AE}"/>
              </a:ext>
            </a:extLst>
          </p:cNvPr>
          <p:cNvSpPr/>
          <p:nvPr/>
        </p:nvSpPr>
        <p:spPr>
          <a:xfrm>
            <a:off x="9914038" y="1502569"/>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24" name="任意多边形 35">
            <a:extLst>
              <a:ext uri="{FF2B5EF4-FFF2-40B4-BE49-F238E27FC236}">
                <a16:creationId xmlns:a16="http://schemas.microsoft.com/office/drawing/2014/main" id="{0C9677C5-D76E-210E-4022-944647FA8DE6}"/>
              </a:ext>
            </a:extLst>
          </p:cNvPr>
          <p:cNvSpPr/>
          <p:nvPr/>
        </p:nvSpPr>
        <p:spPr>
          <a:xfrm>
            <a:off x="9802913" y="1502569"/>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25" name="任意多边形 36">
            <a:extLst>
              <a:ext uri="{FF2B5EF4-FFF2-40B4-BE49-F238E27FC236}">
                <a16:creationId xmlns:a16="http://schemas.microsoft.com/office/drawing/2014/main" id="{BC6F9572-7532-5194-1E78-ED66C4972F12}"/>
              </a:ext>
            </a:extLst>
          </p:cNvPr>
          <p:cNvSpPr/>
          <p:nvPr/>
        </p:nvSpPr>
        <p:spPr>
          <a:xfrm>
            <a:off x="9691788" y="1502569"/>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26" name="任意多边形 37">
            <a:extLst>
              <a:ext uri="{FF2B5EF4-FFF2-40B4-BE49-F238E27FC236}">
                <a16:creationId xmlns:a16="http://schemas.microsoft.com/office/drawing/2014/main" id="{6011759C-45EB-EDC0-3D45-CE44D293F77A}"/>
              </a:ext>
            </a:extLst>
          </p:cNvPr>
          <p:cNvSpPr/>
          <p:nvPr/>
        </p:nvSpPr>
        <p:spPr>
          <a:xfrm>
            <a:off x="9579075" y="1502569"/>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27" name="任意多边形 38">
            <a:extLst>
              <a:ext uri="{FF2B5EF4-FFF2-40B4-BE49-F238E27FC236}">
                <a16:creationId xmlns:a16="http://schemas.microsoft.com/office/drawing/2014/main" id="{B7E650AD-C06B-6114-ACCB-4905DF907709}"/>
              </a:ext>
            </a:extLst>
          </p:cNvPr>
          <p:cNvSpPr/>
          <p:nvPr/>
        </p:nvSpPr>
        <p:spPr>
          <a:xfrm>
            <a:off x="9467950" y="1502569"/>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28" name="任意多边形 39">
            <a:extLst>
              <a:ext uri="{FF2B5EF4-FFF2-40B4-BE49-F238E27FC236}">
                <a16:creationId xmlns:a16="http://schemas.microsoft.com/office/drawing/2014/main" id="{7C8604E2-8FE0-436D-2163-AB0D753DA55C}"/>
              </a:ext>
            </a:extLst>
          </p:cNvPr>
          <p:cNvSpPr/>
          <p:nvPr/>
        </p:nvSpPr>
        <p:spPr>
          <a:xfrm>
            <a:off x="9356825" y="1502569"/>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29" name="任意多边形 40">
            <a:extLst>
              <a:ext uri="{FF2B5EF4-FFF2-40B4-BE49-F238E27FC236}">
                <a16:creationId xmlns:a16="http://schemas.microsoft.com/office/drawing/2014/main" id="{D731E5A3-F732-249C-181D-7F371471F7E1}"/>
              </a:ext>
            </a:extLst>
          </p:cNvPr>
          <p:cNvSpPr/>
          <p:nvPr/>
        </p:nvSpPr>
        <p:spPr>
          <a:xfrm>
            <a:off x="9245700" y="1502569"/>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30" name="任意多边形 41">
            <a:extLst>
              <a:ext uri="{FF2B5EF4-FFF2-40B4-BE49-F238E27FC236}">
                <a16:creationId xmlns:a16="http://schemas.microsoft.com/office/drawing/2014/main" id="{266EB9FE-15DC-FBCE-F7A7-7C2D4871DBEE}"/>
              </a:ext>
            </a:extLst>
          </p:cNvPr>
          <p:cNvSpPr/>
          <p:nvPr/>
        </p:nvSpPr>
        <p:spPr>
          <a:xfrm>
            <a:off x="9132988" y="1502569"/>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31" name="任意多边形 42">
            <a:extLst>
              <a:ext uri="{FF2B5EF4-FFF2-40B4-BE49-F238E27FC236}">
                <a16:creationId xmlns:a16="http://schemas.microsoft.com/office/drawing/2014/main" id="{AB7DBA00-C5CC-5AFF-F0BE-A360244ED0BB}"/>
              </a:ext>
            </a:extLst>
          </p:cNvPr>
          <p:cNvSpPr/>
          <p:nvPr/>
        </p:nvSpPr>
        <p:spPr>
          <a:xfrm>
            <a:off x="9021863" y="1502569"/>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32" name="任意多边形 43">
            <a:extLst>
              <a:ext uri="{FF2B5EF4-FFF2-40B4-BE49-F238E27FC236}">
                <a16:creationId xmlns:a16="http://schemas.microsoft.com/office/drawing/2014/main" id="{FC2E6D90-E4A8-9965-A004-AA8B50D58285}"/>
              </a:ext>
            </a:extLst>
          </p:cNvPr>
          <p:cNvSpPr/>
          <p:nvPr/>
        </p:nvSpPr>
        <p:spPr>
          <a:xfrm>
            <a:off x="8910738" y="1502569"/>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33" name="任意多边形 44">
            <a:extLst>
              <a:ext uri="{FF2B5EF4-FFF2-40B4-BE49-F238E27FC236}">
                <a16:creationId xmlns:a16="http://schemas.microsoft.com/office/drawing/2014/main" id="{4D2CCDC9-C0CB-F84B-8C31-F8E667F48795}"/>
              </a:ext>
            </a:extLst>
          </p:cNvPr>
          <p:cNvSpPr/>
          <p:nvPr/>
        </p:nvSpPr>
        <p:spPr>
          <a:xfrm>
            <a:off x="8798025" y="1502569"/>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34" name="任意多边形 45">
            <a:extLst>
              <a:ext uri="{FF2B5EF4-FFF2-40B4-BE49-F238E27FC236}">
                <a16:creationId xmlns:a16="http://schemas.microsoft.com/office/drawing/2014/main" id="{E5ED6757-C952-8E6D-E380-0053C02B250B}"/>
              </a:ext>
            </a:extLst>
          </p:cNvPr>
          <p:cNvSpPr/>
          <p:nvPr/>
        </p:nvSpPr>
        <p:spPr>
          <a:xfrm>
            <a:off x="8686900" y="1502569"/>
            <a:ext cx="185738"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35" name="任意多边形 46">
            <a:extLst>
              <a:ext uri="{FF2B5EF4-FFF2-40B4-BE49-F238E27FC236}">
                <a16:creationId xmlns:a16="http://schemas.microsoft.com/office/drawing/2014/main" id="{44C5FF7A-AE48-0ACE-0990-6F015EA012CF}"/>
              </a:ext>
            </a:extLst>
          </p:cNvPr>
          <p:cNvSpPr/>
          <p:nvPr/>
        </p:nvSpPr>
        <p:spPr>
          <a:xfrm>
            <a:off x="8575775" y="1502569"/>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36" name="任意多边形 47">
            <a:extLst>
              <a:ext uri="{FF2B5EF4-FFF2-40B4-BE49-F238E27FC236}">
                <a16:creationId xmlns:a16="http://schemas.microsoft.com/office/drawing/2014/main" id="{5B0393F9-79F6-31A1-5E3E-44B6EE6A3356}"/>
              </a:ext>
            </a:extLst>
          </p:cNvPr>
          <p:cNvSpPr/>
          <p:nvPr/>
        </p:nvSpPr>
        <p:spPr>
          <a:xfrm>
            <a:off x="8463063" y="1502569"/>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37" name="任意多边形 48">
            <a:extLst>
              <a:ext uri="{FF2B5EF4-FFF2-40B4-BE49-F238E27FC236}">
                <a16:creationId xmlns:a16="http://schemas.microsoft.com/office/drawing/2014/main" id="{2EEE87F6-BF94-88E3-E1BE-F636E73C171A}"/>
              </a:ext>
            </a:extLst>
          </p:cNvPr>
          <p:cNvSpPr/>
          <p:nvPr/>
        </p:nvSpPr>
        <p:spPr>
          <a:xfrm>
            <a:off x="8351938" y="1502569"/>
            <a:ext cx="185737"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38" name="任意多边形 49">
            <a:extLst>
              <a:ext uri="{FF2B5EF4-FFF2-40B4-BE49-F238E27FC236}">
                <a16:creationId xmlns:a16="http://schemas.microsoft.com/office/drawing/2014/main" id="{BA4ABDCA-102B-A1EC-9752-F32A464CA601}"/>
              </a:ext>
            </a:extLst>
          </p:cNvPr>
          <p:cNvSpPr/>
          <p:nvPr/>
        </p:nvSpPr>
        <p:spPr>
          <a:xfrm>
            <a:off x="8240813" y="1502569"/>
            <a:ext cx="184150" cy="484187"/>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cxnSp>
        <p:nvCxnSpPr>
          <p:cNvPr id="39" name="直接连接符 38">
            <a:extLst>
              <a:ext uri="{FF2B5EF4-FFF2-40B4-BE49-F238E27FC236}">
                <a16:creationId xmlns:a16="http://schemas.microsoft.com/office/drawing/2014/main" id="{F2F6FE83-F13A-3F7F-8570-89BDC280A03E}"/>
              </a:ext>
            </a:extLst>
          </p:cNvPr>
          <p:cNvCxnSpPr/>
          <p:nvPr/>
        </p:nvCxnSpPr>
        <p:spPr>
          <a:xfrm>
            <a:off x="5918826" y="2909627"/>
            <a:ext cx="0" cy="1430338"/>
          </a:xfrm>
          <a:prstGeom prst="line">
            <a:avLst/>
          </a:prstGeom>
          <a:ln w="19050">
            <a:solidFill>
              <a:schemeClr val="accent5"/>
            </a:solidFill>
          </a:ln>
        </p:spPr>
        <p:style>
          <a:lnRef idx="1">
            <a:schemeClr val="accent1"/>
          </a:lnRef>
          <a:fillRef idx="0">
            <a:schemeClr val="accent1"/>
          </a:fillRef>
          <a:effectRef idx="0">
            <a:schemeClr val="accent1"/>
          </a:effectRef>
          <a:fontRef idx="minor">
            <a:schemeClr val="tx1"/>
          </a:fontRef>
        </p:style>
      </p:cxnSp>
      <p:sp>
        <p:nvSpPr>
          <p:cNvPr id="40" name="文本框 51">
            <a:extLst>
              <a:ext uri="{FF2B5EF4-FFF2-40B4-BE49-F238E27FC236}">
                <a16:creationId xmlns:a16="http://schemas.microsoft.com/office/drawing/2014/main" id="{F4B15B38-93E9-6EB9-D699-5C8C8184B80F}"/>
              </a:ext>
            </a:extLst>
          </p:cNvPr>
          <p:cNvSpPr txBox="1">
            <a:spLocks noChangeArrowheads="1"/>
          </p:cNvSpPr>
          <p:nvPr/>
        </p:nvSpPr>
        <p:spPr bwMode="auto">
          <a:xfrm>
            <a:off x="4563210" y="3071982"/>
            <a:ext cx="707245"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ctr" eaLnBrk="1" hangingPunct="1"/>
            <a:r>
              <a:rPr lang="en-US" altLang="zh-CN" sz="6600" b="1" noProof="1">
                <a:solidFill>
                  <a:schemeClr val="bg1"/>
                </a:solidFill>
                <a:latin typeface="微软雅黑" pitchFamily="34" charset="-122"/>
                <a:ea typeface="经典综艺体简" pitchFamily="49" charset="-122"/>
              </a:rPr>
              <a:t>2</a:t>
            </a:r>
          </a:p>
        </p:txBody>
      </p:sp>
      <p:sp>
        <p:nvSpPr>
          <p:cNvPr id="41" name="文本框 52">
            <a:extLst>
              <a:ext uri="{FF2B5EF4-FFF2-40B4-BE49-F238E27FC236}">
                <a16:creationId xmlns:a16="http://schemas.microsoft.com/office/drawing/2014/main" id="{60FB361D-85CE-1B9B-9E99-35749D47356E}"/>
              </a:ext>
            </a:extLst>
          </p:cNvPr>
          <p:cNvSpPr txBox="1">
            <a:spLocks noChangeArrowheads="1"/>
          </p:cNvSpPr>
          <p:nvPr/>
        </p:nvSpPr>
        <p:spPr bwMode="auto">
          <a:xfrm>
            <a:off x="5897746" y="3070486"/>
            <a:ext cx="6109365"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r>
              <a:rPr lang="zh-CN" altLang="en-US" sz="6600" b="1" noProof="1">
                <a:solidFill>
                  <a:schemeClr val="bg1"/>
                </a:solidFill>
                <a:latin typeface="微软雅黑" pitchFamily="34" charset="-122"/>
              </a:rPr>
              <a:t>创建和查看索引</a:t>
            </a:r>
          </a:p>
        </p:txBody>
      </p:sp>
    </p:spTree>
    <p:extLst>
      <p:ext uri="{BB962C8B-B14F-4D97-AF65-F5344CB8AC3E}">
        <p14:creationId xmlns:p14="http://schemas.microsoft.com/office/powerpoint/2010/main" val="2861392215"/>
      </p:ext>
    </p:ext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17A238-64FF-DF25-2B69-684C4351BB7B}"/>
            </a:ext>
          </a:extLst>
        </p:cNvPr>
        <p:cNvGrpSpPr/>
        <p:nvPr/>
      </p:nvGrpSpPr>
      <p:grpSpPr>
        <a:xfrm>
          <a:off x="0" y="0"/>
          <a:ext cx="0" cy="0"/>
          <a:chOff x="0" y="0"/>
          <a:chExt cx="0" cy="0"/>
        </a:xfrm>
      </p:grpSpPr>
      <p:grpSp>
        <p:nvGrpSpPr>
          <p:cNvPr id="3" name="组合 2">
            <a:extLst>
              <a:ext uri="{FF2B5EF4-FFF2-40B4-BE49-F238E27FC236}">
                <a16:creationId xmlns:a16="http://schemas.microsoft.com/office/drawing/2014/main" id="{67AEBAA9-ABC6-0BEA-6B9D-8BAC069D2165}"/>
              </a:ext>
            </a:extLst>
          </p:cNvPr>
          <p:cNvGrpSpPr/>
          <p:nvPr/>
        </p:nvGrpSpPr>
        <p:grpSpPr>
          <a:xfrm>
            <a:off x="640934" y="1268760"/>
            <a:ext cx="10850465" cy="1053838"/>
            <a:chOff x="812799" y="1508963"/>
            <a:chExt cx="10850465" cy="1658273"/>
          </a:xfrm>
        </p:grpSpPr>
        <p:sp>
          <p:nvSpPr>
            <p:cNvPr id="8" name="íṩľíḍè-圆角矩形 61">
              <a:extLst>
                <a:ext uri="{FF2B5EF4-FFF2-40B4-BE49-F238E27FC236}">
                  <a16:creationId xmlns:a16="http://schemas.microsoft.com/office/drawing/2014/main" id="{D1836AAF-A1C7-56F3-158B-2E5165AB5DF5}"/>
                </a:ext>
              </a:extLst>
            </p:cNvPr>
            <p:cNvSpPr/>
            <p:nvPr/>
          </p:nvSpPr>
          <p:spPr>
            <a:xfrm>
              <a:off x="812799" y="1508963"/>
              <a:ext cx="10850465" cy="1658273"/>
            </a:xfrm>
            <a:prstGeom prst="roundRect">
              <a:avLst>
                <a:gd name="adj" fmla="val 3485"/>
              </a:avLst>
            </a:prstGeom>
            <a:solidFill>
              <a:schemeClr val="accent1"/>
            </a:soli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wrap="none" tIns="216000" bIns="216000" anchorCtr="1">
              <a:normAutofit/>
            </a:bodyP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sp>
          <p:nvSpPr>
            <p:cNvPr id="9" name="íṩľíḍè-圆角矩形 61">
              <a:extLst>
                <a:ext uri="{FF2B5EF4-FFF2-40B4-BE49-F238E27FC236}">
                  <a16:creationId xmlns:a16="http://schemas.microsoft.com/office/drawing/2014/main" id="{A5AB3861-0D5D-8FB0-1E8E-7A9122FFD92F}"/>
                </a:ext>
              </a:extLst>
            </p:cNvPr>
            <p:cNvSpPr/>
            <p:nvPr/>
          </p:nvSpPr>
          <p:spPr>
            <a:xfrm>
              <a:off x="906109" y="1572467"/>
              <a:ext cx="10650298" cy="1527324"/>
            </a:xfrm>
            <a:prstGeom prst="roundRect">
              <a:avLst>
                <a:gd name="adj" fmla="val 348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tIns="216000" bIns="216000" anchorCtr="1">
              <a:normAutofit/>
            </a:bodyP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buFontTx/>
                <a:buNone/>
                <a:defRPr/>
              </a:pPr>
              <a:endParaRPr lang="zh-CN" altLang="en-US" noProof="1"/>
            </a:p>
          </p:txBody>
        </p:sp>
      </p:grpSp>
      <p:sp>
        <p:nvSpPr>
          <p:cNvPr id="4" name="文本框 41">
            <a:extLst>
              <a:ext uri="{FF2B5EF4-FFF2-40B4-BE49-F238E27FC236}">
                <a16:creationId xmlns:a16="http://schemas.microsoft.com/office/drawing/2014/main" id="{CE8E6A50-8A9B-0B53-61E1-6D3D575593BF}"/>
              </a:ext>
            </a:extLst>
          </p:cNvPr>
          <p:cNvSpPr txBox="1">
            <a:spLocks noChangeArrowheads="1"/>
          </p:cNvSpPr>
          <p:nvPr/>
        </p:nvSpPr>
        <p:spPr bwMode="auto">
          <a:xfrm>
            <a:off x="876845" y="1401094"/>
            <a:ext cx="10356981" cy="775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ts val="2800"/>
              </a:lnSpc>
            </a:pPr>
            <a:r>
              <a:rPr lang="en-US" altLang="zh-CN"/>
              <a:t>MySQL</a:t>
            </a:r>
            <a:r>
              <a:rPr lang="zh-CN" altLang="en-US"/>
              <a:t>支持用多种方法在单个或多个列上创建索引，可以在创建表的同时创建索引，也可以使用</a:t>
            </a:r>
            <a:r>
              <a:rPr lang="en-US" altLang="zh-CN">
                <a:solidFill>
                  <a:srgbClr val="FF0000"/>
                </a:solidFill>
              </a:rPr>
              <a:t>ALTER TABLE</a:t>
            </a:r>
            <a:r>
              <a:rPr lang="zh-CN" altLang="en-US"/>
              <a:t>或</a:t>
            </a:r>
            <a:r>
              <a:rPr lang="en-US" altLang="zh-CN">
                <a:solidFill>
                  <a:srgbClr val="FF0000"/>
                </a:solidFill>
              </a:rPr>
              <a:t>CREATE INDEX</a:t>
            </a:r>
            <a:r>
              <a:rPr lang="zh-CN" altLang="en-US"/>
              <a:t>语句在已有的表上创建索引。</a:t>
            </a:r>
          </a:p>
        </p:txBody>
      </p:sp>
      <p:sp>
        <p:nvSpPr>
          <p:cNvPr id="5" name="文本框 41">
            <a:extLst>
              <a:ext uri="{FF2B5EF4-FFF2-40B4-BE49-F238E27FC236}">
                <a16:creationId xmlns:a16="http://schemas.microsoft.com/office/drawing/2014/main" id="{0172FF92-D0E1-E1CF-CF1B-190C6B2A5C2B}"/>
              </a:ext>
            </a:extLst>
          </p:cNvPr>
          <p:cNvSpPr txBox="1">
            <a:spLocks noChangeArrowheads="1"/>
          </p:cNvSpPr>
          <p:nvPr/>
        </p:nvSpPr>
        <p:spPr bwMode="auto">
          <a:xfrm>
            <a:off x="868558" y="2456975"/>
            <a:ext cx="10421256" cy="10637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ts val="2600"/>
              </a:lnSpc>
            </a:pPr>
            <a:r>
              <a:rPr lang="zh-CN" altLang="en-US"/>
              <a:t>使用</a:t>
            </a:r>
            <a:r>
              <a:rPr lang="en-US" altLang="zh-CN"/>
              <a:t>CREATE</a:t>
            </a:r>
            <a:r>
              <a:rPr lang="zh-CN" altLang="en-US"/>
              <a:t>关键字创建表时，除可以定义列的数据类型外，还可以定义主键约束、自增约束、唯一约束等。不管创建哪种约束，</a:t>
            </a:r>
            <a:r>
              <a:rPr lang="zh-CN" altLang="en-US">
                <a:solidFill>
                  <a:srgbClr val="FF0000"/>
                </a:solidFill>
              </a:rPr>
              <a:t>在定义约束的同时都相当于在指定列上创建了一个索引</a:t>
            </a:r>
            <a:r>
              <a:rPr lang="zh-CN" altLang="en-US"/>
              <a:t>。例如，如果定义字段时设置主键约束和唯一约束，</a:t>
            </a:r>
            <a:r>
              <a:rPr lang="en-US" altLang="zh-CN"/>
              <a:t>MySQL</a:t>
            </a:r>
            <a:r>
              <a:rPr lang="zh-CN" altLang="en-US"/>
              <a:t>会同时在指定列上创建对应的索引。</a:t>
            </a:r>
          </a:p>
        </p:txBody>
      </p:sp>
      <p:sp>
        <p:nvSpPr>
          <p:cNvPr id="6" name="矩形 5">
            <a:extLst>
              <a:ext uri="{FF2B5EF4-FFF2-40B4-BE49-F238E27FC236}">
                <a16:creationId xmlns:a16="http://schemas.microsoft.com/office/drawing/2014/main" id="{D0510E47-E86B-BA1E-0E51-E9F04C6AEAB2}"/>
              </a:ext>
            </a:extLst>
          </p:cNvPr>
          <p:cNvSpPr/>
          <p:nvPr/>
        </p:nvSpPr>
        <p:spPr>
          <a:xfrm>
            <a:off x="968817" y="3703615"/>
            <a:ext cx="9882453" cy="2127300"/>
          </a:xfrm>
          <a:prstGeom prst="rect">
            <a:avLst/>
          </a:prstGeom>
          <a:solidFill>
            <a:schemeClr val="bg2"/>
          </a:solidFill>
          <a:ln w="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noProof="1">
              <a:sym typeface="Arial" panose="020B0604020202020204" pitchFamily="34" charset="0"/>
            </a:endParaRPr>
          </a:p>
        </p:txBody>
      </p:sp>
      <p:sp>
        <p:nvSpPr>
          <p:cNvPr id="7" name="文本框 38">
            <a:extLst>
              <a:ext uri="{FF2B5EF4-FFF2-40B4-BE49-F238E27FC236}">
                <a16:creationId xmlns:a16="http://schemas.microsoft.com/office/drawing/2014/main" id="{B07E59D7-399A-06B2-D33C-DB8CA7CC4EAC}"/>
              </a:ext>
            </a:extLst>
          </p:cNvPr>
          <p:cNvSpPr txBox="1">
            <a:spLocks noChangeArrowheads="1"/>
          </p:cNvSpPr>
          <p:nvPr/>
        </p:nvSpPr>
        <p:spPr bwMode="auto">
          <a:xfrm>
            <a:off x="2071357" y="3860665"/>
            <a:ext cx="8574639" cy="1815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r>
              <a:rPr lang="en-US" altLang="zh-CN" sz="1600">
                <a:solidFill>
                  <a:srgbClr val="FF0000"/>
                </a:solidFill>
              </a:rPr>
              <a:t>CREATE TABLE table_name(</a:t>
            </a:r>
          </a:p>
          <a:p>
            <a:pPr eaLnBrk="1" hangingPunct="1"/>
            <a:r>
              <a:rPr lang="en-US" altLang="zh-CN" sz="1600">
                <a:solidFill>
                  <a:srgbClr val="FF0000"/>
                </a:solidFill>
              </a:rPr>
              <a:t>[col_name data_type,]</a:t>
            </a:r>
          </a:p>
          <a:p>
            <a:pPr eaLnBrk="1" hangingPunct="1"/>
            <a:r>
              <a:rPr lang="en-US" altLang="zh-CN" sz="1600">
                <a:solidFill>
                  <a:srgbClr val="FF0000"/>
                </a:solidFill>
              </a:rPr>
              <a:t>……</a:t>
            </a:r>
          </a:p>
          <a:p>
            <a:pPr eaLnBrk="1" hangingPunct="1"/>
            <a:r>
              <a:rPr lang="en-US" altLang="zh-CN" sz="1600">
                <a:solidFill>
                  <a:srgbClr val="FF0000"/>
                </a:solidFill>
              </a:rPr>
              <a:t>INDEX|KEY index_name (col_name 1 [(length)]) [ASC|DESC],</a:t>
            </a:r>
          </a:p>
          <a:p>
            <a:pPr eaLnBrk="1" hangingPunct="1"/>
            <a:r>
              <a:rPr lang="en-US" altLang="zh-CN" sz="1600">
                <a:solidFill>
                  <a:srgbClr val="FF0000"/>
                </a:solidFill>
              </a:rPr>
              <a:t>		         ……</a:t>
            </a:r>
          </a:p>
          <a:p>
            <a:pPr eaLnBrk="1" hangingPunct="1"/>
            <a:r>
              <a:rPr lang="en-US" altLang="zh-CN" sz="1600">
                <a:solidFill>
                  <a:srgbClr val="FF0000"/>
                </a:solidFill>
              </a:rPr>
              <a:t>	       	        (col_name n [(length)]) [ASC|DESC])</a:t>
            </a:r>
          </a:p>
          <a:p>
            <a:pPr eaLnBrk="1" hangingPunct="1"/>
            <a:r>
              <a:rPr lang="en-US" altLang="zh-CN" sz="1600">
                <a:solidFill>
                  <a:srgbClr val="FF0000"/>
                </a:solidFill>
              </a:rPr>
              <a:t>);</a:t>
            </a:r>
          </a:p>
        </p:txBody>
      </p:sp>
    </p:spTree>
    <p:extLst>
      <p:ext uri="{BB962C8B-B14F-4D97-AF65-F5344CB8AC3E}">
        <p14:creationId xmlns:p14="http://schemas.microsoft.com/office/powerpoint/2010/main" val="1316799141"/>
      </p:ext>
    </p:ext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B23740-D20A-8DE2-B1B9-79A30528BDC0}"/>
            </a:ext>
          </a:extLst>
        </p:cNvPr>
        <p:cNvGrpSpPr/>
        <p:nvPr/>
      </p:nvGrpSpPr>
      <p:grpSpPr>
        <a:xfrm>
          <a:off x="0" y="0"/>
          <a:ext cx="0" cy="0"/>
          <a:chOff x="0" y="0"/>
          <a:chExt cx="0" cy="0"/>
        </a:xfrm>
      </p:grpSpPr>
      <p:sp>
        <p:nvSpPr>
          <p:cNvPr id="3" name="文本框 41">
            <a:extLst>
              <a:ext uri="{FF2B5EF4-FFF2-40B4-BE49-F238E27FC236}">
                <a16:creationId xmlns:a16="http://schemas.microsoft.com/office/drawing/2014/main" id="{4F985E91-176C-3D8C-CD75-2E724357AD40}"/>
              </a:ext>
            </a:extLst>
          </p:cNvPr>
          <p:cNvSpPr txBox="1">
            <a:spLocks noChangeArrowheads="1"/>
          </p:cNvSpPr>
          <p:nvPr/>
        </p:nvSpPr>
        <p:spPr bwMode="auto">
          <a:xfrm>
            <a:off x="816694" y="1784947"/>
            <a:ext cx="10421256" cy="3969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ts val="2600"/>
              </a:lnSpc>
            </a:pPr>
            <a:r>
              <a:rPr lang="zh-CN" altLang="zh-CN"/>
              <a:t>普通索引是最基本的索引类型，没有唯一或自增之类的限制，其作用只是加快对数据的访问速度。</a:t>
            </a:r>
            <a:endParaRPr lang="zh-CN" altLang="en-US"/>
          </a:p>
        </p:txBody>
      </p:sp>
      <p:sp>
        <p:nvSpPr>
          <p:cNvPr id="4" name="矩形 3">
            <a:extLst>
              <a:ext uri="{FF2B5EF4-FFF2-40B4-BE49-F238E27FC236}">
                <a16:creationId xmlns:a16="http://schemas.microsoft.com/office/drawing/2014/main" id="{CB3A0290-1108-5904-2006-D89AC1CE7625}"/>
              </a:ext>
            </a:extLst>
          </p:cNvPr>
          <p:cNvSpPr/>
          <p:nvPr/>
        </p:nvSpPr>
        <p:spPr>
          <a:xfrm>
            <a:off x="916953" y="4272610"/>
            <a:ext cx="9882453" cy="2127300"/>
          </a:xfrm>
          <a:prstGeom prst="rect">
            <a:avLst/>
          </a:prstGeom>
          <a:solidFill>
            <a:schemeClr val="bg2"/>
          </a:solidFill>
          <a:ln w="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noProof="1">
              <a:sym typeface="Arial" panose="020B0604020202020204" pitchFamily="34" charset="0"/>
            </a:endParaRPr>
          </a:p>
        </p:txBody>
      </p:sp>
      <p:sp>
        <p:nvSpPr>
          <p:cNvPr id="5" name="文本框 38">
            <a:extLst>
              <a:ext uri="{FF2B5EF4-FFF2-40B4-BE49-F238E27FC236}">
                <a16:creationId xmlns:a16="http://schemas.microsoft.com/office/drawing/2014/main" id="{F9FC96B6-4D1E-D504-836C-AC50CEA20922}"/>
              </a:ext>
            </a:extLst>
          </p:cNvPr>
          <p:cNvSpPr txBox="1">
            <a:spLocks noChangeArrowheads="1"/>
          </p:cNvSpPr>
          <p:nvPr/>
        </p:nvSpPr>
        <p:spPr bwMode="auto">
          <a:xfrm>
            <a:off x="2019493" y="4429660"/>
            <a:ext cx="8574639" cy="1815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r>
              <a:rPr lang="en-US" altLang="zh-CN" sz="1600">
                <a:solidFill>
                  <a:srgbClr val="FF0000"/>
                </a:solidFill>
              </a:rPr>
              <a:t>mysql&gt; CREATE TABLE people(</a:t>
            </a:r>
          </a:p>
          <a:p>
            <a:pPr eaLnBrk="1" hangingPunct="1"/>
            <a:r>
              <a:rPr lang="en-US" altLang="zh-CN" sz="1600">
                <a:solidFill>
                  <a:srgbClr val="FF0000"/>
                </a:solidFill>
              </a:rPr>
              <a:t>    -&gt; id INT(11),</a:t>
            </a:r>
          </a:p>
          <a:p>
            <a:pPr eaLnBrk="1" hangingPunct="1"/>
            <a:r>
              <a:rPr lang="en-US" altLang="zh-CN" sz="1600">
                <a:solidFill>
                  <a:srgbClr val="FF0000"/>
                </a:solidFill>
              </a:rPr>
              <a:t>    -&gt; name VARCHAR(30),</a:t>
            </a:r>
          </a:p>
          <a:p>
            <a:pPr eaLnBrk="1" hangingPunct="1"/>
            <a:r>
              <a:rPr lang="en-US" altLang="zh-CN" sz="1600">
                <a:solidFill>
                  <a:srgbClr val="FF0000"/>
                </a:solidFill>
              </a:rPr>
              <a:t>    -&gt; mobile VARCHAR(11),</a:t>
            </a:r>
          </a:p>
          <a:p>
            <a:pPr eaLnBrk="1" hangingPunct="1"/>
            <a:r>
              <a:rPr lang="en-US" altLang="zh-CN" sz="1600">
                <a:solidFill>
                  <a:srgbClr val="FF0000"/>
                </a:solidFill>
              </a:rPr>
              <a:t>    -&gt; INDEX n_index(name)</a:t>
            </a:r>
          </a:p>
          <a:p>
            <a:pPr eaLnBrk="1" hangingPunct="1"/>
            <a:r>
              <a:rPr lang="en-US" altLang="zh-CN" sz="1600">
                <a:solidFill>
                  <a:srgbClr val="FF0000"/>
                </a:solidFill>
              </a:rPr>
              <a:t>    -&gt; );</a:t>
            </a:r>
          </a:p>
          <a:p>
            <a:pPr eaLnBrk="1" hangingPunct="1"/>
            <a:r>
              <a:rPr lang="en-US" altLang="zh-CN" sz="1600">
                <a:solidFill>
                  <a:srgbClr val="FF0000"/>
                </a:solidFill>
              </a:rPr>
              <a:t>Query OK, 0 rows affected (0.46 sec)</a:t>
            </a:r>
          </a:p>
        </p:txBody>
      </p:sp>
      <p:sp>
        <p:nvSpPr>
          <p:cNvPr id="6" name="文本框 3">
            <a:extLst>
              <a:ext uri="{FF2B5EF4-FFF2-40B4-BE49-F238E27FC236}">
                <a16:creationId xmlns:a16="http://schemas.microsoft.com/office/drawing/2014/main" id="{4104C4A8-DEE1-612C-A73F-E39E710607EE}"/>
              </a:ext>
            </a:extLst>
          </p:cNvPr>
          <p:cNvSpPr txBox="1">
            <a:spLocks noChangeArrowheads="1"/>
          </p:cNvSpPr>
          <p:nvPr/>
        </p:nvSpPr>
        <p:spPr bwMode="auto">
          <a:xfrm>
            <a:off x="1737184" y="1056558"/>
            <a:ext cx="9271000" cy="4584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ct val="150000"/>
              </a:lnSpc>
            </a:pPr>
            <a:r>
              <a:rPr lang="zh-CN" altLang="en-US"/>
              <a:t>创建和查看普通索引</a:t>
            </a:r>
            <a:endParaRPr lang="zh-CN" altLang="en-US" noProof="1"/>
          </a:p>
        </p:txBody>
      </p:sp>
      <p:grpSp>
        <p:nvGrpSpPr>
          <p:cNvPr id="7" name="组合 6">
            <a:extLst>
              <a:ext uri="{FF2B5EF4-FFF2-40B4-BE49-F238E27FC236}">
                <a16:creationId xmlns:a16="http://schemas.microsoft.com/office/drawing/2014/main" id="{B87834E5-980F-6627-45F5-83E546A39380}"/>
              </a:ext>
            </a:extLst>
          </p:cNvPr>
          <p:cNvGrpSpPr/>
          <p:nvPr/>
        </p:nvGrpSpPr>
        <p:grpSpPr>
          <a:xfrm>
            <a:off x="733884" y="941253"/>
            <a:ext cx="1003300" cy="722312"/>
            <a:chOff x="877888" y="1586140"/>
            <a:chExt cx="1003300" cy="722312"/>
          </a:xfrm>
        </p:grpSpPr>
        <p:sp>
          <p:nvSpPr>
            <p:cNvPr id="16" name="íṩľíḍè-Freeform: Shape 9">
              <a:extLst>
                <a:ext uri="{FF2B5EF4-FFF2-40B4-BE49-F238E27FC236}">
                  <a16:creationId xmlns:a16="http://schemas.microsoft.com/office/drawing/2014/main" id="{27CFE801-70C9-5C5E-12BD-141D884B2DF3}"/>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endParaRPr lang="zh-CN" altLang="en-US"/>
            </a:p>
          </p:txBody>
        </p:sp>
        <p:sp>
          <p:nvSpPr>
            <p:cNvPr id="17" name="íṩľíḍè-Oval 10">
              <a:extLst>
                <a:ext uri="{FF2B5EF4-FFF2-40B4-BE49-F238E27FC236}">
                  <a16:creationId xmlns:a16="http://schemas.microsoft.com/office/drawing/2014/main" id="{3FA6D15E-4D4A-9E04-A348-5E897C4D2C5D}"/>
                </a:ext>
              </a:extLst>
            </p:cNvPr>
            <p:cNvSpPr/>
            <p:nvPr/>
          </p:nvSpPr>
          <p:spPr>
            <a:xfrm>
              <a:off x="1289050" y="1774664"/>
              <a:ext cx="341313" cy="341313"/>
            </a:xfrm>
            <a:prstGeom prst="ellipse">
              <a:avLst/>
            </a:pr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hangingPunct="1"/>
              <a:r>
                <a:rPr lang="en-US" altLang="zh-CN"/>
                <a:t>1</a:t>
              </a:r>
            </a:p>
          </p:txBody>
        </p:sp>
      </p:grpSp>
      <p:grpSp>
        <p:nvGrpSpPr>
          <p:cNvPr id="8" name="组合 7">
            <a:extLst>
              <a:ext uri="{FF2B5EF4-FFF2-40B4-BE49-F238E27FC236}">
                <a16:creationId xmlns:a16="http://schemas.microsoft.com/office/drawing/2014/main" id="{E0C76080-3521-0C16-DBF9-1623C4292CDD}"/>
              </a:ext>
            </a:extLst>
          </p:cNvPr>
          <p:cNvGrpSpPr/>
          <p:nvPr/>
        </p:nvGrpSpPr>
        <p:grpSpPr>
          <a:xfrm>
            <a:off x="692798" y="2221684"/>
            <a:ext cx="2183765" cy="600710"/>
            <a:chOff x="1320" y="4641"/>
            <a:chExt cx="3439" cy="946"/>
          </a:xfrm>
          <a:solidFill>
            <a:schemeClr val="accent6"/>
          </a:solidFill>
        </p:grpSpPr>
        <p:sp>
          <p:nvSpPr>
            <p:cNvPr id="14" name="椭圆 13">
              <a:extLst>
                <a:ext uri="{FF2B5EF4-FFF2-40B4-BE49-F238E27FC236}">
                  <a16:creationId xmlns:a16="http://schemas.microsoft.com/office/drawing/2014/main" id="{0573C2B4-E809-5F49-A3F9-032829D89E70}"/>
                </a:ext>
              </a:extLst>
            </p:cNvPr>
            <p:cNvSpPr/>
            <p:nvPr/>
          </p:nvSpPr>
          <p:spPr>
            <a:xfrm>
              <a:off x="1320" y="4641"/>
              <a:ext cx="946" cy="946"/>
            </a:xfrm>
            <a:prstGeom prst="ellipse">
              <a:avLst/>
            </a:prstGeom>
            <a:grp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noProof="1">
                <a:sym typeface="Arial" panose="020B0604020202020204" pitchFamily="34" charset="0"/>
              </a:endParaRPr>
            </a:p>
          </p:txBody>
        </p:sp>
        <p:sp>
          <p:nvSpPr>
            <p:cNvPr id="15" name="圆角矩形 16">
              <a:extLst>
                <a:ext uri="{FF2B5EF4-FFF2-40B4-BE49-F238E27FC236}">
                  <a16:creationId xmlns:a16="http://schemas.microsoft.com/office/drawing/2014/main" id="{725B6A2B-D426-E75A-ACCE-56DC4DB73BEA}"/>
                </a:ext>
              </a:extLst>
            </p:cNvPr>
            <p:cNvSpPr/>
            <p:nvPr/>
          </p:nvSpPr>
          <p:spPr>
            <a:xfrm>
              <a:off x="1673" y="4793"/>
              <a:ext cx="3086" cy="643"/>
            </a:xfrm>
            <a:prstGeom prst="roundRect">
              <a:avLst/>
            </a:prstGeom>
            <a:grp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r>
                <a:rPr lang="en-US" altLang="en-US" b="1" noProof="1">
                  <a:solidFill>
                    <a:schemeClr val="bg1"/>
                  </a:solidFill>
                  <a:latin typeface="微软雅黑" panose="020B0503020204020204" pitchFamily="34" charset="-122"/>
                  <a:sym typeface="+mn-ea"/>
                </a:rPr>
                <a:t>【</a:t>
              </a:r>
              <a:r>
                <a:rPr lang="zh-CN" altLang="en-US" b="1" noProof="1">
                  <a:solidFill>
                    <a:schemeClr val="bg1"/>
                  </a:solidFill>
                  <a:latin typeface="微软雅黑" panose="020B0503020204020204" pitchFamily="34" charset="-122"/>
                  <a:sym typeface="+mn-ea"/>
                </a:rPr>
                <a:t>实</a:t>
              </a:r>
              <a:r>
                <a:rPr lang="en-US" altLang="en-US" b="1" noProof="1">
                  <a:solidFill>
                    <a:schemeClr val="bg1"/>
                  </a:solidFill>
                  <a:latin typeface="微软雅黑" panose="020B0503020204020204" pitchFamily="34" charset="-122"/>
                  <a:sym typeface="+mn-ea"/>
                </a:rPr>
                <a:t>例</a:t>
              </a:r>
              <a:r>
                <a:rPr lang="en-US" altLang="zh-CN" b="1" noProof="1">
                  <a:solidFill>
                    <a:schemeClr val="bg1"/>
                  </a:solidFill>
                  <a:latin typeface="微软雅黑" panose="020B0503020204020204" pitchFamily="34" charset="-122"/>
                  <a:sym typeface="+mn-ea"/>
                </a:rPr>
                <a:t>1</a:t>
              </a:r>
              <a:r>
                <a:rPr lang="en-US" altLang="en-US" b="1" noProof="1">
                  <a:solidFill>
                    <a:schemeClr val="bg1"/>
                  </a:solidFill>
                  <a:latin typeface="微软雅黑" panose="020B0503020204020204" pitchFamily="34" charset="-122"/>
                  <a:sym typeface="+mn-ea"/>
                </a:rPr>
                <a:t>】</a:t>
              </a:r>
              <a:endParaRPr lang="zh-CN" altLang="en-US" noProof="1">
                <a:solidFill>
                  <a:schemeClr val="bg1"/>
                </a:solidFill>
                <a:sym typeface="Arial" panose="020B0604020202020204" pitchFamily="34" charset="0"/>
              </a:endParaRPr>
            </a:p>
          </p:txBody>
        </p:sp>
      </p:grpSp>
      <p:sp>
        <p:nvSpPr>
          <p:cNvPr id="9" name="文本框 36">
            <a:extLst>
              <a:ext uri="{FF2B5EF4-FFF2-40B4-BE49-F238E27FC236}">
                <a16:creationId xmlns:a16="http://schemas.microsoft.com/office/drawing/2014/main" id="{DC947F01-6364-1B6E-919A-746AD6D1F657}"/>
              </a:ext>
            </a:extLst>
          </p:cNvPr>
          <p:cNvSpPr txBox="1">
            <a:spLocks noChangeArrowheads="1"/>
          </p:cNvSpPr>
          <p:nvPr/>
        </p:nvSpPr>
        <p:spPr bwMode="auto">
          <a:xfrm>
            <a:off x="3132785" y="2353507"/>
            <a:ext cx="8021784" cy="333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lnSpc>
                <a:spcPts val="2000"/>
              </a:lnSpc>
            </a:pPr>
            <a:r>
              <a:rPr lang="zh-CN" altLang="en-US" sz="1600"/>
              <a:t>执行</a:t>
            </a:r>
            <a:r>
              <a:rPr lang="en-US" altLang="zh-CN" sz="1600"/>
              <a:t>SQL</a:t>
            </a:r>
            <a:r>
              <a:rPr lang="zh-CN" altLang="en-US" sz="1600"/>
              <a:t>语句，创建数据表</a:t>
            </a:r>
            <a:r>
              <a:rPr lang="en-US" altLang="zh-CN" sz="1600"/>
              <a:t>people</a:t>
            </a:r>
            <a:r>
              <a:rPr lang="zh-CN" altLang="en-US" sz="1600"/>
              <a:t>，并为其中的字段</a:t>
            </a:r>
            <a:r>
              <a:rPr lang="en-US" altLang="zh-CN" sz="1600"/>
              <a:t>name</a:t>
            </a:r>
            <a:r>
              <a:rPr lang="zh-CN" altLang="en-US" sz="1600"/>
              <a:t>创建普通索引。</a:t>
            </a:r>
          </a:p>
        </p:txBody>
      </p:sp>
      <p:sp>
        <p:nvSpPr>
          <p:cNvPr id="10" name="矩形 9">
            <a:extLst>
              <a:ext uri="{FF2B5EF4-FFF2-40B4-BE49-F238E27FC236}">
                <a16:creationId xmlns:a16="http://schemas.microsoft.com/office/drawing/2014/main" id="{0A0120AE-8BAB-79A3-1C52-81D9A985B179}"/>
              </a:ext>
            </a:extLst>
          </p:cNvPr>
          <p:cNvSpPr/>
          <p:nvPr/>
        </p:nvSpPr>
        <p:spPr>
          <a:xfrm>
            <a:off x="916953" y="3358396"/>
            <a:ext cx="9882453" cy="383074"/>
          </a:xfrm>
          <a:prstGeom prst="rect">
            <a:avLst/>
          </a:prstGeom>
          <a:solidFill>
            <a:schemeClr val="bg2"/>
          </a:solidFill>
          <a:ln w="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noProof="1">
              <a:sym typeface="Arial" panose="020B0604020202020204" pitchFamily="34" charset="0"/>
            </a:endParaRPr>
          </a:p>
        </p:txBody>
      </p:sp>
      <p:sp>
        <p:nvSpPr>
          <p:cNvPr id="11" name="文本框 38">
            <a:extLst>
              <a:ext uri="{FF2B5EF4-FFF2-40B4-BE49-F238E27FC236}">
                <a16:creationId xmlns:a16="http://schemas.microsoft.com/office/drawing/2014/main" id="{949357D1-2D78-72DA-0ADA-35ACCF54FB43}"/>
              </a:ext>
            </a:extLst>
          </p:cNvPr>
          <p:cNvSpPr txBox="1">
            <a:spLocks noChangeArrowheads="1"/>
          </p:cNvSpPr>
          <p:nvPr/>
        </p:nvSpPr>
        <p:spPr bwMode="auto">
          <a:xfrm>
            <a:off x="1944848" y="3394547"/>
            <a:ext cx="857463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r>
              <a:rPr lang="en-US" altLang="zh-CN" sz="1400">
                <a:solidFill>
                  <a:srgbClr val="FF0000"/>
                </a:solidFill>
              </a:rPr>
              <a:t>USE db_shop;</a:t>
            </a:r>
          </a:p>
        </p:txBody>
      </p:sp>
      <p:sp>
        <p:nvSpPr>
          <p:cNvPr id="12" name="文本框 41">
            <a:extLst>
              <a:ext uri="{FF2B5EF4-FFF2-40B4-BE49-F238E27FC236}">
                <a16:creationId xmlns:a16="http://schemas.microsoft.com/office/drawing/2014/main" id="{1F13F887-0A9E-2905-280C-EDFBE3D15734}"/>
              </a:ext>
            </a:extLst>
          </p:cNvPr>
          <p:cNvSpPr txBox="1">
            <a:spLocks noChangeArrowheads="1"/>
          </p:cNvSpPr>
          <p:nvPr/>
        </p:nvSpPr>
        <p:spPr bwMode="auto">
          <a:xfrm>
            <a:off x="704722" y="2852354"/>
            <a:ext cx="1042125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ct val="150000"/>
              </a:lnSpc>
            </a:pPr>
            <a:r>
              <a:rPr lang="zh-CN" altLang="en-US" sz="1600">
                <a:solidFill>
                  <a:srgbClr val="FF0000"/>
                </a:solidFill>
              </a:rPr>
              <a:t>步骤</a:t>
            </a:r>
            <a:r>
              <a:rPr lang="en-US" altLang="zh-CN" sz="1600">
                <a:solidFill>
                  <a:srgbClr val="FF0000"/>
                </a:solidFill>
              </a:rPr>
              <a:t>1</a:t>
            </a:r>
            <a:r>
              <a:rPr lang="en-US" altLang="zh-CN" sz="1600">
                <a:solidFill>
                  <a:schemeClr val="tx1">
                    <a:lumMod val="65000"/>
                    <a:lumOff val="35000"/>
                  </a:schemeClr>
                </a:solidFill>
              </a:rPr>
              <a:t> </a:t>
            </a:r>
            <a:r>
              <a:rPr lang="zh-CN" altLang="en-US" sz="1600">
                <a:solidFill>
                  <a:schemeClr val="tx1">
                    <a:lumMod val="65000"/>
                    <a:lumOff val="35000"/>
                  </a:schemeClr>
                </a:solidFill>
              </a:rPr>
              <a:t>执行</a:t>
            </a:r>
            <a:r>
              <a:rPr lang="en-US" altLang="zh-CN" sz="1600">
                <a:solidFill>
                  <a:schemeClr val="tx1">
                    <a:lumMod val="65000"/>
                    <a:lumOff val="35000"/>
                  </a:schemeClr>
                </a:solidFill>
              </a:rPr>
              <a:t>SQL</a:t>
            </a:r>
            <a:r>
              <a:rPr lang="zh-CN" altLang="en-US" sz="1600">
                <a:solidFill>
                  <a:schemeClr val="tx1">
                    <a:lumMod val="65000"/>
                    <a:lumOff val="35000"/>
                  </a:schemeClr>
                </a:solidFill>
              </a:rPr>
              <a:t>语句，选择一个数据库，此处为</a:t>
            </a:r>
            <a:r>
              <a:rPr lang="en-US" altLang="zh-CN" sz="1600">
                <a:solidFill>
                  <a:schemeClr val="tx1">
                    <a:lumMod val="65000"/>
                    <a:lumOff val="35000"/>
                  </a:schemeClr>
                </a:solidFill>
              </a:rPr>
              <a:t>db_shop</a:t>
            </a:r>
            <a:r>
              <a:rPr lang="zh-CN" altLang="en-US" sz="1600">
                <a:solidFill>
                  <a:schemeClr val="tx1">
                    <a:lumMod val="65000"/>
                    <a:lumOff val="35000"/>
                  </a:schemeClr>
                </a:solidFill>
              </a:rPr>
              <a:t>。</a:t>
            </a:r>
          </a:p>
        </p:txBody>
      </p:sp>
      <p:sp>
        <p:nvSpPr>
          <p:cNvPr id="13" name="文本框 41">
            <a:extLst>
              <a:ext uri="{FF2B5EF4-FFF2-40B4-BE49-F238E27FC236}">
                <a16:creationId xmlns:a16="http://schemas.microsoft.com/office/drawing/2014/main" id="{1405D814-5D25-8BD7-BEDB-242F45DAA2BA}"/>
              </a:ext>
            </a:extLst>
          </p:cNvPr>
          <p:cNvSpPr txBox="1">
            <a:spLocks noChangeArrowheads="1"/>
          </p:cNvSpPr>
          <p:nvPr/>
        </p:nvSpPr>
        <p:spPr bwMode="auto">
          <a:xfrm>
            <a:off x="706120" y="3751375"/>
            <a:ext cx="1042125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ct val="150000"/>
              </a:lnSpc>
            </a:pPr>
            <a:r>
              <a:rPr lang="zh-CN" altLang="en-US" sz="1600">
                <a:solidFill>
                  <a:srgbClr val="FF0000"/>
                </a:solidFill>
              </a:rPr>
              <a:t>步骤</a:t>
            </a:r>
            <a:r>
              <a:rPr lang="en-US" altLang="zh-CN" sz="1600">
                <a:solidFill>
                  <a:srgbClr val="FF0000"/>
                </a:solidFill>
              </a:rPr>
              <a:t>2</a:t>
            </a:r>
            <a:r>
              <a:rPr lang="en-US" altLang="zh-CN" sz="1600">
                <a:solidFill>
                  <a:schemeClr val="tx1">
                    <a:lumMod val="65000"/>
                    <a:lumOff val="35000"/>
                  </a:schemeClr>
                </a:solidFill>
              </a:rPr>
              <a:t> </a:t>
            </a:r>
            <a:r>
              <a:rPr lang="zh-CN" altLang="en-US" sz="1600">
                <a:solidFill>
                  <a:schemeClr val="tx1">
                    <a:lumMod val="65000"/>
                    <a:lumOff val="35000"/>
                  </a:schemeClr>
                </a:solidFill>
              </a:rPr>
              <a:t>执行</a:t>
            </a:r>
            <a:r>
              <a:rPr lang="en-US" altLang="zh-CN" sz="1600">
                <a:solidFill>
                  <a:schemeClr val="tx1">
                    <a:lumMod val="65000"/>
                    <a:lumOff val="35000"/>
                  </a:schemeClr>
                </a:solidFill>
              </a:rPr>
              <a:t>SQL</a:t>
            </a:r>
            <a:r>
              <a:rPr lang="zh-CN" altLang="en-US" sz="1600">
                <a:solidFill>
                  <a:schemeClr val="tx1">
                    <a:lumMod val="65000"/>
                    <a:lumOff val="35000"/>
                  </a:schemeClr>
                </a:solidFill>
              </a:rPr>
              <a:t>语句，创建数据表</a:t>
            </a:r>
            <a:r>
              <a:rPr lang="en-US" altLang="zh-CN" sz="1600">
                <a:solidFill>
                  <a:schemeClr val="tx1">
                    <a:lumMod val="65000"/>
                    <a:lumOff val="35000"/>
                  </a:schemeClr>
                </a:solidFill>
              </a:rPr>
              <a:t>people</a:t>
            </a:r>
            <a:r>
              <a:rPr lang="zh-CN" altLang="en-US" sz="1600">
                <a:solidFill>
                  <a:schemeClr val="tx1">
                    <a:lumMod val="65000"/>
                    <a:lumOff val="35000"/>
                  </a:schemeClr>
                </a:solidFill>
              </a:rPr>
              <a:t>，同时为其</a:t>
            </a:r>
            <a:r>
              <a:rPr lang="en-US" altLang="zh-CN" sz="1600">
                <a:solidFill>
                  <a:schemeClr val="tx1">
                    <a:lumMod val="65000"/>
                    <a:lumOff val="35000"/>
                  </a:schemeClr>
                </a:solidFill>
              </a:rPr>
              <a:t>name</a:t>
            </a:r>
            <a:r>
              <a:rPr lang="zh-CN" altLang="en-US" sz="1600">
                <a:solidFill>
                  <a:schemeClr val="tx1">
                    <a:lumMod val="65000"/>
                    <a:lumOff val="35000"/>
                  </a:schemeClr>
                </a:solidFill>
              </a:rPr>
              <a:t>字段创建普通索引。</a:t>
            </a:r>
            <a:r>
              <a:rPr lang="en-US" altLang="zh-CN" sz="1600">
                <a:solidFill>
                  <a:schemeClr val="tx1">
                    <a:lumMod val="65000"/>
                    <a:lumOff val="35000"/>
                  </a:schemeClr>
                </a:solidFill>
              </a:rPr>
              <a:t>SQL</a:t>
            </a:r>
            <a:r>
              <a:rPr lang="zh-CN" altLang="en-US" sz="1600">
                <a:solidFill>
                  <a:schemeClr val="tx1">
                    <a:lumMod val="65000"/>
                    <a:lumOff val="35000"/>
                  </a:schemeClr>
                </a:solidFill>
              </a:rPr>
              <a:t>语句及其执行结果如下：</a:t>
            </a:r>
          </a:p>
        </p:txBody>
      </p:sp>
    </p:spTree>
    <p:extLst>
      <p:ext uri="{BB962C8B-B14F-4D97-AF65-F5344CB8AC3E}">
        <p14:creationId xmlns:p14="http://schemas.microsoft.com/office/powerpoint/2010/main" val="311309404"/>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DABA78-8769-D0D0-652C-213031061937}"/>
            </a:ext>
          </a:extLst>
        </p:cNvPr>
        <p:cNvGrpSpPr/>
        <p:nvPr/>
      </p:nvGrpSpPr>
      <p:grpSpPr>
        <a:xfrm>
          <a:off x="0" y="0"/>
          <a:ext cx="0" cy="0"/>
          <a:chOff x="0" y="0"/>
          <a:chExt cx="0" cy="0"/>
        </a:xfrm>
      </p:grpSpPr>
      <p:sp>
        <p:nvSpPr>
          <p:cNvPr id="3" name="矩形 2">
            <a:extLst>
              <a:ext uri="{FF2B5EF4-FFF2-40B4-BE49-F238E27FC236}">
                <a16:creationId xmlns:a16="http://schemas.microsoft.com/office/drawing/2014/main" id="{85C93E4B-18A4-F50A-7047-676E58B004FC}"/>
              </a:ext>
            </a:extLst>
          </p:cNvPr>
          <p:cNvSpPr/>
          <p:nvPr/>
        </p:nvSpPr>
        <p:spPr>
          <a:xfrm>
            <a:off x="910292" y="2478418"/>
            <a:ext cx="9882453" cy="4077442"/>
          </a:xfrm>
          <a:prstGeom prst="rect">
            <a:avLst/>
          </a:prstGeom>
          <a:solidFill>
            <a:schemeClr val="bg2"/>
          </a:solidFill>
          <a:ln w="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noProof="1">
              <a:sym typeface="Arial" panose="020B0604020202020204" pitchFamily="34" charset="0"/>
            </a:endParaRPr>
          </a:p>
        </p:txBody>
      </p:sp>
      <p:sp>
        <p:nvSpPr>
          <p:cNvPr id="4" name="文本框 38">
            <a:extLst>
              <a:ext uri="{FF2B5EF4-FFF2-40B4-BE49-F238E27FC236}">
                <a16:creationId xmlns:a16="http://schemas.microsoft.com/office/drawing/2014/main" id="{5F550356-D506-3291-16CD-8CC0C7B56300}"/>
              </a:ext>
            </a:extLst>
          </p:cNvPr>
          <p:cNvSpPr txBox="1">
            <a:spLocks noChangeArrowheads="1"/>
          </p:cNvSpPr>
          <p:nvPr/>
        </p:nvSpPr>
        <p:spPr bwMode="auto">
          <a:xfrm>
            <a:off x="2012832" y="2504834"/>
            <a:ext cx="8574639" cy="40318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eaLnBrk="1" hangingPunct="1"/>
            <a:r>
              <a:rPr lang="en-US" altLang="zh-CN" sz="1600">
                <a:solidFill>
                  <a:srgbClr val="FF0000"/>
                </a:solidFill>
              </a:rPr>
              <a:t>mysql&gt; SHOW INDEX FROM people \G</a:t>
            </a:r>
          </a:p>
          <a:p>
            <a:pPr eaLnBrk="1" hangingPunct="1"/>
            <a:r>
              <a:rPr lang="en-US" altLang="zh-CN" sz="1600">
                <a:solidFill>
                  <a:srgbClr val="FF0000"/>
                </a:solidFill>
              </a:rPr>
              <a:t>*************************** 1. row ***************************</a:t>
            </a:r>
          </a:p>
          <a:p>
            <a:pPr eaLnBrk="1" hangingPunct="1"/>
            <a:r>
              <a:rPr lang="en-US" altLang="zh-CN" sz="1600">
                <a:solidFill>
                  <a:srgbClr val="FF0000"/>
                </a:solidFill>
              </a:rPr>
              <a:t>		Table: people</a:t>
            </a:r>
          </a:p>
          <a:p>
            <a:pPr eaLnBrk="1" hangingPunct="1"/>
            <a:r>
              <a:rPr lang="en-US" altLang="zh-CN" sz="1600">
                <a:solidFill>
                  <a:srgbClr val="FF0000"/>
                </a:solidFill>
              </a:rPr>
              <a:t>   Non_unique: 1</a:t>
            </a:r>
          </a:p>
          <a:p>
            <a:pPr eaLnBrk="1" hangingPunct="1"/>
            <a:r>
              <a:rPr lang="en-US" altLang="zh-CN" sz="1600">
                <a:solidFill>
                  <a:srgbClr val="FF0000"/>
                </a:solidFill>
              </a:rPr>
              <a:t>	Key_name: n_index</a:t>
            </a:r>
          </a:p>
          <a:p>
            <a:pPr eaLnBrk="1" hangingPunct="1"/>
            <a:r>
              <a:rPr lang="en-US" altLang="zh-CN" sz="1600">
                <a:solidFill>
                  <a:srgbClr val="FF0000"/>
                </a:solidFill>
              </a:rPr>
              <a:t>  Seq_in_index: 1</a:t>
            </a:r>
          </a:p>
          <a:p>
            <a:pPr eaLnBrk="1" hangingPunct="1"/>
            <a:r>
              <a:rPr lang="en-US" altLang="zh-CN" sz="1600">
                <a:solidFill>
                  <a:srgbClr val="FF0000"/>
                </a:solidFill>
              </a:rPr>
              <a:t> Column_name: name</a:t>
            </a:r>
          </a:p>
          <a:p>
            <a:pPr eaLnBrk="1" hangingPunct="1"/>
            <a:r>
              <a:rPr lang="en-US" altLang="zh-CN" sz="1600">
                <a:solidFill>
                  <a:srgbClr val="FF0000"/>
                </a:solidFill>
              </a:rPr>
              <a:t>	 Collation: A</a:t>
            </a:r>
          </a:p>
          <a:p>
            <a:pPr eaLnBrk="1" hangingPunct="1"/>
            <a:r>
              <a:rPr lang="en-US" altLang="zh-CN" sz="1600">
                <a:solidFill>
                  <a:srgbClr val="FF0000"/>
                </a:solidFill>
              </a:rPr>
              <a:t>    Cardinality: 0</a:t>
            </a:r>
          </a:p>
          <a:p>
            <a:pPr eaLnBrk="1" hangingPunct="1"/>
            <a:r>
              <a:rPr lang="en-US" altLang="zh-CN" sz="1600">
                <a:solidFill>
                  <a:srgbClr val="FF0000"/>
                </a:solidFill>
              </a:rPr>
              <a:t>      Sub_part: NULL</a:t>
            </a:r>
          </a:p>
          <a:p>
            <a:pPr eaLnBrk="1" hangingPunct="1"/>
            <a:r>
              <a:rPr lang="en-US" altLang="zh-CN" sz="1600">
                <a:solidFill>
                  <a:srgbClr val="FF0000"/>
                </a:solidFill>
              </a:rPr>
              <a:t>       Packed: NULL</a:t>
            </a:r>
          </a:p>
          <a:p>
            <a:pPr eaLnBrk="1" hangingPunct="1"/>
            <a:r>
              <a:rPr lang="en-US" altLang="zh-CN" sz="1600">
                <a:solidFill>
                  <a:srgbClr val="FF0000"/>
                </a:solidFill>
              </a:rPr>
              <a:t>         Null: YES</a:t>
            </a:r>
          </a:p>
          <a:p>
            <a:pPr eaLnBrk="1" hangingPunct="1"/>
            <a:r>
              <a:rPr lang="en-US" altLang="zh-CN" sz="1600">
                <a:solidFill>
                  <a:srgbClr val="FF0000"/>
                </a:solidFill>
              </a:rPr>
              <a:t>    Index_type: BTREE</a:t>
            </a:r>
          </a:p>
          <a:p>
            <a:pPr eaLnBrk="1" hangingPunct="1"/>
            <a:r>
              <a:rPr lang="en-US" altLang="zh-CN" sz="1600">
                <a:solidFill>
                  <a:srgbClr val="FF0000"/>
                </a:solidFill>
              </a:rPr>
              <a:t>     Comment:</a:t>
            </a:r>
          </a:p>
          <a:p>
            <a:pPr eaLnBrk="1" hangingPunct="1"/>
            <a:r>
              <a:rPr lang="en-US" altLang="zh-CN" sz="1600">
                <a:solidFill>
                  <a:srgbClr val="FF0000"/>
                </a:solidFill>
              </a:rPr>
              <a:t>Index_comment:</a:t>
            </a:r>
          </a:p>
          <a:p>
            <a:pPr eaLnBrk="1" hangingPunct="1"/>
            <a:r>
              <a:rPr lang="en-US" altLang="zh-CN" sz="1600">
                <a:solidFill>
                  <a:srgbClr val="FF0000"/>
                </a:solidFill>
              </a:rPr>
              <a:t>1 row in set (0.00 sec)</a:t>
            </a:r>
          </a:p>
        </p:txBody>
      </p:sp>
      <p:sp>
        <p:nvSpPr>
          <p:cNvPr id="5" name="文本框 3">
            <a:extLst>
              <a:ext uri="{FF2B5EF4-FFF2-40B4-BE49-F238E27FC236}">
                <a16:creationId xmlns:a16="http://schemas.microsoft.com/office/drawing/2014/main" id="{5A228692-C9CB-BE62-4DAC-9B0B8075BE4F}"/>
              </a:ext>
            </a:extLst>
          </p:cNvPr>
          <p:cNvSpPr txBox="1">
            <a:spLocks noChangeArrowheads="1"/>
          </p:cNvSpPr>
          <p:nvPr/>
        </p:nvSpPr>
        <p:spPr bwMode="auto">
          <a:xfrm>
            <a:off x="1730523" y="1249869"/>
            <a:ext cx="9271000" cy="4584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ct val="150000"/>
              </a:lnSpc>
            </a:pPr>
            <a:r>
              <a:rPr lang="zh-CN" altLang="en-US"/>
              <a:t>创建和查看普通索引</a:t>
            </a:r>
            <a:endParaRPr lang="zh-CN" altLang="en-US" noProof="1"/>
          </a:p>
        </p:txBody>
      </p:sp>
      <p:grpSp>
        <p:nvGrpSpPr>
          <p:cNvPr id="6" name="组合 5">
            <a:extLst>
              <a:ext uri="{FF2B5EF4-FFF2-40B4-BE49-F238E27FC236}">
                <a16:creationId xmlns:a16="http://schemas.microsoft.com/office/drawing/2014/main" id="{BE3D8F78-FF63-265A-7343-DEC3B3EAC4E5}"/>
              </a:ext>
            </a:extLst>
          </p:cNvPr>
          <p:cNvGrpSpPr/>
          <p:nvPr/>
        </p:nvGrpSpPr>
        <p:grpSpPr>
          <a:xfrm>
            <a:off x="727223" y="1134564"/>
            <a:ext cx="1003300" cy="722312"/>
            <a:chOff x="877888" y="1586140"/>
            <a:chExt cx="1003300" cy="722312"/>
          </a:xfrm>
        </p:grpSpPr>
        <p:sp>
          <p:nvSpPr>
            <p:cNvPr id="8" name="íṩľíḍè-Freeform: Shape 9">
              <a:extLst>
                <a:ext uri="{FF2B5EF4-FFF2-40B4-BE49-F238E27FC236}">
                  <a16:creationId xmlns:a16="http://schemas.microsoft.com/office/drawing/2014/main" id="{40799992-EAF9-7ECB-3453-0E38C1C041D9}"/>
                </a:ext>
              </a:extLst>
            </p:cNvPr>
            <p:cNvSpPr>
              <a:spLocks noChangeArrowheads="1"/>
            </p:cNvSpPr>
            <p:nvPr/>
          </p:nvSpPr>
          <p:spPr bwMode="auto">
            <a:xfrm>
              <a:off x="877888" y="1586140"/>
              <a:ext cx="1003300" cy="722312"/>
            </a:xfrm>
            <a:custGeom>
              <a:avLst/>
              <a:gdLst>
                <a:gd name="T0" fmla="*/ 1424916 w 2507091"/>
                <a:gd name="T1" fmla="*/ 112 h 2343942"/>
                <a:gd name="T2" fmla="*/ 1555542 w 2507091"/>
                <a:gd name="T3" fmla="*/ 75381 h 2343942"/>
                <a:gd name="T4" fmla="*/ 2409995 w 2507091"/>
                <a:gd name="T5" fmla="*/ 936988 h 2343942"/>
                <a:gd name="T6" fmla="*/ 2409995 w 2507091"/>
                <a:gd name="T7" fmla="*/ 1406955 h 2343942"/>
                <a:gd name="T8" fmla="*/ 1555542 w 2507091"/>
                <a:gd name="T9" fmla="*/ 2268563 h 2343942"/>
                <a:gd name="T10" fmla="*/ 1322510 w 2507091"/>
                <a:gd name="T11" fmla="*/ 2172828 h 2343942"/>
                <a:gd name="T12" fmla="*/ 994538 w 2507091"/>
                <a:gd name="T13" fmla="*/ 1842111 h 2343942"/>
                <a:gd name="T14" fmla="*/ 1992 w 2507091"/>
                <a:gd name="T15" fmla="*/ 1842111 h 2343942"/>
                <a:gd name="T16" fmla="*/ 0 w 2507091"/>
                <a:gd name="T17" fmla="*/ 1841897 h 2343942"/>
                <a:gd name="T18" fmla="*/ 8587 w 2507091"/>
                <a:gd name="T19" fmla="*/ 1841897 h 2343942"/>
                <a:gd name="T20" fmla="*/ 66848 w 2507091"/>
                <a:gd name="T21" fmla="*/ 1841897 h 2343942"/>
                <a:gd name="T22" fmla="*/ 489776 w 2507091"/>
                <a:gd name="T23" fmla="*/ 1406631 h 2343942"/>
                <a:gd name="T24" fmla="*/ 489776 w 2507091"/>
                <a:gd name="T25" fmla="*/ 936545 h 2343942"/>
                <a:gd name="T26" fmla="*/ 67674 w 2507091"/>
                <a:gd name="T27" fmla="*/ 510817 h 2343942"/>
                <a:gd name="T28" fmla="*/ 67395 w 2507091"/>
                <a:gd name="T29" fmla="*/ 510536 h 2343942"/>
                <a:gd name="T30" fmla="*/ 85108 w 2507091"/>
                <a:gd name="T31" fmla="*/ 510536 h 2343942"/>
                <a:gd name="T32" fmla="*/ 994538 w 2507091"/>
                <a:gd name="T33" fmla="*/ 510536 h 2343942"/>
                <a:gd name="T34" fmla="*/ 1322510 w 2507091"/>
                <a:gd name="T35" fmla="*/ 171115 h 2343942"/>
                <a:gd name="T36" fmla="*/ 1424916 w 2507091"/>
                <a:gd name="T37" fmla="*/ 112 h 2343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507091"/>
                <a:gd name="T58" fmla="*/ 0 h 2343942"/>
                <a:gd name="T59" fmla="*/ 2507091 w 2507091"/>
                <a:gd name="T60" fmla="*/ 2343942 h 2343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507091" h="2343942">
                  <a:moveTo>
                    <a:pt x="1424916" y="112"/>
                  </a:moveTo>
                  <a:cubicBezTo>
                    <a:pt x="1462086" y="1948"/>
                    <a:pt x="1506994" y="26426"/>
                    <a:pt x="1555542" y="75381"/>
                  </a:cubicBezTo>
                  <a:cubicBezTo>
                    <a:pt x="1555542" y="75381"/>
                    <a:pt x="1555542" y="75381"/>
                    <a:pt x="2409995" y="936988"/>
                  </a:cubicBezTo>
                  <a:cubicBezTo>
                    <a:pt x="2539457" y="1067534"/>
                    <a:pt x="2539457" y="1276409"/>
                    <a:pt x="2409995" y="1406955"/>
                  </a:cubicBezTo>
                  <a:lnTo>
                    <a:pt x="1555542" y="2268563"/>
                  </a:lnTo>
                  <a:cubicBezTo>
                    <a:pt x="1426080" y="2399109"/>
                    <a:pt x="1322510" y="2355594"/>
                    <a:pt x="1322510" y="2172828"/>
                  </a:cubicBezTo>
                  <a:cubicBezTo>
                    <a:pt x="1322510" y="1990063"/>
                    <a:pt x="1175785" y="1842111"/>
                    <a:pt x="994538" y="1842111"/>
                  </a:cubicBezTo>
                  <a:cubicBezTo>
                    <a:pt x="994538" y="1842111"/>
                    <a:pt x="994538" y="1842111"/>
                    <a:pt x="1992" y="1842111"/>
                  </a:cubicBezTo>
                  <a:lnTo>
                    <a:pt x="0" y="1841897"/>
                  </a:lnTo>
                  <a:lnTo>
                    <a:pt x="8587" y="1841897"/>
                  </a:lnTo>
                  <a:cubicBezTo>
                    <a:pt x="66848" y="1841897"/>
                    <a:pt x="66848" y="1841897"/>
                    <a:pt x="66848" y="1841897"/>
                  </a:cubicBezTo>
                  <a:cubicBezTo>
                    <a:pt x="489776" y="1406631"/>
                    <a:pt x="489776" y="1406631"/>
                    <a:pt x="489776" y="1406631"/>
                  </a:cubicBezTo>
                  <a:cubicBezTo>
                    <a:pt x="619244" y="1276052"/>
                    <a:pt x="619244" y="1067124"/>
                    <a:pt x="489776" y="936545"/>
                  </a:cubicBezTo>
                  <a:cubicBezTo>
                    <a:pt x="119714" y="563304"/>
                    <a:pt x="73456" y="516649"/>
                    <a:pt x="67674" y="510817"/>
                  </a:cubicBezTo>
                  <a:lnTo>
                    <a:pt x="67395" y="510536"/>
                  </a:lnTo>
                  <a:lnTo>
                    <a:pt x="85108" y="510536"/>
                  </a:lnTo>
                  <a:cubicBezTo>
                    <a:pt x="191971" y="510536"/>
                    <a:pt x="436231" y="510536"/>
                    <a:pt x="994538" y="510536"/>
                  </a:cubicBezTo>
                  <a:cubicBezTo>
                    <a:pt x="1175785" y="510536"/>
                    <a:pt x="1322510" y="353880"/>
                    <a:pt x="1322510" y="171115"/>
                  </a:cubicBezTo>
                  <a:cubicBezTo>
                    <a:pt x="1322510" y="56887"/>
                    <a:pt x="1362967" y="-2947"/>
                    <a:pt x="1424916" y="112"/>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endParaRPr lang="zh-CN" altLang="en-US"/>
            </a:p>
          </p:txBody>
        </p:sp>
        <p:sp>
          <p:nvSpPr>
            <p:cNvPr id="9" name="íṩľíḍè-Oval 10">
              <a:extLst>
                <a:ext uri="{FF2B5EF4-FFF2-40B4-BE49-F238E27FC236}">
                  <a16:creationId xmlns:a16="http://schemas.microsoft.com/office/drawing/2014/main" id="{E9DE3A0A-B593-68A9-CFF7-BC10E1D57F69}"/>
                </a:ext>
              </a:extLst>
            </p:cNvPr>
            <p:cNvSpPr/>
            <p:nvPr/>
          </p:nvSpPr>
          <p:spPr>
            <a:xfrm>
              <a:off x="1289050" y="1774664"/>
              <a:ext cx="341313" cy="341313"/>
            </a:xfrm>
            <a:prstGeom prst="ellipse">
              <a:avLst/>
            </a:pr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buFont typeface="Arial" pitchFamily="34" charset="0"/>
                <a:defRPr kern="1200">
                  <a:solidFill>
                    <a:schemeClr val="lt1"/>
                  </a:solidFill>
                  <a:latin typeface="+mn-lt"/>
                  <a:ea typeface="+mn-ea"/>
                  <a:cs typeface="+mn-cs"/>
                </a:defRPr>
              </a:lvl1pPr>
              <a:lvl2pPr marL="457200" algn="l" rtl="0" fontAlgn="base">
                <a:spcBef>
                  <a:spcPct val="0"/>
                </a:spcBef>
                <a:spcAft>
                  <a:spcPct val="0"/>
                </a:spcAft>
                <a:buFont typeface="Arial" pitchFamily="34" charset="0"/>
                <a:defRPr kern="1200">
                  <a:solidFill>
                    <a:schemeClr val="lt1"/>
                  </a:solidFill>
                  <a:latin typeface="+mn-lt"/>
                  <a:ea typeface="+mn-ea"/>
                  <a:cs typeface="+mn-cs"/>
                </a:defRPr>
              </a:lvl2pPr>
              <a:lvl3pPr marL="914400" algn="l" rtl="0" fontAlgn="base">
                <a:spcBef>
                  <a:spcPct val="0"/>
                </a:spcBef>
                <a:spcAft>
                  <a:spcPct val="0"/>
                </a:spcAft>
                <a:buFont typeface="Arial" pitchFamily="34" charset="0"/>
                <a:defRPr kern="1200">
                  <a:solidFill>
                    <a:schemeClr val="lt1"/>
                  </a:solidFill>
                  <a:latin typeface="+mn-lt"/>
                  <a:ea typeface="+mn-ea"/>
                  <a:cs typeface="+mn-cs"/>
                </a:defRPr>
              </a:lvl3pPr>
              <a:lvl4pPr marL="1371600" algn="l" rtl="0" fontAlgn="base">
                <a:spcBef>
                  <a:spcPct val="0"/>
                </a:spcBef>
                <a:spcAft>
                  <a:spcPct val="0"/>
                </a:spcAft>
                <a:buFont typeface="Arial" pitchFamily="34" charset="0"/>
                <a:defRPr kern="1200">
                  <a:solidFill>
                    <a:schemeClr val="lt1"/>
                  </a:solidFill>
                  <a:latin typeface="+mn-lt"/>
                  <a:ea typeface="+mn-ea"/>
                  <a:cs typeface="+mn-cs"/>
                </a:defRPr>
              </a:lvl4pPr>
              <a:lvl5pPr marL="1828800" algn="l" rtl="0" fontAlgn="base">
                <a:spcBef>
                  <a:spcPct val="0"/>
                </a:spcBef>
                <a:spcAft>
                  <a:spcPct val="0"/>
                </a:spcAft>
                <a:buFont typeface="Arial" pitchFamily="34" charset="0"/>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hangingPunct="1"/>
              <a:r>
                <a:rPr lang="en-US" altLang="zh-CN"/>
                <a:t>1</a:t>
              </a:r>
            </a:p>
          </p:txBody>
        </p:sp>
      </p:grpSp>
      <p:sp>
        <p:nvSpPr>
          <p:cNvPr id="7" name="文本框 41">
            <a:extLst>
              <a:ext uri="{FF2B5EF4-FFF2-40B4-BE49-F238E27FC236}">
                <a16:creationId xmlns:a16="http://schemas.microsoft.com/office/drawing/2014/main" id="{3B3037FF-BCF5-D9A0-18A2-965B7A6D2A2A}"/>
              </a:ext>
            </a:extLst>
          </p:cNvPr>
          <p:cNvSpPr txBox="1">
            <a:spLocks noChangeArrowheads="1"/>
          </p:cNvSpPr>
          <p:nvPr/>
        </p:nvSpPr>
        <p:spPr bwMode="auto">
          <a:xfrm>
            <a:off x="699459" y="1957183"/>
            <a:ext cx="1042125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微软雅黑" pitchFamily="34" charset="-122"/>
                <a:cs typeface="+mn-cs"/>
              </a:defRPr>
            </a:lvl5pPr>
            <a:lvl6pPr marL="2286000" algn="l" defTabSz="914400" rtl="0" eaLnBrk="1" latinLnBrk="0" hangingPunct="1">
              <a:defRPr kern="1200">
                <a:solidFill>
                  <a:schemeClr val="tx1"/>
                </a:solidFill>
                <a:latin typeface="Arial" pitchFamily="34" charset="0"/>
                <a:ea typeface="微软雅黑" pitchFamily="34" charset="-122"/>
                <a:cs typeface="+mn-cs"/>
              </a:defRPr>
            </a:lvl6pPr>
            <a:lvl7pPr marL="2743200" algn="l" defTabSz="914400" rtl="0" eaLnBrk="1" latinLnBrk="0" hangingPunct="1">
              <a:defRPr kern="1200">
                <a:solidFill>
                  <a:schemeClr val="tx1"/>
                </a:solidFill>
                <a:latin typeface="Arial" pitchFamily="34" charset="0"/>
                <a:ea typeface="微软雅黑" pitchFamily="34" charset="-122"/>
                <a:cs typeface="+mn-cs"/>
              </a:defRPr>
            </a:lvl7pPr>
            <a:lvl8pPr marL="3200400" algn="l" defTabSz="914400" rtl="0" eaLnBrk="1" latinLnBrk="0" hangingPunct="1">
              <a:defRPr kern="1200">
                <a:solidFill>
                  <a:schemeClr val="tx1"/>
                </a:solidFill>
                <a:latin typeface="Arial" pitchFamily="34" charset="0"/>
                <a:ea typeface="微软雅黑" pitchFamily="34" charset="-122"/>
                <a:cs typeface="+mn-cs"/>
              </a:defRPr>
            </a:lvl8pPr>
            <a:lvl9pPr marL="3657600" algn="l" defTabSz="914400" rtl="0" eaLnBrk="1" latinLnBrk="0" hangingPunct="1">
              <a:defRPr kern="1200">
                <a:solidFill>
                  <a:schemeClr val="tx1"/>
                </a:solidFill>
                <a:latin typeface="Arial" pitchFamily="34" charset="0"/>
                <a:ea typeface="微软雅黑" pitchFamily="34" charset="-122"/>
                <a:cs typeface="+mn-cs"/>
              </a:defRPr>
            </a:lvl9pPr>
          </a:lstStyle>
          <a:p>
            <a:pPr algn="just" eaLnBrk="1" hangingPunct="1">
              <a:lnSpc>
                <a:spcPct val="150000"/>
              </a:lnSpc>
            </a:pPr>
            <a:r>
              <a:rPr lang="zh-CN" altLang="en-US" sz="1600">
                <a:solidFill>
                  <a:srgbClr val="FF0000"/>
                </a:solidFill>
              </a:rPr>
              <a:t>步骤</a:t>
            </a:r>
            <a:r>
              <a:rPr lang="en-US" altLang="zh-CN" sz="1600">
                <a:solidFill>
                  <a:srgbClr val="FF0000"/>
                </a:solidFill>
              </a:rPr>
              <a:t>3</a:t>
            </a:r>
            <a:r>
              <a:rPr lang="en-US" altLang="zh-CN" sz="1600">
                <a:solidFill>
                  <a:schemeClr val="tx1">
                    <a:lumMod val="65000"/>
                    <a:lumOff val="35000"/>
                  </a:schemeClr>
                </a:solidFill>
              </a:rPr>
              <a:t> </a:t>
            </a:r>
            <a:r>
              <a:rPr lang="zh-CN" altLang="en-US" sz="1600">
                <a:solidFill>
                  <a:schemeClr val="tx1">
                    <a:lumMod val="65000"/>
                    <a:lumOff val="35000"/>
                  </a:schemeClr>
                </a:solidFill>
              </a:rPr>
              <a:t>数据表创建完成之后，可以使用</a:t>
            </a:r>
            <a:r>
              <a:rPr lang="en-US" altLang="zh-CN" sz="1600">
                <a:solidFill>
                  <a:schemeClr val="tx1">
                    <a:lumMod val="65000"/>
                    <a:lumOff val="35000"/>
                  </a:schemeClr>
                </a:solidFill>
              </a:rPr>
              <a:t>SHOW INDEX</a:t>
            </a:r>
            <a:r>
              <a:rPr lang="zh-CN" altLang="en-US" sz="1600">
                <a:solidFill>
                  <a:schemeClr val="tx1">
                    <a:lumMod val="65000"/>
                    <a:lumOff val="35000"/>
                  </a:schemeClr>
                </a:solidFill>
              </a:rPr>
              <a:t>语句查看索引。</a:t>
            </a:r>
            <a:r>
              <a:rPr lang="en-US" altLang="zh-CN" sz="1600">
                <a:solidFill>
                  <a:schemeClr val="tx1">
                    <a:lumMod val="65000"/>
                    <a:lumOff val="35000"/>
                  </a:schemeClr>
                </a:solidFill>
              </a:rPr>
              <a:t>SQL</a:t>
            </a:r>
            <a:r>
              <a:rPr lang="zh-CN" altLang="en-US" sz="1600">
                <a:solidFill>
                  <a:schemeClr val="tx1">
                    <a:lumMod val="65000"/>
                    <a:lumOff val="35000"/>
                  </a:schemeClr>
                </a:solidFill>
              </a:rPr>
              <a:t>语句及其执行结果如下：</a:t>
            </a:r>
          </a:p>
        </p:txBody>
      </p:sp>
    </p:spTree>
    <p:extLst>
      <p:ext uri="{BB962C8B-B14F-4D97-AF65-F5344CB8AC3E}">
        <p14:creationId xmlns:p14="http://schemas.microsoft.com/office/powerpoint/2010/main" val="564395019"/>
      </p:ext>
    </p:extLst>
  </p:cSld>
  <p:clrMapOvr>
    <a:masterClrMapping/>
  </p:clrMapOvr>
  <p:transition/>
</p:sld>
</file>

<file path=ppt/tags/tag1.xml><?xml version="1.0" encoding="utf-8"?>
<p:tagLst xmlns:a="http://schemas.openxmlformats.org/drawingml/2006/main" xmlns:r="http://schemas.openxmlformats.org/officeDocument/2006/relationships" xmlns:p="http://schemas.openxmlformats.org/presentationml/2006/main">
  <p:tag name="KSO_WPP_MARK_KEY" val="259e4a3d-8953-45b9-a5b3-c530baca94f0"/>
  <p:tag name="COMMONDATA" val="eyJoZGlkIjoiMmE3ODljNmM3OTdiZmM2NTBiNTU4NGE3OTk1NjExMGIifQ=="/>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
</p:tagLst>
</file>

<file path=ppt/theme/theme1.xml><?xml version="1.0" encoding="utf-8"?>
<a:theme xmlns:a="http://schemas.openxmlformats.org/drawingml/2006/main" name="3_自定义设计方案">
  <a:themeElements>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Office 经典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5_自定义设计方案">
  <a:themeElements>
    <a:clrScheme name="">
      <a:dk1>
        <a:srgbClr val="000000"/>
      </a:dk1>
      <a:lt1>
        <a:srgbClr val="FFFFFF"/>
      </a:lt1>
      <a:dk2>
        <a:srgbClr val="4B5661"/>
      </a:dk2>
      <a:lt2>
        <a:srgbClr val="D5E2F0"/>
      </a:lt2>
      <a:accent1>
        <a:srgbClr val="1B5A9A"/>
      </a:accent1>
      <a:accent2>
        <a:srgbClr val="344D8D"/>
      </a:accent2>
      <a:accent3>
        <a:srgbClr val="4D4080"/>
      </a:accent3>
      <a:accent4>
        <a:srgbClr val="663373"/>
      </a:accent4>
      <a:accent5>
        <a:srgbClr val="7F2666"/>
      </a:accent5>
      <a:accent6>
        <a:srgbClr val="991A5A"/>
      </a:accent6>
      <a:hlink>
        <a:srgbClr val="0026E5"/>
      </a:hlink>
      <a:folHlink>
        <a:srgbClr val="7E1FAD"/>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演示文稿1</Template>
  <TotalTime>25</TotalTime>
  <Words>3303</Words>
  <Application>Microsoft Office PowerPoint</Application>
  <PresentationFormat>宽屏</PresentationFormat>
  <Paragraphs>340</Paragraphs>
  <Slides>27</Slides>
  <Notes>1</Notes>
  <HiddenSlides>0</HiddenSlides>
  <MMClips>0</MMClips>
  <ScaleCrop>false</ScaleCrop>
  <HeadingPairs>
    <vt:vector size="6" baseType="variant">
      <vt:variant>
        <vt:lpstr>已用的字体</vt:lpstr>
      </vt:variant>
      <vt:variant>
        <vt:i4>5</vt:i4>
      </vt:variant>
      <vt:variant>
        <vt:lpstr>主题</vt:lpstr>
      </vt:variant>
      <vt:variant>
        <vt:i4>2</vt:i4>
      </vt:variant>
      <vt:variant>
        <vt:lpstr>幻灯片标题</vt:lpstr>
      </vt:variant>
      <vt:variant>
        <vt:i4>27</vt:i4>
      </vt:variant>
    </vt:vector>
  </HeadingPairs>
  <TitlesOfParts>
    <vt:vector size="34" baseType="lpstr">
      <vt:lpstr>微软雅黑</vt:lpstr>
      <vt:lpstr>Arial</vt:lpstr>
      <vt:lpstr>Calibri</vt:lpstr>
      <vt:lpstr>Impact</vt:lpstr>
      <vt:lpstr>Wingdings</vt:lpstr>
      <vt:lpstr>3_自定义设计方案</vt:lpstr>
      <vt:lpstr>5_自定义设计方案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lspcieee</dc:creator>
  <cp:lastModifiedBy>昌港 徐</cp:lastModifiedBy>
  <cp:revision>193</cp:revision>
  <dcterms:created xsi:type="dcterms:W3CDTF">2014-01-13T14:27:00Z</dcterms:created>
  <dcterms:modified xsi:type="dcterms:W3CDTF">2024-11-12T01:43:48Z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E878210423CE4FA895E9EC0BB90DA950_13</vt:lpwstr>
  </property>
  <property fmtid="{D5CDD505-2E9C-101B-9397-08002B2CF9AE}" pid="3" name="KSOProductBuildVer">
    <vt:lpwstr>2052-12.1.0.18608</vt:lpwstr>
  </property>
</Properties>
</file>