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36"/>
  </p:notesMasterIdLst>
  <p:handoutMasterIdLst>
    <p:handoutMasterId r:id="rId37"/>
  </p:handoutMasterIdLst>
  <p:sldIdLst>
    <p:sldId id="466" r:id="rId3"/>
    <p:sldId id="467" r:id="rId4"/>
    <p:sldId id="469" r:id="rId5"/>
    <p:sldId id="470" r:id="rId6"/>
    <p:sldId id="471" r:id="rId7"/>
    <p:sldId id="472" r:id="rId8"/>
    <p:sldId id="473" r:id="rId9"/>
    <p:sldId id="474" r:id="rId10"/>
    <p:sldId id="475" r:id="rId11"/>
    <p:sldId id="476" r:id="rId12"/>
    <p:sldId id="477" r:id="rId13"/>
    <p:sldId id="478" r:id="rId14"/>
    <p:sldId id="479" r:id="rId15"/>
    <p:sldId id="480" r:id="rId16"/>
    <p:sldId id="481" r:id="rId17"/>
    <p:sldId id="482" r:id="rId18"/>
    <p:sldId id="483" r:id="rId19"/>
    <p:sldId id="484" r:id="rId20"/>
    <p:sldId id="485" r:id="rId21"/>
    <p:sldId id="486" r:id="rId22"/>
    <p:sldId id="487" r:id="rId23"/>
    <p:sldId id="488" r:id="rId24"/>
    <p:sldId id="489" r:id="rId25"/>
    <p:sldId id="490" r:id="rId26"/>
    <p:sldId id="491" r:id="rId27"/>
    <p:sldId id="492" r:id="rId28"/>
    <p:sldId id="493" r:id="rId29"/>
    <p:sldId id="494" r:id="rId30"/>
    <p:sldId id="495" r:id="rId31"/>
    <p:sldId id="496" r:id="rId32"/>
    <p:sldId id="497" r:id="rId33"/>
    <p:sldId id="498" r:id="rId34"/>
    <p:sldId id="468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874CB"/>
    <a:srgbClr val="1B5A9D"/>
    <a:srgbClr val="389B39"/>
    <a:srgbClr val="2492BC"/>
    <a:srgbClr val="339AC1"/>
    <a:srgbClr val="2691BD"/>
    <a:srgbClr val="78C7ED"/>
    <a:srgbClr val="E97915"/>
    <a:srgbClr val="379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/>
    <p:restoredTop sz="94619"/>
  </p:normalViewPr>
  <p:slideViewPr>
    <p:cSldViewPr showGuides="1">
      <p:cViewPr varScale="1">
        <p:scale>
          <a:sx n="92" d="100"/>
          <a:sy n="92" d="100"/>
        </p:scale>
        <p:origin x="96" y="331"/>
      </p:cViewPr>
      <p:guideLst>
        <p:guide orient="horz" pos="215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2173" y="1755666"/>
            <a:ext cx="5419983" cy="2123658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itle"/>
              </a:ext>
            </a:extLst>
          </a:bodyPr>
          <a:lstStyle/>
          <a:p>
            <a:pPr algn="ctr"/>
            <a:r>
              <a:rPr lang="en-US" altLang="zh-CN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MySQL</a:t>
            </a:r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数据库项目驱动教程</a:t>
            </a:r>
          </a:p>
          <a:p>
            <a:pPr algn="ctr"/>
            <a:endParaRPr lang="zh-CN" altLang="en-US" sz="4400" b="1" spc="400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360" y="3274675"/>
            <a:ext cx="6408916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模块四</a:t>
            </a:r>
            <a:r>
              <a:rPr lang="en-US" altLang="zh-CN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查询与维护数据表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3352" y="4174470"/>
            <a:ext cx="6644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zh-CN" altLang="en-US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</a:t>
            </a:r>
            <a:r>
              <a:rPr lang="en-US" alt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多表数据查询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</a:t>
            </a:r>
            <a:r>
              <a:rPr lang="zh-CN" altLang="en-US" sz="2400" b="1" dirty="0">
                <a:ea typeface="微软雅黑" panose="020B0503020204020204" charset="-122"/>
              </a:rPr>
              <a:t>徐昌港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00545C-60F0-B812-166B-CD28DE743C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3" b="20965"/>
          <a:stretch/>
        </p:blipFill>
        <p:spPr>
          <a:xfrm>
            <a:off x="7464152" y="1628775"/>
            <a:ext cx="3312795" cy="393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CEB4D-B522-0BDF-C9C8-8C36E233F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BB09CD6-0D84-537A-F2FA-C1ACD24797B2}"/>
              </a:ext>
            </a:extLst>
          </p:cNvPr>
          <p:cNvSpPr/>
          <p:nvPr/>
        </p:nvSpPr>
        <p:spPr>
          <a:xfrm>
            <a:off x="1096904" y="1606819"/>
            <a:ext cx="9882453" cy="216154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2AF338DB-D4D5-9F71-FB09-1AF2476AF5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799" y="1642971"/>
            <a:ext cx="857463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INSERT INTO orders(o_id,add_time,goods_id)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VALUES(1,'2018-04-02 14:35:52',6 ),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(2,'2018-04-03 14:40:52',1),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(3,'2018-04-03 14:43:52',5),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(4,'2018-04-03 14:45:52',1),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(5,'2018-04-03 14:47:24',15),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(6,'2018-04-03 14:50:52',4);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Query OK, 6 rows affected (0.06 sec)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Records: 6  Duplicates: 0  Warnings: 0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D8FA1C9B-68B4-63CB-D58C-140B49E5C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673" y="108400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语句，向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表中插入数据，结果如下所示。</a:t>
            </a: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id="{C41F3B07-2974-D1B2-CEB9-F46B9B830F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7135" y="4162250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左连接查询</a:t>
            </a:r>
            <a:endParaRPr lang="zh-CN" altLang="en-US" noProof="1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DBE8D98-88BA-C3F3-5FF3-96C7103AB0C5}"/>
              </a:ext>
            </a:extLst>
          </p:cNvPr>
          <p:cNvGrpSpPr/>
          <p:nvPr/>
        </p:nvGrpSpPr>
        <p:grpSpPr>
          <a:xfrm>
            <a:off x="913835" y="4046945"/>
            <a:ext cx="1003300" cy="722312"/>
            <a:chOff x="877888" y="1586140"/>
            <a:chExt cx="1003300" cy="722312"/>
          </a:xfrm>
        </p:grpSpPr>
        <p:sp>
          <p:nvSpPr>
            <p:cNvPr id="8" name="íṩľíḍè-Freeform: Shape 9">
              <a:extLst>
                <a:ext uri="{FF2B5EF4-FFF2-40B4-BE49-F238E27FC236}">
                  <a16:creationId xmlns:a16="http://schemas.microsoft.com/office/drawing/2014/main" id="{A967552C-8C39-C6B0-0277-283F14F20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ṩľíḍè-Oval 10">
              <a:extLst>
                <a:ext uri="{FF2B5EF4-FFF2-40B4-BE49-F238E27FC236}">
                  <a16:creationId xmlns:a16="http://schemas.microsoft.com/office/drawing/2014/main" id="{78C9053A-0DE3-26A2-92B2-01ADD87A39C2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7" name="文本框 41">
            <a:extLst>
              <a:ext uri="{FF2B5EF4-FFF2-40B4-BE49-F238E27FC236}">
                <a16:creationId xmlns:a16="http://schemas.microsoft.com/office/drawing/2014/main" id="{93B3BF9F-6D4A-A688-3666-4699EEAC5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071" y="4835281"/>
            <a:ext cx="10421256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/>
              <a:t>在外连接查询语句中，</a:t>
            </a:r>
            <a:r>
              <a:rPr lang="en-US" altLang="zh-CN" sz="1600"/>
              <a:t>LEFT JOIN</a:t>
            </a:r>
            <a:r>
              <a:rPr lang="zh-CN" altLang="en-US" sz="1600"/>
              <a:t>关键字之前的表称为</a:t>
            </a:r>
            <a:r>
              <a:rPr lang="zh-CN" altLang="en-US" sz="1600">
                <a:solidFill>
                  <a:srgbClr val="FF0000"/>
                </a:solidFill>
              </a:rPr>
              <a:t>左表</a:t>
            </a:r>
            <a:r>
              <a:rPr lang="zh-CN" altLang="en-US" sz="1600"/>
              <a:t>，左连接查询会</a:t>
            </a:r>
            <a:r>
              <a:rPr lang="zh-CN" altLang="en-US" sz="1600">
                <a:solidFill>
                  <a:srgbClr val="FF0000"/>
                </a:solidFill>
              </a:rPr>
              <a:t>以左表为基表</a:t>
            </a:r>
            <a:r>
              <a:rPr lang="zh-CN" altLang="en-US" sz="1600"/>
              <a:t>，与另外一张表的每一行进行匹配，如果符合连接条件，则返回两张表相对应的行；如果不符合，则只返回左表中的行，并且其对应的行为一个空值。</a:t>
            </a:r>
          </a:p>
        </p:txBody>
      </p:sp>
    </p:spTree>
    <p:extLst>
      <p:ext uri="{BB962C8B-B14F-4D97-AF65-F5344CB8AC3E}">
        <p14:creationId xmlns:p14="http://schemas.microsoft.com/office/powerpoint/2010/main" val="108480924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27831-0180-A280-AF04-68B76D6E33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B03057F-6122-9B3A-C792-898DFB3E5B4E}"/>
              </a:ext>
            </a:extLst>
          </p:cNvPr>
          <p:cNvSpPr/>
          <p:nvPr/>
        </p:nvSpPr>
        <p:spPr>
          <a:xfrm>
            <a:off x="1089269" y="2624438"/>
            <a:ext cx="9882453" cy="394839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639486F4-4505-5E9C-D83C-F3688C473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164" y="2627034"/>
            <a:ext cx="8574639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goods.id,goods.name,orders.o_id FROM goods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LEFT JOIN orders ON goods.id=orders.goods_id;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+----+-----------------------+--------------+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  | name    	| o_id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+----+-----------------------+--------------+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4   | </a:t>
            </a:r>
            <a:r>
              <a:rPr lang="zh-CN" altLang="en-US" sz="1400">
                <a:solidFill>
                  <a:srgbClr val="FF0000"/>
                </a:solidFill>
              </a:rPr>
              <a:t>休闲西服 </a:t>
            </a:r>
            <a:r>
              <a:rPr lang="en-US" altLang="zh-CN" sz="1400">
                <a:solidFill>
                  <a:srgbClr val="FF0000"/>
                </a:solidFill>
              </a:rPr>
              <a:t>	|    6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5   | </a:t>
            </a:r>
            <a:r>
              <a:rPr lang="zh-CN" altLang="en-US" sz="1400">
                <a:solidFill>
                  <a:srgbClr val="FF0000"/>
                </a:solidFill>
              </a:rPr>
              <a:t>果汁		</a:t>
            </a:r>
            <a:r>
              <a:rPr lang="en-US" altLang="zh-CN" sz="1400">
                <a:solidFill>
                  <a:srgbClr val="FF0000"/>
                </a:solidFill>
              </a:rPr>
              <a:t>|    3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   | </a:t>
            </a:r>
            <a:r>
              <a:rPr lang="zh-CN" altLang="en-US" sz="1400">
                <a:solidFill>
                  <a:srgbClr val="FF0000"/>
                </a:solidFill>
              </a:rPr>
              <a:t>水果糖	</a:t>
            </a:r>
            <a:r>
              <a:rPr lang="en-US" altLang="zh-CN" sz="14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9   | </a:t>
            </a:r>
            <a:r>
              <a:rPr lang="zh-CN" altLang="en-US" sz="1400">
                <a:solidFill>
                  <a:srgbClr val="FF0000"/>
                </a:solidFill>
              </a:rPr>
              <a:t>牛仔裤	</a:t>
            </a:r>
            <a:r>
              <a:rPr lang="en-US" altLang="zh-CN" sz="14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   | </a:t>
            </a:r>
            <a:r>
              <a:rPr lang="zh-CN" altLang="en-US" sz="1400">
                <a:solidFill>
                  <a:srgbClr val="FF0000"/>
                </a:solidFill>
              </a:rPr>
              <a:t>牛奶糖	</a:t>
            </a:r>
            <a:r>
              <a:rPr lang="en-US" altLang="zh-CN" sz="14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10  | </a:t>
            </a:r>
            <a:r>
              <a:rPr lang="zh-CN" altLang="en-US" sz="1400">
                <a:solidFill>
                  <a:srgbClr val="FF0000"/>
                </a:solidFill>
              </a:rPr>
              <a:t>红楼梦	</a:t>
            </a:r>
            <a:r>
              <a:rPr lang="en-US" altLang="zh-CN" sz="14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8   | </a:t>
            </a:r>
            <a:r>
              <a:rPr lang="zh-CN" altLang="en-US" sz="1400">
                <a:solidFill>
                  <a:srgbClr val="FF0000"/>
                </a:solidFill>
              </a:rPr>
              <a:t>苹果		</a:t>
            </a:r>
            <a:r>
              <a:rPr lang="en-US" altLang="zh-CN" sz="14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  | </a:t>
            </a:r>
            <a:r>
              <a:rPr lang="zh-CN" altLang="en-US" sz="1400">
                <a:solidFill>
                  <a:srgbClr val="FF0000"/>
                </a:solidFill>
              </a:rPr>
              <a:t>西游记	</a:t>
            </a:r>
            <a:r>
              <a:rPr lang="en-US" altLang="zh-CN" sz="1400">
                <a:solidFill>
                  <a:srgbClr val="FF0000"/>
                </a:solidFill>
              </a:rPr>
              <a:t>|    2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  | </a:t>
            </a:r>
            <a:r>
              <a:rPr lang="zh-CN" altLang="en-US" sz="1400">
                <a:solidFill>
                  <a:srgbClr val="FF0000"/>
                </a:solidFill>
              </a:rPr>
              <a:t>西游记	</a:t>
            </a:r>
            <a:r>
              <a:rPr lang="en-US" altLang="zh-CN" sz="1400">
                <a:solidFill>
                  <a:srgbClr val="FF0000"/>
                </a:solidFill>
              </a:rPr>
              <a:t>|    4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7   | </a:t>
            </a:r>
            <a:r>
              <a:rPr lang="zh-CN" altLang="en-US" sz="1400">
                <a:solidFill>
                  <a:srgbClr val="FF0000"/>
                </a:solidFill>
              </a:rPr>
              <a:t>西瓜		</a:t>
            </a:r>
            <a:r>
              <a:rPr lang="en-US" altLang="zh-CN" sz="14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6   | </a:t>
            </a:r>
            <a:r>
              <a:rPr lang="zh-CN" altLang="en-US" sz="1400">
                <a:solidFill>
                  <a:srgbClr val="FF0000"/>
                </a:solidFill>
              </a:rPr>
              <a:t>论语		</a:t>
            </a:r>
            <a:r>
              <a:rPr lang="en-US" altLang="zh-CN" sz="1400">
                <a:solidFill>
                  <a:srgbClr val="FF0000"/>
                </a:solidFill>
              </a:rPr>
              <a:t>|    1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+----+-----------------------+--------------+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11 rows in set (0.04 sec)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D739DE79-2E4D-6F09-79BC-E79858438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1640224"/>
            <a:ext cx="10421256" cy="916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由于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字段对应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字段，此处将这两个字段进行比较，如果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表中有对应的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值，则返回其对应的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值；否则就表示该商品没有对应订单，返回空值。执行结果如下：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BD9C4FF-42E9-2D70-9362-E8B31F99565E}"/>
              </a:ext>
            </a:extLst>
          </p:cNvPr>
          <p:cNvGrpSpPr/>
          <p:nvPr/>
        </p:nvGrpSpPr>
        <p:grpSpPr>
          <a:xfrm>
            <a:off x="865114" y="1045120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7A9D79F-F0D1-229B-BD04-57CF7D082968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13">
              <a:extLst>
                <a:ext uri="{FF2B5EF4-FFF2-40B4-BE49-F238E27FC236}">
                  <a16:creationId xmlns:a16="http://schemas.microsoft.com/office/drawing/2014/main" id="{DF56B029-27B3-821A-A7A0-B1AE1924BF0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049AE5AA-F2BA-A490-BFD5-FF7CA129A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178738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执行左连接查询语句，查询</a:t>
            </a:r>
            <a:r>
              <a:rPr lang="en-US" altLang="zh-CN" sz="1600"/>
              <a:t>goods</a:t>
            </a:r>
            <a:r>
              <a:rPr lang="zh-CN" altLang="en-US" sz="1600"/>
              <a:t>表中哪些商品有订单，哪些商品没有订单。</a:t>
            </a:r>
          </a:p>
        </p:txBody>
      </p:sp>
    </p:spTree>
    <p:extLst>
      <p:ext uri="{BB962C8B-B14F-4D97-AF65-F5344CB8AC3E}">
        <p14:creationId xmlns:p14="http://schemas.microsoft.com/office/powerpoint/2010/main" val="231006165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C9668-2C0E-0A71-9606-602BB6020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1222D807-F628-1300-855F-F613C1BADE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9500" y="1083880"/>
            <a:ext cx="9271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右连接查询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0B53496-1858-986A-F0B5-F26D7778D60C}"/>
              </a:ext>
            </a:extLst>
          </p:cNvPr>
          <p:cNvGrpSpPr/>
          <p:nvPr/>
        </p:nvGrpSpPr>
        <p:grpSpPr>
          <a:xfrm>
            <a:off x="906200" y="968575"/>
            <a:ext cx="1003300" cy="722312"/>
            <a:chOff x="877888" y="1586140"/>
            <a:chExt cx="1003300" cy="722312"/>
          </a:xfrm>
        </p:grpSpPr>
        <p:sp>
          <p:nvSpPr>
            <p:cNvPr id="12" name="íṩľíḍè-Freeform: Shape 9">
              <a:extLst>
                <a:ext uri="{FF2B5EF4-FFF2-40B4-BE49-F238E27FC236}">
                  <a16:creationId xmlns:a16="http://schemas.microsoft.com/office/drawing/2014/main" id="{04D60885-68E6-83DA-78F8-701B21D4A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íṩľíḍè-Oval 10">
              <a:extLst>
                <a:ext uri="{FF2B5EF4-FFF2-40B4-BE49-F238E27FC236}">
                  <a16:creationId xmlns:a16="http://schemas.microsoft.com/office/drawing/2014/main" id="{096217E2-9F3C-B626-47B2-646A71F99C32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2E2506BB-8436-E627-D2BE-97A2B4A31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436" y="1656243"/>
            <a:ext cx="10421256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/>
              <a:t>在外连接查询语句中，</a:t>
            </a:r>
            <a:r>
              <a:rPr lang="en-US" altLang="zh-CN" sz="1600"/>
              <a:t>RIGHT JOIN</a:t>
            </a:r>
            <a:r>
              <a:rPr lang="zh-CN" altLang="en-US" sz="1600"/>
              <a:t>关键字之后的表称为</a:t>
            </a:r>
            <a:r>
              <a:rPr lang="zh-CN" altLang="en-US" sz="1600">
                <a:solidFill>
                  <a:srgbClr val="FF0000"/>
                </a:solidFill>
              </a:rPr>
              <a:t>右表</a:t>
            </a:r>
            <a:r>
              <a:rPr lang="zh-CN" altLang="en-US" sz="1600"/>
              <a:t>，右连接查询会</a:t>
            </a:r>
            <a:r>
              <a:rPr lang="zh-CN" altLang="en-US" sz="1600">
                <a:solidFill>
                  <a:srgbClr val="FF0000"/>
                </a:solidFill>
              </a:rPr>
              <a:t>以右表为基表</a:t>
            </a:r>
            <a:r>
              <a:rPr lang="zh-CN" altLang="en-US" sz="1600"/>
              <a:t>，与另外一张表的每一行进行匹配，如果符合连接条件，则返回两张表相对应的行；如果不符合，则只返回右表中的行，并且其对应的行为一个空值。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EBBCC82F-2A4D-638D-3199-74082A746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3156476"/>
            <a:ext cx="10421256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与实例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8-5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类似，依然将商品编号进行比较，所不同的是，此处是将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字段逐行进行比较，如果在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表中有对应的记录，则返回相应的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值，如果没有则返回空值。执行结果如下：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1807FF-4E9D-BE8A-2D3A-799DA4780C16}"/>
              </a:ext>
            </a:extLst>
          </p:cNvPr>
          <p:cNvGrpSpPr/>
          <p:nvPr/>
        </p:nvGrpSpPr>
        <p:grpSpPr>
          <a:xfrm>
            <a:off x="865114" y="256137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8C458C2-D3E1-5206-46EF-366EF3234F8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9">
              <a:extLst>
                <a:ext uri="{FF2B5EF4-FFF2-40B4-BE49-F238E27FC236}">
                  <a16:creationId xmlns:a16="http://schemas.microsoft.com/office/drawing/2014/main" id="{B7DADCDD-40E3-76D9-95A6-C349C9085992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F90DE87D-B500-38CB-53F8-E8E686226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2694990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执行右连接查询语句，查询订单中所对应的商品哪些仍然存在，哪些已经删除。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80F7E9D-0E67-C9B3-D838-C7EAB3647E57}"/>
              </a:ext>
            </a:extLst>
          </p:cNvPr>
          <p:cNvSpPr/>
          <p:nvPr/>
        </p:nvSpPr>
        <p:spPr>
          <a:xfrm>
            <a:off x="1089269" y="3989689"/>
            <a:ext cx="9882453" cy="286621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8196484C-36A2-4A90-6889-0CAEB4052D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164" y="3992284"/>
            <a:ext cx="8574639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 dirty="0" err="1">
                <a:solidFill>
                  <a:srgbClr val="FF0000"/>
                </a:solidFill>
              </a:rPr>
              <a:t>mysql</a:t>
            </a:r>
            <a:r>
              <a:rPr lang="en-US" altLang="zh-CN" sz="1400" dirty="0">
                <a:solidFill>
                  <a:srgbClr val="FF0000"/>
                </a:solidFill>
              </a:rPr>
              <a:t>&gt; SELECT </a:t>
            </a:r>
            <a:r>
              <a:rPr lang="en-US" altLang="zh-CN" sz="1400" dirty="0" err="1">
                <a:solidFill>
                  <a:srgbClr val="FF0000"/>
                </a:solidFill>
              </a:rPr>
              <a:t>orders.o_id,orders.add_time,goods.name</a:t>
            </a:r>
            <a:r>
              <a:rPr lang="en-US" altLang="zh-CN" sz="1400" dirty="0">
                <a:solidFill>
                  <a:srgbClr val="FF0000"/>
                </a:solidFill>
              </a:rPr>
              <a:t> FROM goods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    -&gt; RIGHT JOIN orders ON </a:t>
            </a:r>
            <a:r>
              <a:rPr lang="en-US" altLang="zh-CN" sz="1400" dirty="0" err="1">
                <a:solidFill>
                  <a:srgbClr val="FF0000"/>
                </a:solidFill>
              </a:rPr>
              <a:t>orders.goods_id</a:t>
            </a:r>
            <a:r>
              <a:rPr lang="en-US" altLang="zh-CN" sz="1400" dirty="0">
                <a:solidFill>
                  <a:srgbClr val="FF0000"/>
                </a:solidFill>
              </a:rPr>
              <a:t>=goods.id;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+----------+-----------------------------+----------------+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</a:t>
            </a:r>
            <a:r>
              <a:rPr lang="en-US" altLang="zh-CN" sz="1400" dirty="0" err="1">
                <a:solidFill>
                  <a:srgbClr val="FF0000"/>
                </a:solidFill>
              </a:rPr>
              <a:t>o_id</a:t>
            </a:r>
            <a:r>
              <a:rPr lang="en-US" altLang="zh-CN" sz="1400" dirty="0">
                <a:solidFill>
                  <a:srgbClr val="FF0000"/>
                </a:solidFill>
              </a:rPr>
              <a:t>	| </a:t>
            </a:r>
            <a:r>
              <a:rPr lang="en-US" altLang="zh-CN" sz="1400" dirty="0" err="1">
                <a:solidFill>
                  <a:srgbClr val="FF0000"/>
                </a:solidFill>
              </a:rPr>
              <a:t>add_time</a:t>
            </a:r>
            <a:r>
              <a:rPr lang="en-US" altLang="zh-CN" sz="1400" dirty="0">
                <a:solidFill>
                  <a:srgbClr val="FF0000"/>
                </a:solidFill>
              </a:rPr>
              <a:t>			| name		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+----------+-----------------------------+----------------+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   1	| 2018-04-02 14:35:52	| </a:t>
            </a:r>
            <a:r>
              <a:rPr lang="zh-CN" altLang="en-US" sz="1400" dirty="0">
                <a:solidFill>
                  <a:srgbClr val="FF0000"/>
                </a:solidFill>
              </a:rPr>
              <a:t>论语		</a:t>
            </a:r>
            <a:r>
              <a:rPr lang="en-US" altLang="zh-CN" sz="1400" dirty="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   2 	| 2018-04-03 14:40:52 	| </a:t>
            </a:r>
            <a:r>
              <a:rPr lang="zh-CN" altLang="en-US" sz="1400" dirty="0">
                <a:solidFill>
                  <a:srgbClr val="FF0000"/>
                </a:solidFill>
              </a:rPr>
              <a:t>西游记		</a:t>
            </a:r>
            <a:r>
              <a:rPr lang="en-US" altLang="zh-CN" sz="1400" dirty="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   3 	| 2018-04-03 14:43:52	| </a:t>
            </a:r>
            <a:r>
              <a:rPr lang="zh-CN" altLang="en-US" sz="1400" dirty="0">
                <a:solidFill>
                  <a:srgbClr val="FF0000"/>
                </a:solidFill>
              </a:rPr>
              <a:t>果汁		</a:t>
            </a:r>
            <a:r>
              <a:rPr lang="en-US" altLang="zh-CN" sz="1400" dirty="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   4 	| 2018-04-03 14:45:52 	| </a:t>
            </a:r>
            <a:r>
              <a:rPr lang="zh-CN" altLang="en-US" sz="1400" dirty="0">
                <a:solidFill>
                  <a:srgbClr val="FF0000"/>
                </a:solidFill>
              </a:rPr>
              <a:t>西游记		</a:t>
            </a:r>
            <a:r>
              <a:rPr lang="en-US" altLang="zh-CN" sz="1400" dirty="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   5 	| 2018-04-03 14:47:24 	| NULL		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|    6 	| 2018-04-03 14:50:52 	| </a:t>
            </a:r>
            <a:r>
              <a:rPr lang="zh-CN" altLang="en-US" sz="1400" dirty="0">
                <a:solidFill>
                  <a:srgbClr val="FF0000"/>
                </a:solidFill>
              </a:rPr>
              <a:t>休闲西服	</a:t>
            </a:r>
            <a:r>
              <a:rPr lang="en-US" altLang="zh-CN" sz="1400" dirty="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+----------+-----------------------------+----------------+</a:t>
            </a:r>
          </a:p>
          <a:p>
            <a:pPr eaLnBrk="1" hangingPunct="1"/>
            <a:r>
              <a:rPr lang="en-US" altLang="zh-CN" sz="1400" dirty="0">
                <a:solidFill>
                  <a:srgbClr val="FF0000"/>
                </a:solidFill>
              </a:rPr>
              <a:t>6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204773165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DE417-AADD-3547-3B82-078767FAC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">
            <a:extLst>
              <a:ext uri="{FF2B5EF4-FFF2-40B4-BE49-F238E27FC236}">
                <a16:creationId xmlns:a16="http://schemas.microsoft.com/office/drawing/2014/main" id="{45232793-97C6-98C8-DEA1-55551574A3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436" y="1102673"/>
            <a:ext cx="10421256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/>
              <a:t>复合条件连接查询是通过在连接查询中添加过滤条件，以达到限制查询结果和筛选数据的目的，下面通过实例进行介绍。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D115597-E471-8866-E9F9-D04F61B2DB2A}"/>
              </a:ext>
            </a:extLst>
          </p:cNvPr>
          <p:cNvSpPr/>
          <p:nvPr/>
        </p:nvSpPr>
        <p:spPr>
          <a:xfrm>
            <a:off x="1089269" y="2899223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6AB74B0F-ED8A-7F89-7684-63238CFAC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164" y="2935374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staff;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D63FADDB-6307-A0BE-40C5-55A8A3138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2376403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，并执行以下语句，选择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61B095A-F003-05FD-40FC-6D5AA00E23CD}"/>
              </a:ext>
            </a:extLst>
          </p:cNvPr>
          <p:cNvSpPr/>
          <p:nvPr/>
        </p:nvSpPr>
        <p:spPr>
          <a:xfrm>
            <a:off x="1090667" y="4016358"/>
            <a:ext cx="9882453" cy="243697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0EBA6B65-DB20-7639-1199-34C6821967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562" y="4128010"/>
            <a:ext cx="8574639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staff_id,name,sex,section_title,phone_number FROM staff INNER JOIN section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-&gt;ON staff.section_id=section.section_id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-&gt;WHERE section.section_title='</a:t>
            </a:r>
            <a:r>
              <a:rPr lang="zh-CN" altLang="en-US" sz="1400">
                <a:solidFill>
                  <a:srgbClr val="FF0000"/>
                </a:solidFill>
              </a:rPr>
              <a:t>总经办</a:t>
            </a:r>
            <a:r>
              <a:rPr lang="en-US" altLang="zh-CN" sz="1400">
                <a:solidFill>
                  <a:srgbClr val="FF0000"/>
                </a:solidFill>
              </a:rPr>
              <a:t>';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+----------+-----------+------+----------------+--------------------+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staff_id	| name   | sex  | section_title | phone_number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+----------+-----------+------+----------------+---------------------+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1 | </a:t>
            </a:r>
            <a:r>
              <a:rPr lang="zh-CN" altLang="en-US" sz="1400">
                <a:solidFill>
                  <a:srgbClr val="FF0000"/>
                </a:solidFill>
              </a:rPr>
              <a:t>刘长生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男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总经办    </a:t>
            </a:r>
            <a:r>
              <a:rPr lang="en-US" altLang="zh-CN" sz="1400">
                <a:solidFill>
                  <a:srgbClr val="FF0000"/>
                </a:solidFill>
              </a:rPr>
              <a:t>| 13753697300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2 | </a:t>
            </a:r>
            <a:r>
              <a:rPr lang="zh-CN" altLang="en-US" sz="1400">
                <a:solidFill>
                  <a:srgbClr val="FF0000"/>
                </a:solidFill>
              </a:rPr>
              <a:t>赵霞 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女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总经办    </a:t>
            </a:r>
            <a:r>
              <a:rPr lang="en-US" altLang="zh-CN" sz="1400">
                <a:solidFill>
                  <a:srgbClr val="FF0000"/>
                </a:solidFill>
              </a:rPr>
              <a:t>| 13753697301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+----------+-----------+------+----------------+---------------------+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2 rows in set (0.00 sec)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66AB9B26-A7D3-253F-9FEA-5B851B672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436" y="3325758"/>
            <a:ext cx="1042125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步骤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表和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section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表中查询部门名称为“总经办”的员工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ID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、姓名、性别和电话号码，执行结果如下：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2900655-43C4-5195-E2B0-D9D5323429A1}"/>
              </a:ext>
            </a:extLst>
          </p:cNvPr>
          <p:cNvGrpSpPr/>
          <p:nvPr/>
        </p:nvGrpSpPr>
        <p:grpSpPr>
          <a:xfrm>
            <a:off x="865114" y="173096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CF4E302-813A-78A6-7AC4-DE6958CD90D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2" name="圆角矩形 10">
              <a:extLst>
                <a:ext uri="{FF2B5EF4-FFF2-40B4-BE49-F238E27FC236}">
                  <a16:creationId xmlns:a16="http://schemas.microsoft.com/office/drawing/2014/main" id="{8099DC44-EA0F-0A39-07E6-E5B4EF43932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0" name="文本框 36">
            <a:extLst>
              <a:ext uri="{FF2B5EF4-FFF2-40B4-BE49-F238E27FC236}">
                <a16:creationId xmlns:a16="http://schemas.microsoft.com/office/drawing/2014/main" id="{85815057-59FA-560C-29C9-DDCC6A910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797471"/>
            <a:ext cx="8021784" cy="5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在</a:t>
            </a:r>
            <a:r>
              <a:rPr lang="en-US" altLang="zh-CN" sz="1600"/>
              <a:t>staff</a:t>
            </a:r>
            <a:r>
              <a:rPr lang="zh-CN" altLang="en-US" sz="1600"/>
              <a:t>表和</a:t>
            </a:r>
            <a:r>
              <a:rPr lang="en-US" altLang="zh-CN" sz="1600"/>
              <a:t>section</a:t>
            </a:r>
            <a:r>
              <a:rPr lang="zh-CN" altLang="en-US" sz="1600"/>
              <a:t>表中，执行内连接查询语句，查询</a:t>
            </a:r>
            <a:r>
              <a:rPr lang="en-US" altLang="zh-CN" sz="1600"/>
              <a:t>section</a:t>
            </a:r>
            <a:r>
              <a:rPr lang="zh-CN" altLang="en-US" sz="1600"/>
              <a:t>表中部门名称为“总经办”的员工</a:t>
            </a:r>
            <a:r>
              <a:rPr lang="en-US" altLang="zh-CN" sz="1600"/>
              <a:t>ID</a:t>
            </a:r>
            <a:r>
              <a:rPr lang="zh-CN" altLang="en-US" sz="1600"/>
              <a:t>、姓名、性别和电话号码等信息。</a:t>
            </a:r>
          </a:p>
        </p:txBody>
      </p:sp>
    </p:spTree>
    <p:extLst>
      <p:ext uri="{BB962C8B-B14F-4D97-AF65-F5344CB8AC3E}">
        <p14:creationId xmlns:p14="http://schemas.microsoft.com/office/powerpoint/2010/main" val="32500911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B72D3-32F2-3D8F-C511-05D551C99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32FA631-6E10-6FA0-4F81-D65C34F78D46}"/>
              </a:ext>
            </a:extLst>
          </p:cNvPr>
          <p:cNvSpPr/>
          <p:nvPr/>
        </p:nvSpPr>
        <p:spPr>
          <a:xfrm>
            <a:off x="1089269" y="2067439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598549BF-D920-0742-E207-E19C104EB4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164" y="2103590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3A628B84-DCB5-98C9-A242-AE44AF3F0B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1586564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，并执行以下语句，选择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3E4E379-0E6F-3844-24AF-ECA70C10E54E}"/>
              </a:ext>
            </a:extLst>
          </p:cNvPr>
          <p:cNvSpPr/>
          <p:nvPr/>
        </p:nvSpPr>
        <p:spPr>
          <a:xfrm>
            <a:off x="1090667" y="3092294"/>
            <a:ext cx="9882453" cy="368693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5A44BD21-B555-4BEC-C8A3-B42DDBAEF4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4103" y="3120057"/>
            <a:ext cx="8829098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mysql&gt; SELECT goods.id,goods.name,orders.o_id FROM goods LEFT JOIN orders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    -&gt; ON goods.id=orders.goods_id ORDER BY goods.id;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+-------------+----------------+--------------+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id	| name	| o_id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+-------------+----------------+--------------+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1	| </a:t>
            </a:r>
            <a:r>
              <a:rPr lang="zh-CN" altLang="en-US" sz="1300">
                <a:solidFill>
                  <a:srgbClr val="FF0000"/>
                </a:solidFill>
              </a:rPr>
              <a:t>西游记	</a:t>
            </a:r>
            <a:r>
              <a:rPr lang="en-US" altLang="zh-CN" sz="1300">
                <a:solidFill>
                  <a:srgbClr val="FF0000"/>
                </a:solidFill>
              </a:rPr>
              <a:t>|    2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1	| </a:t>
            </a:r>
            <a:r>
              <a:rPr lang="zh-CN" altLang="en-US" sz="1300">
                <a:solidFill>
                  <a:srgbClr val="FF0000"/>
                </a:solidFill>
              </a:rPr>
              <a:t>西游记	</a:t>
            </a:r>
            <a:r>
              <a:rPr lang="en-US" altLang="zh-CN" sz="1300">
                <a:solidFill>
                  <a:srgbClr val="FF0000"/>
                </a:solidFill>
              </a:rPr>
              <a:t>|    4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2	| </a:t>
            </a:r>
            <a:r>
              <a:rPr lang="zh-CN" altLang="en-US" sz="1300">
                <a:solidFill>
                  <a:srgbClr val="FF0000"/>
                </a:solidFill>
              </a:rPr>
              <a:t>牛奶糖	</a:t>
            </a:r>
            <a:r>
              <a:rPr lang="en-US" altLang="zh-CN" sz="13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3	| </a:t>
            </a:r>
            <a:r>
              <a:rPr lang="zh-CN" altLang="en-US" sz="1300">
                <a:solidFill>
                  <a:srgbClr val="FF0000"/>
                </a:solidFill>
              </a:rPr>
              <a:t>水果糖	</a:t>
            </a:r>
            <a:r>
              <a:rPr lang="en-US" altLang="zh-CN" sz="13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4	| </a:t>
            </a:r>
            <a:r>
              <a:rPr lang="zh-CN" altLang="en-US" sz="1300">
                <a:solidFill>
                  <a:srgbClr val="FF0000"/>
                </a:solidFill>
              </a:rPr>
              <a:t>休闲西服	</a:t>
            </a:r>
            <a:r>
              <a:rPr lang="en-US" altLang="zh-CN" sz="1300">
                <a:solidFill>
                  <a:srgbClr val="FF0000"/>
                </a:solidFill>
              </a:rPr>
              <a:t>|    6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5	| </a:t>
            </a:r>
            <a:r>
              <a:rPr lang="zh-CN" altLang="en-US" sz="1300">
                <a:solidFill>
                  <a:srgbClr val="FF0000"/>
                </a:solidFill>
              </a:rPr>
              <a:t>果汁	</a:t>
            </a:r>
            <a:r>
              <a:rPr lang="en-US" altLang="zh-CN" sz="1300">
                <a:solidFill>
                  <a:srgbClr val="FF0000"/>
                </a:solidFill>
              </a:rPr>
              <a:t>|    3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6	| </a:t>
            </a:r>
            <a:r>
              <a:rPr lang="zh-CN" altLang="en-US" sz="1300">
                <a:solidFill>
                  <a:srgbClr val="FF0000"/>
                </a:solidFill>
              </a:rPr>
              <a:t>论语	</a:t>
            </a:r>
            <a:r>
              <a:rPr lang="en-US" altLang="zh-CN" sz="1300">
                <a:solidFill>
                  <a:srgbClr val="FF0000"/>
                </a:solidFill>
              </a:rPr>
              <a:t>|    1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7	| </a:t>
            </a:r>
            <a:r>
              <a:rPr lang="zh-CN" altLang="en-US" sz="1300">
                <a:solidFill>
                  <a:srgbClr val="FF0000"/>
                </a:solidFill>
              </a:rPr>
              <a:t>西瓜	</a:t>
            </a:r>
            <a:r>
              <a:rPr lang="en-US" altLang="zh-CN" sz="13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8	| </a:t>
            </a:r>
            <a:r>
              <a:rPr lang="zh-CN" altLang="en-US" sz="1300">
                <a:solidFill>
                  <a:srgbClr val="FF0000"/>
                </a:solidFill>
              </a:rPr>
              <a:t>苹果	</a:t>
            </a:r>
            <a:r>
              <a:rPr lang="en-US" altLang="zh-CN" sz="13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9	| </a:t>
            </a:r>
            <a:r>
              <a:rPr lang="zh-CN" altLang="en-US" sz="1300">
                <a:solidFill>
                  <a:srgbClr val="FF0000"/>
                </a:solidFill>
              </a:rPr>
              <a:t>牛仔裤	</a:t>
            </a:r>
            <a:r>
              <a:rPr lang="en-US" altLang="zh-CN" sz="13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10	| </a:t>
            </a:r>
            <a:r>
              <a:rPr lang="zh-CN" altLang="en-US" sz="1300">
                <a:solidFill>
                  <a:srgbClr val="FF0000"/>
                </a:solidFill>
              </a:rPr>
              <a:t>红楼梦	</a:t>
            </a:r>
            <a:r>
              <a:rPr lang="en-US" altLang="zh-CN" sz="1300">
                <a:solidFill>
                  <a:srgbClr val="FF0000"/>
                </a:solidFill>
              </a:rPr>
              <a:t>| NULL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+-------------+----------------+--------------+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11 rows in set (0.01 sec)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CC2587AB-6EC7-F872-BF7B-CBD59B58C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436" y="2426862"/>
            <a:ext cx="1042125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表中查询哪些商品有订单，哪些商品没有订单，并使用商品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号对查询结果进行排序，执行结果如下：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07BC318-A11F-3B59-C129-2DF1192923CE}"/>
              </a:ext>
            </a:extLst>
          </p:cNvPr>
          <p:cNvGrpSpPr/>
          <p:nvPr/>
        </p:nvGrpSpPr>
        <p:grpSpPr>
          <a:xfrm>
            <a:off x="865114" y="101662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3D8110C8-EF7A-7BC6-CF22-376AB98F200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10">
              <a:extLst>
                <a:ext uri="{FF2B5EF4-FFF2-40B4-BE49-F238E27FC236}">
                  <a16:creationId xmlns:a16="http://schemas.microsoft.com/office/drawing/2014/main" id="{63454319-793B-29D6-B703-6B26188B6F9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7D2A6984-E454-3437-A35A-FC8B497F0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016021"/>
            <a:ext cx="8021784" cy="5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执行左连接查询语句，查询</a:t>
            </a:r>
            <a:r>
              <a:rPr lang="en-US" altLang="zh-CN" sz="1600"/>
              <a:t>goods</a:t>
            </a:r>
            <a:r>
              <a:rPr lang="zh-CN" altLang="en-US" sz="1600"/>
              <a:t>表中哪些商品有订单，哪些商品没有订单，并使用商品</a:t>
            </a:r>
            <a:r>
              <a:rPr lang="en-US" altLang="zh-CN" sz="1600"/>
              <a:t>ID</a:t>
            </a:r>
            <a:r>
              <a:rPr lang="zh-CN" altLang="en-US" sz="1600"/>
              <a:t>号对查询结果进行排序。</a:t>
            </a:r>
          </a:p>
        </p:txBody>
      </p:sp>
    </p:spTree>
    <p:extLst>
      <p:ext uri="{BB962C8B-B14F-4D97-AF65-F5344CB8AC3E}">
        <p14:creationId xmlns:p14="http://schemas.microsoft.com/office/powerpoint/2010/main" val="233052833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468B03-3940-79EC-453B-E43B266A1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52C8145-9EBD-D53C-52D4-DC77CCABCAF2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29A27883-EE7A-8CC3-3D1D-8170DE35AFB2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C48F71B7-28A7-14A5-4730-A6FECC7AB69B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9C8EBE6F-1D95-5D04-C62F-15E15916F38B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AD089719-4EA3-B672-B3D9-03111BD613F2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BA822302-A879-BD4C-DDA6-F6F97A572775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9BA4A19A-02D0-5F93-ABC6-147A912494C1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81513DDC-2905-A484-5CB2-E41F2DEFA57D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4C03A7C6-2D82-625B-732C-338C8CC4CBC7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7F83F1BD-6552-BDE5-5E9D-F7666DC97EB7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A6886967-A16D-ADCB-F84F-56EF48D165D8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2B3FF683-B55A-FBBD-EFAA-A88AC7DA6CA3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92BEE3A3-142B-5373-BD9A-BB7FED500A6A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00F3AF77-1FC3-77B8-FCF2-D5B446C0DC52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BF3E5C71-FD98-972A-62CF-2610F1022D15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892C86EA-8099-BFD1-2878-47F80441D339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743965B4-6089-698C-BD4A-67D2A459BD64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E7D6EB5B-73F4-E34B-91A9-E94638D4D4AC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A4DFC63D-9775-D69D-B4A6-989B47CD2A1A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FE8FBF6B-F0BA-3B02-ACF1-B85DA2AD63CA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D32ED1C9-51C9-3118-45A1-81B0787006C5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012888BD-DB57-A5EC-6FEA-099431311027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AD299988-D79B-CC37-3800-F0ABE0A46D33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7E1430C2-C5E2-41D3-F2D7-1C101BC231BC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678418BD-160D-675F-460E-8523DE0B4C58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EA5238D6-8405-EFED-4AB3-FA72498083FB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867286EA-5437-AAD0-7A6E-15F9AD6B0CA5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45A3D674-9ADB-3E28-29DB-61D11243D864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54C4F1BA-A4DF-9F86-B908-A3CA52AC36E7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23CFD580-A219-10FD-3483-BC3BFAEAA915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FD3E1CF1-3E2F-6E7F-F235-C662C9D98064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ABF12CD1-8181-8D54-C971-892CF9B2203D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CA695778-445E-71E2-638D-D9D8B8169582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454943D6-A3E6-E5D9-38D9-D2A347808A61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5C5E5085-67AE-9A95-A845-5696021ADF62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D80C5303-70AE-FC9D-E6C5-3C667394B39D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387D896D-7AF3-5685-CA08-E11704C22F5A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6EB80F8A-C203-8E09-747A-B8F5C7793A04}"/>
              </a:ext>
            </a:extLst>
          </p:cNvPr>
          <p:cNvCxnSpPr/>
          <p:nvPr/>
        </p:nvCxnSpPr>
        <p:spPr>
          <a:xfrm>
            <a:off x="5993300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D6E5D723-E34A-FB76-F981-EE5881636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029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2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914CD1C1-E842-05BB-D13A-CCD4B428F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4192" y="3117141"/>
            <a:ext cx="249299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子查询</a:t>
            </a:r>
          </a:p>
        </p:txBody>
      </p:sp>
    </p:spTree>
    <p:extLst>
      <p:ext uri="{BB962C8B-B14F-4D97-AF65-F5344CB8AC3E}">
        <p14:creationId xmlns:p14="http://schemas.microsoft.com/office/powerpoint/2010/main" val="20740864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83A0C1-6EC5-0DF6-419F-7BA809B08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67507F2-640C-0FBF-4386-8754B043FDE9}"/>
              </a:ext>
            </a:extLst>
          </p:cNvPr>
          <p:cNvGrpSpPr/>
          <p:nvPr/>
        </p:nvGrpSpPr>
        <p:grpSpPr>
          <a:xfrm>
            <a:off x="670768" y="1386739"/>
            <a:ext cx="10850465" cy="2438387"/>
            <a:chOff x="738151" y="1227602"/>
            <a:chExt cx="10850465" cy="251388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40BC829-1C9F-94C9-CFB8-921FD95EB226}"/>
                </a:ext>
              </a:extLst>
            </p:cNvPr>
            <p:cNvGrpSpPr/>
            <p:nvPr/>
          </p:nvGrpSpPr>
          <p:grpSpPr>
            <a:xfrm>
              <a:off x="738151" y="1227602"/>
              <a:ext cx="10850465" cy="2513887"/>
              <a:chOff x="812799" y="1518736"/>
              <a:chExt cx="10850465" cy="2928868"/>
            </a:xfrm>
          </p:grpSpPr>
          <p:sp>
            <p:nvSpPr>
              <p:cNvPr id="8" name="íṩľíḍè-圆角矩形 61">
                <a:extLst>
                  <a:ext uri="{FF2B5EF4-FFF2-40B4-BE49-F238E27FC236}">
                    <a16:creationId xmlns:a16="http://schemas.microsoft.com/office/drawing/2014/main" id="{2387C15C-D1B2-16B7-1E7D-8F35A354F143}"/>
                  </a:ext>
                </a:extLst>
              </p:cNvPr>
              <p:cNvSpPr/>
              <p:nvPr/>
            </p:nvSpPr>
            <p:spPr>
              <a:xfrm>
                <a:off x="812799" y="1518736"/>
                <a:ext cx="10850465" cy="2928868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9" name="íṩľíḍè-圆角矩形 61">
                <a:extLst>
                  <a:ext uri="{FF2B5EF4-FFF2-40B4-BE49-F238E27FC236}">
                    <a16:creationId xmlns:a16="http://schemas.microsoft.com/office/drawing/2014/main" id="{E8835411-F24D-9331-E6E1-F671A9FAD585}"/>
                  </a:ext>
                </a:extLst>
              </p:cNvPr>
              <p:cNvSpPr/>
              <p:nvPr/>
            </p:nvSpPr>
            <p:spPr>
              <a:xfrm>
                <a:off x="854824" y="1554559"/>
                <a:ext cx="10746297" cy="2853951"/>
              </a:xfrm>
              <a:prstGeom prst="roundRect">
                <a:avLst>
                  <a:gd name="adj" fmla="val 348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7" name="文本框 41">
              <a:extLst>
                <a:ext uri="{FF2B5EF4-FFF2-40B4-BE49-F238E27FC236}">
                  <a16:creationId xmlns:a16="http://schemas.microsoft.com/office/drawing/2014/main" id="{2899DDAA-C84D-E3B4-D9D3-3D16F8DC33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5673" y="1345530"/>
              <a:ext cx="10356981" cy="2316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just" eaLnBrk="1" hangingPunct="1">
                <a:lnSpc>
                  <a:spcPts val="2800"/>
                </a:lnSpc>
              </a:pPr>
              <a:r>
                <a:rPr lang="zh-CN" altLang="en-US"/>
                <a:t>如果一个查询语句中嵌套了一个或若干个其他的查询语句，那么在整个语句中，</a:t>
              </a:r>
              <a:r>
                <a:rPr lang="zh-CN" altLang="en-US">
                  <a:solidFill>
                    <a:srgbClr val="FF0000"/>
                  </a:solidFill>
                </a:rPr>
                <a:t>外层查询</a:t>
              </a:r>
              <a:r>
                <a:rPr lang="zh-CN" altLang="en-US"/>
                <a:t>称为主查询，</a:t>
              </a:r>
              <a:r>
                <a:rPr lang="zh-CN" altLang="en-US">
                  <a:solidFill>
                    <a:srgbClr val="FF0000"/>
                  </a:solidFill>
                </a:rPr>
                <a:t>内层查询</a:t>
              </a:r>
              <a:r>
                <a:rPr lang="zh-CN" altLang="en-US"/>
                <a:t>称为子查询或者嵌套查询。该类查询可以</a:t>
              </a:r>
              <a:r>
                <a:rPr lang="zh-CN" altLang="en-US">
                  <a:solidFill>
                    <a:srgbClr val="FF0000"/>
                  </a:solidFill>
                </a:rPr>
                <a:t>基于一个表或多个表</a:t>
              </a:r>
              <a:r>
                <a:rPr lang="zh-CN" altLang="en-US"/>
                <a:t>。在此类查询中，系统会先执行子查询，将子查询的结果作为主查询的过滤条件。</a:t>
              </a:r>
              <a:endParaRPr lang="en-US" altLang="zh-CN"/>
            </a:p>
            <a:p>
              <a:pPr algn="just" eaLnBrk="1" hangingPunct="1">
                <a:lnSpc>
                  <a:spcPts val="2800"/>
                </a:lnSpc>
              </a:pPr>
              <a:r>
                <a:rPr lang="zh-CN" altLang="en-US"/>
                <a:t>子查询可以应用在</a:t>
              </a:r>
              <a:r>
                <a:rPr lang="en-US" altLang="zh-CN">
                  <a:solidFill>
                    <a:srgbClr val="FF0000"/>
                  </a:solidFill>
                </a:rPr>
                <a:t>SELECT</a:t>
              </a:r>
              <a:r>
                <a:rPr lang="zh-CN" altLang="en-US"/>
                <a:t>，</a:t>
              </a:r>
              <a:r>
                <a:rPr lang="en-US" altLang="zh-CN">
                  <a:solidFill>
                    <a:srgbClr val="FF0000"/>
                  </a:solidFill>
                </a:rPr>
                <a:t>UPDATE</a:t>
              </a:r>
              <a:r>
                <a:rPr lang="zh-CN" altLang="en-US"/>
                <a:t>和</a:t>
              </a:r>
              <a:r>
                <a:rPr lang="en-US" altLang="zh-CN">
                  <a:solidFill>
                    <a:srgbClr val="FF0000"/>
                  </a:solidFill>
                </a:rPr>
                <a:t>DELETE</a:t>
              </a:r>
              <a:r>
                <a:rPr lang="zh-CN" altLang="en-US"/>
                <a:t>语句中，并且大多数子查询会包含在</a:t>
              </a:r>
              <a:r>
                <a:rPr lang="en-US" altLang="zh-CN">
                  <a:solidFill>
                    <a:srgbClr val="FF0000"/>
                  </a:solidFill>
                </a:rPr>
                <a:t>FROM</a:t>
              </a:r>
              <a:r>
                <a:rPr lang="zh-CN" altLang="en-US">
                  <a:solidFill>
                    <a:srgbClr val="FF0000"/>
                  </a:solidFill>
                </a:rPr>
                <a:t>子句</a:t>
              </a:r>
              <a:r>
                <a:rPr lang="zh-CN" altLang="en-US"/>
                <a:t>或</a:t>
              </a:r>
              <a:r>
                <a:rPr lang="en-US" altLang="zh-CN">
                  <a:solidFill>
                    <a:srgbClr val="FF0000"/>
                  </a:solidFill>
                </a:rPr>
                <a:t>WHERE</a:t>
              </a:r>
              <a:r>
                <a:rPr lang="zh-CN" altLang="en-US">
                  <a:solidFill>
                    <a:srgbClr val="FF0000"/>
                  </a:solidFill>
                </a:rPr>
                <a:t>子句</a:t>
              </a:r>
              <a:r>
                <a:rPr lang="zh-CN" altLang="en-US"/>
                <a:t>中，在</a:t>
              </a:r>
              <a:r>
                <a:rPr lang="en-US" altLang="zh-CN"/>
                <a:t>WHERE</a:t>
              </a:r>
              <a:r>
                <a:rPr lang="zh-CN" altLang="en-US"/>
                <a:t>子句中通常与</a:t>
              </a:r>
              <a:r>
                <a:rPr lang="en-US" altLang="zh-CN"/>
                <a:t>IN</a:t>
              </a:r>
              <a:r>
                <a:rPr lang="zh-CN" altLang="en-US"/>
                <a:t>，</a:t>
              </a:r>
              <a:r>
                <a:rPr lang="en-US" altLang="zh-CN"/>
                <a:t>ANY</a:t>
              </a:r>
              <a:r>
                <a:rPr lang="zh-CN" altLang="en-US"/>
                <a:t>，</a:t>
              </a:r>
              <a:r>
                <a:rPr lang="en-US" altLang="zh-CN"/>
                <a:t>ALL</a:t>
              </a:r>
              <a:r>
                <a:rPr lang="zh-CN" altLang="en-US"/>
                <a:t>和</a:t>
              </a:r>
              <a:r>
                <a:rPr lang="en-US" altLang="zh-CN"/>
                <a:t>EXISTS</a:t>
              </a:r>
              <a:r>
                <a:rPr lang="zh-CN" altLang="en-US"/>
                <a:t>关键字搭配使用，也可以使用条件判断符。</a:t>
              </a:r>
            </a:p>
          </p:txBody>
        </p:sp>
      </p:grpSp>
      <p:sp>
        <p:nvSpPr>
          <p:cNvPr id="3" name="文本框 10">
            <a:extLst>
              <a:ext uri="{FF2B5EF4-FFF2-40B4-BE49-F238E27FC236}">
                <a16:creationId xmlns:a16="http://schemas.microsoft.com/office/drawing/2014/main" id="{8090F085-F038-B3E3-B88D-16FAB325D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0413" y="4051978"/>
            <a:ext cx="10426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en-US" altLang="zh-CN" noProof="1"/>
              <a:t>FROM</a:t>
            </a:r>
            <a:r>
              <a:rPr lang="zh-CN" altLang="en-US" noProof="1"/>
              <a:t>子句中的子查询会生成一个临时表，由于</a:t>
            </a:r>
            <a:r>
              <a:rPr lang="en-US" altLang="zh-CN" noProof="1"/>
              <a:t>FROM</a:t>
            </a:r>
            <a:r>
              <a:rPr lang="zh-CN" altLang="en-US" noProof="1"/>
              <a:t>子句中的每个表都必须有一个名称，因此应该为临时表取一个别名，语法形式如下：</a:t>
            </a: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51F2C5E-1FB2-048F-EDE5-0AFB7100D56C}"/>
              </a:ext>
            </a:extLst>
          </p:cNvPr>
          <p:cNvSpPr/>
          <p:nvPr/>
        </p:nvSpPr>
        <p:spPr>
          <a:xfrm>
            <a:off x="1079135" y="4892610"/>
            <a:ext cx="10052154" cy="57865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ED939E0C-832B-B30C-028B-8D631AB3D7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6585" y="4978242"/>
            <a:ext cx="8800050" cy="412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SELECT {*|col_list} FROM (SELECT * FROM table_name) AS table_alias [WHERE condition];</a:t>
            </a:r>
          </a:p>
        </p:txBody>
      </p:sp>
    </p:spTree>
    <p:extLst>
      <p:ext uri="{BB962C8B-B14F-4D97-AF65-F5344CB8AC3E}">
        <p14:creationId xmlns:p14="http://schemas.microsoft.com/office/powerpoint/2010/main" val="116714080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34703-E457-A651-1F55-6565D216A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A123BDD-22F5-9E85-F403-1187EB425026}"/>
              </a:ext>
            </a:extLst>
          </p:cNvPr>
          <p:cNvSpPr/>
          <p:nvPr/>
        </p:nvSpPr>
        <p:spPr>
          <a:xfrm>
            <a:off x="1089269" y="2123520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0EA93E98-EB94-1AAE-65A2-D1A35D1A21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7164" y="2159671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C38416AE-CB24-46A1-2FA9-A251997E0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038" y="1642645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，并执行以下语句，选择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0DC752B-65E3-BD31-831F-0F2245B40C6B}"/>
              </a:ext>
            </a:extLst>
          </p:cNvPr>
          <p:cNvSpPr/>
          <p:nvPr/>
        </p:nvSpPr>
        <p:spPr>
          <a:xfrm>
            <a:off x="1090667" y="3148376"/>
            <a:ext cx="9882453" cy="271381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ACD5ED97-1940-849C-5BB2-3BDE694B5F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4103" y="3176138"/>
            <a:ext cx="8829098" cy="269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mysql&gt; SELECT * FROM goods WHERE id&gt;3;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+----+--------+--------------+---------------+---------------+-------------------------------+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id   | type   | name        | price 	| num	| add_time	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+----+--------+--------------+---------------+---------------+-------------------------------+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4   | </a:t>
            </a:r>
            <a:r>
              <a:rPr lang="zh-CN" altLang="en-US" sz="1300">
                <a:solidFill>
                  <a:srgbClr val="FF0000"/>
                </a:solidFill>
              </a:rPr>
              <a:t>服饰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休闲西服  </a:t>
            </a:r>
            <a:r>
              <a:rPr lang="en-US" altLang="zh-CN" sz="1300">
                <a:solidFill>
                  <a:srgbClr val="FF0000"/>
                </a:solidFill>
              </a:rPr>
              <a:t>| 800.00	|   10	| 2018-04-04 13:40:40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5   | </a:t>
            </a:r>
            <a:r>
              <a:rPr lang="zh-CN" altLang="en-US" sz="1300">
                <a:solidFill>
                  <a:srgbClr val="FF0000"/>
                </a:solidFill>
              </a:rPr>
              <a:t>饮品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果汁          </a:t>
            </a:r>
            <a:r>
              <a:rPr lang="en-US" altLang="zh-CN" sz="1300">
                <a:solidFill>
                  <a:srgbClr val="FF0000"/>
                </a:solidFill>
              </a:rPr>
              <a:t>|   2.50	|   70	| 2018-05-05 13:40:40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6   | </a:t>
            </a:r>
            <a:r>
              <a:rPr lang="zh-CN" altLang="en-US" sz="1300">
                <a:solidFill>
                  <a:srgbClr val="FF0000"/>
                </a:solidFill>
              </a:rPr>
              <a:t>书籍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论语          </a:t>
            </a:r>
            <a:r>
              <a:rPr lang="en-US" altLang="zh-CN" sz="1300">
                <a:solidFill>
                  <a:srgbClr val="FF0000"/>
                </a:solidFill>
              </a:rPr>
              <a:t>| 109.00	|   50	| 2018-01-03 13:40:40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7   | </a:t>
            </a:r>
            <a:r>
              <a:rPr lang="zh-CN" altLang="en-US" sz="1300">
                <a:solidFill>
                  <a:srgbClr val="FF0000"/>
                </a:solidFill>
              </a:rPr>
              <a:t>水果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西瓜          </a:t>
            </a:r>
            <a:r>
              <a:rPr lang="en-US" altLang="zh-CN" sz="1300">
                <a:solidFill>
                  <a:srgbClr val="FF0000"/>
                </a:solidFill>
              </a:rPr>
              <a:t>|   1.50	| NULL	| 2018-02-05 13:40:40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8   | </a:t>
            </a:r>
            <a:r>
              <a:rPr lang="zh-CN" altLang="en-US" sz="1300">
                <a:solidFill>
                  <a:srgbClr val="FF0000"/>
                </a:solidFill>
              </a:rPr>
              <a:t>水果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苹果          </a:t>
            </a:r>
            <a:r>
              <a:rPr lang="en-US" altLang="zh-CN" sz="1300">
                <a:solidFill>
                  <a:srgbClr val="FF0000"/>
                </a:solidFill>
              </a:rPr>
              <a:t>|   3.00	|  100 	| 2018-03-05 13:40:40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9   | </a:t>
            </a:r>
            <a:r>
              <a:rPr lang="zh-CN" altLang="en-US" sz="1300">
                <a:solidFill>
                  <a:srgbClr val="FF0000"/>
                </a:solidFill>
              </a:rPr>
              <a:t>服饰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牛仔裤      </a:t>
            </a:r>
            <a:r>
              <a:rPr lang="en-US" altLang="zh-CN" sz="1300">
                <a:solidFill>
                  <a:srgbClr val="FF0000"/>
                </a:solidFill>
              </a:rPr>
              <a:t>| 120.00	|   10 	| 2018-05-04 13:40:40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10  | </a:t>
            </a:r>
            <a:r>
              <a:rPr lang="zh-CN" altLang="en-US" sz="1300">
                <a:solidFill>
                  <a:srgbClr val="FF0000"/>
                </a:solidFill>
              </a:rPr>
              <a:t>书籍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红楼梦      </a:t>
            </a:r>
            <a:r>
              <a:rPr lang="en-US" altLang="zh-CN" sz="1300">
                <a:solidFill>
                  <a:srgbClr val="FF0000"/>
                </a:solidFill>
              </a:rPr>
              <a:t>|  50.50	|   15	| 2018-05-06 13:40:40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+----+--------+--------------+---------------+---------------+-------------------------------+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7 rows in set (0.04 sec)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18ACC9F9-6B2C-F03D-6827-E9D5913408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436" y="2633945"/>
            <a:ext cx="10421256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执行以下语句，查询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值大于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的数据记录，结果如下：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4A4BB16-251E-66FF-6569-CD91D735176D}"/>
              </a:ext>
            </a:extLst>
          </p:cNvPr>
          <p:cNvGrpSpPr/>
          <p:nvPr/>
        </p:nvGrpSpPr>
        <p:grpSpPr>
          <a:xfrm>
            <a:off x="865114" y="988818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B97CF70-ABD9-7B81-6534-67B3D58A0AB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48">
              <a:extLst>
                <a:ext uri="{FF2B5EF4-FFF2-40B4-BE49-F238E27FC236}">
                  <a16:creationId xmlns:a16="http://schemas.microsoft.com/office/drawing/2014/main" id="{C09E86F4-C97E-6439-FB2A-10424C1000D9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9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B13F6F56-B397-F42C-0B50-49DE510D5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1122436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执行查询语句，查询</a:t>
            </a:r>
            <a:r>
              <a:rPr lang="en-US" altLang="zh-CN" sz="1600"/>
              <a:t>goods</a:t>
            </a:r>
            <a:r>
              <a:rPr lang="zh-CN" altLang="en-US" sz="1600"/>
              <a:t>表中</a:t>
            </a:r>
            <a:r>
              <a:rPr lang="en-US" altLang="zh-CN" sz="1600"/>
              <a:t>id</a:t>
            </a:r>
            <a:r>
              <a:rPr lang="zh-CN" altLang="en-US" sz="1600"/>
              <a:t>值大于</a:t>
            </a:r>
            <a:r>
              <a:rPr lang="en-US" altLang="zh-CN" sz="1600"/>
              <a:t>3</a:t>
            </a:r>
            <a:r>
              <a:rPr lang="zh-CN" altLang="en-US" sz="1600"/>
              <a:t>，且</a:t>
            </a:r>
            <a:r>
              <a:rPr lang="en-US" altLang="zh-CN" sz="1600"/>
              <a:t>num</a:t>
            </a:r>
            <a:r>
              <a:rPr lang="zh-CN" altLang="en-US" sz="1600"/>
              <a:t>值大于</a:t>
            </a:r>
            <a:r>
              <a:rPr lang="en-US" altLang="zh-CN" sz="1600"/>
              <a:t>10</a:t>
            </a:r>
            <a:r>
              <a:rPr lang="zh-CN" altLang="en-US" sz="1600"/>
              <a:t>的商品的</a:t>
            </a:r>
            <a:r>
              <a:rPr lang="en-US" altLang="zh-CN" sz="1600"/>
              <a:t>id</a:t>
            </a:r>
            <a:r>
              <a:rPr lang="zh-CN" altLang="en-US" sz="1600"/>
              <a:t>和</a:t>
            </a:r>
            <a:r>
              <a:rPr lang="en-US" altLang="zh-CN" sz="1600"/>
              <a:t>name</a:t>
            </a:r>
            <a:r>
              <a:rPr lang="zh-CN" altLang="en-US" sz="1600"/>
              <a:t>值。</a:t>
            </a:r>
          </a:p>
        </p:txBody>
      </p:sp>
    </p:spTree>
    <p:extLst>
      <p:ext uri="{BB962C8B-B14F-4D97-AF65-F5344CB8AC3E}">
        <p14:creationId xmlns:p14="http://schemas.microsoft.com/office/powerpoint/2010/main" val="193704427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0C33AD-C590-CB4C-0DCD-6C734B2476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EEA9D8A-4224-AED6-6621-E2B907E3B9D5}"/>
              </a:ext>
            </a:extLst>
          </p:cNvPr>
          <p:cNvSpPr/>
          <p:nvPr/>
        </p:nvSpPr>
        <p:spPr>
          <a:xfrm>
            <a:off x="834115" y="1753576"/>
            <a:ext cx="9882453" cy="221886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112C5D8E-210E-FC82-262F-B1376CDB7A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7551" y="1814894"/>
            <a:ext cx="882909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mysql&gt; SELECT id,name from (SELECT * FROM goods WHERE id&gt;3) AS g1 WHERE num&gt;10;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+-------------+-----------+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id	| name   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+-------------+-----------+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5	| </a:t>
            </a:r>
            <a:r>
              <a:rPr lang="zh-CN" altLang="en-US" sz="1300">
                <a:solidFill>
                  <a:srgbClr val="FF0000"/>
                </a:solidFill>
              </a:rPr>
              <a:t>果汁     </a:t>
            </a:r>
            <a:r>
              <a:rPr lang="en-US" altLang="zh-CN" sz="13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6	| </a:t>
            </a:r>
            <a:r>
              <a:rPr lang="zh-CN" altLang="en-US" sz="1300">
                <a:solidFill>
                  <a:srgbClr val="FF0000"/>
                </a:solidFill>
              </a:rPr>
              <a:t>论语     </a:t>
            </a:r>
            <a:r>
              <a:rPr lang="en-US" altLang="zh-CN" sz="13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8	| </a:t>
            </a:r>
            <a:r>
              <a:rPr lang="zh-CN" altLang="en-US" sz="1300">
                <a:solidFill>
                  <a:srgbClr val="FF0000"/>
                </a:solidFill>
              </a:rPr>
              <a:t>苹果     </a:t>
            </a:r>
            <a:r>
              <a:rPr lang="en-US" altLang="zh-CN" sz="13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10	| </a:t>
            </a:r>
            <a:r>
              <a:rPr lang="zh-CN" altLang="en-US" sz="1300">
                <a:solidFill>
                  <a:srgbClr val="FF0000"/>
                </a:solidFill>
              </a:rPr>
              <a:t>红楼梦 </a:t>
            </a:r>
            <a:r>
              <a:rPr lang="en-US" altLang="zh-CN" sz="13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+-------------+-----------+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4 rows in set (0.00 sec)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F4BB4295-387E-5BEA-7357-B1E287F0E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884" y="1071365"/>
            <a:ext cx="1042125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执行嵌套查询，将上述语句作为子查询，在其生成的临时表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中查询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num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值大于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的商品的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name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值，查询结果如下：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74A1C5A-F4D7-076C-B27E-496563CC8B30}"/>
              </a:ext>
            </a:extLst>
          </p:cNvPr>
          <p:cNvGrpSpPr/>
          <p:nvPr/>
        </p:nvGrpSpPr>
        <p:grpSpPr>
          <a:xfrm flipH="1">
            <a:off x="8438517" y="2214388"/>
            <a:ext cx="3131600" cy="4454972"/>
            <a:chOff x="1133465" y="1394673"/>
            <a:chExt cx="3150360" cy="470253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3CA2659-65E0-EBA2-C110-29F62D639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7" name="Freeform 37">
              <a:extLst>
                <a:ext uri="{FF2B5EF4-FFF2-40B4-BE49-F238E27FC236}">
                  <a16:creationId xmlns:a16="http://schemas.microsoft.com/office/drawing/2014/main" id="{A083E933-2875-9F6F-CF92-E7032859D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8" name="Freeform 38">
              <a:extLst>
                <a:ext uri="{FF2B5EF4-FFF2-40B4-BE49-F238E27FC236}">
                  <a16:creationId xmlns:a16="http://schemas.microsoft.com/office/drawing/2014/main" id="{5D3B9E96-4D2A-5BE4-DC93-2F54D64CFF09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4B94030-DA14-2ED4-79C9-F71E057927AB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19" name="Oval 8">
                <a:extLst>
                  <a:ext uri="{FF2B5EF4-FFF2-40B4-BE49-F238E27FC236}">
                    <a16:creationId xmlns:a16="http://schemas.microsoft.com/office/drawing/2014/main" id="{6C73C468-5D0F-FDA9-97B0-757B2D492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0" name="Freeform 35">
                <a:extLst>
                  <a:ext uri="{FF2B5EF4-FFF2-40B4-BE49-F238E27FC236}">
                    <a16:creationId xmlns:a16="http://schemas.microsoft.com/office/drawing/2014/main" id="{6F114324-5A68-C766-4A84-A2A983B63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A5353CB-7423-19EF-6CE9-E8295E2D0B0C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A7F91A4-6830-89C5-004D-1D348ED2E6E9}"/>
                </a:ext>
              </a:extLst>
            </p:cNvPr>
            <p:cNvCxnSpPr>
              <a:stCxn id="6" idx="4"/>
              <a:endCxn id="20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5B57DAF-E7DB-A277-E0AB-E08C3BE2941D}"/>
                </a:ext>
              </a:extLst>
            </p:cNvPr>
            <p:cNvCxnSpPr>
              <a:stCxn id="8" idx="4"/>
              <a:endCxn id="20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1A23B9B-301E-D59E-FB7E-7C73672E5EBE}"/>
                </a:ext>
              </a:extLst>
            </p:cNvPr>
            <p:cNvCxnSpPr>
              <a:stCxn id="10" idx="4"/>
              <a:endCxn id="20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5B68667-25D0-8613-984B-4F36F7B859C1}"/>
                </a:ext>
              </a:extLst>
            </p:cNvPr>
            <p:cNvCxnSpPr>
              <a:stCxn id="7" idx="4"/>
              <a:endCxn id="20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24">
              <a:extLst>
                <a:ext uri="{FF2B5EF4-FFF2-40B4-BE49-F238E27FC236}">
                  <a16:creationId xmlns:a16="http://schemas.microsoft.com/office/drawing/2014/main" id="{4B3313EF-3C35-B831-5FDC-1D1A8C4A19A9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Freeform 21">
              <a:extLst>
                <a:ext uri="{FF2B5EF4-FFF2-40B4-BE49-F238E27FC236}">
                  <a16:creationId xmlns:a16="http://schemas.microsoft.com/office/drawing/2014/main" id="{02DD89F6-FA17-ED73-4A66-707B27B8874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Freeform 22">
              <a:extLst>
                <a:ext uri="{FF2B5EF4-FFF2-40B4-BE49-F238E27FC236}">
                  <a16:creationId xmlns:a16="http://schemas.microsoft.com/office/drawing/2014/main" id="{E3FC3965-3EA5-9BDD-3237-9600D5BBA8AE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E2871A34-82D5-623E-3421-93D1B2047F9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982666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7B5FA-7B41-866A-6FC7-71D6D4549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:a16="http://schemas.microsoft.com/office/drawing/2014/main" id="{40C6E9A7-207F-F056-E55E-80D50E1710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7000" y="1017337"/>
            <a:ext cx="10426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noProof="1"/>
              <a:t>包含在</a:t>
            </a:r>
            <a:r>
              <a:rPr lang="en-US" altLang="zh-CN" noProof="1"/>
              <a:t>WHERE</a:t>
            </a:r>
            <a:r>
              <a:rPr lang="zh-CN" altLang="en-US" noProof="1"/>
              <a:t>子句中的子查询，其查询结果通常是</a:t>
            </a:r>
            <a:r>
              <a:rPr lang="zh-CN" altLang="en-US" noProof="1">
                <a:solidFill>
                  <a:srgbClr val="FF0000"/>
                </a:solidFill>
              </a:rPr>
              <a:t>单列数据</a:t>
            </a:r>
            <a:r>
              <a:rPr lang="zh-CN" altLang="en-US" noProof="1"/>
              <a:t>，系统执行子查询后，</a:t>
            </a:r>
            <a:r>
              <a:rPr lang="zh-CN" altLang="en-US" noProof="1">
                <a:solidFill>
                  <a:srgbClr val="FF0000"/>
                </a:solidFill>
              </a:rPr>
              <a:t>子查询的结果</a:t>
            </a:r>
            <a:r>
              <a:rPr lang="zh-CN" altLang="en-US" noProof="1"/>
              <a:t>会作为主查询的筛选条件。</a:t>
            </a:r>
            <a:endParaRPr lang="zh-CN" altLang="en-US"/>
          </a:p>
        </p:txBody>
      </p:sp>
      <p:sp>
        <p:nvSpPr>
          <p:cNvPr id="3" name="文本框 3">
            <a:extLst>
              <a:ext uri="{FF2B5EF4-FFF2-40B4-BE49-F238E27FC236}">
                <a16:creationId xmlns:a16="http://schemas.microsoft.com/office/drawing/2014/main" id="{3EF6ADD9-7013-EDB5-A03B-D5D7EED57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1790" y="187227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使用</a:t>
            </a:r>
            <a:r>
              <a:rPr lang="en-US" altLang="zh-CN"/>
              <a:t>IN</a:t>
            </a:r>
            <a:r>
              <a:rPr lang="zh-CN" altLang="en-US"/>
              <a:t>关键字的子查询</a:t>
            </a:r>
            <a:endParaRPr lang="zh-CN" altLang="en-US" noProof="1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3AD24C1-2604-2906-CB77-EBA85EB8118E}"/>
              </a:ext>
            </a:extLst>
          </p:cNvPr>
          <p:cNvGrpSpPr/>
          <p:nvPr/>
        </p:nvGrpSpPr>
        <p:grpSpPr>
          <a:xfrm>
            <a:off x="938490" y="1756967"/>
            <a:ext cx="1003300" cy="722312"/>
            <a:chOff x="877888" y="1586140"/>
            <a:chExt cx="1003300" cy="722312"/>
          </a:xfrm>
        </p:grpSpPr>
        <p:sp>
          <p:nvSpPr>
            <p:cNvPr id="15" name="íṩľíḍè-Freeform: Shape 9">
              <a:extLst>
                <a:ext uri="{FF2B5EF4-FFF2-40B4-BE49-F238E27FC236}">
                  <a16:creationId xmlns:a16="http://schemas.microsoft.com/office/drawing/2014/main" id="{5F680DC8-0247-54CB-0B1F-6B28067E5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íṩľíḍè-Oval 10">
              <a:extLst>
                <a:ext uri="{FF2B5EF4-FFF2-40B4-BE49-F238E27FC236}">
                  <a16:creationId xmlns:a16="http://schemas.microsoft.com/office/drawing/2014/main" id="{A265843C-A9EB-3F86-2AF1-E6B27B7827DF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5" name="文本框 41">
            <a:extLst>
              <a:ext uri="{FF2B5EF4-FFF2-40B4-BE49-F238E27FC236}">
                <a16:creationId xmlns:a16="http://schemas.microsoft.com/office/drawing/2014/main" id="{F04713D0-E330-D9B9-DD01-3A605409BE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112" y="2536914"/>
            <a:ext cx="10624617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/>
              <a:t>当子查询返回的是一个数据集合，主查询需要返回符合集合中条件的记录时，可以使用</a:t>
            </a:r>
            <a:r>
              <a:rPr lang="en-US" altLang="zh-CN" sz="1600"/>
              <a:t>IN</a:t>
            </a:r>
            <a:r>
              <a:rPr lang="zh-CN" altLang="en-US" sz="1600"/>
              <a:t>关键字，语法形式如下：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9BD5522-1924-CD80-8658-37A95D03A20C}"/>
              </a:ext>
            </a:extLst>
          </p:cNvPr>
          <p:cNvGrpSpPr/>
          <p:nvPr/>
        </p:nvGrpSpPr>
        <p:grpSpPr>
          <a:xfrm>
            <a:off x="897404" y="414671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B085A02-A70F-4E30-F64E-C9A20C9C6F06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0">
              <a:extLst>
                <a:ext uri="{FF2B5EF4-FFF2-40B4-BE49-F238E27FC236}">
                  <a16:creationId xmlns:a16="http://schemas.microsoft.com/office/drawing/2014/main" id="{358EB8DB-8E5A-9B47-E9B6-707B5D6E8DB0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10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7" name="文本框 36">
            <a:extLst>
              <a:ext uri="{FF2B5EF4-FFF2-40B4-BE49-F238E27FC236}">
                <a16:creationId xmlns:a16="http://schemas.microsoft.com/office/drawing/2014/main" id="{B1D39475-571C-B796-27CE-D95B49C45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7391" y="4188058"/>
            <a:ext cx="8021784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zh-CN" altLang="en-US" sz="1600"/>
              <a:t>执行查询语句，查询</a:t>
            </a:r>
            <a:r>
              <a:rPr lang="en-US" altLang="zh-CN" sz="1600"/>
              <a:t>orders</a:t>
            </a:r>
            <a:r>
              <a:rPr lang="zh-CN" altLang="en-US" sz="1600"/>
              <a:t>表中字段</a:t>
            </a:r>
            <a:r>
              <a:rPr lang="en-US" altLang="zh-CN" sz="1600"/>
              <a:t>goods_id</a:t>
            </a:r>
            <a:r>
              <a:rPr lang="zh-CN" altLang="en-US" sz="1600"/>
              <a:t>的所有值，然后使用子查询结果拼接</a:t>
            </a:r>
            <a:r>
              <a:rPr lang="en-US" altLang="zh-CN" sz="1600"/>
              <a:t>WHERE</a:t>
            </a:r>
            <a:r>
              <a:rPr lang="zh-CN" altLang="en-US" sz="1600"/>
              <a:t>条件，查询</a:t>
            </a:r>
            <a:r>
              <a:rPr lang="en-US" altLang="zh-CN" sz="1600"/>
              <a:t>goods_id</a:t>
            </a:r>
            <a:r>
              <a:rPr lang="zh-CN" altLang="en-US" sz="1600"/>
              <a:t>值对应的所有商品的详细信息。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A98B7DC-CE3A-9A54-72D4-5825D36B89DB}"/>
              </a:ext>
            </a:extLst>
          </p:cNvPr>
          <p:cNvSpPr/>
          <p:nvPr/>
        </p:nvSpPr>
        <p:spPr>
          <a:xfrm>
            <a:off x="1199495" y="2974482"/>
            <a:ext cx="10052154" cy="101221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177A2D8E-2B01-BE1E-FDCA-D578A8D052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7391" y="2947288"/>
            <a:ext cx="8478042" cy="102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SELECT {*|col_list} FROM table_name1 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WHERE col_name1 IN 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(SELECT col_name2 FROM table_name2 [WHERE condition]);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CE17BFC-7777-083F-0EAF-1FA8347F6FB4}"/>
              </a:ext>
            </a:extLst>
          </p:cNvPr>
          <p:cNvSpPr/>
          <p:nvPr/>
        </p:nvSpPr>
        <p:spPr>
          <a:xfrm>
            <a:off x="1121559" y="5457590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1" name="文本框 38">
            <a:extLst>
              <a:ext uri="{FF2B5EF4-FFF2-40B4-BE49-F238E27FC236}">
                <a16:creationId xmlns:a16="http://schemas.microsoft.com/office/drawing/2014/main" id="{1C16B0D2-3F98-EB8E-D63F-AAA376BDA3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9454" y="5493741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12" name="文本框 41">
            <a:extLst>
              <a:ext uri="{FF2B5EF4-FFF2-40B4-BE49-F238E27FC236}">
                <a16:creationId xmlns:a16="http://schemas.microsoft.com/office/drawing/2014/main" id="{BD5B01AE-4E3F-6011-4D76-B0929803D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328" y="4976715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，并执行以下语句，选择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</p:spTree>
    <p:extLst>
      <p:ext uri="{BB962C8B-B14F-4D97-AF65-F5344CB8AC3E}">
        <p14:creationId xmlns:p14="http://schemas.microsoft.com/office/powerpoint/2010/main" val="413760458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>
            <a:extLst>
              <a:ext uri="{FF2B5EF4-FFF2-40B4-BE49-F238E27FC236}">
                <a16:creationId xmlns:a16="http://schemas.microsoft.com/office/drawing/2014/main" id="{17506785-8D5F-D8EE-0ECC-8CCB75DB8127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3" name="任意多边形 8">
            <a:extLst>
              <a:ext uri="{FF2B5EF4-FFF2-40B4-BE49-F238E27FC236}">
                <a16:creationId xmlns:a16="http://schemas.microsoft.com/office/drawing/2014/main" id="{8FE941A3-BB12-8438-3EB4-BA6E2D358EEA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4" name="任意多边形 9">
            <a:extLst>
              <a:ext uri="{FF2B5EF4-FFF2-40B4-BE49-F238E27FC236}">
                <a16:creationId xmlns:a16="http://schemas.microsoft.com/office/drawing/2014/main" id="{441BCE04-EE58-A515-C37B-048BB62651C9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5" name="任意多边形 10">
            <a:extLst>
              <a:ext uri="{FF2B5EF4-FFF2-40B4-BE49-F238E27FC236}">
                <a16:creationId xmlns:a16="http://schemas.microsoft.com/office/drawing/2014/main" id="{9161D1F2-2571-03D9-B207-DD2A14B57B1B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6" name="任意多边形 11">
            <a:extLst>
              <a:ext uri="{FF2B5EF4-FFF2-40B4-BE49-F238E27FC236}">
                <a16:creationId xmlns:a16="http://schemas.microsoft.com/office/drawing/2014/main" id="{6CA1DEBC-2D92-5947-226C-1AEA9F04AE95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7" name="任意多边形 12">
            <a:extLst>
              <a:ext uri="{FF2B5EF4-FFF2-40B4-BE49-F238E27FC236}">
                <a16:creationId xmlns:a16="http://schemas.microsoft.com/office/drawing/2014/main" id="{C8017A74-4C1A-AFC6-F03A-919502D27912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8" name="任意多边形 16">
            <a:extLst>
              <a:ext uri="{FF2B5EF4-FFF2-40B4-BE49-F238E27FC236}">
                <a16:creationId xmlns:a16="http://schemas.microsoft.com/office/drawing/2014/main" id="{5F1A7B6D-3C70-0C2E-1FEE-31A939107B75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9" name="任意多边形 20">
            <a:extLst>
              <a:ext uri="{FF2B5EF4-FFF2-40B4-BE49-F238E27FC236}">
                <a16:creationId xmlns:a16="http://schemas.microsoft.com/office/drawing/2014/main" id="{BF0E724D-D11D-0BA6-1808-54F81E5691EF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0" name="任意多边形 21">
            <a:extLst>
              <a:ext uri="{FF2B5EF4-FFF2-40B4-BE49-F238E27FC236}">
                <a16:creationId xmlns:a16="http://schemas.microsoft.com/office/drawing/2014/main" id="{2C2C98A6-DB3F-18FD-FDB0-046C72C65FCD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1" name="任意多边形 22">
            <a:extLst>
              <a:ext uri="{FF2B5EF4-FFF2-40B4-BE49-F238E27FC236}">
                <a16:creationId xmlns:a16="http://schemas.microsoft.com/office/drawing/2014/main" id="{8E96F24A-0D5A-5AE4-72C7-D55A63345AB5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2" name="任意多边形 23">
            <a:extLst>
              <a:ext uri="{FF2B5EF4-FFF2-40B4-BE49-F238E27FC236}">
                <a16:creationId xmlns:a16="http://schemas.microsoft.com/office/drawing/2014/main" id="{146F0A37-CE2C-2104-6EC7-D6635E2DB58E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3" name="任意多边形 24">
            <a:extLst>
              <a:ext uri="{FF2B5EF4-FFF2-40B4-BE49-F238E27FC236}">
                <a16:creationId xmlns:a16="http://schemas.microsoft.com/office/drawing/2014/main" id="{FFA9EE0C-2EEE-E201-A2F6-8B11807311EC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4" name="任意多边形 25">
            <a:extLst>
              <a:ext uri="{FF2B5EF4-FFF2-40B4-BE49-F238E27FC236}">
                <a16:creationId xmlns:a16="http://schemas.microsoft.com/office/drawing/2014/main" id="{7FBB1CF4-1B35-87CF-4F93-A2CDAD2C2221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5" name="任意多边形 2">
            <a:extLst>
              <a:ext uri="{FF2B5EF4-FFF2-40B4-BE49-F238E27FC236}">
                <a16:creationId xmlns:a16="http://schemas.microsoft.com/office/drawing/2014/main" id="{74F90D9E-BA6C-85C7-CFC6-96472DF2CD95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6" name="任意多边形 4">
            <a:extLst>
              <a:ext uri="{FF2B5EF4-FFF2-40B4-BE49-F238E27FC236}">
                <a16:creationId xmlns:a16="http://schemas.microsoft.com/office/drawing/2014/main" id="{28A36003-0B3A-28DB-2149-89CEF464E7A5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7" name="任意多边形 5">
            <a:extLst>
              <a:ext uri="{FF2B5EF4-FFF2-40B4-BE49-F238E27FC236}">
                <a16:creationId xmlns:a16="http://schemas.microsoft.com/office/drawing/2014/main" id="{8B9ED1C9-8564-91DC-31C7-05DC7033E28E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8" name="任意多边形 29">
            <a:extLst>
              <a:ext uri="{FF2B5EF4-FFF2-40B4-BE49-F238E27FC236}">
                <a16:creationId xmlns:a16="http://schemas.microsoft.com/office/drawing/2014/main" id="{64D224A9-0A16-BA83-4E9D-063DCE7B6A65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9" name="任意多边形 30">
            <a:extLst>
              <a:ext uri="{FF2B5EF4-FFF2-40B4-BE49-F238E27FC236}">
                <a16:creationId xmlns:a16="http://schemas.microsoft.com/office/drawing/2014/main" id="{AAE02A0B-1118-9A8F-A5F6-4BF63152087B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0" name="任意多边形 31">
            <a:extLst>
              <a:ext uri="{FF2B5EF4-FFF2-40B4-BE49-F238E27FC236}">
                <a16:creationId xmlns:a16="http://schemas.microsoft.com/office/drawing/2014/main" id="{8018DD7D-1E04-F1E0-DE10-8A5020A4B6DB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1" name="任意多边形 32">
            <a:extLst>
              <a:ext uri="{FF2B5EF4-FFF2-40B4-BE49-F238E27FC236}">
                <a16:creationId xmlns:a16="http://schemas.microsoft.com/office/drawing/2014/main" id="{2D64A908-01F7-C518-8F78-199195D6402B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2" name="任意多边形 33">
            <a:extLst>
              <a:ext uri="{FF2B5EF4-FFF2-40B4-BE49-F238E27FC236}">
                <a16:creationId xmlns:a16="http://schemas.microsoft.com/office/drawing/2014/main" id="{B1407497-2398-2D8A-B78F-177F0EB77D5F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3" name="任意多边形 34">
            <a:extLst>
              <a:ext uri="{FF2B5EF4-FFF2-40B4-BE49-F238E27FC236}">
                <a16:creationId xmlns:a16="http://schemas.microsoft.com/office/drawing/2014/main" id="{AA808AE8-4F23-E590-2840-F77EC36D2F21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4" name="任意多边形 35">
            <a:extLst>
              <a:ext uri="{FF2B5EF4-FFF2-40B4-BE49-F238E27FC236}">
                <a16:creationId xmlns:a16="http://schemas.microsoft.com/office/drawing/2014/main" id="{792C71E1-4B67-F46D-4F84-A6B5AEFA231D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5" name="任意多边形 36">
            <a:extLst>
              <a:ext uri="{FF2B5EF4-FFF2-40B4-BE49-F238E27FC236}">
                <a16:creationId xmlns:a16="http://schemas.microsoft.com/office/drawing/2014/main" id="{ECEB70DB-772E-C83A-3C1F-32F65A87CB2E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6" name="任意多边形 37">
            <a:extLst>
              <a:ext uri="{FF2B5EF4-FFF2-40B4-BE49-F238E27FC236}">
                <a16:creationId xmlns:a16="http://schemas.microsoft.com/office/drawing/2014/main" id="{1AD30141-A81A-6C4E-643B-015954F96869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7" name="任意多边形 38">
            <a:extLst>
              <a:ext uri="{FF2B5EF4-FFF2-40B4-BE49-F238E27FC236}">
                <a16:creationId xmlns:a16="http://schemas.microsoft.com/office/drawing/2014/main" id="{E69B712F-5820-18A1-6397-2F9D9316D904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8" name="任意多边形 39">
            <a:extLst>
              <a:ext uri="{FF2B5EF4-FFF2-40B4-BE49-F238E27FC236}">
                <a16:creationId xmlns:a16="http://schemas.microsoft.com/office/drawing/2014/main" id="{918504C9-B026-6861-EEDF-1C82370B9FC7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9" name="任意多边形 40">
            <a:extLst>
              <a:ext uri="{FF2B5EF4-FFF2-40B4-BE49-F238E27FC236}">
                <a16:creationId xmlns:a16="http://schemas.microsoft.com/office/drawing/2014/main" id="{A5A71DC9-EA9A-EB34-015B-6A2BF0C5BB87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0" name="任意多边形 41">
            <a:extLst>
              <a:ext uri="{FF2B5EF4-FFF2-40B4-BE49-F238E27FC236}">
                <a16:creationId xmlns:a16="http://schemas.microsoft.com/office/drawing/2014/main" id="{67E42AC9-442D-D191-4A9F-42FE78CB9EA8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1" name="任意多边形 42">
            <a:extLst>
              <a:ext uri="{FF2B5EF4-FFF2-40B4-BE49-F238E27FC236}">
                <a16:creationId xmlns:a16="http://schemas.microsoft.com/office/drawing/2014/main" id="{9EDF32E0-37BA-D9FC-C960-81CDC140B3F5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2" name="任意多边形 43">
            <a:extLst>
              <a:ext uri="{FF2B5EF4-FFF2-40B4-BE49-F238E27FC236}">
                <a16:creationId xmlns:a16="http://schemas.microsoft.com/office/drawing/2014/main" id="{E9258075-EA4B-B25C-51F5-9DB06D81A28B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3" name="任意多边形 44">
            <a:extLst>
              <a:ext uri="{FF2B5EF4-FFF2-40B4-BE49-F238E27FC236}">
                <a16:creationId xmlns:a16="http://schemas.microsoft.com/office/drawing/2014/main" id="{9F233AF0-14E2-E421-ABFA-E6AAF30BDCAD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4" name="任意多边形 45">
            <a:extLst>
              <a:ext uri="{FF2B5EF4-FFF2-40B4-BE49-F238E27FC236}">
                <a16:creationId xmlns:a16="http://schemas.microsoft.com/office/drawing/2014/main" id="{6D7F95A5-69E0-93E0-ED70-3209220FD49D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5" name="任意多边形 46">
            <a:extLst>
              <a:ext uri="{FF2B5EF4-FFF2-40B4-BE49-F238E27FC236}">
                <a16:creationId xmlns:a16="http://schemas.microsoft.com/office/drawing/2014/main" id="{6902DBFB-C4BB-F29F-C712-D0932590DF51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6" name="任意多边形 47">
            <a:extLst>
              <a:ext uri="{FF2B5EF4-FFF2-40B4-BE49-F238E27FC236}">
                <a16:creationId xmlns:a16="http://schemas.microsoft.com/office/drawing/2014/main" id="{6C0CAE57-95EE-3F44-9C9B-0984471164C5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7" name="任意多边形 48">
            <a:extLst>
              <a:ext uri="{FF2B5EF4-FFF2-40B4-BE49-F238E27FC236}">
                <a16:creationId xmlns:a16="http://schemas.microsoft.com/office/drawing/2014/main" id="{523F0E1E-9767-8CC0-EB09-3973A8594196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8" name="任意多边形 49">
            <a:extLst>
              <a:ext uri="{FF2B5EF4-FFF2-40B4-BE49-F238E27FC236}">
                <a16:creationId xmlns:a16="http://schemas.microsoft.com/office/drawing/2014/main" id="{F6946595-72BF-5AE5-E1D4-68F5F45D0AE3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4B00845E-2604-4409-33C2-96F7D342229C}"/>
              </a:ext>
            </a:extLst>
          </p:cNvPr>
          <p:cNvCxnSpPr/>
          <p:nvPr/>
        </p:nvCxnSpPr>
        <p:spPr>
          <a:xfrm>
            <a:off x="5676220" y="2909627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51">
            <a:extLst>
              <a:ext uri="{FF2B5EF4-FFF2-40B4-BE49-F238E27FC236}">
                <a16:creationId xmlns:a16="http://schemas.microsoft.com/office/drawing/2014/main" id="{5D928EEB-2ED3-EB64-E532-0DE0FB5DA2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3210" y="3071982"/>
            <a:ext cx="70724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6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1</a:t>
            </a:r>
          </a:p>
        </p:txBody>
      </p:sp>
      <p:sp>
        <p:nvSpPr>
          <p:cNvPr id="81" name="文本框 52">
            <a:extLst>
              <a:ext uri="{FF2B5EF4-FFF2-40B4-BE49-F238E27FC236}">
                <a16:creationId xmlns:a16="http://schemas.microsoft.com/office/drawing/2014/main" id="{852842D7-CA8F-0E40-FD4C-423B07943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7112" y="3070486"/>
            <a:ext cx="526297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600" b="1" noProof="1">
                <a:solidFill>
                  <a:schemeClr val="bg1"/>
                </a:solidFill>
                <a:latin typeface="微软雅黑" pitchFamily="34" charset="-122"/>
              </a:rPr>
              <a:t>基本查询语句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BDAF0-5EEF-4BD5-45FA-39449A3E0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4C1F3D9-7BB1-463E-C2FC-F999605301A5}"/>
              </a:ext>
            </a:extLst>
          </p:cNvPr>
          <p:cNvSpPr/>
          <p:nvPr/>
        </p:nvSpPr>
        <p:spPr>
          <a:xfrm>
            <a:off x="1101098" y="1426964"/>
            <a:ext cx="9882453" cy="251248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F6D96C8A-7351-B1E9-E097-336C0E0DD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4534" y="1454726"/>
            <a:ext cx="8829098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mysql&gt; SELECT goods_id FROM orders;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goods_id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      1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      1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      4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      5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      6 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     15	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6 rows in set (0.00 sec)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CDF95C61-D795-4072-94E5-DCA2E5ADE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867" y="996423"/>
            <a:ext cx="10421256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表中字段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的所有值，执行结果如下：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BB6A7A0-DF34-C8D5-1939-08971A8CC045}"/>
              </a:ext>
            </a:extLst>
          </p:cNvPr>
          <p:cNvSpPr/>
          <p:nvPr/>
        </p:nvSpPr>
        <p:spPr>
          <a:xfrm>
            <a:off x="1094107" y="4540682"/>
            <a:ext cx="9882453" cy="220068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E72A422E-218F-F9E3-8E8C-E275D86D86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7543" y="4610388"/>
            <a:ext cx="8829098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mysql&gt; SELECT * FROM goods WHERE id IN (SELECT goods_id FROM orders);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+----+--------+--------------+---------------+----------+-----------------------------+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id   | type    | name       | price	| num     | add_time	            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+----+--------+--------------+---------------+----------+-----------------------------+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1   | </a:t>
            </a:r>
            <a:r>
              <a:rPr lang="zh-CN" altLang="en-US" sz="1300">
                <a:solidFill>
                  <a:srgbClr val="FF0000"/>
                </a:solidFill>
              </a:rPr>
              <a:t>书籍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西游记       </a:t>
            </a:r>
            <a:r>
              <a:rPr lang="en-US" altLang="zh-CN" sz="1300">
                <a:solidFill>
                  <a:srgbClr val="FF0000"/>
                </a:solidFill>
              </a:rPr>
              <a:t>|  50.40	|   20      | 2018-01-01 13:40:40   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4   | </a:t>
            </a:r>
            <a:r>
              <a:rPr lang="zh-CN" altLang="en-US" sz="1300">
                <a:solidFill>
                  <a:srgbClr val="FF0000"/>
                </a:solidFill>
              </a:rPr>
              <a:t>服饰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休闲西服   </a:t>
            </a:r>
            <a:r>
              <a:rPr lang="en-US" altLang="zh-CN" sz="1300">
                <a:solidFill>
                  <a:srgbClr val="FF0000"/>
                </a:solidFill>
              </a:rPr>
              <a:t>| 800.00	|   10      | 2018-04-04 13:40:40   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5   | </a:t>
            </a:r>
            <a:r>
              <a:rPr lang="zh-CN" altLang="en-US" sz="1300">
                <a:solidFill>
                  <a:srgbClr val="FF0000"/>
                </a:solidFill>
              </a:rPr>
              <a:t>饮品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果汁          </a:t>
            </a:r>
            <a:r>
              <a:rPr lang="en-US" altLang="zh-CN" sz="1300">
                <a:solidFill>
                  <a:srgbClr val="FF0000"/>
                </a:solidFill>
              </a:rPr>
              <a:t>|   2.50	|   70      | 2018-05-05 13:40:40   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|  6   | </a:t>
            </a:r>
            <a:r>
              <a:rPr lang="zh-CN" altLang="en-US" sz="1300">
                <a:solidFill>
                  <a:srgbClr val="FF0000"/>
                </a:solidFill>
              </a:rPr>
              <a:t>书籍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论语          </a:t>
            </a:r>
            <a:r>
              <a:rPr lang="en-US" altLang="zh-CN" sz="1300">
                <a:solidFill>
                  <a:srgbClr val="FF0000"/>
                </a:solidFill>
              </a:rPr>
              <a:t>| 109.00	|   50      | 2018-01-03 13:40:40   |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+----+--------+---------------+--------------+----------+-----------------------------+</a:t>
            </a:r>
          </a:p>
          <a:p>
            <a:pPr eaLnBrk="1" hangingPunct="1"/>
            <a:r>
              <a:rPr lang="en-US" altLang="zh-CN" sz="1300">
                <a:solidFill>
                  <a:srgbClr val="FF0000"/>
                </a:solidFill>
              </a:rPr>
              <a:t>4 rows in set (0.04 sec)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EDA66DA7-C7C4-B6FB-D67A-752CC5F5C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876" y="3883637"/>
            <a:ext cx="10421256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语句，使用上述查询结果作为子查询，在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值对应的商品的详细信息，执行结果如下：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96939575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189EEE-3221-4DF7-1F34-DACD91F9A2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CFE7A4C-79AC-3794-81B8-D93BB2C1E5B5}"/>
              </a:ext>
            </a:extLst>
          </p:cNvPr>
          <p:cNvSpPr/>
          <p:nvPr/>
        </p:nvSpPr>
        <p:spPr>
          <a:xfrm>
            <a:off x="1051321" y="2356458"/>
            <a:ext cx="9882453" cy="356809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007D8E93-504E-3B1B-063D-AC6C98E9E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4757" y="2426165"/>
            <a:ext cx="8829098" cy="3445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mysql&gt; SELECT * FROM goods WHERE id NOT IN (SELECT goods_id FROM orders);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+----+--------+-----------+------------------+---------------+-------------------------------+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| id   | type    | name    | price	| num	| add_time		|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+----+--------+-----------+------------------+---------------+-------------------------------+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|  2   | </a:t>
            </a:r>
            <a:r>
              <a:rPr lang="zh-CN" altLang="en-US" sz="1300">
                <a:solidFill>
                  <a:srgbClr val="FF0000"/>
                </a:solidFill>
              </a:rPr>
              <a:t>糖类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牛奶糖   </a:t>
            </a:r>
            <a:r>
              <a:rPr lang="en-US" altLang="zh-CN" sz="1300">
                <a:solidFill>
                  <a:srgbClr val="FF0000"/>
                </a:solidFill>
              </a:rPr>
              <a:t>|   7.50	|  200 	| 2018-02-02 13:40:40	|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|  3   | </a:t>
            </a:r>
            <a:r>
              <a:rPr lang="zh-CN" altLang="en-US" sz="1300">
                <a:solidFill>
                  <a:srgbClr val="FF0000"/>
                </a:solidFill>
              </a:rPr>
              <a:t>糖类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水果糖   </a:t>
            </a:r>
            <a:r>
              <a:rPr lang="en-US" altLang="zh-CN" sz="1300">
                <a:solidFill>
                  <a:srgbClr val="FF0000"/>
                </a:solidFill>
              </a:rPr>
              <a:t>|   2.50	|  100 	| 2018-06-09 11:20:55 	|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|  7   | </a:t>
            </a:r>
            <a:r>
              <a:rPr lang="zh-CN" altLang="en-US" sz="1300">
                <a:solidFill>
                  <a:srgbClr val="FF0000"/>
                </a:solidFill>
              </a:rPr>
              <a:t>水果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西瓜      </a:t>
            </a:r>
            <a:r>
              <a:rPr lang="en-US" altLang="zh-CN" sz="1300">
                <a:solidFill>
                  <a:srgbClr val="FF0000"/>
                </a:solidFill>
              </a:rPr>
              <a:t>|   1.50	| NULL	| 2018-02-05 13:40:40 	|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|  8   | </a:t>
            </a:r>
            <a:r>
              <a:rPr lang="zh-CN" altLang="en-US" sz="1300">
                <a:solidFill>
                  <a:srgbClr val="FF0000"/>
                </a:solidFill>
              </a:rPr>
              <a:t>水果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苹果      </a:t>
            </a:r>
            <a:r>
              <a:rPr lang="en-US" altLang="zh-CN" sz="1300">
                <a:solidFill>
                  <a:srgbClr val="FF0000"/>
                </a:solidFill>
              </a:rPr>
              <a:t>|   3.00	|  100	| 2018-03-05 13:40:40 	|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|  9   | </a:t>
            </a:r>
            <a:r>
              <a:rPr lang="zh-CN" altLang="en-US" sz="1300">
                <a:solidFill>
                  <a:srgbClr val="FF0000"/>
                </a:solidFill>
              </a:rPr>
              <a:t>服饰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牛仔裤   </a:t>
            </a:r>
            <a:r>
              <a:rPr lang="en-US" altLang="zh-CN" sz="1300">
                <a:solidFill>
                  <a:srgbClr val="FF0000"/>
                </a:solidFill>
              </a:rPr>
              <a:t>| 120.00	|   10 	| 2018-05-04 13:40:40 	|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| 10  | </a:t>
            </a:r>
            <a:r>
              <a:rPr lang="zh-CN" altLang="en-US" sz="1300">
                <a:solidFill>
                  <a:srgbClr val="FF0000"/>
                </a:solidFill>
              </a:rPr>
              <a:t>书籍   </a:t>
            </a:r>
            <a:r>
              <a:rPr lang="en-US" altLang="zh-CN" sz="1300">
                <a:solidFill>
                  <a:srgbClr val="FF0000"/>
                </a:solidFill>
              </a:rPr>
              <a:t>| </a:t>
            </a:r>
            <a:r>
              <a:rPr lang="zh-CN" altLang="en-US" sz="1300">
                <a:solidFill>
                  <a:srgbClr val="FF0000"/>
                </a:solidFill>
              </a:rPr>
              <a:t>红楼梦   </a:t>
            </a:r>
            <a:r>
              <a:rPr lang="en-US" altLang="zh-CN" sz="1300">
                <a:solidFill>
                  <a:srgbClr val="FF0000"/>
                </a:solidFill>
              </a:rPr>
              <a:t>|  50.50	|   15 	| 2018-05-06 13:40:40 	|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+----+--------+-----------+------------------+---------------+-------------------------------+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300">
                <a:solidFill>
                  <a:srgbClr val="FF0000"/>
                </a:solidFill>
              </a:rPr>
              <a:t>6 rows in set (0.04 sec)</a:t>
            </a:r>
          </a:p>
        </p:txBody>
      </p:sp>
      <p:sp>
        <p:nvSpPr>
          <p:cNvPr id="4" name="文本框 10">
            <a:extLst>
              <a:ext uri="{FF2B5EF4-FFF2-40B4-BE49-F238E27FC236}">
                <a16:creationId xmlns:a16="http://schemas.microsoft.com/office/drawing/2014/main" id="{6531ADD5-F053-A425-BAD1-542A4A939F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355" y="933449"/>
            <a:ext cx="10426887" cy="38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noProof="1"/>
              <a:t>另外，子查询还可以和</a:t>
            </a:r>
            <a:r>
              <a:rPr lang="en-US" altLang="zh-CN" noProof="1"/>
              <a:t>NOT IN</a:t>
            </a:r>
            <a:r>
              <a:rPr lang="zh-CN" altLang="en-US" noProof="1"/>
              <a:t>配合使用，下面通过实例进行介绍。</a:t>
            </a:r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2EEB3A5-0BE3-B6F9-5153-EC9AD29AE5C1}"/>
              </a:ext>
            </a:extLst>
          </p:cNvPr>
          <p:cNvGrpSpPr/>
          <p:nvPr/>
        </p:nvGrpSpPr>
        <p:grpSpPr>
          <a:xfrm>
            <a:off x="832759" y="145385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031AA68-900C-6B4A-9992-7F760476434C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8" name="圆角矩形 10">
              <a:extLst>
                <a:ext uri="{FF2B5EF4-FFF2-40B4-BE49-F238E27FC236}">
                  <a16:creationId xmlns:a16="http://schemas.microsoft.com/office/drawing/2014/main" id="{FBE3CAA2-EA1D-9D56-C740-18062EAEF83B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2D9B7AA8-4B0F-F390-3155-954ABF369B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2746" y="1503580"/>
            <a:ext cx="8021784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语句，依然以前面的查询结果作为子查询，在</a:t>
            </a:r>
            <a:r>
              <a:rPr lang="en-US" altLang="zh-CN" sz="1600"/>
              <a:t>goods</a:t>
            </a:r>
            <a:r>
              <a:rPr lang="zh-CN" altLang="en-US" sz="1600"/>
              <a:t>表中查询没有订单的商品的详细信息，执行结果如下：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13100891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D3946-622B-9716-572F-194712641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3">
            <a:extLst>
              <a:ext uri="{FF2B5EF4-FFF2-40B4-BE49-F238E27FC236}">
                <a16:creationId xmlns:a16="http://schemas.microsoft.com/office/drawing/2014/main" id="{C118DB3B-10FA-2FC4-7AA7-57FB90C08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369" y="1096033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使用</a:t>
            </a:r>
            <a:r>
              <a:rPr lang="en-US" altLang="zh-CN"/>
              <a:t>ANY</a:t>
            </a:r>
            <a:r>
              <a:rPr lang="zh-CN" altLang="en-US"/>
              <a:t>、</a:t>
            </a:r>
            <a:r>
              <a:rPr lang="en-US" altLang="zh-CN"/>
              <a:t>SOME</a:t>
            </a:r>
            <a:r>
              <a:rPr lang="zh-CN" altLang="en-US"/>
              <a:t>关键字的子查询</a:t>
            </a:r>
            <a:endParaRPr lang="zh-CN" altLang="en-US" noProof="1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D55BB62-E4FD-07B7-D52D-1B389936B78A}"/>
              </a:ext>
            </a:extLst>
          </p:cNvPr>
          <p:cNvGrpSpPr/>
          <p:nvPr/>
        </p:nvGrpSpPr>
        <p:grpSpPr>
          <a:xfrm>
            <a:off x="954069" y="980728"/>
            <a:ext cx="1003300" cy="722312"/>
            <a:chOff x="877888" y="1586140"/>
            <a:chExt cx="1003300" cy="722312"/>
          </a:xfrm>
        </p:grpSpPr>
        <p:sp>
          <p:nvSpPr>
            <p:cNvPr id="34" name="íṩľíḍè-Freeform: Shape 9">
              <a:extLst>
                <a:ext uri="{FF2B5EF4-FFF2-40B4-BE49-F238E27FC236}">
                  <a16:creationId xmlns:a16="http://schemas.microsoft.com/office/drawing/2014/main" id="{446E5850-14AB-1908-A965-2D423DD56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íṩľíḍè-Oval 10">
              <a:extLst>
                <a:ext uri="{FF2B5EF4-FFF2-40B4-BE49-F238E27FC236}">
                  <a16:creationId xmlns:a16="http://schemas.microsoft.com/office/drawing/2014/main" id="{A5EE96F9-4E5A-C8E5-4AE1-1D6938C25A4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21" name="文本框 41">
            <a:extLst>
              <a:ext uri="{FF2B5EF4-FFF2-40B4-BE49-F238E27FC236}">
                <a16:creationId xmlns:a16="http://schemas.microsoft.com/office/drawing/2014/main" id="{158212AF-6D37-D623-5C00-DADFA290D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691" y="1609673"/>
            <a:ext cx="10624617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600"/>
              <a:t>ANY</a:t>
            </a:r>
            <a:r>
              <a:rPr lang="zh-CN" altLang="en-US" sz="1600"/>
              <a:t>和</a:t>
            </a:r>
            <a:r>
              <a:rPr lang="en-US" altLang="zh-CN" sz="1600"/>
              <a:t>SOME</a:t>
            </a:r>
            <a:r>
              <a:rPr lang="zh-CN" altLang="en-US" sz="1600"/>
              <a:t>是同义词，表示满足其中任一条件。该类查询会创建一个表达式对子查询的返回值列表进行比较，只要满足子查询中的任一个比较条件，就返回一个结果。其语法形式如下：</a:t>
            </a:r>
          </a:p>
        </p:txBody>
      </p:sp>
      <p:sp>
        <p:nvSpPr>
          <p:cNvPr id="22" name="文本框 36">
            <a:extLst>
              <a:ext uri="{FF2B5EF4-FFF2-40B4-BE49-F238E27FC236}">
                <a16:creationId xmlns:a16="http://schemas.microsoft.com/office/drawing/2014/main" id="{D34501A1-81E2-DCD7-D816-9A9A4E833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970" y="3202094"/>
            <a:ext cx="8021784" cy="35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语句，在</a:t>
            </a:r>
            <a:r>
              <a:rPr lang="en-US" altLang="zh-CN" sz="1600"/>
              <a:t>goods</a:t>
            </a:r>
            <a:r>
              <a:rPr lang="zh-CN" altLang="en-US" sz="1600"/>
              <a:t>表中查询</a:t>
            </a:r>
            <a:r>
              <a:rPr lang="en-US" altLang="zh-CN" sz="1600"/>
              <a:t>2018</a:t>
            </a:r>
            <a:r>
              <a:rPr lang="zh-CN" altLang="en-US" sz="1600"/>
              <a:t>年</a:t>
            </a:r>
            <a:r>
              <a:rPr lang="en-US" altLang="zh-CN" sz="1600"/>
              <a:t>4</a:t>
            </a:r>
            <a:r>
              <a:rPr lang="zh-CN" altLang="en-US" sz="1600"/>
              <a:t>月</a:t>
            </a:r>
            <a:r>
              <a:rPr lang="en-US" altLang="zh-CN" sz="1600"/>
              <a:t>2</a:t>
            </a:r>
            <a:r>
              <a:rPr lang="zh-CN" altLang="en-US" sz="1600"/>
              <a:t>号以后订单中的商品信息。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4F58025-F473-5D86-D890-7FC0EA38E951}"/>
              </a:ext>
            </a:extLst>
          </p:cNvPr>
          <p:cNvSpPr/>
          <p:nvPr/>
        </p:nvSpPr>
        <p:spPr>
          <a:xfrm>
            <a:off x="1215074" y="2248577"/>
            <a:ext cx="10052154" cy="84443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24" name="文本框 38">
            <a:extLst>
              <a:ext uri="{FF2B5EF4-FFF2-40B4-BE49-F238E27FC236}">
                <a16:creationId xmlns:a16="http://schemas.microsoft.com/office/drawing/2014/main" id="{A6A9F88E-4096-9579-D355-2845251F3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2970" y="2196216"/>
            <a:ext cx="8478042" cy="90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SELECT {*|col_list} FROM table_name1 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WHERE col_name1&lt;any 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(SELECT col_name2 FROM table_name2 [WHERE condition]);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27A5EB5-5B71-A9EF-6D10-C3C8F50AC0D1}"/>
              </a:ext>
            </a:extLst>
          </p:cNvPr>
          <p:cNvSpPr/>
          <p:nvPr/>
        </p:nvSpPr>
        <p:spPr>
          <a:xfrm>
            <a:off x="1137138" y="3917952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26" name="文本框 38">
            <a:extLst>
              <a:ext uri="{FF2B5EF4-FFF2-40B4-BE49-F238E27FC236}">
                <a16:creationId xmlns:a16="http://schemas.microsoft.com/office/drawing/2014/main" id="{16BFF454-4939-07CA-DD12-864DAE360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033" y="3954103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27" name="文本框 41">
            <a:extLst>
              <a:ext uri="{FF2B5EF4-FFF2-40B4-BE49-F238E27FC236}">
                <a16:creationId xmlns:a16="http://schemas.microsoft.com/office/drawing/2014/main" id="{5B694CFF-CF10-9595-0730-454E13CC0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907" y="3512578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，并执行以下语句，选择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564BAF4-8CFF-9BDD-15EE-32EE0459D835}"/>
              </a:ext>
            </a:extLst>
          </p:cNvPr>
          <p:cNvSpPr/>
          <p:nvPr/>
        </p:nvSpPr>
        <p:spPr>
          <a:xfrm>
            <a:off x="1124193" y="4682784"/>
            <a:ext cx="9831111" cy="218946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29" name="文本框 38">
            <a:extLst>
              <a:ext uri="{FF2B5EF4-FFF2-40B4-BE49-F238E27FC236}">
                <a16:creationId xmlns:a16="http://schemas.microsoft.com/office/drawing/2014/main" id="{03B86740-9957-8F87-A210-173DB6776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2089" y="4638813"/>
            <a:ext cx="847804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mysql&gt; SELECT goods_id FROM orders WHERE add_time&gt;'2018-04-02';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+-------------+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| goods_id  |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+-------------+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|        6 |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|        1 |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|        5 |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|        1 |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|       15 |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|        4 |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+-------------+</a:t>
            </a:r>
          </a:p>
          <a:p>
            <a:pPr eaLnBrk="1" hangingPunct="1"/>
            <a:r>
              <a:rPr lang="en-US" altLang="zh-CN" sz="1200">
                <a:solidFill>
                  <a:srgbClr val="FF0000"/>
                </a:solidFill>
              </a:rPr>
              <a:t>6 rows in set (0.00 sec)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D673E62-5976-A565-4CFC-10AFD0B9BC64}"/>
              </a:ext>
            </a:extLst>
          </p:cNvPr>
          <p:cNvGrpSpPr/>
          <p:nvPr/>
        </p:nvGrpSpPr>
        <p:grpSpPr>
          <a:xfrm>
            <a:off x="912983" y="307686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EEFEC010-C6B4-745C-4CA3-C469304724A1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33" name="圆角矩形 10">
              <a:extLst>
                <a:ext uri="{FF2B5EF4-FFF2-40B4-BE49-F238E27FC236}">
                  <a16:creationId xmlns:a16="http://schemas.microsoft.com/office/drawing/2014/main" id="{51433E87-627B-FFC3-26FA-E8A1AB013A72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41">
            <a:extLst>
              <a:ext uri="{FF2B5EF4-FFF2-40B4-BE49-F238E27FC236}">
                <a16:creationId xmlns:a16="http://schemas.microsoft.com/office/drawing/2014/main" id="{198B70DA-66F0-4D56-7ACC-BA9AAA21C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305" y="424381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2018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号以后的订单中的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的所有值，结果如下：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286982447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64C8C-6618-3BEA-815C-EBA9691B2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3E55F825-670D-AAC5-54F6-F1FA38857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3193" y="1185355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使用</a:t>
            </a:r>
            <a:r>
              <a:rPr lang="en-US" altLang="zh-CN"/>
              <a:t>ANY</a:t>
            </a:r>
            <a:r>
              <a:rPr lang="zh-CN" altLang="en-US"/>
              <a:t>、</a:t>
            </a:r>
            <a:r>
              <a:rPr lang="en-US" altLang="zh-CN"/>
              <a:t>SOME</a:t>
            </a:r>
            <a:r>
              <a:rPr lang="zh-CN" altLang="en-US"/>
              <a:t>关键字的子查询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115CEB-9831-2D9D-07B9-A810FD1D7BA3}"/>
              </a:ext>
            </a:extLst>
          </p:cNvPr>
          <p:cNvGrpSpPr/>
          <p:nvPr/>
        </p:nvGrpSpPr>
        <p:grpSpPr>
          <a:xfrm>
            <a:off x="869893" y="1070050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6C004FAD-01F6-E354-6F15-423F0A00F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2EA094D1-37A3-B0E3-41EC-80DAEAD98E7A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42B01A61-39F7-95A5-1A15-FBC88F48D288}"/>
              </a:ext>
            </a:extLst>
          </p:cNvPr>
          <p:cNvSpPr/>
          <p:nvPr/>
        </p:nvSpPr>
        <p:spPr>
          <a:xfrm>
            <a:off x="1098740" y="2733581"/>
            <a:ext cx="9831111" cy="252922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A2E112A8-308F-BA1F-95D7-8C707D964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6636" y="2765111"/>
            <a:ext cx="8478042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WHERE id=ANY (SELECT goods_id FROM orders WHERE add_time&gt;'2018-04-02');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+----+--------+-------------+--------------+--------------+-----------------------------+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  | type   | name	| price  	| num  	| add_time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+----+--------+-------------+--------------+--------------+-----------------------------+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6   | </a:t>
            </a:r>
            <a:r>
              <a:rPr lang="zh-CN" altLang="en-US" sz="1400">
                <a:solidFill>
                  <a:srgbClr val="FF0000"/>
                </a:solidFill>
              </a:rPr>
              <a:t>书籍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论语	</a:t>
            </a:r>
            <a:r>
              <a:rPr lang="en-US" altLang="zh-CN" sz="1400">
                <a:solidFill>
                  <a:srgbClr val="FF0000"/>
                </a:solidFill>
              </a:rPr>
              <a:t>| 109.00 	|   50 	| 2018-01-03 13:40:40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  | </a:t>
            </a:r>
            <a:r>
              <a:rPr lang="zh-CN" altLang="en-US" sz="1400">
                <a:solidFill>
                  <a:srgbClr val="FF0000"/>
                </a:solidFill>
              </a:rPr>
              <a:t>书籍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西游记	</a:t>
            </a:r>
            <a:r>
              <a:rPr lang="en-US" altLang="zh-CN" sz="1400">
                <a:solidFill>
                  <a:srgbClr val="FF0000"/>
                </a:solidFill>
              </a:rPr>
              <a:t>|  50.40 	|   20 	| 2018-01-01 13:40:40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5   | </a:t>
            </a:r>
            <a:r>
              <a:rPr lang="zh-CN" altLang="en-US" sz="1400">
                <a:solidFill>
                  <a:srgbClr val="FF0000"/>
                </a:solidFill>
              </a:rPr>
              <a:t>饮品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果汁	</a:t>
            </a:r>
            <a:r>
              <a:rPr lang="en-US" altLang="zh-CN" sz="1400">
                <a:solidFill>
                  <a:srgbClr val="FF0000"/>
                </a:solidFill>
              </a:rPr>
              <a:t>|   2.50	|   70 	| 2018-05-05 13:40:40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4   | </a:t>
            </a:r>
            <a:r>
              <a:rPr lang="zh-CN" altLang="en-US" sz="1400">
                <a:solidFill>
                  <a:srgbClr val="FF0000"/>
                </a:solidFill>
              </a:rPr>
              <a:t>服饰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休闲西服	</a:t>
            </a:r>
            <a:r>
              <a:rPr lang="en-US" altLang="zh-CN" sz="1400">
                <a:solidFill>
                  <a:srgbClr val="FF0000"/>
                </a:solidFill>
              </a:rPr>
              <a:t>| 800.00	|   10 	| 2018-04-04 13:40:40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+----+--------+-------------+--------------+---------------+----------------------------+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4 rows in set (0.00 sec)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53AAC234-0595-08CB-E096-F004521D9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852" y="1849999"/>
            <a:ext cx="104212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语句，使用上述查询结果作为子查询，在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值对应的商品的详细信息，结果如下：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F4B128A-BE79-1246-5C81-5D51C9FC86DC}"/>
              </a:ext>
            </a:extLst>
          </p:cNvPr>
          <p:cNvGrpSpPr/>
          <p:nvPr/>
        </p:nvGrpSpPr>
        <p:grpSpPr>
          <a:xfrm>
            <a:off x="875140" y="5453949"/>
            <a:ext cx="10096656" cy="1071395"/>
            <a:chOff x="812800" y="4424635"/>
            <a:chExt cx="10580688" cy="1800000"/>
          </a:xfrm>
        </p:grpSpPr>
        <p:sp>
          <p:nvSpPr>
            <p:cNvPr id="9" name="圆角矩形 21">
              <a:extLst>
                <a:ext uri="{FF2B5EF4-FFF2-40B4-BE49-F238E27FC236}">
                  <a16:creationId xmlns:a16="http://schemas.microsoft.com/office/drawing/2014/main" id="{949B6AF2-509A-2E79-3309-5D094B016C9D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437C2AB-B551-DCE5-BDD5-21AA439272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1" name="Flowchart: Off-page Connector 32">
                <a:extLst>
                  <a:ext uri="{FF2B5EF4-FFF2-40B4-BE49-F238E27FC236}">
                    <a16:creationId xmlns:a16="http://schemas.microsoft.com/office/drawing/2014/main" id="{79934195-3864-3DB6-D064-E69C0601CE13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" name="Round Same Side Corner Rectangle 33">
                <a:extLst>
                  <a:ext uri="{FF2B5EF4-FFF2-40B4-BE49-F238E27FC236}">
                    <a16:creationId xmlns:a16="http://schemas.microsoft.com/office/drawing/2014/main" id="{0621647B-3ECB-B5E2-B982-AD12CE3FB6BA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167A9765-1F44-B218-886D-0A01FA064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6125" y="5536184"/>
            <a:ext cx="8099502" cy="631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由上述查询结果可以看出，使用“</a:t>
            </a:r>
            <a:r>
              <a:rPr lang="en-US" altLang="zh-CN" sz="1500" dirty="0">
                <a:solidFill>
                  <a:schemeClr val="bg1"/>
                </a:solidFill>
              </a:rPr>
              <a:t>=ANY”</a:t>
            </a:r>
            <a:r>
              <a:rPr lang="zh-CN" altLang="en-US" sz="1500" dirty="0">
                <a:solidFill>
                  <a:schemeClr val="bg1"/>
                </a:solidFill>
              </a:rPr>
              <a:t>与使用关键字</a:t>
            </a:r>
            <a:r>
              <a:rPr lang="en-US" altLang="zh-CN" sz="1500" dirty="0">
                <a:solidFill>
                  <a:schemeClr val="bg1"/>
                </a:solidFill>
              </a:rPr>
              <a:t>IN</a:t>
            </a:r>
            <a:r>
              <a:rPr lang="zh-CN" altLang="en-US" sz="1500" dirty="0">
                <a:solidFill>
                  <a:schemeClr val="bg1"/>
                </a:solidFill>
              </a:rPr>
              <a:t>的效果实际上是相同的，除“</a:t>
            </a:r>
            <a:r>
              <a:rPr lang="en-US" altLang="zh-CN" sz="1500" dirty="0">
                <a:solidFill>
                  <a:schemeClr val="bg1"/>
                </a:solidFill>
              </a:rPr>
              <a:t>=”</a:t>
            </a:r>
            <a:r>
              <a:rPr lang="zh-CN" altLang="en-US" sz="1500" dirty="0">
                <a:solidFill>
                  <a:schemeClr val="bg1"/>
                </a:solidFill>
              </a:rPr>
              <a:t>外，</a:t>
            </a:r>
            <a:r>
              <a:rPr lang="en-US" altLang="zh-CN" sz="1500" dirty="0">
                <a:solidFill>
                  <a:schemeClr val="bg1"/>
                </a:solidFill>
              </a:rPr>
              <a:t>ANY</a:t>
            </a:r>
            <a:r>
              <a:rPr lang="zh-CN" altLang="en-US" sz="1500" dirty="0">
                <a:solidFill>
                  <a:schemeClr val="bg1"/>
                </a:solidFill>
              </a:rPr>
              <a:t>关键字前面可以使用的条件判断符还有“</a:t>
            </a:r>
            <a:r>
              <a:rPr lang="en-US" altLang="zh-CN" sz="1500" dirty="0">
                <a:solidFill>
                  <a:schemeClr val="bg1"/>
                </a:solidFill>
              </a:rPr>
              <a:t>&lt;”“&gt;”“&lt;=”</a:t>
            </a:r>
            <a:r>
              <a:rPr lang="zh-CN" altLang="en-US" sz="1500" dirty="0">
                <a:solidFill>
                  <a:schemeClr val="bg1"/>
                </a:solidFill>
              </a:rPr>
              <a:t>和“</a:t>
            </a:r>
            <a:r>
              <a:rPr lang="en-US" altLang="zh-CN" sz="1500" dirty="0">
                <a:solidFill>
                  <a:schemeClr val="bg1"/>
                </a:solidFill>
              </a:rPr>
              <a:t>&gt;=”</a:t>
            </a:r>
            <a:r>
              <a:rPr lang="zh-CN" altLang="en-US" sz="1500" dirty="0">
                <a:solidFill>
                  <a:schemeClr val="bg1"/>
                </a:solidFill>
              </a:rPr>
              <a:t>，读者可根据需要进行选择。</a:t>
            </a:r>
          </a:p>
        </p:txBody>
      </p:sp>
    </p:spTree>
    <p:extLst>
      <p:ext uri="{BB962C8B-B14F-4D97-AF65-F5344CB8AC3E}">
        <p14:creationId xmlns:p14="http://schemas.microsoft.com/office/powerpoint/2010/main" val="182054840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A9AFD-9D3D-CE61-2787-8AD65E5B5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A75F32E8-62D0-81F6-6F42-99748E3E6A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7369" y="1137125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使用</a:t>
            </a:r>
            <a:r>
              <a:rPr lang="en-US" altLang="zh-CN"/>
              <a:t>ALL</a:t>
            </a:r>
            <a:r>
              <a:rPr lang="zh-CN" altLang="en-US"/>
              <a:t>关键字的子查询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E1CA029-B2EF-88C0-2BFA-A23C2EEFF476}"/>
              </a:ext>
            </a:extLst>
          </p:cNvPr>
          <p:cNvGrpSpPr/>
          <p:nvPr/>
        </p:nvGrpSpPr>
        <p:grpSpPr>
          <a:xfrm>
            <a:off x="954069" y="1021820"/>
            <a:ext cx="1003300" cy="722312"/>
            <a:chOff x="877888" y="1586140"/>
            <a:chExt cx="1003300" cy="722312"/>
          </a:xfrm>
        </p:grpSpPr>
        <p:sp>
          <p:nvSpPr>
            <p:cNvPr id="17" name="íṩľíḍè-Freeform: Shape 9">
              <a:extLst>
                <a:ext uri="{FF2B5EF4-FFF2-40B4-BE49-F238E27FC236}">
                  <a16:creationId xmlns:a16="http://schemas.microsoft.com/office/drawing/2014/main" id="{0D922C8D-80EE-4810-3140-A0B535E88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íṩľíḍè-Oval 10">
              <a:extLst>
                <a:ext uri="{FF2B5EF4-FFF2-40B4-BE49-F238E27FC236}">
                  <a16:creationId xmlns:a16="http://schemas.microsoft.com/office/drawing/2014/main" id="{A254EF91-DD02-91EB-19F0-70B5EFE3D10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FF5B00E0-82D1-E97A-C4FF-0ABD9666B0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691" y="1734655"/>
            <a:ext cx="10624617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/>
              <a:t>与</a:t>
            </a:r>
            <a:r>
              <a:rPr lang="en-US" altLang="zh-CN" sz="1600"/>
              <a:t>ANY</a:t>
            </a:r>
            <a:r>
              <a:rPr lang="zh-CN" altLang="en-US" sz="1600"/>
              <a:t>和</a:t>
            </a:r>
            <a:r>
              <a:rPr lang="en-US" altLang="zh-CN" sz="1600"/>
              <a:t>SOME</a:t>
            </a:r>
            <a:r>
              <a:rPr lang="zh-CN" altLang="en-US" sz="1600"/>
              <a:t>不同，使用关键字</a:t>
            </a:r>
            <a:r>
              <a:rPr lang="en-US" altLang="zh-CN" sz="1600"/>
              <a:t>ALL</a:t>
            </a:r>
            <a:r>
              <a:rPr lang="zh-CN" altLang="en-US" sz="1600"/>
              <a:t>的子查询，表示当一条记录符合子查询结果中所有的条件时，才会返回该记录。其语法形式如下：</a:t>
            </a:r>
          </a:p>
        </p:txBody>
      </p:sp>
      <p:sp>
        <p:nvSpPr>
          <p:cNvPr id="5" name="文本框 36">
            <a:extLst>
              <a:ext uri="{FF2B5EF4-FFF2-40B4-BE49-F238E27FC236}">
                <a16:creationId xmlns:a16="http://schemas.microsoft.com/office/drawing/2014/main" id="{FE038E95-F513-918A-B8DA-8A8BE15445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970" y="3327076"/>
            <a:ext cx="8021784" cy="35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zh-CN" altLang="en-US" sz="1600"/>
              <a:t>执行以下语句，查询</a:t>
            </a:r>
            <a:r>
              <a:rPr lang="en-US" altLang="zh-CN" sz="1600"/>
              <a:t>goods</a:t>
            </a:r>
            <a:r>
              <a:rPr lang="zh-CN" altLang="en-US" sz="1600"/>
              <a:t>表中</a:t>
            </a:r>
            <a:r>
              <a:rPr lang="en-US" altLang="zh-CN" sz="1600"/>
              <a:t>id</a:t>
            </a:r>
            <a:r>
              <a:rPr lang="zh-CN" altLang="en-US" sz="1600"/>
              <a:t>值比子查询结果中的最大数据还要大的记录。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48BDE18-D8CB-2378-5D6E-307B9AF24A19}"/>
              </a:ext>
            </a:extLst>
          </p:cNvPr>
          <p:cNvSpPr/>
          <p:nvPr/>
        </p:nvSpPr>
        <p:spPr>
          <a:xfrm>
            <a:off x="1215074" y="2373559"/>
            <a:ext cx="10052154" cy="84443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293F40C5-96E9-A347-E237-F81C893B1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2970" y="2321198"/>
            <a:ext cx="8478042" cy="90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SELECT {*|col_list} FROM table_name1 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WHERE col_name1&gt;All 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(SELECT col_name2 FROM table_name2 [WHERE </a:t>
            </a:r>
            <a:r>
              <a:rPr lang="zh-CN" altLang="en-US" sz="1400">
                <a:solidFill>
                  <a:srgbClr val="FF0000"/>
                </a:solidFill>
              </a:rPr>
              <a:t>条件</a:t>
            </a:r>
            <a:r>
              <a:rPr lang="en-US" altLang="zh-CN" sz="1400">
                <a:solidFill>
                  <a:srgbClr val="FF0000"/>
                </a:solidFill>
              </a:rPr>
              <a:t>]);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5398BD7-C3A0-AC97-0E65-9F14C4A00B55}"/>
              </a:ext>
            </a:extLst>
          </p:cNvPr>
          <p:cNvSpPr/>
          <p:nvPr/>
        </p:nvSpPr>
        <p:spPr>
          <a:xfrm>
            <a:off x="1137138" y="4068101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BA46428B-03C9-3E75-821E-EA1B27F7D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5033" y="4104252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4590CF86-B16A-8E48-811A-838D65192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907" y="363756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，并执行以下语句，选择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3D46D92-54AC-6928-A3C0-DF6FB7D3A897}"/>
              </a:ext>
            </a:extLst>
          </p:cNvPr>
          <p:cNvGrpSpPr/>
          <p:nvPr/>
        </p:nvGrpSpPr>
        <p:grpSpPr>
          <a:xfrm>
            <a:off x="912983" y="320184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8B98AAD-CF80-4406-5CF6-BE958A2F68E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6" name="圆角矩形 30">
              <a:extLst>
                <a:ext uri="{FF2B5EF4-FFF2-40B4-BE49-F238E27FC236}">
                  <a16:creationId xmlns:a16="http://schemas.microsoft.com/office/drawing/2014/main" id="{B67713B5-C7F8-B500-DF7F-E269AA72B165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例8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-13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969E55B-1C45-C6B1-186F-5E1657222863}"/>
              </a:ext>
            </a:extLst>
          </p:cNvPr>
          <p:cNvSpPr/>
          <p:nvPr/>
        </p:nvSpPr>
        <p:spPr>
          <a:xfrm>
            <a:off x="1124193" y="4908434"/>
            <a:ext cx="9831111" cy="18329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5043E37C-4A6B-A3CD-C6B9-35C5942F3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2089" y="4923186"/>
            <a:ext cx="847804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goods_id FROM orders WHERE add_time&lt;'2018-04-03';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goods_id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6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  4	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2 rows in set (0.00 sec)</a:t>
            </a:r>
          </a:p>
        </p:txBody>
      </p:sp>
      <p:sp>
        <p:nvSpPr>
          <p:cNvPr id="14" name="文本框 41">
            <a:extLst>
              <a:ext uri="{FF2B5EF4-FFF2-40B4-BE49-F238E27FC236}">
                <a16:creationId xmlns:a16="http://schemas.microsoft.com/office/drawing/2014/main" id="{29C01649-AE33-9DA0-5BCD-FF5311E9B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305" y="438557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2018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年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月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号之前的订单中的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的所有值，结果如下：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153746837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4B88E-C160-0B47-6F10-D8FC125E47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0FBD8F7D-2A58-789F-3B2A-22F0DC7DE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2220" y="1260840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使用</a:t>
            </a:r>
            <a:r>
              <a:rPr lang="en-US" altLang="zh-CN"/>
              <a:t>ALL</a:t>
            </a:r>
            <a:r>
              <a:rPr lang="zh-CN" altLang="en-US"/>
              <a:t>关键字的子查询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BA4565A-AB65-A4AC-D003-33AEFD911459}"/>
              </a:ext>
            </a:extLst>
          </p:cNvPr>
          <p:cNvGrpSpPr/>
          <p:nvPr/>
        </p:nvGrpSpPr>
        <p:grpSpPr>
          <a:xfrm>
            <a:off x="848920" y="1145535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FE13C474-D09A-7DC7-7DCA-A00B2770A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0FAF8D6F-AA9F-E5FD-31A1-9CAF25E6A581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3</a:t>
              </a:r>
            </a:p>
          </p:txBody>
        </p:sp>
      </p:grpSp>
      <p:sp>
        <p:nvSpPr>
          <p:cNvPr id="4" name="矩形 3">
            <a:extLst>
              <a:ext uri="{FF2B5EF4-FFF2-40B4-BE49-F238E27FC236}">
                <a16:creationId xmlns:a16="http://schemas.microsoft.com/office/drawing/2014/main" id="{8BBD23C9-2EC3-8371-984C-7C4EE44D9457}"/>
              </a:ext>
            </a:extLst>
          </p:cNvPr>
          <p:cNvSpPr/>
          <p:nvPr/>
        </p:nvSpPr>
        <p:spPr>
          <a:xfrm>
            <a:off x="1119712" y="2750343"/>
            <a:ext cx="9831111" cy="253760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6295D76B-8FBF-9642-BDC6-F1525CF192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7608" y="2790262"/>
            <a:ext cx="8478042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WHERE id&gt;ALL (SELECT goods_id FROM orders WHERE add_time&lt;'2018-04-03');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+----+--------+-----------+------------+----------+-------------------------------------+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  | type   | name    | price       | num     | add_time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+----+--------+-----------+------------+----------+-------------------------------------+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7   | </a:t>
            </a:r>
            <a:r>
              <a:rPr lang="zh-CN" altLang="en-US" sz="1400">
                <a:solidFill>
                  <a:srgbClr val="FF0000"/>
                </a:solidFill>
              </a:rPr>
              <a:t>水果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西瓜      </a:t>
            </a:r>
            <a:r>
              <a:rPr lang="en-US" altLang="zh-CN" sz="1400">
                <a:solidFill>
                  <a:srgbClr val="FF0000"/>
                </a:solidFill>
              </a:rPr>
              <a:t>|   1.50      | NULL   | 2018-02-05 13:40:40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8   | </a:t>
            </a:r>
            <a:r>
              <a:rPr lang="zh-CN" altLang="en-US" sz="1400">
                <a:solidFill>
                  <a:srgbClr val="FF0000"/>
                </a:solidFill>
              </a:rPr>
              <a:t>水果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苹果      </a:t>
            </a:r>
            <a:r>
              <a:rPr lang="en-US" altLang="zh-CN" sz="1400">
                <a:solidFill>
                  <a:srgbClr val="FF0000"/>
                </a:solidFill>
              </a:rPr>
              <a:t>|   3.00      |  100     | 2018-03-05 13:40:40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9   | </a:t>
            </a:r>
            <a:r>
              <a:rPr lang="zh-CN" altLang="en-US" sz="1400">
                <a:solidFill>
                  <a:srgbClr val="FF0000"/>
                </a:solidFill>
              </a:rPr>
              <a:t>服饰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牛仔裤  </a:t>
            </a:r>
            <a:r>
              <a:rPr lang="en-US" altLang="zh-CN" sz="1400">
                <a:solidFill>
                  <a:srgbClr val="FF0000"/>
                </a:solidFill>
              </a:rPr>
              <a:t>| 120.00     |   10      | 2018-05-04 13:40:40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10  | </a:t>
            </a:r>
            <a:r>
              <a:rPr lang="zh-CN" altLang="en-US" sz="1400">
                <a:solidFill>
                  <a:srgbClr val="FF0000"/>
                </a:solidFill>
              </a:rPr>
              <a:t>书籍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红楼梦  </a:t>
            </a:r>
            <a:r>
              <a:rPr lang="en-US" altLang="zh-CN" sz="1400">
                <a:solidFill>
                  <a:srgbClr val="FF0000"/>
                </a:solidFill>
              </a:rPr>
              <a:t>|  50.50      |   15      | 2018-05-06 13:40:40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+----+--------+-----------+------------+----------+--------------------------------------+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4 rows in set (0.00 sec)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734C1C8A-19AD-0308-8191-448252D64C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1824" y="1824816"/>
            <a:ext cx="104212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语句，使用上述查询结果作为子查询，在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值对应的商品的详细信息，结果如下：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E249FCF-E1D6-81E0-7B0D-FAD50997F055}"/>
              </a:ext>
            </a:extLst>
          </p:cNvPr>
          <p:cNvGrpSpPr/>
          <p:nvPr/>
        </p:nvGrpSpPr>
        <p:grpSpPr>
          <a:xfrm>
            <a:off x="854167" y="5386822"/>
            <a:ext cx="10096656" cy="706474"/>
            <a:chOff x="812800" y="4424635"/>
            <a:chExt cx="10580688" cy="1800000"/>
          </a:xfrm>
        </p:grpSpPr>
        <p:sp>
          <p:nvSpPr>
            <p:cNvPr id="9" name="圆角矩形 19">
              <a:extLst>
                <a:ext uri="{FF2B5EF4-FFF2-40B4-BE49-F238E27FC236}">
                  <a16:creationId xmlns:a16="http://schemas.microsoft.com/office/drawing/2014/main" id="{CAC1C118-DB27-6422-A143-1386C126F067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84F54C-1357-3DCE-411A-F76518859A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1" name="Flowchart: Off-page Connector 32">
                <a:extLst>
                  <a:ext uri="{FF2B5EF4-FFF2-40B4-BE49-F238E27FC236}">
                    <a16:creationId xmlns:a16="http://schemas.microsoft.com/office/drawing/2014/main" id="{C8C2A72C-5303-11FF-8AC9-DD966CD65072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2" name="Round Same Side Corner Rectangle 33">
                <a:extLst>
                  <a:ext uri="{FF2B5EF4-FFF2-40B4-BE49-F238E27FC236}">
                    <a16:creationId xmlns:a16="http://schemas.microsoft.com/office/drawing/2014/main" id="{33EB0F5B-B883-2B8B-31CD-332BAB4A36AD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8" name="文本框 41">
            <a:extLst>
              <a:ext uri="{FF2B5EF4-FFF2-40B4-BE49-F238E27FC236}">
                <a16:creationId xmlns:a16="http://schemas.microsoft.com/office/drawing/2014/main" id="{1CA2C0A4-A78F-6C05-6702-30EA709B8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152" y="5561335"/>
            <a:ext cx="8099502" cy="349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en-US" altLang="zh-CN" sz="1500" dirty="0">
                <a:solidFill>
                  <a:schemeClr val="bg1"/>
                </a:solidFill>
              </a:rPr>
              <a:t>ALL</a:t>
            </a:r>
            <a:r>
              <a:rPr lang="zh-CN" altLang="en-US" sz="1500" dirty="0">
                <a:solidFill>
                  <a:schemeClr val="bg1"/>
                </a:solidFill>
              </a:rPr>
              <a:t>关键字之前可以使用的条件判断符有“</a:t>
            </a:r>
            <a:r>
              <a:rPr lang="en-US" altLang="zh-CN" sz="1500" dirty="0">
                <a:solidFill>
                  <a:schemeClr val="bg1"/>
                </a:solidFill>
              </a:rPr>
              <a:t>&lt;”“&gt;”“&lt;=”</a:t>
            </a:r>
            <a:r>
              <a:rPr lang="zh-CN" altLang="en-US" sz="1500" dirty="0">
                <a:solidFill>
                  <a:schemeClr val="bg1"/>
                </a:solidFill>
              </a:rPr>
              <a:t>和“</a:t>
            </a:r>
            <a:r>
              <a:rPr lang="en-US" altLang="zh-CN" sz="1500" dirty="0">
                <a:solidFill>
                  <a:schemeClr val="bg1"/>
                </a:solidFill>
              </a:rPr>
              <a:t>&gt;=”</a:t>
            </a:r>
            <a:r>
              <a:rPr lang="zh-CN" altLang="en-US" sz="1500" dirty="0">
                <a:solidFill>
                  <a:schemeClr val="bg1"/>
                </a:solidFill>
              </a:rPr>
              <a:t>，但一般不会使用“</a:t>
            </a:r>
            <a:r>
              <a:rPr lang="en-US" altLang="zh-CN" sz="1500" dirty="0">
                <a:solidFill>
                  <a:schemeClr val="bg1"/>
                </a:solidFill>
              </a:rPr>
              <a:t>=”</a:t>
            </a:r>
            <a:r>
              <a:rPr lang="zh-CN" altLang="en-US" sz="15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52829788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BFBB8-629D-0B2D-0705-F37ACCD650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24367836-446E-148D-DBF1-A9DB18803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257" y="1107062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使用</a:t>
            </a:r>
            <a:r>
              <a:rPr lang="en-US" altLang="zh-CN"/>
              <a:t>EXISTS</a:t>
            </a:r>
            <a:r>
              <a:rPr lang="zh-CN" altLang="en-US"/>
              <a:t>关键字的子查询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CF15D78-FEA5-B2B7-7BD2-A98474207C6C}"/>
              </a:ext>
            </a:extLst>
          </p:cNvPr>
          <p:cNvGrpSpPr/>
          <p:nvPr/>
        </p:nvGrpSpPr>
        <p:grpSpPr>
          <a:xfrm>
            <a:off x="886957" y="991757"/>
            <a:ext cx="1003300" cy="722312"/>
            <a:chOff x="877888" y="1586140"/>
            <a:chExt cx="1003300" cy="722312"/>
          </a:xfrm>
        </p:grpSpPr>
        <p:sp>
          <p:nvSpPr>
            <p:cNvPr id="13" name="íṩľíḍè-Freeform: Shape 9">
              <a:extLst>
                <a:ext uri="{FF2B5EF4-FFF2-40B4-BE49-F238E27FC236}">
                  <a16:creationId xmlns:a16="http://schemas.microsoft.com/office/drawing/2014/main" id="{FB430D67-1C27-8667-37D9-3AD8FB728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ṩľíḍè-Oval 10">
              <a:extLst>
                <a:ext uri="{FF2B5EF4-FFF2-40B4-BE49-F238E27FC236}">
                  <a16:creationId xmlns:a16="http://schemas.microsoft.com/office/drawing/2014/main" id="{5721072F-AA3A-A41B-3188-62261C769AFD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4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0C86AABD-2ABD-61F5-3422-5B623CB67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691" y="1736811"/>
            <a:ext cx="10624617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/>
              <a:t>使用</a:t>
            </a:r>
            <a:r>
              <a:rPr lang="en-US" altLang="zh-CN" sz="1600">
                <a:solidFill>
                  <a:srgbClr val="FF0000"/>
                </a:solidFill>
              </a:rPr>
              <a:t>EXISTS</a:t>
            </a:r>
            <a:r>
              <a:rPr lang="zh-CN" altLang="en-US" sz="1600">
                <a:solidFill>
                  <a:srgbClr val="FF0000"/>
                </a:solidFill>
              </a:rPr>
              <a:t>关键字</a:t>
            </a:r>
            <a:r>
              <a:rPr lang="zh-CN" altLang="en-US" sz="1600"/>
              <a:t>，系统会对子查询的返回结果进行判断，如果子查询</a:t>
            </a:r>
            <a:r>
              <a:rPr lang="zh-CN" altLang="en-US" sz="1600">
                <a:solidFill>
                  <a:srgbClr val="FF0000"/>
                </a:solidFill>
              </a:rPr>
              <a:t>至少返回一行记录</a:t>
            </a:r>
            <a:r>
              <a:rPr lang="zh-CN" altLang="en-US" sz="1600"/>
              <a:t>，那么</a:t>
            </a:r>
            <a:r>
              <a:rPr lang="en-US" altLang="zh-CN" sz="1600"/>
              <a:t>EXISTS</a:t>
            </a:r>
            <a:r>
              <a:rPr lang="zh-CN" altLang="en-US" sz="1600"/>
              <a:t>的结果为</a:t>
            </a:r>
            <a:r>
              <a:rPr lang="en-US" altLang="zh-CN" sz="1600">
                <a:solidFill>
                  <a:srgbClr val="FF0000"/>
                </a:solidFill>
              </a:rPr>
              <a:t>TRUE</a:t>
            </a:r>
            <a:r>
              <a:rPr lang="zh-CN" altLang="en-US" sz="1600"/>
              <a:t>，此时主查询语句将会执行；如果子查询</a:t>
            </a:r>
            <a:r>
              <a:rPr lang="zh-CN" altLang="en-US" sz="1600">
                <a:solidFill>
                  <a:srgbClr val="FF0000"/>
                </a:solidFill>
              </a:rPr>
              <a:t>没有返回任何记录</a:t>
            </a:r>
            <a:r>
              <a:rPr lang="zh-CN" altLang="en-US" sz="1600"/>
              <a:t>，那么</a:t>
            </a:r>
            <a:r>
              <a:rPr lang="en-US" altLang="zh-CN" sz="1600"/>
              <a:t>EXISTS</a:t>
            </a:r>
            <a:r>
              <a:rPr lang="zh-CN" altLang="en-US" sz="1600"/>
              <a:t>的结果为</a:t>
            </a:r>
            <a:r>
              <a:rPr lang="en-US" altLang="zh-CN" sz="1600">
                <a:solidFill>
                  <a:srgbClr val="FF0000"/>
                </a:solidFill>
              </a:rPr>
              <a:t>FALSE</a:t>
            </a:r>
            <a:r>
              <a:rPr lang="zh-CN" altLang="en-US" sz="1600"/>
              <a:t>，此时主查询语句将不会执行。其语法形式如下：</a:t>
            </a:r>
          </a:p>
        </p:txBody>
      </p:sp>
      <p:sp>
        <p:nvSpPr>
          <p:cNvPr id="5" name="文本框 36">
            <a:extLst>
              <a:ext uri="{FF2B5EF4-FFF2-40B4-BE49-F238E27FC236}">
                <a16:creationId xmlns:a16="http://schemas.microsoft.com/office/drawing/2014/main" id="{26530020-87B6-B6B4-4EC4-92421F4FC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5858" y="3473182"/>
            <a:ext cx="8021784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zh-CN" altLang="en-US" sz="1600"/>
              <a:t>查询</a:t>
            </a:r>
            <a:r>
              <a:rPr lang="en-US" altLang="zh-CN" sz="1600"/>
              <a:t>orders</a:t>
            </a:r>
            <a:r>
              <a:rPr lang="zh-CN" altLang="en-US" sz="1600"/>
              <a:t>表中是否存在</a:t>
            </a:r>
            <a:r>
              <a:rPr lang="en-US" altLang="zh-CN" sz="1600"/>
              <a:t>goods_id</a:t>
            </a:r>
            <a:r>
              <a:rPr lang="zh-CN" altLang="en-US" sz="1600"/>
              <a:t>值为</a:t>
            </a:r>
            <a:r>
              <a:rPr lang="en-US" altLang="zh-CN" sz="1600"/>
              <a:t>5</a:t>
            </a:r>
            <a:r>
              <a:rPr lang="zh-CN" altLang="en-US" sz="1600"/>
              <a:t>的记录，如果存在，则查询</a:t>
            </a:r>
            <a:r>
              <a:rPr lang="en-US" altLang="zh-CN" sz="1600"/>
              <a:t>goods</a:t>
            </a:r>
            <a:r>
              <a:rPr lang="zh-CN" altLang="en-US" sz="1600"/>
              <a:t>表中</a:t>
            </a:r>
            <a:r>
              <a:rPr lang="en-US" altLang="zh-CN" sz="1600"/>
              <a:t>id</a:t>
            </a:r>
            <a:r>
              <a:rPr lang="zh-CN" altLang="en-US" sz="1600"/>
              <a:t>值小于</a:t>
            </a:r>
            <a:r>
              <a:rPr lang="en-US" altLang="zh-CN" sz="1600"/>
              <a:t>5</a:t>
            </a:r>
            <a:r>
              <a:rPr lang="zh-CN" altLang="en-US" sz="1600"/>
              <a:t>的记录。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7DEC1E1-886C-8514-45E8-EACAB435AA96}"/>
              </a:ext>
            </a:extLst>
          </p:cNvPr>
          <p:cNvSpPr/>
          <p:nvPr/>
        </p:nvSpPr>
        <p:spPr>
          <a:xfrm>
            <a:off x="1139573" y="2771335"/>
            <a:ext cx="10052154" cy="65148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C9EF7687-F5A7-5567-AD9B-87339711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469" y="2752530"/>
            <a:ext cx="8478042" cy="626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SELECT {*|col_list} FROM table_name1 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WHERE EXISTS (SELECT * FROM table_name2);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1D95BD0-2DFF-F0FD-129F-3FFAC89EF51C}"/>
              </a:ext>
            </a:extLst>
          </p:cNvPr>
          <p:cNvGrpSpPr/>
          <p:nvPr/>
        </p:nvGrpSpPr>
        <p:grpSpPr>
          <a:xfrm>
            <a:off x="845871" y="344862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25A11A14-E77A-3D4F-502B-4C669A33D6C5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2" name="圆角矩形 30">
              <a:extLst>
                <a:ext uri="{FF2B5EF4-FFF2-40B4-BE49-F238E27FC236}">
                  <a16:creationId xmlns:a16="http://schemas.microsoft.com/office/drawing/2014/main" id="{762A12A1-2DC2-4400-CD3F-ED5174920DFE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例8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-14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559F35ED-AA13-DD38-BE49-289C00032235}"/>
              </a:ext>
            </a:extLst>
          </p:cNvPr>
          <p:cNvSpPr/>
          <p:nvPr/>
        </p:nvSpPr>
        <p:spPr>
          <a:xfrm>
            <a:off x="1057081" y="4182084"/>
            <a:ext cx="9831111" cy="248727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782D3FEC-6514-C07B-C555-8F7E81E39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4977" y="4196836"/>
            <a:ext cx="8478042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 WHERE id&lt;'5' AND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EXISTS (SELECT o_id FROM orders WHERE goods_id='5');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+----+--------+--------------+-------------+----------+----------------------------------+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  | type   | name       | price	| num     | add_time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+----+--------+--------------+-------------+----------+----------------------------------+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  | </a:t>
            </a:r>
            <a:r>
              <a:rPr lang="zh-CN" altLang="en-US" sz="1400">
                <a:solidFill>
                  <a:srgbClr val="FF0000"/>
                </a:solidFill>
              </a:rPr>
              <a:t>书籍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西游记      </a:t>
            </a:r>
            <a:r>
              <a:rPr lang="en-US" altLang="zh-CN" sz="1400">
                <a:solidFill>
                  <a:srgbClr val="FF0000"/>
                </a:solidFill>
              </a:rPr>
              <a:t>|  50.40	|   20      | 2018-01-01 13:40:40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   | </a:t>
            </a:r>
            <a:r>
              <a:rPr lang="zh-CN" altLang="en-US" sz="1400">
                <a:solidFill>
                  <a:srgbClr val="FF0000"/>
                </a:solidFill>
              </a:rPr>
              <a:t>糖类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牛奶糖      </a:t>
            </a:r>
            <a:r>
              <a:rPr lang="en-US" altLang="zh-CN" sz="1400">
                <a:solidFill>
                  <a:srgbClr val="FF0000"/>
                </a:solidFill>
              </a:rPr>
              <a:t>|   7.50	|  200     | 2018-02-02 13:40:40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   | </a:t>
            </a:r>
            <a:r>
              <a:rPr lang="zh-CN" altLang="en-US" sz="1400">
                <a:solidFill>
                  <a:srgbClr val="FF0000"/>
                </a:solidFill>
              </a:rPr>
              <a:t>糖类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水果糖      </a:t>
            </a:r>
            <a:r>
              <a:rPr lang="en-US" altLang="zh-CN" sz="1400">
                <a:solidFill>
                  <a:srgbClr val="FF0000"/>
                </a:solidFill>
              </a:rPr>
              <a:t>|   2.50	|  100     | 2018-06-09 11:20:55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4   | </a:t>
            </a:r>
            <a:r>
              <a:rPr lang="zh-CN" altLang="en-US" sz="1400">
                <a:solidFill>
                  <a:srgbClr val="FF0000"/>
                </a:solidFill>
              </a:rPr>
              <a:t>服饰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休闲西服  </a:t>
            </a:r>
            <a:r>
              <a:rPr lang="en-US" altLang="zh-CN" sz="1400">
                <a:solidFill>
                  <a:srgbClr val="FF0000"/>
                </a:solidFill>
              </a:rPr>
              <a:t>| 800.00	|   10      | 2018-04-04 13:40:40 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+----+--------+--------------+-------------+-----------+---------------------------------+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4 rows in set (0.02 sec)</a:t>
            </a:r>
          </a:p>
        </p:txBody>
      </p:sp>
    </p:spTree>
    <p:extLst>
      <p:ext uri="{BB962C8B-B14F-4D97-AF65-F5344CB8AC3E}">
        <p14:creationId xmlns:p14="http://schemas.microsoft.com/office/powerpoint/2010/main" val="313112950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FF613-8F7A-9959-ADBC-A2CAE718F3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>
            <a:extLst>
              <a:ext uri="{FF2B5EF4-FFF2-40B4-BE49-F238E27FC236}">
                <a16:creationId xmlns:a16="http://schemas.microsoft.com/office/drawing/2014/main" id="{C666B229-73BA-F9AE-BCF6-DE2ED1CC8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257" y="1181159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使用条件判断符的子查询</a:t>
            </a:r>
            <a:endParaRPr lang="zh-CN" altLang="en-US" noProof="1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7876265-A551-3215-25E1-D4BC034773C4}"/>
              </a:ext>
            </a:extLst>
          </p:cNvPr>
          <p:cNvGrpSpPr/>
          <p:nvPr/>
        </p:nvGrpSpPr>
        <p:grpSpPr>
          <a:xfrm>
            <a:off x="886957" y="1065854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6881A447-C3C6-FD92-60A4-1D20461B1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C5194EB2-C4C1-D4EA-68D6-EEC926696D14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5</a:t>
              </a:r>
            </a:p>
          </p:txBody>
        </p:sp>
      </p:grpSp>
      <p:sp>
        <p:nvSpPr>
          <p:cNvPr id="4" name="文本框 41">
            <a:extLst>
              <a:ext uri="{FF2B5EF4-FFF2-40B4-BE49-F238E27FC236}">
                <a16:creationId xmlns:a16="http://schemas.microsoft.com/office/drawing/2014/main" id="{358BDCD1-11E5-184B-3C8B-8A89D555C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691" y="1845801"/>
            <a:ext cx="10624617" cy="35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/>
              <a:t>在子查询中，还可以单独使用条件判断符。其语法形式如下：</a:t>
            </a:r>
          </a:p>
        </p:txBody>
      </p:sp>
      <p:sp>
        <p:nvSpPr>
          <p:cNvPr id="5" name="文本框 36">
            <a:extLst>
              <a:ext uri="{FF2B5EF4-FFF2-40B4-BE49-F238E27FC236}">
                <a16:creationId xmlns:a16="http://schemas.microsoft.com/office/drawing/2014/main" id="{B2D4821F-6C83-61B9-78CC-D916D0095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5858" y="3379499"/>
            <a:ext cx="8021784" cy="352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zh-CN" altLang="en-US" sz="1600"/>
              <a:t>查询</a:t>
            </a:r>
            <a:r>
              <a:rPr lang="en-US" altLang="zh-CN" sz="1600"/>
              <a:t>goods</a:t>
            </a:r>
            <a:r>
              <a:rPr lang="zh-CN" altLang="en-US" sz="1600"/>
              <a:t>表中</a:t>
            </a:r>
            <a:r>
              <a:rPr lang="en-US" altLang="zh-CN" sz="1600"/>
              <a:t>o_id</a:t>
            </a:r>
            <a:r>
              <a:rPr lang="zh-CN" altLang="en-US" sz="1600"/>
              <a:t>值等于</a:t>
            </a:r>
            <a:r>
              <a:rPr lang="en-US" altLang="zh-CN" sz="1600"/>
              <a:t>3</a:t>
            </a:r>
            <a:r>
              <a:rPr lang="zh-CN" altLang="en-US" sz="1600"/>
              <a:t>的商品的详细信息。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F2AA694-6471-E241-4055-F4DF0E376646}"/>
              </a:ext>
            </a:extLst>
          </p:cNvPr>
          <p:cNvSpPr/>
          <p:nvPr/>
        </p:nvSpPr>
        <p:spPr>
          <a:xfrm>
            <a:off x="1139573" y="2291758"/>
            <a:ext cx="10052154" cy="9199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B502DE3C-2BF8-7EEA-4ED0-A66E37178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7469" y="2264564"/>
            <a:ext cx="8478042" cy="909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SELECT {*|col_list} FROM table_name 1 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WHERE col_name1 operators </a:t>
            </a:r>
          </a:p>
          <a:p>
            <a:pPr eaLnBrk="1" hangingPunct="1">
              <a:lnSpc>
                <a:spcPts val="2200"/>
              </a:lnSpc>
            </a:pPr>
            <a:r>
              <a:rPr lang="en-US" altLang="zh-CN" sz="1400">
                <a:solidFill>
                  <a:srgbClr val="FF0000"/>
                </a:solidFill>
              </a:rPr>
              <a:t>(SELECT col_name2 FROM table_name2);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71A819B-238C-174D-3524-504954D9EB4D}"/>
              </a:ext>
            </a:extLst>
          </p:cNvPr>
          <p:cNvGrpSpPr/>
          <p:nvPr/>
        </p:nvGrpSpPr>
        <p:grpSpPr>
          <a:xfrm>
            <a:off x="845871" y="3262659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2DDBD5C-6CD2-741D-2D10-FEF2FFEC7449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30">
              <a:extLst>
                <a:ext uri="{FF2B5EF4-FFF2-40B4-BE49-F238E27FC236}">
                  <a16:creationId xmlns:a16="http://schemas.microsoft.com/office/drawing/2014/main" id="{AD4201FE-2EE8-0CDE-03C7-1D4B6F268266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15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90B1FFBF-7649-9C71-43D3-24F04759472A}"/>
              </a:ext>
            </a:extLst>
          </p:cNvPr>
          <p:cNvSpPr/>
          <p:nvPr/>
        </p:nvSpPr>
        <p:spPr>
          <a:xfrm>
            <a:off x="1057081" y="4616908"/>
            <a:ext cx="9831111" cy="190843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747BBC15-041F-52E3-22F6-D5869397CF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4977" y="4665216"/>
            <a:ext cx="847804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goods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WHERE id = (SELECT goods_id FROM orders WHERE o_id=3);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+----+--------+---------+----------+----------+-----------------------------+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   | type   | name  | price    | num	    | add_time 	  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+----+--------+---------+----------+----------+-----------------------------+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5   | </a:t>
            </a:r>
            <a:r>
              <a:rPr lang="zh-CN" altLang="en-US" sz="1400">
                <a:solidFill>
                  <a:srgbClr val="FF0000"/>
                </a:solidFill>
              </a:rPr>
              <a:t>饮品  </a:t>
            </a:r>
            <a:r>
              <a:rPr lang="en-US" altLang="zh-CN" sz="1400">
                <a:solidFill>
                  <a:srgbClr val="FF0000"/>
                </a:solidFill>
              </a:rPr>
              <a:t>| </a:t>
            </a:r>
            <a:r>
              <a:rPr lang="zh-CN" altLang="en-US" sz="1400">
                <a:solidFill>
                  <a:srgbClr val="FF0000"/>
                </a:solidFill>
              </a:rPr>
              <a:t>果汁    </a:t>
            </a:r>
            <a:r>
              <a:rPr lang="en-US" altLang="zh-CN" sz="1400">
                <a:solidFill>
                  <a:srgbClr val="FF0000"/>
                </a:solidFill>
              </a:rPr>
              <a:t>|  2.50    |   70	    | 2018-05-05 13:40:40  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+----+--------+---------+----------+----------+-----------------------------+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1 row in set (0.06 sec)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3048FE43-5D21-3AEB-B74C-63323D664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9861" y="3800440"/>
            <a:ext cx="10421256" cy="78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在选中数据库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后，执行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语句，使用条件判断符查询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goods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o_id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值等于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的商品的详细信息。查询结果如下：</a:t>
            </a:r>
          </a:p>
        </p:txBody>
      </p:sp>
    </p:spTree>
    <p:extLst>
      <p:ext uri="{BB962C8B-B14F-4D97-AF65-F5344CB8AC3E}">
        <p14:creationId xmlns:p14="http://schemas.microsoft.com/office/powerpoint/2010/main" val="3585572982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55779-C2C9-9F08-ACAF-3D245E57FB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0A717-D34A-8BFE-D2E3-32C914567390}"/>
              </a:ext>
            </a:extLst>
          </p:cNvPr>
          <p:cNvSpPr/>
          <p:nvPr/>
        </p:nvSpPr>
        <p:spPr>
          <a:xfrm>
            <a:off x="3275" y="2155031"/>
            <a:ext cx="12204700" cy="2819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" name="任意多边形 8">
            <a:extLst>
              <a:ext uri="{FF2B5EF4-FFF2-40B4-BE49-F238E27FC236}">
                <a16:creationId xmlns:a16="http://schemas.microsoft.com/office/drawing/2014/main" id="{C1F95B70-D69B-046D-DA97-8E1925D5FD14}"/>
              </a:ext>
            </a:extLst>
          </p:cNvPr>
          <p:cNvSpPr/>
          <p:nvPr/>
        </p:nvSpPr>
        <p:spPr>
          <a:xfrm>
            <a:off x="385863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4" name="任意多边形 9">
            <a:extLst>
              <a:ext uri="{FF2B5EF4-FFF2-40B4-BE49-F238E27FC236}">
                <a16:creationId xmlns:a16="http://schemas.microsoft.com/office/drawing/2014/main" id="{C7A2B25E-BA87-BC7F-719E-3A513D0D6B7B}"/>
              </a:ext>
            </a:extLst>
          </p:cNvPr>
          <p:cNvSpPr/>
          <p:nvPr/>
        </p:nvSpPr>
        <p:spPr>
          <a:xfrm>
            <a:off x="1062138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AF7A60E9-A246-2163-CC06-35F6CFAFE745}"/>
              </a:ext>
            </a:extLst>
          </p:cNvPr>
          <p:cNvSpPr/>
          <p:nvPr/>
        </p:nvSpPr>
        <p:spPr>
          <a:xfrm>
            <a:off x="1740000" y="1774031"/>
            <a:ext cx="1379538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702E2907-6899-AC0C-FE06-2B44392DDCCA}"/>
              </a:ext>
            </a:extLst>
          </p:cNvPr>
          <p:cNvSpPr/>
          <p:nvPr/>
        </p:nvSpPr>
        <p:spPr>
          <a:xfrm>
            <a:off x="2416275" y="1774031"/>
            <a:ext cx="1381125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16A2F99D-2078-BE7E-1558-EF5342218454}"/>
              </a:ext>
            </a:extLst>
          </p:cNvPr>
          <p:cNvSpPr/>
          <p:nvPr/>
        </p:nvSpPr>
        <p:spPr>
          <a:xfrm>
            <a:off x="3094138" y="1774031"/>
            <a:ext cx="1379537" cy="3581400"/>
          </a:xfrm>
          <a:custGeom>
            <a:avLst/>
            <a:gdLst>
              <a:gd name="connsiteX0" fmla="*/ 895550 w 1380209"/>
              <a:gd name="connsiteY0" fmla="*/ 0 h 3582188"/>
              <a:gd name="connsiteX1" fmla="*/ 1380209 w 1380209"/>
              <a:gd name="connsiteY1" fmla="*/ 0 h 3582188"/>
              <a:gd name="connsiteX2" fmla="*/ 484659 w 1380209"/>
              <a:gd name="connsiteY2" fmla="*/ 3582188 h 3582188"/>
              <a:gd name="connsiteX3" fmla="*/ 0 w 1380209"/>
              <a:gd name="connsiteY3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0209" h="3582188">
                <a:moveTo>
                  <a:pt x="895550" y="0"/>
                </a:moveTo>
                <a:lnTo>
                  <a:pt x="1380209" y="0"/>
                </a:lnTo>
                <a:lnTo>
                  <a:pt x="484659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8" name="任意多边形 16">
            <a:extLst>
              <a:ext uri="{FF2B5EF4-FFF2-40B4-BE49-F238E27FC236}">
                <a16:creationId xmlns:a16="http://schemas.microsoft.com/office/drawing/2014/main" id="{20BA1979-EE6D-B654-000B-C3FCF3C28590}"/>
              </a:ext>
            </a:extLst>
          </p:cNvPr>
          <p:cNvSpPr/>
          <p:nvPr/>
        </p:nvSpPr>
        <p:spPr>
          <a:xfrm>
            <a:off x="-1104800" y="1774031"/>
            <a:ext cx="2193925" cy="3581400"/>
          </a:xfrm>
          <a:custGeom>
            <a:avLst/>
            <a:gdLst>
              <a:gd name="connsiteX0" fmla="*/ 895550 w 2194349"/>
              <a:gd name="connsiteY0" fmla="*/ 0 h 3582188"/>
              <a:gd name="connsiteX1" fmla="*/ 1288446 w 2194349"/>
              <a:gd name="connsiteY1" fmla="*/ 0 h 3582188"/>
              <a:gd name="connsiteX2" fmla="*/ 1380209 w 2194349"/>
              <a:gd name="connsiteY2" fmla="*/ 0 h 3582188"/>
              <a:gd name="connsiteX3" fmla="*/ 1709690 w 2194349"/>
              <a:gd name="connsiteY3" fmla="*/ 0 h 3582188"/>
              <a:gd name="connsiteX4" fmla="*/ 1773105 w 2194349"/>
              <a:gd name="connsiteY4" fmla="*/ 0 h 3582188"/>
              <a:gd name="connsiteX5" fmla="*/ 2194349 w 2194349"/>
              <a:gd name="connsiteY5" fmla="*/ 0 h 3582188"/>
              <a:gd name="connsiteX6" fmla="*/ 1298799 w 2194349"/>
              <a:gd name="connsiteY6" fmla="*/ 3582188 h 3582188"/>
              <a:gd name="connsiteX7" fmla="*/ 877555 w 2194349"/>
              <a:gd name="connsiteY7" fmla="*/ 3582188 h 3582188"/>
              <a:gd name="connsiteX8" fmla="*/ 814140 w 2194349"/>
              <a:gd name="connsiteY8" fmla="*/ 3582188 h 3582188"/>
              <a:gd name="connsiteX9" fmla="*/ 484659 w 2194349"/>
              <a:gd name="connsiteY9" fmla="*/ 3582188 h 3582188"/>
              <a:gd name="connsiteX10" fmla="*/ 392896 w 2194349"/>
              <a:gd name="connsiteY10" fmla="*/ 3582188 h 3582188"/>
              <a:gd name="connsiteX11" fmla="*/ 0 w 2194349"/>
              <a:gd name="connsiteY11" fmla="*/ 3582188 h 3582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94349" h="3582188">
                <a:moveTo>
                  <a:pt x="895550" y="0"/>
                </a:moveTo>
                <a:lnTo>
                  <a:pt x="1288446" y="0"/>
                </a:lnTo>
                <a:lnTo>
                  <a:pt x="1380209" y="0"/>
                </a:lnTo>
                <a:lnTo>
                  <a:pt x="1709690" y="0"/>
                </a:lnTo>
                <a:lnTo>
                  <a:pt x="1773105" y="0"/>
                </a:lnTo>
                <a:lnTo>
                  <a:pt x="2194349" y="0"/>
                </a:lnTo>
                <a:lnTo>
                  <a:pt x="1298799" y="3582188"/>
                </a:lnTo>
                <a:lnTo>
                  <a:pt x="877555" y="3582188"/>
                </a:lnTo>
                <a:lnTo>
                  <a:pt x="814140" y="3582188"/>
                </a:lnTo>
                <a:lnTo>
                  <a:pt x="484659" y="3582188"/>
                </a:lnTo>
                <a:lnTo>
                  <a:pt x="392896" y="3582188"/>
                </a:lnTo>
                <a:lnTo>
                  <a:pt x="0" y="35821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9" name="任意多边形 20">
            <a:extLst>
              <a:ext uri="{FF2B5EF4-FFF2-40B4-BE49-F238E27FC236}">
                <a16:creationId xmlns:a16="http://schemas.microsoft.com/office/drawing/2014/main" id="{87F2105C-07D6-A3E4-CD10-872CE3C2730D}"/>
              </a:ext>
            </a:extLst>
          </p:cNvPr>
          <p:cNvSpPr/>
          <p:nvPr/>
        </p:nvSpPr>
        <p:spPr>
          <a:xfrm>
            <a:off x="114761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0" name="任意多边形 21">
            <a:extLst>
              <a:ext uri="{FF2B5EF4-FFF2-40B4-BE49-F238E27FC236}">
                <a16:creationId xmlns:a16="http://schemas.microsoft.com/office/drawing/2014/main" id="{9D14FB6B-E541-77B3-3127-917C003B702A}"/>
              </a:ext>
            </a:extLst>
          </p:cNvPr>
          <p:cNvSpPr/>
          <p:nvPr/>
        </p:nvSpPr>
        <p:spPr>
          <a:xfrm>
            <a:off x="113650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1" name="任意多边形 22">
            <a:extLst>
              <a:ext uri="{FF2B5EF4-FFF2-40B4-BE49-F238E27FC236}">
                <a16:creationId xmlns:a16="http://schemas.microsoft.com/office/drawing/2014/main" id="{82339089-D863-F521-FC2F-13CEAEF9007D}"/>
              </a:ext>
            </a:extLst>
          </p:cNvPr>
          <p:cNvSpPr/>
          <p:nvPr/>
        </p:nvSpPr>
        <p:spPr>
          <a:xfrm>
            <a:off x="112538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2" name="任意多边形 23">
            <a:extLst>
              <a:ext uri="{FF2B5EF4-FFF2-40B4-BE49-F238E27FC236}">
                <a16:creationId xmlns:a16="http://schemas.microsoft.com/office/drawing/2014/main" id="{715BE5F5-F113-2D26-4F64-80FFCD253BC6}"/>
              </a:ext>
            </a:extLst>
          </p:cNvPr>
          <p:cNvSpPr/>
          <p:nvPr/>
        </p:nvSpPr>
        <p:spPr>
          <a:xfrm>
            <a:off x="111411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3" name="任意多边形 24">
            <a:extLst>
              <a:ext uri="{FF2B5EF4-FFF2-40B4-BE49-F238E27FC236}">
                <a16:creationId xmlns:a16="http://schemas.microsoft.com/office/drawing/2014/main" id="{76AB4303-D2D0-C9C8-BAC9-FD574F8D329B}"/>
              </a:ext>
            </a:extLst>
          </p:cNvPr>
          <p:cNvSpPr/>
          <p:nvPr/>
        </p:nvSpPr>
        <p:spPr>
          <a:xfrm>
            <a:off x="110300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4" name="任意多边形 25">
            <a:extLst>
              <a:ext uri="{FF2B5EF4-FFF2-40B4-BE49-F238E27FC236}">
                <a16:creationId xmlns:a16="http://schemas.microsoft.com/office/drawing/2014/main" id="{0690EA9B-F076-D171-AE48-746E7D9FD3E9}"/>
              </a:ext>
            </a:extLst>
          </p:cNvPr>
          <p:cNvSpPr/>
          <p:nvPr/>
        </p:nvSpPr>
        <p:spPr>
          <a:xfrm>
            <a:off x="109189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5" name="任意多边形 2">
            <a:extLst>
              <a:ext uri="{FF2B5EF4-FFF2-40B4-BE49-F238E27FC236}">
                <a16:creationId xmlns:a16="http://schemas.microsoft.com/office/drawing/2014/main" id="{B4EBDB34-EFEC-3250-83A7-93591D6078DC}"/>
              </a:ext>
            </a:extLst>
          </p:cNvPr>
          <p:cNvSpPr/>
          <p:nvPr/>
        </p:nvSpPr>
        <p:spPr>
          <a:xfrm>
            <a:off x="108078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6" name="任意多边形 4">
            <a:extLst>
              <a:ext uri="{FF2B5EF4-FFF2-40B4-BE49-F238E27FC236}">
                <a16:creationId xmlns:a16="http://schemas.microsoft.com/office/drawing/2014/main" id="{F1E68923-9CFD-C9F9-8DCE-89F9E4251149}"/>
              </a:ext>
            </a:extLst>
          </p:cNvPr>
          <p:cNvSpPr/>
          <p:nvPr/>
        </p:nvSpPr>
        <p:spPr>
          <a:xfrm>
            <a:off x="106950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7" name="任意多边形 5">
            <a:extLst>
              <a:ext uri="{FF2B5EF4-FFF2-40B4-BE49-F238E27FC236}">
                <a16:creationId xmlns:a16="http://schemas.microsoft.com/office/drawing/2014/main" id="{1118301B-EE34-EB6B-56A1-D6549E0528B1}"/>
              </a:ext>
            </a:extLst>
          </p:cNvPr>
          <p:cNvSpPr/>
          <p:nvPr/>
        </p:nvSpPr>
        <p:spPr>
          <a:xfrm>
            <a:off x="105839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8" name="任意多边形 29">
            <a:extLst>
              <a:ext uri="{FF2B5EF4-FFF2-40B4-BE49-F238E27FC236}">
                <a16:creationId xmlns:a16="http://schemas.microsoft.com/office/drawing/2014/main" id="{6B5DE58B-2C54-E13F-F92E-53538CF5EB4D}"/>
              </a:ext>
            </a:extLst>
          </p:cNvPr>
          <p:cNvSpPr/>
          <p:nvPr/>
        </p:nvSpPr>
        <p:spPr>
          <a:xfrm>
            <a:off x="104728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19" name="任意多边形 30">
            <a:extLst>
              <a:ext uri="{FF2B5EF4-FFF2-40B4-BE49-F238E27FC236}">
                <a16:creationId xmlns:a16="http://schemas.microsoft.com/office/drawing/2014/main" id="{03B5BBF0-27F9-52BD-E7A5-D16FE54FB3AE}"/>
              </a:ext>
            </a:extLst>
          </p:cNvPr>
          <p:cNvSpPr/>
          <p:nvPr/>
        </p:nvSpPr>
        <p:spPr>
          <a:xfrm>
            <a:off x="103601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0" name="任意多边形 31">
            <a:extLst>
              <a:ext uri="{FF2B5EF4-FFF2-40B4-BE49-F238E27FC236}">
                <a16:creationId xmlns:a16="http://schemas.microsoft.com/office/drawing/2014/main" id="{38D670B6-E4BC-77AD-66E7-9D8FE54DBCB6}"/>
              </a:ext>
            </a:extLst>
          </p:cNvPr>
          <p:cNvSpPr/>
          <p:nvPr/>
        </p:nvSpPr>
        <p:spPr>
          <a:xfrm>
            <a:off x="102490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1" name="任意多边形 32">
            <a:extLst>
              <a:ext uri="{FF2B5EF4-FFF2-40B4-BE49-F238E27FC236}">
                <a16:creationId xmlns:a16="http://schemas.microsoft.com/office/drawing/2014/main" id="{ADDFE12A-18C7-07BC-4EA6-10B2DBE730BB}"/>
              </a:ext>
            </a:extLst>
          </p:cNvPr>
          <p:cNvSpPr/>
          <p:nvPr/>
        </p:nvSpPr>
        <p:spPr>
          <a:xfrm>
            <a:off x="101378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2" name="任意多边形 33">
            <a:extLst>
              <a:ext uri="{FF2B5EF4-FFF2-40B4-BE49-F238E27FC236}">
                <a16:creationId xmlns:a16="http://schemas.microsoft.com/office/drawing/2014/main" id="{5FC60B2E-7D1E-8C92-242D-55C5AC3A2E83}"/>
              </a:ext>
            </a:extLst>
          </p:cNvPr>
          <p:cNvSpPr/>
          <p:nvPr/>
        </p:nvSpPr>
        <p:spPr>
          <a:xfrm>
            <a:off x="1002675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3" name="任意多边形 34">
            <a:extLst>
              <a:ext uri="{FF2B5EF4-FFF2-40B4-BE49-F238E27FC236}">
                <a16:creationId xmlns:a16="http://schemas.microsoft.com/office/drawing/2014/main" id="{B5675A0C-2D83-F51E-9731-050B5B77C5E8}"/>
              </a:ext>
            </a:extLst>
          </p:cNvPr>
          <p:cNvSpPr/>
          <p:nvPr/>
        </p:nvSpPr>
        <p:spPr>
          <a:xfrm>
            <a:off x="99140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4" name="任意多边形 35">
            <a:extLst>
              <a:ext uri="{FF2B5EF4-FFF2-40B4-BE49-F238E27FC236}">
                <a16:creationId xmlns:a16="http://schemas.microsoft.com/office/drawing/2014/main" id="{E79A518F-9886-DF03-4964-F6D42A4C9313}"/>
              </a:ext>
            </a:extLst>
          </p:cNvPr>
          <p:cNvSpPr/>
          <p:nvPr/>
        </p:nvSpPr>
        <p:spPr>
          <a:xfrm>
            <a:off x="980291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5" name="任意多边形 36">
            <a:extLst>
              <a:ext uri="{FF2B5EF4-FFF2-40B4-BE49-F238E27FC236}">
                <a16:creationId xmlns:a16="http://schemas.microsoft.com/office/drawing/2014/main" id="{9FF56708-DB0A-27D8-A728-29CD863D7330}"/>
              </a:ext>
            </a:extLst>
          </p:cNvPr>
          <p:cNvSpPr/>
          <p:nvPr/>
        </p:nvSpPr>
        <p:spPr>
          <a:xfrm>
            <a:off x="969178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6" name="任意多边形 37">
            <a:extLst>
              <a:ext uri="{FF2B5EF4-FFF2-40B4-BE49-F238E27FC236}">
                <a16:creationId xmlns:a16="http://schemas.microsoft.com/office/drawing/2014/main" id="{3D95A2EF-8092-1266-062B-EC93F2F9FC8C}"/>
              </a:ext>
            </a:extLst>
          </p:cNvPr>
          <p:cNvSpPr/>
          <p:nvPr/>
        </p:nvSpPr>
        <p:spPr>
          <a:xfrm>
            <a:off x="957907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7" name="任意多边形 38">
            <a:extLst>
              <a:ext uri="{FF2B5EF4-FFF2-40B4-BE49-F238E27FC236}">
                <a16:creationId xmlns:a16="http://schemas.microsoft.com/office/drawing/2014/main" id="{EDE3D200-8455-6E15-FAE9-137ADA65C675}"/>
              </a:ext>
            </a:extLst>
          </p:cNvPr>
          <p:cNvSpPr/>
          <p:nvPr/>
        </p:nvSpPr>
        <p:spPr>
          <a:xfrm>
            <a:off x="946795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8" name="任意多边形 39">
            <a:extLst>
              <a:ext uri="{FF2B5EF4-FFF2-40B4-BE49-F238E27FC236}">
                <a16:creationId xmlns:a16="http://schemas.microsoft.com/office/drawing/2014/main" id="{643DEAC6-2624-D1DD-6881-467B969D8881}"/>
              </a:ext>
            </a:extLst>
          </p:cNvPr>
          <p:cNvSpPr/>
          <p:nvPr/>
        </p:nvSpPr>
        <p:spPr>
          <a:xfrm>
            <a:off x="935682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29" name="任意多边形 40">
            <a:extLst>
              <a:ext uri="{FF2B5EF4-FFF2-40B4-BE49-F238E27FC236}">
                <a16:creationId xmlns:a16="http://schemas.microsoft.com/office/drawing/2014/main" id="{7FE7E4FD-0F0C-A20E-9BBC-3E9ED198249B}"/>
              </a:ext>
            </a:extLst>
          </p:cNvPr>
          <p:cNvSpPr/>
          <p:nvPr/>
        </p:nvSpPr>
        <p:spPr>
          <a:xfrm>
            <a:off x="9245700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0" name="任意多边形 41">
            <a:extLst>
              <a:ext uri="{FF2B5EF4-FFF2-40B4-BE49-F238E27FC236}">
                <a16:creationId xmlns:a16="http://schemas.microsoft.com/office/drawing/2014/main" id="{A90AE7B1-B9FE-A73A-87EA-16F7C2CB5A91}"/>
              </a:ext>
            </a:extLst>
          </p:cNvPr>
          <p:cNvSpPr/>
          <p:nvPr/>
        </p:nvSpPr>
        <p:spPr>
          <a:xfrm>
            <a:off x="913298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1" name="任意多边形 42">
            <a:extLst>
              <a:ext uri="{FF2B5EF4-FFF2-40B4-BE49-F238E27FC236}">
                <a16:creationId xmlns:a16="http://schemas.microsoft.com/office/drawing/2014/main" id="{6DF68B04-F523-07A1-6828-FAC6002CBA0A}"/>
              </a:ext>
            </a:extLst>
          </p:cNvPr>
          <p:cNvSpPr/>
          <p:nvPr/>
        </p:nvSpPr>
        <p:spPr>
          <a:xfrm>
            <a:off x="902186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2" name="任意多边形 43">
            <a:extLst>
              <a:ext uri="{FF2B5EF4-FFF2-40B4-BE49-F238E27FC236}">
                <a16:creationId xmlns:a16="http://schemas.microsoft.com/office/drawing/2014/main" id="{885A8E2C-2DC5-FFE5-EE9A-60CDB3074586}"/>
              </a:ext>
            </a:extLst>
          </p:cNvPr>
          <p:cNvSpPr/>
          <p:nvPr/>
        </p:nvSpPr>
        <p:spPr>
          <a:xfrm>
            <a:off x="8910738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3" name="任意多边形 44">
            <a:extLst>
              <a:ext uri="{FF2B5EF4-FFF2-40B4-BE49-F238E27FC236}">
                <a16:creationId xmlns:a16="http://schemas.microsoft.com/office/drawing/2014/main" id="{32720856-8378-A38B-1F88-084FAAEF0688}"/>
              </a:ext>
            </a:extLst>
          </p:cNvPr>
          <p:cNvSpPr/>
          <p:nvPr/>
        </p:nvSpPr>
        <p:spPr>
          <a:xfrm>
            <a:off x="8798025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4" name="任意多边形 45">
            <a:extLst>
              <a:ext uri="{FF2B5EF4-FFF2-40B4-BE49-F238E27FC236}">
                <a16:creationId xmlns:a16="http://schemas.microsoft.com/office/drawing/2014/main" id="{050688AB-CACF-8CA2-E586-73E6DA16E79A}"/>
              </a:ext>
            </a:extLst>
          </p:cNvPr>
          <p:cNvSpPr/>
          <p:nvPr/>
        </p:nvSpPr>
        <p:spPr>
          <a:xfrm>
            <a:off x="8686900" y="1502569"/>
            <a:ext cx="185738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5" name="任意多边形 46">
            <a:extLst>
              <a:ext uri="{FF2B5EF4-FFF2-40B4-BE49-F238E27FC236}">
                <a16:creationId xmlns:a16="http://schemas.microsoft.com/office/drawing/2014/main" id="{6BC48210-E7C4-C8E3-0FDA-C840BC4CC5E5}"/>
              </a:ext>
            </a:extLst>
          </p:cNvPr>
          <p:cNvSpPr/>
          <p:nvPr/>
        </p:nvSpPr>
        <p:spPr>
          <a:xfrm>
            <a:off x="8575775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6" name="任意多边形 47">
            <a:extLst>
              <a:ext uri="{FF2B5EF4-FFF2-40B4-BE49-F238E27FC236}">
                <a16:creationId xmlns:a16="http://schemas.microsoft.com/office/drawing/2014/main" id="{85CC9831-D49C-FC63-3C19-AB91867C901C}"/>
              </a:ext>
            </a:extLst>
          </p:cNvPr>
          <p:cNvSpPr/>
          <p:nvPr/>
        </p:nvSpPr>
        <p:spPr>
          <a:xfrm>
            <a:off x="8463063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7" name="任意多边形 48">
            <a:extLst>
              <a:ext uri="{FF2B5EF4-FFF2-40B4-BE49-F238E27FC236}">
                <a16:creationId xmlns:a16="http://schemas.microsoft.com/office/drawing/2014/main" id="{7A005F16-8608-BEDD-E65C-60BDD1618E5A}"/>
              </a:ext>
            </a:extLst>
          </p:cNvPr>
          <p:cNvSpPr/>
          <p:nvPr/>
        </p:nvSpPr>
        <p:spPr>
          <a:xfrm>
            <a:off x="8351938" y="1502569"/>
            <a:ext cx="185737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sp>
        <p:nvSpPr>
          <p:cNvPr id="38" name="任意多边形 49">
            <a:extLst>
              <a:ext uri="{FF2B5EF4-FFF2-40B4-BE49-F238E27FC236}">
                <a16:creationId xmlns:a16="http://schemas.microsoft.com/office/drawing/2014/main" id="{2BE786C0-68BC-E8B7-2BFC-EDF0B7DC850B}"/>
              </a:ext>
            </a:extLst>
          </p:cNvPr>
          <p:cNvSpPr/>
          <p:nvPr/>
        </p:nvSpPr>
        <p:spPr>
          <a:xfrm>
            <a:off x="8240813" y="1502569"/>
            <a:ext cx="184150" cy="484187"/>
          </a:xfrm>
          <a:custGeom>
            <a:avLst/>
            <a:gdLst>
              <a:gd name="connsiteX0" fmla="*/ 121201 w 185041"/>
              <a:gd name="connsiteY0" fmla="*/ 0 h 484806"/>
              <a:gd name="connsiteX1" fmla="*/ 185041 w 185041"/>
              <a:gd name="connsiteY1" fmla="*/ 0 h 484806"/>
              <a:gd name="connsiteX2" fmla="*/ 63840 w 185041"/>
              <a:gd name="connsiteY2" fmla="*/ 484806 h 484806"/>
              <a:gd name="connsiteX3" fmla="*/ 0 w 185041"/>
              <a:gd name="connsiteY3" fmla="*/ 484806 h 484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041" h="484806">
                <a:moveTo>
                  <a:pt x="121201" y="0"/>
                </a:moveTo>
                <a:lnTo>
                  <a:pt x="185041" y="0"/>
                </a:lnTo>
                <a:lnTo>
                  <a:pt x="63840" y="484806"/>
                </a:lnTo>
                <a:lnTo>
                  <a:pt x="0" y="484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buFontTx/>
              <a:buNone/>
              <a:defRPr/>
            </a:pPr>
            <a:endParaRPr lang="zh-CN" altLang="en-US" noProof="1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67F145BE-D19E-765F-C4EF-2833E694297A}"/>
              </a:ext>
            </a:extLst>
          </p:cNvPr>
          <p:cNvCxnSpPr/>
          <p:nvPr/>
        </p:nvCxnSpPr>
        <p:spPr>
          <a:xfrm>
            <a:off x="5826724" y="2834115"/>
            <a:ext cx="0" cy="1430338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51">
            <a:extLst>
              <a:ext uri="{FF2B5EF4-FFF2-40B4-BE49-F238E27FC236}">
                <a16:creationId xmlns:a16="http://schemas.microsoft.com/office/drawing/2014/main" id="{3B18C603-6E5C-A082-11D2-2347EA82B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5902" y="3058504"/>
            <a:ext cx="65915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6000" b="1" noProof="1">
                <a:solidFill>
                  <a:schemeClr val="bg1"/>
                </a:solidFill>
                <a:latin typeface="微软雅黑" pitchFamily="34" charset="-122"/>
                <a:ea typeface="经典综艺体简" pitchFamily="49" charset="-122"/>
              </a:rPr>
              <a:t>3</a:t>
            </a:r>
          </a:p>
        </p:txBody>
      </p:sp>
      <p:sp>
        <p:nvSpPr>
          <p:cNvPr id="41" name="文本框 52">
            <a:extLst>
              <a:ext uri="{FF2B5EF4-FFF2-40B4-BE49-F238E27FC236}">
                <a16:creationId xmlns:a16="http://schemas.microsoft.com/office/drawing/2014/main" id="{97364944-B93B-5C73-8E1D-F862993BD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2042" y="3021585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 sz="6000" b="1" noProof="1">
                <a:solidFill>
                  <a:schemeClr val="bg1"/>
                </a:solidFill>
                <a:latin typeface="微软雅黑" pitchFamily="34" charset="-122"/>
              </a:rPr>
              <a:t>合并查询结果</a:t>
            </a:r>
          </a:p>
        </p:txBody>
      </p:sp>
    </p:spTree>
    <p:extLst>
      <p:ext uri="{BB962C8B-B14F-4D97-AF65-F5344CB8AC3E}">
        <p14:creationId xmlns:p14="http://schemas.microsoft.com/office/powerpoint/2010/main" val="350592314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B961F-D409-2097-0783-A7024E8AD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F3465A1-44E8-4F8A-4EBA-E310AC743F13}"/>
              </a:ext>
            </a:extLst>
          </p:cNvPr>
          <p:cNvGrpSpPr/>
          <p:nvPr/>
        </p:nvGrpSpPr>
        <p:grpSpPr>
          <a:xfrm>
            <a:off x="670768" y="1101893"/>
            <a:ext cx="10850465" cy="1077486"/>
            <a:chOff x="784806" y="1387172"/>
            <a:chExt cx="10850465" cy="1077486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EDD359A2-6E7E-CD18-B48C-7047F8180F55}"/>
                </a:ext>
              </a:extLst>
            </p:cNvPr>
            <p:cNvGrpSpPr/>
            <p:nvPr/>
          </p:nvGrpSpPr>
          <p:grpSpPr>
            <a:xfrm>
              <a:off x="784806" y="1387172"/>
              <a:ext cx="10850465" cy="1077486"/>
              <a:chOff x="812799" y="1508963"/>
              <a:chExt cx="10850465" cy="1658273"/>
            </a:xfrm>
          </p:grpSpPr>
          <p:sp>
            <p:nvSpPr>
              <p:cNvPr id="17" name="íṩľíḍè-圆角矩形 61">
                <a:extLst>
                  <a:ext uri="{FF2B5EF4-FFF2-40B4-BE49-F238E27FC236}">
                    <a16:creationId xmlns:a16="http://schemas.microsoft.com/office/drawing/2014/main" id="{F16EF0E9-D4DC-9B5F-4BFC-ECE3F9CE00A6}"/>
                  </a:ext>
                </a:extLst>
              </p:cNvPr>
              <p:cNvSpPr/>
              <p:nvPr/>
            </p:nvSpPr>
            <p:spPr>
              <a:xfrm>
                <a:off x="812799" y="1508963"/>
                <a:ext cx="10850465" cy="1658273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  <p:sp>
            <p:nvSpPr>
              <p:cNvPr id="18" name="íṩľíḍè-圆角矩形 61">
                <a:extLst>
                  <a:ext uri="{FF2B5EF4-FFF2-40B4-BE49-F238E27FC236}">
                    <a16:creationId xmlns:a16="http://schemas.microsoft.com/office/drawing/2014/main" id="{B4AF6ABD-0753-7577-9506-56E877EB2229}"/>
                  </a:ext>
                </a:extLst>
              </p:cNvPr>
              <p:cNvSpPr/>
              <p:nvPr/>
            </p:nvSpPr>
            <p:spPr>
              <a:xfrm>
                <a:off x="906109" y="1586827"/>
                <a:ext cx="10650298" cy="1527324"/>
              </a:xfrm>
              <a:prstGeom prst="roundRect">
                <a:avLst>
                  <a:gd name="adj" fmla="val 348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Ctr="1">
                <a:norm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buFontTx/>
                  <a:buNone/>
                  <a:defRPr/>
                </a:pPr>
                <a:endParaRPr lang="zh-CN" altLang="en-US" noProof="1"/>
              </a:p>
            </p:txBody>
          </p:sp>
        </p:grpSp>
        <p:sp>
          <p:nvSpPr>
            <p:cNvPr id="16" name="文本框 41">
              <a:extLst>
                <a:ext uri="{FF2B5EF4-FFF2-40B4-BE49-F238E27FC236}">
                  <a16:creationId xmlns:a16="http://schemas.microsoft.com/office/drawing/2014/main" id="{B3252783-6E4A-8ADE-6DEB-4803D5A4C5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0383" y="1513488"/>
              <a:ext cx="10356981" cy="81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just" eaLnBrk="1" hangingPunct="1">
                <a:lnSpc>
                  <a:spcPts val="2800"/>
                </a:lnSpc>
              </a:pPr>
              <a:r>
                <a:rPr lang="zh-CN" altLang="en-US"/>
                <a:t>合并查询结果就是使用</a:t>
              </a:r>
              <a:r>
                <a:rPr lang="en-US" altLang="zh-CN">
                  <a:solidFill>
                    <a:srgbClr val="FF0000"/>
                  </a:solidFill>
                </a:rPr>
                <a:t>UNION</a:t>
              </a:r>
              <a:r>
                <a:rPr lang="zh-CN" altLang="en-US">
                  <a:solidFill>
                    <a:srgbClr val="FF0000"/>
                  </a:solidFill>
                </a:rPr>
                <a:t>关键字</a:t>
              </a:r>
              <a:r>
                <a:rPr lang="zh-CN" altLang="en-US"/>
                <a:t>，将多条查询语句的结果合并在一起显示。</a:t>
              </a:r>
              <a:r>
                <a:rPr lang="en-US" altLang="zh-CN"/>
                <a:t>UNION</a:t>
              </a:r>
              <a:r>
                <a:rPr lang="zh-CN" altLang="en-US"/>
                <a:t>有两种使用方法，</a:t>
              </a:r>
              <a:r>
                <a:rPr lang="zh-CN" altLang="en-US">
                  <a:solidFill>
                    <a:srgbClr val="FF0000"/>
                  </a:solidFill>
                </a:rPr>
                <a:t>一种是查询结果不重复（过滤掉重复的记录）</a:t>
              </a:r>
              <a:r>
                <a:rPr lang="zh-CN" altLang="en-US"/>
                <a:t>，</a:t>
              </a:r>
              <a:r>
                <a:rPr lang="zh-CN" altLang="en-US">
                  <a:solidFill>
                    <a:srgbClr val="FF0000"/>
                  </a:solidFill>
                </a:rPr>
                <a:t>另一种是保留所有查询结果</a:t>
              </a:r>
              <a:r>
                <a:rPr lang="zh-CN" altLang="en-US"/>
                <a:t>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A07A262-9E4F-3BAE-675A-5FCEF00355DC}"/>
              </a:ext>
            </a:extLst>
          </p:cNvPr>
          <p:cNvGrpSpPr/>
          <p:nvPr/>
        </p:nvGrpSpPr>
        <p:grpSpPr>
          <a:xfrm>
            <a:off x="811903" y="2301484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8E13B70-28B7-ABFD-082C-68C4C402019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4" name="圆角矩形 10">
              <a:extLst>
                <a:ext uri="{FF2B5EF4-FFF2-40B4-BE49-F238E27FC236}">
                  <a16:creationId xmlns:a16="http://schemas.microsoft.com/office/drawing/2014/main" id="{423D85EB-D392-4535-1DA2-0AF203E5A4E2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16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" name="文本框 36">
            <a:extLst>
              <a:ext uri="{FF2B5EF4-FFF2-40B4-BE49-F238E27FC236}">
                <a16:creationId xmlns:a16="http://schemas.microsoft.com/office/drawing/2014/main" id="{4E610A89-A509-1DD9-2263-457E8AD94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1891" y="2360543"/>
            <a:ext cx="7778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参照表</a:t>
            </a:r>
            <a:r>
              <a:rPr lang="en-US" altLang="zh-CN"/>
              <a:t>8-3</a:t>
            </a:r>
            <a:r>
              <a:rPr lang="zh-CN" altLang="en-US"/>
              <a:t>创建两张结构相同的表，分别命名为</a:t>
            </a:r>
            <a:r>
              <a:rPr lang="en-US" altLang="zh-CN"/>
              <a:t>music</a:t>
            </a:r>
            <a:r>
              <a:rPr lang="zh-CN" altLang="en-US"/>
              <a:t>和</a:t>
            </a:r>
            <a:r>
              <a:rPr lang="en-US" altLang="zh-CN"/>
              <a:t>dance</a:t>
            </a:r>
            <a:r>
              <a:rPr lang="zh-CN" altLang="en-US"/>
              <a:t>，之后为各个表插入数据。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C7C31D-AB2E-8EFF-8FCD-B8B7B8EAFA6F}"/>
              </a:ext>
            </a:extLst>
          </p:cNvPr>
          <p:cNvSpPr/>
          <p:nvPr/>
        </p:nvSpPr>
        <p:spPr>
          <a:xfrm>
            <a:off x="5252176" y="3051245"/>
            <a:ext cx="1260281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/>
              <a:t>表</a:t>
            </a:r>
            <a:r>
              <a:rPr lang="en-US" altLang="zh-CN" sz="1400"/>
              <a:t>8-3  </a:t>
            </a:r>
            <a:r>
              <a:rPr lang="zh-CN" altLang="en-US" sz="1400"/>
              <a:t>表结构</a:t>
            </a:r>
          </a:p>
        </p:txBody>
      </p:sp>
      <p:pic>
        <p:nvPicPr>
          <p:cNvPr id="6" name="table">
            <a:extLst>
              <a:ext uri="{FF2B5EF4-FFF2-40B4-BE49-F238E27FC236}">
                <a16:creationId xmlns:a16="http://schemas.microsoft.com/office/drawing/2014/main" id="{A60F67BE-4924-F016-F374-6196E6F48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1417" y="3373455"/>
            <a:ext cx="8716162" cy="6477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BBABE78E-0E0D-88BD-8969-D5AFB612ACD0}"/>
              </a:ext>
            </a:extLst>
          </p:cNvPr>
          <p:cNvSpPr/>
          <p:nvPr/>
        </p:nvSpPr>
        <p:spPr>
          <a:xfrm>
            <a:off x="994972" y="4566291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437CD1F1-3628-8A99-0E70-49E5043E9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2867" y="4602442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CREATE DATABASE school;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5D732118-AEF1-8BB4-FD42-5A2CCD4E5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741" y="413575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语句，创建数据库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school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C3E092BC-73B0-5360-D45F-6C3BF7DB9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4139" y="488376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school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9C0B7B7-55A2-9CF0-69CF-DC93775EBFA2}"/>
              </a:ext>
            </a:extLst>
          </p:cNvPr>
          <p:cNvSpPr/>
          <p:nvPr/>
        </p:nvSpPr>
        <p:spPr>
          <a:xfrm>
            <a:off x="1004759" y="5373033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2" name="文本框 38">
            <a:extLst>
              <a:ext uri="{FF2B5EF4-FFF2-40B4-BE49-F238E27FC236}">
                <a16:creationId xmlns:a16="http://schemas.microsoft.com/office/drawing/2014/main" id="{22387910-0BDD-9299-3BF7-EDDCAA87B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654" y="5409184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school;</a:t>
            </a:r>
          </a:p>
        </p:txBody>
      </p:sp>
    </p:spTree>
    <p:extLst>
      <p:ext uri="{BB962C8B-B14F-4D97-AF65-F5344CB8AC3E}">
        <p14:creationId xmlns:p14="http://schemas.microsoft.com/office/powerpoint/2010/main" val="155473473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7B2AE-E5E6-C1D0-0E95-4BD1E97C1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CD2AFE5-05C7-D5A4-78BF-7A9068CE8998}"/>
              </a:ext>
            </a:extLst>
          </p:cNvPr>
          <p:cNvGrpSpPr/>
          <p:nvPr/>
        </p:nvGrpSpPr>
        <p:grpSpPr>
          <a:xfrm>
            <a:off x="712829" y="1118090"/>
            <a:ext cx="10850465" cy="1728133"/>
            <a:chOff x="812799" y="1508963"/>
            <a:chExt cx="10850465" cy="1658273"/>
          </a:xfrm>
        </p:grpSpPr>
        <p:sp>
          <p:nvSpPr>
            <p:cNvPr id="8" name="íṩľíḍè-圆角矩形 61">
              <a:extLst>
                <a:ext uri="{FF2B5EF4-FFF2-40B4-BE49-F238E27FC236}">
                  <a16:creationId xmlns:a16="http://schemas.microsoft.com/office/drawing/2014/main" id="{1FC43122-F5AE-B537-A870-D0CC925C311D}"/>
                </a:ext>
              </a:extLst>
            </p:cNvPr>
            <p:cNvSpPr/>
            <p:nvPr/>
          </p:nvSpPr>
          <p:spPr>
            <a:xfrm>
              <a:off x="812799" y="1508963"/>
              <a:ext cx="10850465" cy="1658273"/>
            </a:xfrm>
            <a:prstGeom prst="roundRect">
              <a:avLst>
                <a:gd name="adj" fmla="val 3485"/>
              </a:avLst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  <p:sp>
          <p:nvSpPr>
            <p:cNvPr id="9" name="íṩľíḍè-圆角矩形 61">
              <a:extLst>
                <a:ext uri="{FF2B5EF4-FFF2-40B4-BE49-F238E27FC236}">
                  <a16:creationId xmlns:a16="http://schemas.microsoft.com/office/drawing/2014/main" id="{3840DA2C-8609-3460-CF46-0E4E299E15F8}"/>
                </a:ext>
              </a:extLst>
            </p:cNvPr>
            <p:cNvSpPr/>
            <p:nvPr/>
          </p:nvSpPr>
          <p:spPr>
            <a:xfrm>
              <a:off x="906109" y="1572466"/>
              <a:ext cx="10650298" cy="1527324"/>
            </a:xfrm>
            <a:prstGeom prst="roundRect">
              <a:avLst>
                <a:gd name="adj" fmla="val 348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216000" bIns="216000" anchorCtr="1">
              <a:norm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buFontTx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" name="文本框 41">
            <a:extLst>
              <a:ext uri="{FF2B5EF4-FFF2-40B4-BE49-F238E27FC236}">
                <a16:creationId xmlns:a16="http://schemas.microsoft.com/office/drawing/2014/main" id="{0A838965-6F0F-2A9E-48F3-392BE9744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740" y="1220962"/>
            <a:ext cx="10356981" cy="152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800"/>
              </a:lnSpc>
            </a:pPr>
            <a:r>
              <a:rPr lang="zh-CN" altLang="en-US"/>
              <a:t>在关系型数据库管理系统中，通常一张表只会存储一个实体的相关信息，如果用户需要查询多张表中不同实体的数据，可以使用</a:t>
            </a:r>
            <a:r>
              <a:rPr lang="zh-CN" altLang="en-US">
                <a:solidFill>
                  <a:srgbClr val="FF0000"/>
                </a:solidFill>
              </a:rPr>
              <a:t>关键字</a:t>
            </a:r>
            <a:r>
              <a:rPr lang="en-US" altLang="zh-CN">
                <a:solidFill>
                  <a:srgbClr val="FF0000"/>
                </a:solidFill>
              </a:rPr>
              <a:t>JOIN</a:t>
            </a:r>
            <a:r>
              <a:rPr lang="zh-CN" altLang="en-US"/>
              <a:t>对表执行连接查询操作，但前提条件是，这些表中必须存在</a:t>
            </a:r>
            <a:r>
              <a:rPr lang="zh-CN" altLang="en-US">
                <a:solidFill>
                  <a:srgbClr val="FF0000"/>
                </a:solidFill>
              </a:rPr>
              <a:t>具有相同意义的字段</a:t>
            </a:r>
            <a:r>
              <a:rPr lang="zh-CN" altLang="en-US"/>
              <a:t>。连接查询主要包括</a:t>
            </a:r>
            <a:r>
              <a:rPr lang="zh-CN" altLang="en-US">
                <a:solidFill>
                  <a:srgbClr val="FF0000"/>
                </a:solidFill>
              </a:rPr>
              <a:t>内连接查询</a:t>
            </a:r>
            <a:r>
              <a:rPr lang="zh-CN" altLang="en-US"/>
              <a:t>和</a:t>
            </a:r>
            <a:r>
              <a:rPr lang="zh-CN" altLang="en-US">
                <a:solidFill>
                  <a:srgbClr val="FF0000"/>
                </a:solidFill>
              </a:rPr>
              <a:t>外连接查询</a:t>
            </a:r>
            <a:r>
              <a:rPr lang="zh-CN" altLang="en-US"/>
              <a:t>，另外还可以在连接查询中添加</a:t>
            </a:r>
            <a:r>
              <a:rPr lang="zh-CN" altLang="en-US">
                <a:solidFill>
                  <a:srgbClr val="FF0000"/>
                </a:solidFill>
              </a:rPr>
              <a:t>过滤条件</a:t>
            </a:r>
            <a:r>
              <a:rPr lang="zh-CN" altLang="en-US"/>
              <a:t>，筛选符合条件的数据，这就是</a:t>
            </a:r>
            <a:r>
              <a:rPr lang="zh-CN" altLang="en-US">
                <a:solidFill>
                  <a:srgbClr val="FF0000"/>
                </a:solidFill>
              </a:rPr>
              <a:t>复合条件连接查询</a:t>
            </a:r>
            <a:r>
              <a:rPr lang="zh-CN" altLang="en-US"/>
              <a:t>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F01372A-3BCD-89EB-31AB-FD6CCC162C71}"/>
              </a:ext>
            </a:extLst>
          </p:cNvPr>
          <p:cNvSpPr/>
          <p:nvPr/>
        </p:nvSpPr>
        <p:spPr>
          <a:xfrm>
            <a:off x="2892464" y="3178709"/>
            <a:ext cx="1595245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zh-CN" sz="1400"/>
              <a:t>表</a:t>
            </a:r>
            <a:r>
              <a:rPr lang="en-US" altLang="zh-CN" sz="1400"/>
              <a:t>8-1  staff</a:t>
            </a:r>
            <a:r>
              <a:rPr lang="zh-CN" altLang="zh-CN" sz="1400"/>
              <a:t>表结构</a:t>
            </a:r>
            <a:endParaRPr lang="zh-CN" altLang="en-US" sz="1400"/>
          </a:p>
        </p:txBody>
      </p:sp>
      <p:pic>
        <p:nvPicPr>
          <p:cNvPr id="5" name="table">
            <a:extLst>
              <a:ext uri="{FF2B5EF4-FFF2-40B4-BE49-F238E27FC236}">
                <a16:creationId xmlns:a16="http://schemas.microsoft.com/office/drawing/2014/main" id="{A01611F4-F1D5-340B-35F6-49D22C618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19" y="3520297"/>
            <a:ext cx="6908392" cy="2428983"/>
          </a:xfrm>
          <a:prstGeom prst="rect">
            <a:avLst/>
          </a:prstGeom>
        </p:spPr>
      </p:pic>
      <p:pic>
        <p:nvPicPr>
          <p:cNvPr id="6" name="table">
            <a:extLst>
              <a:ext uri="{FF2B5EF4-FFF2-40B4-BE49-F238E27FC236}">
                <a16:creationId xmlns:a16="http://schemas.microsoft.com/office/drawing/2014/main" id="{1F2A2A1B-BD3E-B870-100E-B3D9FCCAA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141" y="3517695"/>
            <a:ext cx="4683140" cy="79756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991FB3F7-8C72-BDCD-3DA0-A16EF2C26C5B}"/>
              </a:ext>
            </a:extLst>
          </p:cNvPr>
          <p:cNvSpPr/>
          <p:nvPr/>
        </p:nvSpPr>
        <p:spPr>
          <a:xfrm>
            <a:off x="8464196" y="3195486"/>
            <a:ext cx="1827744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zh-CN" altLang="en-US" sz="1400"/>
              <a:t>表</a:t>
            </a:r>
            <a:r>
              <a:rPr lang="en-US" altLang="zh-CN" sz="1400"/>
              <a:t>8-2  section</a:t>
            </a:r>
            <a:r>
              <a:rPr lang="zh-CN" altLang="en-US" sz="1400"/>
              <a:t>表结构</a:t>
            </a:r>
          </a:p>
        </p:txBody>
      </p:sp>
    </p:spTree>
    <p:extLst>
      <p:ext uri="{BB962C8B-B14F-4D97-AF65-F5344CB8AC3E}">
        <p14:creationId xmlns:p14="http://schemas.microsoft.com/office/powerpoint/2010/main" val="1439275664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624FC5-6D1F-86B1-4198-897E65054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1999B8B-36DE-686D-3D49-0E47402EF248}"/>
              </a:ext>
            </a:extLst>
          </p:cNvPr>
          <p:cNvSpPr/>
          <p:nvPr/>
        </p:nvSpPr>
        <p:spPr>
          <a:xfrm>
            <a:off x="1004625" y="1755517"/>
            <a:ext cx="9882453" cy="123036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F0D58A0F-D898-226D-6FDC-B28EFC56D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520" y="1791668"/>
            <a:ext cx="8574639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CREATE TABLE music(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id INT(10) UNSIGNED NOT NULL AUTO_INCREMENT,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name VARCHAR(20)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PRIMARY KEY (id)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948FC50A-E11A-7231-62F5-2D297439CA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394" y="1140418"/>
            <a:ext cx="10421256" cy="634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语句，在数据库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school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中创建数据表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music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；并按照同样方法创建与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music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表结构相同的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dance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表。</a:t>
            </a:r>
          </a:p>
        </p:txBody>
      </p:sp>
      <p:sp>
        <p:nvSpPr>
          <p:cNvPr id="5" name="文本框 41">
            <a:extLst>
              <a:ext uri="{FF2B5EF4-FFF2-40B4-BE49-F238E27FC236}">
                <a16:creationId xmlns:a16="http://schemas.microsoft.com/office/drawing/2014/main" id="{7062705A-3415-C4DD-B622-F3E100DFD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682" y="303772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4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语句，在数据表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music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中插入记录。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B627BD9-83CB-B6ED-9E4B-D50D60FA3B1C}"/>
              </a:ext>
            </a:extLst>
          </p:cNvPr>
          <p:cNvSpPr/>
          <p:nvPr/>
        </p:nvSpPr>
        <p:spPr>
          <a:xfrm>
            <a:off x="1047968" y="3560549"/>
            <a:ext cx="9882453" cy="1002458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6473153E-15D9-5083-FA96-6B6CD3939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5863" y="3596700"/>
            <a:ext cx="857463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INSERT INTO music(id,name)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VALUES(1,'</a:t>
            </a:r>
            <a:r>
              <a:rPr lang="zh-CN" altLang="en-US" sz="1400">
                <a:solidFill>
                  <a:srgbClr val="FF0000"/>
                </a:solidFill>
              </a:rPr>
              <a:t>张力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(2,'</a:t>
            </a:r>
            <a:r>
              <a:rPr lang="zh-CN" altLang="en-US" sz="1400">
                <a:solidFill>
                  <a:srgbClr val="FF0000"/>
                </a:solidFill>
              </a:rPr>
              <a:t>刘磊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(3,'</a:t>
            </a:r>
            <a:r>
              <a:rPr lang="zh-CN" altLang="en-US" sz="1400">
                <a:solidFill>
                  <a:srgbClr val="FF0000"/>
                </a:solidFill>
              </a:rPr>
              <a:t>宋密</a:t>
            </a:r>
            <a:r>
              <a:rPr lang="en-US" altLang="zh-CN" sz="1400">
                <a:solidFill>
                  <a:srgbClr val="FF0000"/>
                </a:solidFill>
              </a:rPr>
              <a:t>');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11AD08-A555-0E7D-6D23-F63CFD01D5B8}"/>
              </a:ext>
            </a:extLst>
          </p:cNvPr>
          <p:cNvSpPr/>
          <p:nvPr/>
        </p:nvSpPr>
        <p:spPr>
          <a:xfrm>
            <a:off x="1006023" y="5154460"/>
            <a:ext cx="9882453" cy="101084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4B20943C-208A-1752-21A6-ACB52EF25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3918" y="5190611"/>
            <a:ext cx="857463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INSERT INTO dance(id,name)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VALUES(1,'</a:t>
            </a:r>
            <a:r>
              <a:rPr lang="zh-CN" altLang="en-US" sz="1400">
                <a:solidFill>
                  <a:srgbClr val="FF0000"/>
                </a:solidFill>
              </a:rPr>
              <a:t>李柔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(2,'</a:t>
            </a:r>
            <a:r>
              <a:rPr lang="zh-CN" altLang="en-US" sz="1400">
                <a:solidFill>
                  <a:srgbClr val="FF0000"/>
                </a:solidFill>
              </a:rPr>
              <a:t>刘磊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(3,'</a:t>
            </a:r>
            <a:r>
              <a:rPr lang="zh-CN" altLang="en-US" sz="1400">
                <a:solidFill>
                  <a:srgbClr val="FF0000"/>
                </a:solidFill>
              </a:rPr>
              <a:t>孙楠</a:t>
            </a:r>
            <a:r>
              <a:rPr lang="en-US" altLang="zh-CN" sz="1400">
                <a:solidFill>
                  <a:srgbClr val="FF0000"/>
                </a:solidFill>
              </a:rPr>
              <a:t>');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60AC5011-26EA-42D5-66C3-861A31DEA7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350" y="4698752"/>
            <a:ext cx="10421256" cy="37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5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语句，在数据表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dance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中插入记录。</a:t>
            </a:r>
          </a:p>
        </p:txBody>
      </p:sp>
    </p:spTree>
    <p:extLst>
      <p:ext uri="{BB962C8B-B14F-4D97-AF65-F5344CB8AC3E}">
        <p14:creationId xmlns:p14="http://schemas.microsoft.com/office/powerpoint/2010/main" val="158387131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3D12E-17C2-EF16-1CE6-AF24185BE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:a16="http://schemas.microsoft.com/office/drawing/2014/main" id="{80633E21-BECE-A69C-D5A3-2B92BB68B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310" y="1039468"/>
            <a:ext cx="110333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/>
            <a:r>
              <a:rPr lang="zh-CN" altLang="en-US" noProof="1"/>
              <a:t>单独使用</a:t>
            </a:r>
            <a:r>
              <a:rPr lang="en-US" altLang="zh-CN" noProof="1"/>
              <a:t>UNION</a:t>
            </a:r>
            <a:r>
              <a:rPr lang="zh-CN" altLang="en-US" noProof="1"/>
              <a:t>关键字的合并操作，查询结果集会合并在一起，并将重复的记录删除。其语法形式如下：</a:t>
            </a:r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86B775A-1684-995D-E748-2568DF9B7E23}"/>
              </a:ext>
            </a:extLst>
          </p:cNvPr>
          <p:cNvSpPr/>
          <p:nvPr/>
        </p:nvSpPr>
        <p:spPr>
          <a:xfrm>
            <a:off x="1127052" y="1523153"/>
            <a:ext cx="10052154" cy="50093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4A578E18-98A5-3A29-40C7-E3C0407B5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4948" y="1563071"/>
            <a:ext cx="8478042" cy="3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SELECT {*|col_list} FROM table_name1 UNION SELECT {*|col_list} FROM table_name2;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1DED144-145C-CF14-5D3C-07C36BAF427A}"/>
              </a:ext>
            </a:extLst>
          </p:cNvPr>
          <p:cNvGrpSpPr/>
          <p:nvPr/>
        </p:nvGrpSpPr>
        <p:grpSpPr>
          <a:xfrm>
            <a:off x="866047" y="206404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5FA4FAD-7635-3807-DDC8-D490A9874FC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2" name="圆角矩形 12">
              <a:extLst>
                <a:ext uri="{FF2B5EF4-FFF2-40B4-BE49-F238E27FC236}">
                  <a16:creationId xmlns:a16="http://schemas.microsoft.com/office/drawing/2014/main" id="{29D62A6C-DABC-E5F4-08DF-035C7766F1B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17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0AE3C84E-C200-A708-FF62-73DEF0F31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6034" y="2131489"/>
            <a:ext cx="798069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执行</a:t>
            </a:r>
            <a:r>
              <a:rPr lang="en-US" altLang="zh-CN"/>
              <a:t>SELECT</a:t>
            </a:r>
            <a:r>
              <a:rPr lang="zh-CN" altLang="en-US"/>
              <a:t>语句，在数据库</a:t>
            </a:r>
            <a:r>
              <a:rPr lang="en-US" altLang="zh-CN"/>
              <a:t>school</a:t>
            </a:r>
            <a:r>
              <a:rPr lang="zh-CN" altLang="en-US"/>
              <a:t>中，使用</a:t>
            </a:r>
            <a:r>
              <a:rPr lang="en-US" altLang="zh-CN"/>
              <a:t>UNION</a:t>
            </a:r>
            <a:r>
              <a:rPr lang="zh-CN" altLang="en-US"/>
              <a:t>关键字合并数据表</a:t>
            </a:r>
            <a:r>
              <a:rPr lang="en-US" altLang="zh-CN"/>
              <a:t>music</a:t>
            </a:r>
            <a:r>
              <a:rPr lang="zh-CN" altLang="en-US"/>
              <a:t>和</a:t>
            </a:r>
            <a:r>
              <a:rPr lang="en-US" altLang="zh-CN"/>
              <a:t>dance</a:t>
            </a:r>
            <a:r>
              <a:rPr lang="zh-CN" altLang="en-US"/>
              <a:t>的数据记录。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25400C33-9B3B-9146-98F8-1EE52C14B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885" y="284968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school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619CAD96-49E8-3057-F98D-F7998FC60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83" y="325375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UNION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关键字合并数据表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music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dance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的数据记录，结果如下：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15D3A78-E4BE-C1FD-1165-E9D95FEC1A2E}"/>
              </a:ext>
            </a:extLst>
          </p:cNvPr>
          <p:cNvSpPr/>
          <p:nvPr/>
        </p:nvSpPr>
        <p:spPr>
          <a:xfrm>
            <a:off x="1058903" y="3743015"/>
            <a:ext cx="9882453" cy="26383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2D5712E8-6901-69B4-FDCC-C03928446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86798" y="3846279"/>
            <a:ext cx="8574639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music UNION SELECT * FROM dance;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	| name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	| </a:t>
            </a:r>
            <a:r>
              <a:rPr lang="zh-CN" altLang="en-US" sz="1400">
                <a:solidFill>
                  <a:srgbClr val="FF0000"/>
                </a:solidFill>
              </a:rPr>
              <a:t>张力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	| </a:t>
            </a:r>
            <a:r>
              <a:rPr lang="zh-CN" altLang="en-US" sz="1400">
                <a:solidFill>
                  <a:srgbClr val="FF0000"/>
                </a:solidFill>
              </a:rPr>
              <a:t>刘磊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 	| </a:t>
            </a:r>
            <a:r>
              <a:rPr lang="zh-CN" altLang="en-US" sz="1400">
                <a:solidFill>
                  <a:srgbClr val="FF0000"/>
                </a:solidFill>
              </a:rPr>
              <a:t>宋密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	| </a:t>
            </a:r>
            <a:r>
              <a:rPr lang="zh-CN" altLang="en-US" sz="1400">
                <a:solidFill>
                  <a:srgbClr val="FF0000"/>
                </a:solidFill>
              </a:rPr>
              <a:t>李柔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	| </a:t>
            </a:r>
            <a:r>
              <a:rPr lang="zh-CN" altLang="en-US" sz="1400">
                <a:solidFill>
                  <a:srgbClr val="FF0000"/>
                </a:solidFill>
              </a:rPr>
              <a:t>孙楠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5 rows in set (0.06 sec)</a:t>
            </a:r>
          </a:p>
        </p:txBody>
      </p:sp>
    </p:spTree>
    <p:extLst>
      <p:ext uri="{BB962C8B-B14F-4D97-AF65-F5344CB8AC3E}">
        <p14:creationId xmlns:p14="http://schemas.microsoft.com/office/powerpoint/2010/main" val="281484287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DFC64-D073-C40D-2D04-4EA15D558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:a16="http://schemas.microsoft.com/office/drawing/2014/main" id="{9F4A37D6-FFDD-C406-41B2-41B27D7CB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625" y="1009302"/>
            <a:ext cx="1095874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noProof="1"/>
              <a:t>使用</a:t>
            </a:r>
            <a:r>
              <a:rPr lang="en-US" altLang="zh-CN" noProof="1"/>
              <a:t>UNION ALL</a:t>
            </a:r>
            <a:r>
              <a:rPr lang="zh-CN" altLang="en-US" noProof="1"/>
              <a:t>关键字的合并操作，查询结果集会直接合并在一起，并不会删除重复记录。其语法形式如下：</a:t>
            </a:r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99B7056-FA50-6A06-AA49-C963B6122C3E}"/>
              </a:ext>
            </a:extLst>
          </p:cNvPr>
          <p:cNvSpPr/>
          <p:nvPr/>
        </p:nvSpPr>
        <p:spPr>
          <a:xfrm>
            <a:off x="1164367" y="1597868"/>
            <a:ext cx="10052154" cy="81815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框 38">
            <a:extLst>
              <a:ext uri="{FF2B5EF4-FFF2-40B4-BE49-F238E27FC236}">
                <a16:creationId xmlns:a16="http://schemas.microsoft.com/office/drawing/2014/main" id="{CBF92129-5AE5-A493-94C5-16BD3D584E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2263" y="1637786"/>
            <a:ext cx="8478042" cy="7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SELECT {*|col_list} FROM table_name1 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UNION ALL SELECT {*|col_list} FROM table_name2;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9717D8C-34BC-72F1-079B-2531BF57487B}"/>
              </a:ext>
            </a:extLst>
          </p:cNvPr>
          <p:cNvGrpSpPr/>
          <p:nvPr/>
        </p:nvGrpSpPr>
        <p:grpSpPr>
          <a:xfrm>
            <a:off x="903362" y="2489351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E83B4F5-531F-D76F-2F33-A8AD362BB507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2" name="圆角矩形 11">
              <a:extLst>
                <a:ext uri="{FF2B5EF4-FFF2-40B4-BE49-F238E27FC236}">
                  <a16:creationId xmlns:a16="http://schemas.microsoft.com/office/drawing/2014/main" id="{AFB672B3-536A-42A3-4753-053E4E593DD8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18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36">
            <a:extLst>
              <a:ext uri="{FF2B5EF4-FFF2-40B4-BE49-F238E27FC236}">
                <a16:creationId xmlns:a16="http://schemas.microsoft.com/office/drawing/2014/main" id="{7C0E10A4-FD68-3A5D-2A45-EFA0A5576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350" y="2494219"/>
            <a:ext cx="7778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200"/>
              </a:lnSpc>
            </a:pPr>
            <a:r>
              <a:rPr lang="zh-CN" altLang="en-US"/>
              <a:t>执行</a:t>
            </a:r>
            <a:r>
              <a:rPr lang="en-US" altLang="zh-CN"/>
              <a:t>SELECT</a:t>
            </a:r>
            <a:r>
              <a:rPr lang="zh-CN" altLang="en-US"/>
              <a:t>语句，在数据库</a:t>
            </a:r>
            <a:r>
              <a:rPr lang="en-US" altLang="zh-CN"/>
              <a:t>school</a:t>
            </a:r>
            <a:r>
              <a:rPr lang="zh-CN" altLang="en-US"/>
              <a:t>中，使用</a:t>
            </a:r>
            <a:r>
              <a:rPr lang="en-US" altLang="zh-CN"/>
              <a:t>UNION ALL</a:t>
            </a:r>
            <a:r>
              <a:rPr lang="zh-CN" altLang="en-US"/>
              <a:t>关键字合并数据表</a:t>
            </a:r>
            <a:r>
              <a:rPr lang="en-US" altLang="zh-CN"/>
              <a:t>music</a:t>
            </a:r>
            <a:r>
              <a:rPr lang="zh-CN" altLang="en-US"/>
              <a:t>和</a:t>
            </a:r>
            <a:r>
              <a:rPr lang="en-US" altLang="zh-CN"/>
              <a:t>dance</a:t>
            </a:r>
            <a:r>
              <a:rPr lang="zh-CN" altLang="en-US"/>
              <a:t>的数据记录。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5F43F339-E455-76B0-7737-509946FB3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200" y="3132824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school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6B558981-A9A1-65F3-F48A-E6C95DAF9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598" y="3461393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UNION ALL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关键字合并数据表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music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dance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的数据记录，结果如下：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0F03702-9E9F-8488-CE5F-A2ADC70D666A}"/>
              </a:ext>
            </a:extLst>
          </p:cNvPr>
          <p:cNvSpPr/>
          <p:nvPr/>
        </p:nvSpPr>
        <p:spPr>
          <a:xfrm>
            <a:off x="1096218" y="3917100"/>
            <a:ext cx="9882453" cy="2638313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BBA59DC4-C1C8-DA34-D631-5B5C9ED15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113" y="3919696"/>
            <a:ext cx="857463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* FROM music UNION ALL SELECT * FROM dance;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id	| name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	| </a:t>
            </a:r>
            <a:r>
              <a:rPr lang="zh-CN" altLang="en-US" sz="1400">
                <a:solidFill>
                  <a:srgbClr val="FF0000"/>
                </a:solidFill>
              </a:rPr>
              <a:t>张力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 	| </a:t>
            </a:r>
            <a:r>
              <a:rPr lang="zh-CN" altLang="en-US" sz="1400">
                <a:solidFill>
                  <a:srgbClr val="FF0000"/>
                </a:solidFill>
              </a:rPr>
              <a:t>刘磊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 	| </a:t>
            </a:r>
            <a:r>
              <a:rPr lang="zh-CN" altLang="en-US" sz="1400">
                <a:solidFill>
                  <a:srgbClr val="FF0000"/>
                </a:solidFill>
              </a:rPr>
              <a:t>宋密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1 	| </a:t>
            </a:r>
            <a:r>
              <a:rPr lang="zh-CN" altLang="en-US" sz="1400">
                <a:solidFill>
                  <a:srgbClr val="FF0000"/>
                </a:solidFill>
              </a:rPr>
              <a:t>李柔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2 	| </a:t>
            </a:r>
            <a:r>
              <a:rPr lang="zh-CN" altLang="en-US" sz="1400">
                <a:solidFill>
                  <a:srgbClr val="FF0000"/>
                </a:solidFill>
              </a:rPr>
              <a:t>刘磊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3 	| </a:t>
            </a:r>
            <a:r>
              <a:rPr lang="zh-CN" altLang="en-US" sz="1400">
                <a:solidFill>
                  <a:srgbClr val="FF0000"/>
                </a:solidFill>
              </a:rPr>
              <a:t>孙楠	</a:t>
            </a:r>
            <a:r>
              <a:rPr lang="en-US" altLang="zh-CN" sz="1400">
                <a:solidFill>
                  <a:srgbClr val="FF0000"/>
                </a:solidFill>
              </a:rPr>
              <a:t>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+-------------+--------------+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6 rows in set (0.00 sec)</a:t>
            </a:r>
          </a:p>
        </p:txBody>
      </p:sp>
    </p:spTree>
    <p:extLst>
      <p:ext uri="{BB962C8B-B14F-4D97-AF65-F5344CB8AC3E}">
        <p14:creationId xmlns:p14="http://schemas.microsoft.com/office/powerpoint/2010/main" val="378649886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F145A-AD1D-8794-0B84-AA3459357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30DF06A-D83A-04D3-06C9-EA3F48AB4146}"/>
              </a:ext>
            </a:extLst>
          </p:cNvPr>
          <p:cNvGrpSpPr/>
          <p:nvPr/>
        </p:nvGrpSpPr>
        <p:grpSpPr>
          <a:xfrm>
            <a:off x="878711" y="1055637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B2A6445F-3250-8A26-099F-3EF11ABF4C0F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1" name="圆角矩形 17">
              <a:extLst>
                <a:ext uri="{FF2B5EF4-FFF2-40B4-BE49-F238E27FC236}">
                  <a16:creationId xmlns:a16="http://schemas.microsoft.com/office/drawing/2014/main" id="{690C6C40-E155-70F8-CB3D-5B2E469B239E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1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36">
            <a:extLst>
              <a:ext uri="{FF2B5EF4-FFF2-40B4-BE49-F238E27FC236}">
                <a16:creationId xmlns:a16="http://schemas.microsoft.com/office/drawing/2014/main" id="{E60A94BC-663A-2A06-18A3-2D7DD9D396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8699" y="1172477"/>
            <a:ext cx="7778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zh-CN" altLang="en-US"/>
              <a:t>本例首先创建数据库</a:t>
            </a:r>
            <a:r>
              <a:rPr lang="en-US" altLang="zh-CN"/>
              <a:t>staff</a:t>
            </a:r>
            <a:r>
              <a:rPr lang="zh-CN" altLang="en-US"/>
              <a:t>，然后参照表</a:t>
            </a:r>
            <a:r>
              <a:rPr lang="en-US" altLang="zh-CN"/>
              <a:t>8-1</a:t>
            </a:r>
            <a:r>
              <a:rPr lang="zh-CN" altLang="en-US"/>
              <a:t>和表</a:t>
            </a:r>
            <a:r>
              <a:rPr lang="en-US" altLang="zh-CN"/>
              <a:t>8-2</a:t>
            </a:r>
            <a:r>
              <a:rPr lang="zh-CN" altLang="en-US"/>
              <a:t>创建数据表</a:t>
            </a:r>
            <a:r>
              <a:rPr lang="en-US" altLang="zh-CN"/>
              <a:t>staff</a:t>
            </a:r>
            <a:r>
              <a:rPr lang="zh-CN" altLang="en-US"/>
              <a:t>和</a:t>
            </a:r>
            <a:r>
              <a:rPr lang="en-US" altLang="zh-CN"/>
              <a:t>section</a:t>
            </a:r>
            <a:r>
              <a:rPr lang="zh-CN" altLang="en-US"/>
              <a:t>，并在其中插入数据。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A912E20-01B3-BBC2-66F8-84038C1836AF}"/>
              </a:ext>
            </a:extLst>
          </p:cNvPr>
          <p:cNvSpPr/>
          <p:nvPr/>
        </p:nvSpPr>
        <p:spPr>
          <a:xfrm>
            <a:off x="1102866" y="2425231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95F6CCD8-EB4E-C3B8-AB0F-E1562BCAFA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0761" y="2461382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CREATE DATABASE staff;</a:t>
            </a:r>
          </a:p>
        </p:txBody>
      </p:sp>
      <p:sp>
        <p:nvSpPr>
          <p:cNvPr id="6" name="文本框 41">
            <a:extLst>
              <a:ext uri="{FF2B5EF4-FFF2-40B4-BE49-F238E27FC236}">
                <a16:creationId xmlns:a16="http://schemas.microsoft.com/office/drawing/2014/main" id="{5908E3F5-3780-9F34-9906-DFEB37950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635" y="191918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后执行以下语句，创建数据库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B3D0B6E-908A-3E37-17EC-A0CC176DB42B}"/>
              </a:ext>
            </a:extLst>
          </p:cNvPr>
          <p:cNvSpPr/>
          <p:nvPr/>
        </p:nvSpPr>
        <p:spPr>
          <a:xfrm>
            <a:off x="1104264" y="3324252"/>
            <a:ext cx="9882453" cy="2697036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8" name="文本框 38">
            <a:extLst>
              <a:ext uri="{FF2B5EF4-FFF2-40B4-BE49-F238E27FC236}">
                <a16:creationId xmlns:a16="http://schemas.microsoft.com/office/drawing/2014/main" id="{274ECCFA-DA6B-67F3-045C-37904DE16A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2159" y="3343625"/>
            <a:ext cx="857463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CREATE TABLE staff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(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staff_id INT(10) UNSIGNED NOT NULL AUTO_INCREMENT,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section_id INT(10) UNSIGNED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positions_id INT(10)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name VARCHAR(10)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sex ENUM('</a:t>
            </a:r>
            <a:r>
              <a:rPr lang="zh-CN" altLang="en-US" sz="1400">
                <a:solidFill>
                  <a:srgbClr val="FF0000"/>
                </a:solidFill>
              </a:rPr>
              <a:t>男</a:t>
            </a:r>
            <a:r>
              <a:rPr lang="en-US" altLang="zh-CN" sz="1400">
                <a:solidFill>
                  <a:srgbClr val="FF0000"/>
                </a:solidFill>
              </a:rPr>
              <a:t>','</a:t>
            </a:r>
            <a:r>
              <a:rPr lang="zh-CN" altLang="en-US" sz="1400">
                <a:solidFill>
                  <a:srgbClr val="FF0000"/>
                </a:solidFill>
              </a:rPr>
              <a:t>女</a:t>
            </a:r>
            <a:r>
              <a:rPr lang="en-US" altLang="zh-CN" sz="1400">
                <a:solidFill>
                  <a:srgbClr val="FF0000"/>
                </a:solidFill>
              </a:rPr>
              <a:t>')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phone_number CHAR(11)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money decimal(10,2) UNSIGNED NOT NULL DEFAULT '0.00',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entry_date DATETIME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PRIMARY KEY(staff_id)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9" name="文本框 41">
            <a:extLst>
              <a:ext uri="{FF2B5EF4-FFF2-40B4-BE49-F238E27FC236}">
                <a16:creationId xmlns:a16="http://schemas.microsoft.com/office/drawing/2014/main" id="{F0CE6AEC-A95A-38CA-F2A6-30761345C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033" y="281821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，并执行以下语句创建数据表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39863671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235FA-1F74-9EC1-317A-40BEDD4D8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8292D3A-7E1A-E36D-A1DF-E3E6A9AFF8D2}"/>
              </a:ext>
            </a:extLst>
          </p:cNvPr>
          <p:cNvSpPr/>
          <p:nvPr/>
        </p:nvSpPr>
        <p:spPr>
          <a:xfrm>
            <a:off x="1096904" y="1344286"/>
            <a:ext cx="9882453" cy="166659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DAE37D45-1DCD-51C0-C2D5-03AD97AD9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799" y="1380437"/>
            <a:ext cx="8574639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INSERT INTO staff(staff_id,section_id,positions_id,name,sex,phone_number,money,entry_date)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VALUES(1,'1','1','</a:t>
            </a:r>
            <a:r>
              <a:rPr lang="zh-CN" altLang="en-US" sz="1400">
                <a:solidFill>
                  <a:srgbClr val="FF0000"/>
                </a:solidFill>
              </a:rPr>
              <a:t>刘长生</a:t>
            </a:r>
            <a:r>
              <a:rPr lang="en-US" altLang="zh-CN" sz="1400">
                <a:solidFill>
                  <a:srgbClr val="FF0000"/>
                </a:solidFill>
              </a:rPr>
              <a:t>','</a:t>
            </a:r>
            <a:r>
              <a:rPr lang="zh-CN" altLang="en-US" sz="1400">
                <a:solidFill>
                  <a:srgbClr val="FF0000"/>
                </a:solidFill>
              </a:rPr>
              <a:t>男</a:t>
            </a:r>
            <a:r>
              <a:rPr lang="en-US" altLang="zh-CN" sz="1400">
                <a:solidFill>
                  <a:srgbClr val="FF0000"/>
                </a:solidFill>
              </a:rPr>
              <a:t>','13753697300',20000,'2018-04-02 14:35:52'),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(2,'1','2','</a:t>
            </a:r>
            <a:r>
              <a:rPr lang="zh-CN" altLang="en-US" sz="1400">
                <a:solidFill>
                  <a:srgbClr val="FF0000"/>
                </a:solidFill>
              </a:rPr>
              <a:t>赵霞</a:t>
            </a:r>
            <a:r>
              <a:rPr lang="en-US" altLang="zh-CN" sz="1400">
                <a:solidFill>
                  <a:srgbClr val="FF0000"/>
                </a:solidFill>
              </a:rPr>
              <a:t>','</a:t>
            </a:r>
            <a:r>
              <a:rPr lang="zh-CN" altLang="en-US" sz="1400">
                <a:solidFill>
                  <a:srgbClr val="FF0000"/>
                </a:solidFill>
              </a:rPr>
              <a:t>女</a:t>
            </a:r>
            <a:r>
              <a:rPr lang="en-US" altLang="zh-CN" sz="1400">
                <a:solidFill>
                  <a:srgbClr val="FF0000"/>
                </a:solidFill>
              </a:rPr>
              <a:t>','13753697301',10000,'2018-04-03 14:40:52'),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(3,'2','3','</a:t>
            </a:r>
            <a:r>
              <a:rPr lang="zh-CN" altLang="en-US" sz="1400">
                <a:solidFill>
                  <a:srgbClr val="FF0000"/>
                </a:solidFill>
              </a:rPr>
              <a:t>季庆奇</a:t>
            </a:r>
            <a:r>
              <a:rPr lang="en-US" altLang="zh-CN" sz="1400">
                <a:solidFill>
                  <a:srgbClr val="FF0000"/>
                </a:solidFill>
              </a:rPr>
              <a:t>','</a:t>
            </a:r>
            <a:r>
              <a:rPr lang="zh-CN" altLang="en-US" sz="1400">
                <a:solidFill>
                  <a:srgbClr val="FF0000"/>
                </a:solidFill>
              </a:rPr>
              <a:t>女</a:t>
            </a:r>
            <a:r>
              <a:rPr lang="en-US" altLang="zh-CN" sz="1400">
                <a:solidFill>
                  <a:srgbClr val="FF0000"/>
                </a:solidFill>
              </a:rPr>
              <a:t>','13753697302',15000,'2018-04-03 14:43:52'),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(4,'3','3','</a:t>
            </a:r>
            <a:r>
              <a:rPr lang="zh-CN" altLang="en-US" sz="1400">
                <a:solidFill>
                  <a:srgbClr val="FF0000"/>
                </a:solidFill>
              </a:rPr>
              <a:t>李星宇</a:t>
            </a:r>
            <a:r>
              <a:rPr lang="en-US" altLang="zh-CN" sz="1400">
                <a:solidFill>
                  <a:srgbClr val="FF0000"/>
                </a:solidFill>
              </a:rPr>
              <a:t>','</a:t>
            </a:r>
            <a:r>
              <a:rPr lang="zh-CN" altLang="en-US" sz="1400">
                <a:solidFill>
                  <a:srgbClr val="FF0000"/>
                </a:solidFill>
              </a:rPr>
              <a:t>男</a:t>
            </a:r>
            <a:r>
              <a:rPr lang="en-US" altLang="zh-CN" sz="1400">
                <a:solidFill>
                  <a:srgbClr val="FF0000"/>
                </a:solidFill>
              </a:rPr>
              <a:t>','13753697303',15000,'2018-04-03 14:45:52'),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(5,'4','3','</a:t>
            </a:r>
            <a:r>
              <a:rPr lang="zh-CN" altLang="en-US" sz="1400">
                <a:solidFill>
                  <a:srgbClr val="FF0000"/>
                </a:solidFill>
              </a:rPr>
              <a:t>张向阳</a:t>
            </a:r>
            <a:r>
              <a:rPr lang="en-US" altLang="zh-CN" sz="1400">
                <a:solidFill>
                  <a:srgbClr val="FF0000"/>
                </a:solidFill>
              </a:rPr>
              <a:t>','</a:t>
            </a:r>
            <a:r>
              <a:rPr lang="zh-CN" altLang="en-US" sz="1400">
                <a:solidFill>
                  <a:srgbClr val="FF0000"/>
                </a:solidFill>
              </a:rPr>
              <a:t>男</a:t>
            </a:r>
            <a:r>
              <a:rPr lang="en-US" altLang="zh-CN" sz="1400">
                <a:solidFill>
                  <a:srgbClr val="FF0000"/>
                </a:solidFill>
              </a:rPr>
              <a:t>','13753697304',15000,'2018-04-03 14:47:24'),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(6,'4','8','</a:t>
            </a:r>
            <a:r>
              <a:rPr lang="zh-CN" altLang="en-US" sz="1400">
                <a:solidFill>
                  <a:srgbClr val="FF0000"/>
                </a:solidFill>
              </a:rPr>
              <a:t>张旭</a:t>
            </a:r>
            <a:r>
              <a:rPr lang="en-US" altLang="zh-CN" sz="1400">
                <a:solidFill>
                  <a:srgbClr val="FF0000"/>
                </a:solidFill>
              </a:rPr>
              <a:t>','</a:t>
            </a:r>
            <a:r>
              <a:rPr lang="zh-CN" altLang="en-US" sz="1400">
                <a:solidFill>
                  <a:srgbClr val="FF0000"/>
                </a:solidFill>
              </a:rPr>
              <a:t>男</a:t>
            </a:r>
            <a:r>
              <a:rPr lang="en-US" altLang="zh-CN" sz="1400">
                <a:solidFill>
                  <a:srgbClr val="FF0000"/>
                </a:solidFill>
              </a:rPr>
              <a:t>','13753697306',10000,'2018-04-03 14:50:52');</a:t>
            </a:r>
          </a:p>
        </p:txBody>
      </p:sp>
      <p:sp>
        <p:nvSpPr>
          <p:cNvPr id="4" name="文本框 41">
            <a:extLst>
              <a:ext uri="{FF2B5EF4-FFF2-40B4-BE49-F238E27FC236}">
                <a16:creationId xmlns:a16="http://schemas.microsoft.com/office/drawing/2014/main" id="{91995566-8B7F-1A05-0C5F-55393BB4E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673" y="905356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3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语句，向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表中插入数据。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631EDED-192F-9099-792B-E58A341F4DBA}"/>
              </a:ext>
            </a:extLst>
          </p:cNvPr>
          <p:cNvSpPr/>
          <p:nvPr/>
        </p:nvSpPr>
        <p:spPr>
          <a:xfrm>
            <a:off x="1098302" y="3400989"/>
            <a:ext cx="9882453" cy="120379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6" name="文本框 38">
            <a:extLst>
              <a:ext uri="{FF2B5EF4-FFF2-40B4-BE49-F238E27FC236}">
                <a16:creationId xmlns:a16="http://schemas.microsoft.com/office/drawing/2014/main" id="{CB78AA07-E799-DF3A-B2B9-75904104D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6197" y="3428751"/>
            <a:ext cx="8574639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CREATE TABLE section(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section_id INT(10) UNSIGNED NOT NULL AUTO_INCREMENT,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section_title VARCHAR(20) NOT NULL,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PRIMARY KEY (section_id)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);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7E9B1CF6-990D-D5C6-3768-C57A6B7CBA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071" y="2962059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4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语句，创建数据表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section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37252FF-7616-D5EA-C690-D15CEF15FC58}"/>
              </a:ext>
            </a:extLst>
          </p:cNvPr>
          <p:cNvSpPr/>
          <p:nvPr/>
        </p:nvSpPr>
        <p:spPr>
          <a:xfrm>
            <a:off x="1098302" y="5007456"/>
            <a:ext cx="9882453" cy="172953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9" name="文本框 38">
            <a:extLst>
              <a:ext uri="{FF2B5EF4-FFF2-40B4-BE49-F238E27FC236}">
                <a16:creationId xmlns:a16="http://schemas.microsoft.com/office/drawing/2014/main" id="{9D1836A0-4C79-35F4-EBAA-5E732F1C4E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6197" y="4997494"/>
            <a:ext cx="857463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INSERT INTO section(section_id,section_title)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VALUES(1,'</a:t>
            </a:r>
            <a:r>
              <a:rPr lang="zh-CN" altLang="en-US" sz="1400">
                <a:solidFill>
                  <a:srgbClr val="FF0000"/>
                </a:solidFill>
              </a:rPr>
              <a:t>总经办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(2,'</a:t>
            </a:r>
            <a:r>
              <a:rPr lang="zh-CN" altLang="en-US" sz="1400">
                <a:solidFill>
                  <a:srgbClr val="FF0000"/>
                </a:solidFill>
              </a:rPr>
              <a:t>财务部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(3,'</a:t>
            </a:r>
            <a:r>
              <a:rPr lang="zh-CN" altLang="en-US" sz="1400">
                <a:solidFill>
                  <a:srgbClr val="FF0000"/>
                </a:solidFill>
              </a:rPr>
              <a:t>销售部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(4,'</a:t>
            </a:r>
            <a:r>
              <a:rPr lang="zh-CN" altLang="en-US" sz="1400">
                <a:solidFill>
                  <a:srgbClr val="FF0000"/>
                </a:solidFill>
              </a:rPr>
              <a:t>研发部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(5,'</a:t>
            </a:r>
            <a:r>
              <a:rPr lang="zh-CN" altLang="en-US" sz="1400">
                <a:solidFill>
                  <a:srgbClr val="FF0000"/>
                </a:solidFill>
              </a:rPr>
              <a:t>运营部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(6,'</a:t>
            </a:r>
            <a:r>
              <a:rPr lang="zh-CN" altLang="en-US" sz="1400">
                <a:solidFill>
                  <a:srgbClr val="FF0000"/>
                </a:solidFill>
              </a:rPr>
              <a:t>人力资源部</a:t>
            </a:r>
            <a:r>
              <a:rPr lang="en-US" altLang="zh-CN" sz="1400">
                <a:solidFill>
                  <a:srgbClr val="FF0000"/>
                </a:solidFill>
              </a:rPr>
              <a:t>'),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(7,'</a:t>
            </a:r>
            <a:r>
              <a:rPr lang="zh-CN" altLang="en-US" sz="1400">
                <a:solidFill>
                  <a:srgbClr val="FF0000"/>
                </a:solidFill>
              </a:rPr>
              <a:t>售后服务部</a:t>
            </a:r>
            <a:r>
              <a:rPr lang="en-US" altLang="zh-CN" sz="1400">
                <a:solidFill>
                  <a:srgbClr val="FF0000"/>
                </a:solidFill>
              </a:rPr>
              <a:t>');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6F895892-F3FC-9289-27F4-72EFE2C05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6071" y="4547580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5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语句，向数据表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section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中插入数据。</a:t>
            </a:r>
          </a:p>
        </p:txBody>
      </p:sp>
    </p:spTree>
    <p:extLst>
      <p:ext uri="{BB962C8B-B14F-4D97-AF65-F5344CB8AC3E}">
        <p14:creationId xmlns:p14="http://schemas.microsoft.com/office/powerpoint/2010/main" val="424692180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8E21D-6A2B-91B8-73F1-F55D9E4638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1996010-3344-091E-D15D-FD4C15668936}"/>
              </a:ext>
            </a:extLst>
          </p:cNvPr>
          <p:cNvSpPr/>
          <p:nvPr/>
        </p:nvSpPr>
        <p:spPr>
          <a:xfrm>
            <a:off x="1009634" y="4064249"/>
            <a:ext cx="9882453" cy="2890009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77B56438-1893-0127-733D-8A4656B191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0759" y="4194525"/>
            <a:ext cx="8355721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200" dirty="0" err="1">
                <a:solidFill>
                  <a:srgbClr val="FF0000"/>
                </a:solidFill>
              </a:rPr>
              <a:t>mysql</a:t>
            </a:r>
            <a:r>
              <a:rPr lang="en-US" altLang="zh-CN" sz="1200" dirty="0">
                <a:solidFill>
                  <a:srgbClr val="FF0000"/>
                </a:solidFill>
              </a:rPr>
              <a:t>&gt; SELECT </a:t>
            </a:r>
            <a:r>
              <a:rPr lang="en-US" altLang="zh-CN" sz="1200" dirty="0" err="1">
                <a:solidFill>
                  <a:srgbClr val="FF0000"/>
                </a:solidFill>
              </a:rPr>
              <a:t>staff_id,name,sex,section_title,phone_number</a:t>
            </a:r>
            <a:r>
              <a:rPr lang="en-US" altLang="zh-CN" sz="1200" dirty="0">
                <a:solidFill>
                  <a:srgbClr val="FF0000"/>
                </a:solidFill>
              </a:rPr>
              <a:t> FROM staff INNER JOIN section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    -&gt;ON </a:t>
            </a:r>
            <a:r>
              <a:rPr lang="en-US" altLang="zh-CN" sz="1200" dirty="0" err="1">
                <a:solidFill>
                  <a:srgbClr val="FF0000"/>
                </a:solidFill>
              </a:rPr>
              <a:t>staff.section_id</a:t>
            </a:r>
            <a:r>
              <a:rPr lang="en-US" altLang="zh-CN" sz="1200" dirty="0">
                <a:solidFill>
                  <a:srgbClr val="FF0000"/>
                </a:solidFill>
              </a:rPr>
              <a:t>=</a:t>
            </a:r>
            <a:r>
              <a:rPr lang="en-US" altLang="zh-CN" sz="1200" dirty="0" err="1">
                <a:solidFill>
                  <a:srgbClr val="FF0000"/>
                </a:solidFill>
              </a:rPr>
              <a:t>section.section_id</a:t>
            </a:r>
            <a:r>
              <a:rPr lang="en-US" altLang="zh-CN" sz="1200" dirty="0">
                <a:solidFill>
                  <a:srgbClr val="FF0000"/>
                </a:solidFill>
              </a:rPr>
              <a:t>;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+----------+------------+----------+-----------------+-----------------------+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en-US" altLang="zh-CN" sz="1200" dirty="0" err="1">
                <a:solidFill>
                  <a:srgbClr val="FF0000"/>
                </a:solidFill>
              </a:rPr>
              <a:t>staff_id</a:t>
            </a:r>
            <a:r>
              <a:rPr lang="en-US" altLang="zh-CN" sz="1200" dirty="0">
                <a:solidFill>
                  <a:srgbClr val="FF0000"/>
                </a:solidFill>
              </a:rPr>
              <a:t> | name     | sex       | </a:t>
            </a:r>
            <a:r>
              <a:rPr lang="en-US" altLang="zh-CN" sz="1200" dirty="0" err="1">
                <a:solidFill>
                  <a:srgbClr val="FF0000"/>
                </a:solidFill>
              </a:rPr>
              <a:t>section_title</a:t>
            </a:r>
            <a:r>
              <a:rPr lang="en-US" altLang="zh-CN" sz="1200" dirty="0">
                <a:solidFill>
                  <a:srgbClr val="FF0000"/>
                </a:solidFill>
              </a:rPr>
              <a:t> | </a:t>
            </a:r>
            <a:r>
              <a:rPr lang="en-US" altLang="zh-CN" sz="1200" dirty="0" err="1">
                <a:solidFill>
                  <a:srgbClr val="FF0000"/>
                </a:solidFill>
              </a:rPr>
              <a:t>phone_number</a:t>
            </a:r>
            <a:r>
              <a:rPr lang="en-US" altLang="zh-CN" sz="1200" dirty="0">
                <a:solidFill>
                  <a:srgbClr val="FF0000"/>
                </a:solidFill>
              </a:rPr>
              <a:t>    |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+----------+------------+----------+-----------------+-----------------------+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|      1      | </a:t>
            </a:r>
            <a:r>
              <a:rPr lang="zh-CN" altLang="en-US" sz="1200" dirty="0">
                <a:solidFill>
                  <a:srgbClr val="FF0000"/>
                </a:solidFill>
              </a:rPr>
              <a:t>刘长生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男	</a:t>
            </a:r>
            <a:r>
              <a:rPr lang="en-US" altLang="zh-CN" sz="1200" dirty="0">
                <a:solidFill>
                  <a:srgbClr val="FF0000"/>
                </a:solidFill>
              </a:rPr>
              <a:t>        | </a:t>
            </a:r>
            <a:r>
              <a:rPr lang="zh-CN" altLang="en-US" sz="1200" dirty="0">
                <a:solidFill>
                  <a:srgbClr val="FF0000"/>
                </a:solidFill>
              </a:rPr>
              <a:t>总经办    </a:t>
            </a:r>
            <a:r>
              <a:rPr lang="en-US" altLang="zh-CN" sz="1200" dirty="0">
                <a:solidFill>
                  <a:srgbClr val="FF0000"/>
                </a:solidFill>
              </a:rPr>
              <a:t>     | 13753697300	     |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|      2      | </a:t>
            </a:r>
            <a:r>
              <a:rPr lang="zh-CN" altLang="en-US" sz="1200" dirty="0">
                <a:solidFill>
                  <a:srgbClr val="FF0000"/>
                </a:solidFill>
              </a:rPr>
              <a:t>赵霞    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女	     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总经办         </a:t>
            </a:r>
            <a:r>
              <a:rPr lang="en-US" altLang="zh-CN" sz="1200" dirty="0">
                <a:solidFill>
                  <a:srgbClr val="FF0000"/>
                </a:solidFill>
              </a:rPr>
              <a:t>| 13753697301	     |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|      3      | </a:t>
            </a:r>
            <a:r>
              <a:rPr lang="zh-CN" altLang="en-US" sz="1200" dirty="0">
                <a:solidFill>
                  <a:srgbClr val="FF0000"/>
                </a:solidFill>
              </a:rPr>
              <a:t>季庆奇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女	     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财务部         </a:t>
            </a:r>
            <a:r>
              <a:rPr lang="en-US" altLang="zh-CN" sz="1200" dirty="0">
                <a:solidFill>
                  <a:srgbClr val="FF0000"/>
                </a:solidFill>
              </a:rPr>
              <a:t>| 13753697302	     |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|      4      | </a:t>
            </a:r>
            <a:r>
              <a:rPr lang="zh-CN" altLang="en-US" sz="1200" dirty="0">
                <a:solidFill>
                  <a:srgbClr val="FF0000"/>
                </a:solidFill>
              </a:rPr>
              <a:t>李星宇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男      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销售部         </a:t>
            </a:r>
            <a:r>
              <a:rPr lang="en-US" altLang="zh-CN" sz="1200" dirty="0">
                <a:solidFill>
                  <a:srgbClr val="FF0000"/>
                </a:solidFill>
              </a:rPr>
              <a:t>| 13753697303	     |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|      5      | </a:t>
            </a:r>
            <a:r>
              <a:rPr lang="zh-CN" altLang="en-US" sz="1200" dirty="0">
                <a:solidFill>
                  <a:srgbClr val="FF0000"/>
                </a:solidFill>
              </a:rPr>
              <a:t>张向阳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男	     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研发部         </a:t>
            </a:r>
            <a:r>
              <a:rPr lang="en-US" altLang="zh-CN" sz="1200" dirty="0">
                <a:solidFill>
                  <a:srgbClr val="FF0000"/>
                </a:solidFill>
              </a:rPr>
              <a:t>| 13753697304	     |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|      6      | </a:t>
            </a:r>
            <a:r>
              <a:rPr lang="zh-CN" altLang="en-US" sz="1200" dirty="0">
                <a:solidFill>
                  <a:srgbClr val="FF0000"/>
                </a:solidFill>
              </a:rPr>
              <a:t>张旭    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男	        </a:t>
            </a:r>
            <a:r>
              <a:rPr lang="en-US" altLang="zh-CN" sz="1200" dirty="0">
                <a:solidFill>
                  <a:srgbClr val="FF0000"/>
                </a:solidFill>
              </a:rPr>
              <a:t>| </a:t>
            </a:r>
            <a:r>
              <a:rPr lang="zh-CN" altLang="en-US" sz="1200" dirty="0">
                <a:solidFill>
                  <a:srgbClr val="FF0000"/>
                </a:solidFill>
              </a:rPr>
              <a:t>研发部         </a:t>
            </a:r>
            <a:r>
              <a:rPr lang="en-US" altLang="zh-CN" sz="1200" dirty="0">
                <a:solidFill>
                  <a:srgbClr val="FF0000"/>
                </a:solidFill>
              </a:rPr>
              <a:t>| 13753697306	     |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+----------+------------+----------+-----------------+-----------------------+</a:t>
            </a:r>
          </a:p>
          <a:p>
            <a:pPr eaLnBrk="1" hangingPunct="1"/>
            <a:r>
              <a:rPr lang="en-US" altLang="zh-CN" sz="1200" dirty="0">
                <a:solidFill>
                  <a:srgbClr val="FF0000"/>
                </a:solidFill>
              </a:rPr>
              <a:t>6 rows in set (0.01 sec)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DD5737-13A4-F356-9C44-76331089B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697" y="1701780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普通内连接查询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8D571EA-DC01-E422-F4A6-8485D08867A6}"/>
              </a:ext>
            </a:extLst>
          </p:cNvPr>
          <p:cNvGrpSpPr/>
          <p:nvPr/>
        </p:nvGrpSpPr>
        <p:grpSpPr>
          <a:xfrm>
            <a:off x="848397" y="1605725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8154271C-A119-BB33-CC48-AD8A73B47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5D9C69E7-66FE-12E2-E67B-A7B989C8524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BE4BAC61-A034-FB48-018C-143BBADEE256}"/>
              </a:ext>
            </a:extLst>
          </p:cNvPr>
          <p:cNvSpPr/>
          <p:nvPr/>
        </p:nvSpPr>
        <p:spPr>
          <a:xfrm>
            <a:off x="1109402" y="2329262"/>
            <a:ext cx="10052154" cy="60954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9B2CD810-39AC-6395-ECED-2067BA51DC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7298" y="2251734"/>
            <a:ext cx="8478042" cy="7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SELECT {*|col_list} FROM table_name1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INNER JOIN table_name2 ON condition;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18D10F1-BE0D-6748-B433-6DFF951E636E}"/>
              </a:ext>
            </a:extLst>
          </p:cNvPr>
          <p:cNvGrpSpPr/>
          <p:nvPr/>
        </p:nvGrpSpPr>
        <p:grpSpPr>
          <a:xfrm>
            <a:off x="499311" y="2863672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946ED34F-2BB0-835B-AB94-6A075317C750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28">
              <a:extLst>
                <a:ext uri="{FF2B5EF4-FFF2-40B4-BE49-F238E27FC236}">
                  <a16:creationId xmlns:a16="http://schemas.microsoft.com/office/drawing/2014/main" id="{0CD456A3-D33E-1357-886B-257164D182D3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2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0460B24C-F530-F7B7-942D-EF5F30673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296" y="2930178"/>
            <a:ext cx="8753393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在</a:t>
            </a:r>
            <a:r>
              <a:rPr lang="en-US" altLang="zh-CN" sz="1600"/>
              <a:t>staff</a:t>
            </a:r>
            <a:r>
              <a:rPr lang="zh-CN" altLang="en-US" sz="1600"/>
              <a:t>表和</a:t>
            </a:r>
            <a:r>
              <a:rPr lang="en-US" altLang="zh-CN" sz="1600"/>
              <a:t>section</a:t>
            </a:r>
            <a:r>
              <a:rPr lang="zh-CN" altLang="en-US" sz="1600"/>
              <a:t>表之间使用内连接查询，从</a:t>
            </a:r>
            <a:r>
              <a:rPr lang="en-US" altLang="zh-CN" sz="1600"/>
              <a:t>staff</a:t>
            </a:r>
            <a:r>
              <a:rPr lang="zh-CN" altLang="en-US" sz="1600"/>
              <a:t>表中查询</a:t>
            </a:r>
            <a:r>
              <a:rPr lang="en-US" altLang="zh-CN" sz="1600"/>
              <a:t>staff_id</a:t>
            </a:r>
            <a:r>
              <a:rPr lang="zh-CN" altLang="en-US" sz="1600"/>
              <a:t>（员工</a:t>
            </a:r>
            <a:r>
              <a:rPr lang="en-US" altLang="zh-CN" sz="1600"/>
              <a:t>ID</a:t>
            </a:r>
            <a:r>
              <a:rPr lang="zh-CN" altLang="en-US" sz="1600"/>
              <a:t>）、</a:t>
            </a:r>
            <a:r>
              <a:rPr lang="en-US" altLang="zh-CN" sz="1600"/>
              <a:t>name</a:t>
            </a:r>
            <a:r>
              <a:rPr lang="zh-CN" altLang="en-US" sz="1600"/>
              <a:t>（姓名）、</a:t>
            </a:r>
            <a:r>
              <a:rPr lang="en-US" altLang="zh-CN" sz="1600"/>
              <a:t>sex</a:t>
            </a:r>
            <a:r>
              <a:rPr lang="zh-CN" altLang="en-US" sz="1600"/>
              <a:t>（性别）和</a:t>
            </a:r>
            <a:r>
              <a:rPr lang="en-US" altLang="zh-CN" sz="1600"/>
              <a:t>phone_number</a:t>
            </a:r>
            <a:r>
              <a:rPr lang="zh-CN" altLang="en-US" sz="1600"/>
              <a:t>（手机号），从</a:t>
            </a:r>
            <a:r>
              <a:rPr lang="en-US" altLang="zh-CN" sz="1600"/>
              <a:t>section</a:t>
            </a:r>
            <a:r>
              <a:rPr lang="zh-CN" altLang="en-US" sz="1600"/>
              <a:t>表中查询</a:t>
            </a:r>
            <a:r>
              <a:rPr lang="en-US" altLang="zh-CN" sz="1600"/>
              <a:t>section_title</a:t>
            </a:r>
            <a:r>
              <a:rPr lang="zh-CN" altLang="en-US" sz="1600"/>
              <a:t>（部门名称）。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F9F86A31-F91A-EF03-1417-81B72B1E2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633" y="3551664"/>
            <a:ext cx="10421256" cy="5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由表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8-1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和表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8-2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的表结构可知，两个表都有相同数据类型的字段</a:t>
            </a:r>
            <a:r>
              <a:rPr lang="en-US" altLang="zh-CN" sz="1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section_id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，可以通过该字段建立联系。为此，首先选择数据库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，然后执行内连接查询语句，结果如下：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381250-4DC1-520B-518E-E7C744C4D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785" y="980728"/>
            <a:ext cx="10426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sz="1600" noProof="1">
                <a:solidFill>
                  <a:srgbClr val="FF0000"/>
                </a:solidFill>
              </a:rPr>
              <a:t>内连接查询</a:t>
            </a:r>
            <a:r>
              <a:rPr lang="zh-CN" altLang="en-US" sz="1600" noProof="1"/>
              <a:t>（</a:t>
            </a:r>
            <a:r>
              <a:rPr lang="en-US" altLang="zh-CN" sz="1600" noProof="1"/>
              <a:t>INNER JOIN</a:t>
            </a:r>
            <a:r>
              <a:rPr lang="zh-CN" altLang="en-US" sz="1600" noProof="1"/>
              <a:t>）是使用比较运算符对多个表间的某些列数据进行比较，并列出这些表中与连接条件相匹配的数据行，组合成新的记录。表之间的连接条件由表中具有相同意义的字段组成。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925117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00BC0-3CE3-1716-E39A-41AF3BF0F7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0135E89-976E-A0D5-5CD7-34CAF57F2237}"/>
              </a:ext>
            </a:extLst>
          </p:cNvPr>
          <p:cNvSpPr/>
          <p:nvPr/>
        </p:nvSpPr>
        <p:spPr>
          <a:xfrm>
            <a:off x="837610" y="2605833"/>
            <a:ext cx="9882453" cy="57045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78F05CB8-7B11-0812-E376-95049D516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5505" y="2629425"/>
            <a:ext cx="85746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SELECT staff_id,name,sex,section_title,phone_number FROM staff,section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WHERE staff.section_id=section.section_id;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C40B02-E4E4-42BC-A32C-DC13CC9E1E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6443" y="1141677"/>
            <a:ext cx="9271000" cy="458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普通内连接查询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655AF8C-39B1-E103-3A36-CB91E282777A}"/>
              </a:ext>
            </a:extLst>
          </p:cNvPr>
          <p:cNvGrpSpPr/>
          <p:nvPr/>
        </p:nvGrpSpPr>
        <p:grpSpPr>
          <a:xfrm>
            <a:off x="653143" y="1026372"/>
            <a:ext cx="1003300" cy="722312"/>
            <a:chOff x="877888" y="1586140"/>
            <a:chExt cx="1003300" cy="722312"/>
          </a:xfrm>
        </p:grpSpPr>
        <p:sp>
          <p:nvSpPr>
            <p:cNvPr id="24" name="íṩľíḍè-Freeform: Shape 9">
              <a:extLst>
                <a:ext uri="{FF2B5EF4-FFF2-40B4-BE49-F238E27FC236}">
                  <a16:creationId xmlns:a16="http://schemas.microsoft.com/office/drawing/2014/main" id="{215C9831-DE2A-45D1-1180-5D7B343CF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íṩľíḍè-Oval 10">
              <a:extLst>
                <a:ext uri="{FF2B5EF4-FFF2-40B4-BE49-F238E27FC236}">
                  <a16:creationId xmlns:a16="http://schemas.microsoft.com/office/drawing/2014/main" id="{B436D066-0022-2485-4C5E-16C88DD49703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1</a:t>
              </a:r>
            </a:p>
          </p:txBody>
        </p:sp>
      </p:grpSp>
      <p:sp>
        <p:nvSpPr>
          <p:cNvPr id="6" name="文本框 41">
            <a:extLst>
              <a:ext uri="{FF2B5EF4-FFF2-40B4-BE49-F238E27FC236}">
                <a16:creationId xmlns:a16="http://schemas.microsoft.com/office/drawing/2014/main" id="{7E024B11-67E0-FFF8-BE61-287BE2D25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388" y="2055074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/>
              <a:t>另外，使用</a:t>
            </a:r>
            <a:r>
              <a:rPr lang="en-US" altLang="zh-CN" sz="1600">
                <a:solidFill>
                  <a:srgbClr val="FF0000"/>
                </a:solidFill>
              </a:rPr>
              <a:t>WHERE</a:t>
            </a:r>
            <a:r>
              <a:rPr lang="zh-CN" altLang="en-US" sz="1600">
                <a:solidFill>
                  <a:srgbClr val="FF0000"/>
                </a:solidFill>
              </a:rPr>
              <a:t>子句</a:t>
            </a:r>
            <a:r>
              <a:rPr lang="zh-CN" altLang="en-US" sz="1600"/>
              <a:t>也可以给出连接条件，以下语句将返回与前面完全相同的结果。</a:t>
            </a:r>
          </a:p>
        </p:txBody>
      </p:sp>
      <p:sp>
        <p:nvSpPr>
          <p:cNvPr id="7" name="文本框 41">
            <a:extLst>
              <a:ext uri="{FF2B5EF4-FFF2-40B4-BE49-F238E27FC236}">
                <a16:creationId xmlns:a16="http://schemas.microsoft.com/office/drawing/2014/main" id="{8BE026A2-84A7-39C0-2E19-F700E26FD2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786" y="3205765"/>
            <a:ext cx="74423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/>
              <a:t>使用</a:t>
            </a:r>
            <a:r>
              <a:rPr lang="en-US" altLang="zh-CN" sz="1600"/>
              <a:t>WHERE</a:t>
            </a:r>
            <a:r>
              <a:rPr lang="zh-CN" altLang="en-US" sz="1600"/>
              <a:t>子句定义连接条件简单明了，但在某些时候会</a:t>
            </a:r>
            <a:r>
              <a:rPr lang="zh-CN" altLang="en-US" sz="1600">
                <a:solidFill>
                  <a:srgbClr val="FF0000"/>
                </a:solidFill>
              </a:rPr>
              <a:t>影响查询性能</a:t>
            </a:r>
            <a:r>
              <a:rPr lang="zh-CN" altLang="en-US" sz="1600"/>
              <a:t>，而使用</a:t>
            </a:r>
            <a:r>
              <a:rPr lang="en-US" altLang="zh-CN" sz="1600"/>
              <a:t>INNER JOIN</a:t>
            </a:r>
            <a:r>
              <a:rPr lang="zh-CN" altLang="en-US" sz="1600"/>
              <a:t>语法能够确保不会忘记连接条件。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BB9B2C0-CD40-C93D-86CC-0F8DAC9FBC45}"/>
              </a:ext>
            </a:extLst>
          </p:cNvPr>
          <p:cNvGrpSpPr/>
          <p:nvPr/>
        </p:nvGrpSpPr>
        <p:grpSpPr>
          <a:xfrm flipH="1">
            <a:off x="8442012" y="2358404"/>
            <a:ext cx="3131600" cy="4454972"/>
            <a:chOff x="1133465" y="1394673"/>
            <a:chExt cx="3150360" cy="470253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27810ECE-B639-89BE-A93F-2FB8BC7ED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1262" y="1394673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667A3566-D2AA-DC3C-0940-C26AECB91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3465" y="2193053"/>
              <a:ext cx="1263650" cy="1282700"/>
            </a:xfrm>
            <a:custGeom>
              <a:avLst/>
              <a:gdLst>
                <a:gd name="T0" fmla="*/ 509 w 569"/>
                <a:gd name="T1" fmla="*/ 166 h 578"/>
                <a:gd name="T2" fmla="*/ 166 w 569"/>
                <a:gd name="T3" fmla="*/ 67 h 578"/>
                <a:gd name="T4" fmla="*/ 67 w 569"/>
                <a:gd name="T5" fmla="*/ 410 h 578"/>
                <a:gd name="T6" fmla="*/ 373 w 569"/>
                <a:gd name="T7" fmla="*/ 525 h 578"/>
                <a:gd name="T8" fmla="*/ 452 w 569"/>
                <a:gd name="T9" fmla="*/ 578 h 578"/>
                <a:gd name="T10" fmla="*/ 448 w 569"/>
                <a:gd name="T11" fmla="*/ 483 h 578"/>
                <a:gd name="T12" fmla="*/ 509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509" y="166"/>
                  </a:moveTo>
                  <a:cubicBezTo>
                    <a:pt x="442" y="44"/>
                    <a:pt x="288" y="0"/>
                    <a:pt x="166" y="67"/>
                  </a:cubicBezTo>
                  <a:cubicBezTo>
                    <a:pt x="44" y="134"/>
                    <a:pt x="0" y="288"/>
                    <a:pt x="67" y="410"/>
                  </a:cubicBezTo>
                  <a:cubicBezTo>
                    <a:pt x="128" y="520"/>
                    <a:pt x="259" y="567"/>
                    <a:pt x="373" y="525"/>
                  </a:cubicBezTo>
                  <a:cubicBezTo>
                    <a:pt x="452" y="578"/>
                    <a:pt x="452" y="578"/>
                    <a:pt x="452" y="578"/>
                  </a:cubicBezTo>
                  <a:cubicBezTo>
                    <a:pt x="448" y="483"/>
                    <a:pt x="448" y="483"/>
                    <a:pt x="448" y="483"/>
                  </a:cubicBezTo>
                  <a:cubicBezTo>
                    <a:pt x="540" y="407"/>
                    <a:pt x="569" y="274"/>
                    <a:pt x="509" y="1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sp>
          <p:nvSpPr>
            <p:cNvPr id="11" name="Freeform 38">
              <a:extLst>
                <a:ext uri="{FF2B5EF4-FFF2-40B4-BE49-F238E27FC236}">
                  <a16:creationId xmlns:a16="http://schemas.microsoft.com/office/drawing/2014/main" id="{33F2F4A7-483C-14D3-442B-AF8CF06E7FD6}"/>
                </a:ext>
              </a:extLst>
            </p:cNvPr>
            <p:cNvSpPr>
              <a:spLocks/>
            </p:cNvSpPr>
            <p:nvPr/>
          </p:nvSpPr>
          <p:spPr bwMode="auto">
            <a:xfrm rot="21238373">
              <a:off x="2854669" y="1813579"/>
              <a:ext cx="1263650" cy="1282700"/>
            </a:xfrm>
            <a:custGeom>
              <a:avLst/>
              <a:gdLst>
                <a:gd name="T0" fmla="*/ 60 w 569"/>
                <a:gd name="T1" fmla="*/ 166 h 578"/>
                <a:gd name="T2" fmla="*/ 402 w 569"/>
                <a:gd name="T3" fmla="*/ 67 h 578"/>
                <a:gd name="T4" fmla="*/ 501 w 569"/>
                <a:gd name="T5" fmla="*/ 410 h 578"/>
                <a:gd name="T6" fmla="*/ 195 w 569"/>
                <a:gd name="T7" fmla="*/ 525 h 578"/>
                <a:gd name="T8" fmla="*/ 116 w 569"/>
                <a:gd name="T9" fmla="*/ 578 h 578"/>
                <a:gd name="T10" fmla="*/ 121 w 569"/>
                <a:gd name="T11" fmla="*/ 483 h 578"/>
                <a:gd name="T12" fmla="*/ 60 w 569"/>
                <a:gd name="T13" fmla="*/ 16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9" h="578">
                  <a:moveTo>
                    <a:pt x="60" y="166"/>
                  </a:moveTo>
                  <a:cubicBezTo>
                    <a:pt x="127" y="44"/>
                    <a:pt x="280" y="0"/>
                    <a:pt x="402" y="67"/>
                  </a:cubicBezTo>
                  <a:cubicBezTo>
                    <a:pt x="524" y="134"/>
                    <a:pt x="569" y="288"/>
                    <a:pt x="501" y="410"/>
                  </a:cubicBezTo>
                  <a:cubicBezTo>
                    <a:pt x="441" y="520"/>
                    <a:pt x="310" y="567"/>
                    <a:pt x="195" y="525"/>
                  </a:cubicBezTo>
                  <a:cubicBezTo>
                    <a:pt x="116" y="578"/>
                    <a:pt x="116" y="578"/>
                    <a:pt x="116" y="578"/>
                  </a:cubicBezTo>
                  <a:cubicBezTo>
                    <a:pt x="121" y="483"/>
                    <a:pt x="121" y="483"/>
                    <a:pt x="121" y="483"/>
                  </a:cubicBezTo>
                  <a:cubicBezTo>
                    <a:pt x="28" y="407"/>
                    <a:pt x="0" y="274"/>
                    <a:pt x="60" y="166"/>
                  </a:cubicBezTo>
                  <a:close/>
                </a:path>
              </a:pathLst>
            </a:custGeom>
            <a:solidFill>
              <a:srgbClr val="F8841D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3257FE3-813A-440F-C08A-3530BC66041B}"/>
                </a:ext>
              </a:extLst>
            </p:cNvPr>
            <p:cNvGrpSpPr/>
            <p:nvPr/>
          </p:nvGrpSpPr>
          <p:grpSpPr>
            <a:xfrm>
              <a:off x="1864305" y="4689096"/>
              <a:ext cx="985838" cy="1408112"/>
              <a:chOff x="8928912" y="5105375"/>
              <a:chExt cx="985838" cy="1408112"/>
            </a:xfrm>
            <a:solidFill>
              <a:srgbClr val="546E7A"/>
            </a:solidFill>
          </p:grpSpPr>
          <p:sp>
            <p:nvSpPr>
              <p:cNvPr id="22" name="Oval 8">
                <a:extLst>
                  <a:ext uri="{FF2B5EF4-FFF2-40B4-BE49-F238E27FC236}">
                    <a16:creationId xmlns:a16="http://schemas.microsoft.com/office/drawing/2014/main" id="{F2E32ED4-7B87-F4CD-C082-47420E4ACA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3862" y="5105375"/>
                <a:ext cx="244475" cy="2428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  <p:sp>
            <p:nvSpPr>
              <p:cNvPr id="23" name="Freeform 35">
                <a:extLst>
                  <a:ext uri="{FF2B5EF4-FFF2-40B4-BE49-F238E27FC236}">
                    <a16:creationId xmlns:a16="http://schemas.microsoft.com/office/drawing/2014/main" id="{5DB327A1-2F2B-831A-0DF8-C5EDDD005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28912" y="5376837"/>
                <a:ext cx="985838" cy="1136650"/>
              </a:xfrm>
              <a:custGeom>
                <a:avLst/>
                <a:gdLst>
                  <a:gd name="T0" fmla="*/ 437 w 444"/>
                  <a:gd name="T1" fmla="*/ 25 h 512"/>
                  <a:gd name="T2" fmla="*/ 401 w 444"/>
                  <a:gd name="T3" fmla="*/ 16 h 512"/>
                  <a:gd name="T4" fmla="*/ 326 w 444"/>
                  <a:gd name="T5" fmla="*/ 62 h 512"/>
                  <a:gd name="T6" fmla="*/ 239 w 444"/>
                  <a:gd name="T7" fmla="*/ 4 h 512"/>
                  <a:gd name="T8" fmla="*/ 230 w 444"/>
                  <a:gd name="T9" fmla="*/ 1 h 512"/>
                  <a:gd name="T10" fmla="*/ 230 w 444"/>
                  <a:gd name="T11" fmla="*/ 0 h 512"/>
                  <a:gd name="T12" fmla="*/ 224 w 444"/>
                  <a:gd name="T13" fmla="*/ 0 h 512"/>
                  <a:gd name="T14" fmla="*/ 224 w 444"/>
                  <a:gd name="T15" fmla="*/ 0 h 512"/>
                  <a:gd name="T16" fmla="*/ 94 w 444"/>
                  <a:gd name="T17" fmla="*/ 0 h 512"/>
                  <a:gd name="T18" fmla="*/ 94 w 444"/>
                  <a:gd name="T19" fmla="*/ 0 h 512"/>
                  <a:gd name="T20" fmla="*/ 89 w 444"/>
                  <a:gd name="T21" fmla="*/ 0 h 512"/>
                  <a:gd name="T22" fmla="*/ 89 w 444"/>
                  <a:gd name="T23" fmla="*/ 0 h 512"/>
                  <a:gd name="T24" fmla="*/ 72 w 444"/>
                  <a:gd name="T25" fmla="*/ 11 h 512"/>
                  <a:gd name="T26" fmla="*/ 5 w 444"/>
                  <a:gd name="T27" fmla="*/ 109 h 512"/>
                  <a:gd name="T28" fmla="*/ 1 w 444"/>
                  <a:gd name="T29" fmla="*/ 124 h 512"/>
                  <a:gd name="T30" fmla="*/ 4 w 444"/>
                  <a:gd name="T31" fmla="*/ 139 h 512"/>
                  <a:gd name="T32" fmla="*/ 55 w 444"/>
                  <a:gd name="T33" fmla="*/ 229 h 512"/>
                  <a:gd name="T34" fmla="*/ 91 w 444"/>
                  <a:gd name="T35" fmla="*/ 238 h 512"/>
                  <a:gd name="T36" fmla="*/ 100 w 444"/>
                  <a:gd name="T37" fmla="*/ 203 h 512"/>
                  <a:gd name="T38" fmla="*/ 56 w 444"/>
                  <a:gd name="T39" fmla="*/ 126 h 512"/>
                  <a:gd name="T40" fmla="*/ 89 w 444"/>
                  <a:gd name="T41" fmla="*/ 78 h 512"/>
                  <a:gd name="T42" fmla="*/ 89 w 444"/>
                  <a:gd name="T43" fmla="*/ 149 h 512"/>
                  <a:gd name="T44" fmla="*/ 114 w 444"/>
                  <a:gd name="T45" fmla="*/ 192 h 512"/>
                  <a:gd name="T46" fmla="*/ 97 w 444"/>
                  <a:gd name="T47" fmla="*/ 253 h 512"/>
                  <a:gd name="T48" fmla="*/ 89 w 444"/>
                  <a:gd name="T49" fmla="*/ 256 h 512"/>
                  <a:gd name="T50" fmla="*/ 89 w 444"/>
                  <a:gd name="T51" fmla="*/ 268 h 512"/>
                  <a:gd name="T52" fmla="*/ 89 w 444"/>
                  <a:gd name="T53" fmla="*/ 275 h 512"/>
                  <a:gd name="T54" fmla="*/ 89 w 444"/>
                  <a:gd name="T55" fmla="*/ 485 h 512"/>
                  <a:gd name="T56" fmla="*/ 116 w 444"/>
                  <a:gd name="T57" fmla="*/ 512 h 512"/>
                  <a:gd name="T58" fmla="*/ 143 w 444"/>
                  <a:gd name="T59" fmla="*/ 485 h 512"/>
                  <a:gd name="T60" fmla="*/ 143 w 444"/>
                  <a:gd name="T61" fmla="*/ 275 h 512"/>
                  <a:gd name="T62" fmla="*/ 159 w 444"/>
                  <a:gd name="T63" fmla="*/ 259 h 512"/>
                  <a:gd name="T64" fmla="*/ 177 w 444"/>
                  <a:gd name="T65" fmla="*/ 275 h 512"/>
                  <a:gd name="T66" fmla="*/ 177 w 444"/>
                  <a:gd name="T67" fmla="*/ 485 h 512"/>
                  <a:gd name="T68" fmla="*/ 203 w 444"/>
                  <a:gd name="T69" fmla="*/ 512 h 512"/>
                  <a:gd name="T70" fmla="*/ 230 w 444"/>
                  <a:gd name="T71" fmla="*/ 485 h 512"/>
                  <a:gd name="T72" fmla="*/ 230 w 444"/>
                  <a:gd name="T73" fmla="*/ 275 h 512"/>
                  <a:gd name="T74" fmla="*/ 230 w 444"/>
                  <a:gd name="T75" fmla="*/ 268 h 512"/>
                  <a:gd name="T76" fmla="*/ 230 w 444"/>
                  <a:gd name="T77" fmla="*/ 60 h 512"/>
                  <a:gd name="T78" fmla="*/ 309 w 444"/>
                  <a:gd name="T79" fmla="*/ 113 h 512"/>
                  <a:gd name="T80" fmla="*/ 325 w 444"/>
                  <a:gd name="T81" fmla="*/ 117 h 512"/>
                  <a:gd name="T82" fmla="*/ 339 w 444"/>
                  <a:gd name="T83" fmla="*/ 114 h 512"/>
                  <a:gd name="T84" fmla="*/ 428 w 444"/>
                  <a:gd name="T85" fmla="*/ 61 h 512"/>
                  <a:gd name="T86" fmla="*/ 437 w 444"/>
                  <a:gd name="T87" fmla="*/ 2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44" h="512">
                    <a:moveTo>
                      <a:pt x="437" y="25"/>
                    </a:moveTo>
                    <a:cubicBezTo>
                      <a:pt x="430" y="13"/>
                      <a:pt x="414" y="9"/>
                      <a:pt x="401" y="16"/>
                    </a:cubicBezTo>
                    <a:cubicBezTo>
                      <a:pt x="326" y="62"/>
                      <a:pt x="326" y="62"/>
                      <a:pt x="326" y="62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6" y="2"/>
                      <a:pt x="233" y="1"/>
                      <a:pt x="230" y="1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3" y="1"/>
                      <a:pt x="77" y="5"/>
                      <a:pt x="72" y="11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2" y="114"/>
                      <a:pt x="1" y="119"/>
                      <a:pt x="1" y="124"/>
                    </a:cubicBezTo>
                    <a:cubicBezTo>
                      <a:pt x="0" y="129"/>
                      <a:pt x="1" y="134"/>
                      <a:pt x="4" y="139"/>
                    </a:cubicBezTo>
                    <a:cubicBezTo>
                      <a:pt x="55" y="229"/>
                      <a:pt x="55" y="229"/>
                      <a:pt x="55" y="229"/>
                    </a:cubicBezTo>
                    <a:cubicBezTo>
                      <a:pt x="62" y="241"/>
                      <a:pt x="78" y="245"/>
                      <a:pt x="91" y="238"/>
                    </a:cubicBezTo>
                    <a:cubicBezTo>
                      <a:pt x="103" y="231"/>
                      <a:pt x="107" y="215"/>
                      <a:pt x="100" y="203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89" y="149"/>
                      <a:pt x="89" y="149"/>
                      <a:pt x="89" y="149"/>
                    </a:cubicBezTo>
                    <a:cubicBezTo>
                      <a:pt x="114" y="192"/>
                      <a:pt x="114" y="192"/>
                      <a:pt x="114" y="192"/>
                    </a:cubicBezTo>
                    <a:cubicBezTo>
                      <a:pt x="126" y="213"/>
                      <a:pt x="119" y="241"/>
                      <a:pt x="97" y="253"/>
                    </a:cubicBezTo>
                    <a:cubicBezTo>
                      <a:pt x="95" y="254"/>
                      <a:pt x="92" y="255"/>
                      <a:pt x="89" y="256"/>
                    </a:cubicBezTo>
                    <a:cubicBezTo>
                      <a:pt x="89" y="268"/>
                      <a:pt x="89" y="268"/>
                      <a:pt x="89" y="268"/>
                    </a:cubicBezTo>
                    <a:cubicBezTo>
                      <a:pt x="89" y="275"/>
                      <a:pt x="89" y="275"/>
                      <a:pt x="89" y="275"/>
                    </a:cubicBezTo>
                    <a:cubicBezTo>
                      <a:pt x="89" y="485"/>
                      <a:pt x="89" y="485"/>
                      <a:pt x="89" y="485"/>
                    </a:cubicBezTo>
                    <a:cubicBezTo>
                      <a:pt x="89" y="500"/>
                      <a:pt x="101" y="512"/>
                      <a:pt x="116" y="512"/>
                    </a:cubicBezTo>
                    <a:cubicBezTo>
                      <a:pt x="131" y="512"/>
                      <a:pt x="143" y="500"/>
                      <a:pt x="143" y="485"/>
                    </a:cubicBezTo>
                    <a:cubicBezTo>
                      <a:pt x="143" y="275"/>
                      <a:pt x="143" y="275"/>
                      <a:pt x="143" y="275"/>
                    </a:cubicBezTo>
                    <a:cubicBezTo>
                      <a:pt x="143" y="266"/>
                      <a:pt x="150" y="259"/>
                      <a:pt x="159" y="259"/>
                    </a:cubicBezTo>
                    <a:cubicBezTo>
                      <a:pt x="168" y="259"/>
                      <a:pt x="177" y="266"/>
                      <a:pt x="177" y="275"/>
                    </a:cubicBezTo>
                    <a:cubicBezTo>
                      <a:pt x="177" y="485"/>
                      <a:pt x="177" y="485"/>
                      <a:pt x="177" y="485"/>
                    </a:cubicBezTo>
                    <a:cubicBezTo>
                      <a:pt x="177" y="500"/>
                      <a:pt x="188" y="512"/>
                      <a:pt x="203" y="512"/>
                    </a:cubicBezTo>
                    <a:cubicBezTo>
                      <a:pt x="218" y="512"/>
                      <a:pt x="230" y="500"/>
                      <a:pt x="230" y="485"/>
                    </a:cubicBezTo>
                    <a:cubicBezTo>
                      <a:pt x="230" y="275"/>
                      <a:pt x="230" y="275"/>
                      <a:pt x="230" y="275"/>
                    </a:cubicBezTo>
                    <a:cubicBezTo>
                      <a:pt x="230" y="268"/>
                      <a:pt x="230" y="268"/>
                      <a:pt x="230" y="268"/>
                    </a:cubicBezTo>
                    <a:cubicBezTo>
                      <a:pt x="230" y="60"/>
                      <a:pt x="230" y="60"/>
                      <a:pt x="230" y="60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14" y="116"/>
                      <a:pt x="319" y="117"/>
                      <a:pt x="325" y="117"/>
                    </a:cubicBezTo>
                    <a:cubicBezTo>
                      <a:pt x="330" y="117"/>
                      <a:pt x="335" y="116"/>
                      <a:pt x="339" y="114"/>
                    </a:cubicBezTo>
                    <a:cubicBezTo>
                      <a:pt x="428" y="61"/>
                      <a:pt x="428" y="61"/>
                      <a:pt x="428" y="61"/>
                    </a:cubicBezTo>
                    <a:cubicBezTo>
                      <a:pt x="440" y="53"/>
                      <a:pt x="444" y="37"/>
                      <a:pt x="437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微软雅黑" pitchFamily="34" charset="-122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575A5D"/>
                  </a:solidFill>
                </a:endParaRPr>
              </a:p>
            </p:txBody>
          </p:sp>
        </p:grp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FBAFBD8D-4021-A0E9-643C-EE8206BE0FF9}"/>
                </a:ext>
              </a:extLst>
            </p:cNvPr>
            <p:cNvSpPr>
              <a:spLocks/>
            </p:cNvSpPr>
            <p:nvPr/>
          </p:nvSpPr>
          <p:spPr bwMode="auto">
            <a:xfrm rot="2216878">
              <a:off x="3163050" y="2974968"/>
              <a:ext cx="1120775" cy="1300163"/>
            </a:xfrm>
            <a:custGeom>
              <a:avLst/>
              <a:gdLst>
                <a:gd name="T0" fmla="*/ 0 w 505"/>
                <a:gd name="T1" fmla="*/ 252 h 586"/>
                <a:gd name="T2" fmla="*/ 252 w 505"/>
                <a:gd name="T3" fmla="*/ 0 h 586"/>
                <a:gd name="T4" fmla="*/ 505 w 505"/>
                <a:gd name="T5" fmla="*/ 252 h 586"/>
                <a:gd name="T6" fmla="*/ 292 w 505"/>
                <a:gd name="T7" fmla="*/ 501 h 586"/>
                <a:gd name="T8" fmla="*/ 248 w 505"/>
                <a:gd name="T9" fmla="*/ 586 h 586"/>
                <a:gd name="T10" fmla="*/ 206 w 505"/>
                <a:gd name="T11" fmla="*/ 500 h 586"/>
                <a:gd name="T12" fmla="*/ 0 w 505"/>
                <a:gd name="T13" fmla="*/ 252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5" h="586">
                  <a:moveTo>
                    <a:pt x="0" y="252"/>
                  </a:moveTo>
                  <a:cubicBezTo>
                    <a:pt x="0" y="113"/>
                    <a:pt x="113" y="0"/>
                    <a:pt x="252" y="0"/>
                  </a:cubicBezTo>
                  <a:cubicBezTo>
                    <a:pt x="392" y="0"/>
                    <a:pt x="505" y="113"/>
                    <a:pt x="505" y="252"/>
                  </a:cubicBezTo>
                  <a:cubicBezTo>
                    <a:pt x="505" y="378"/>
                    <a:pt x="412" y="482"/>
                    <a:pt x="292" y="501"/>
                  </a:cubicBezTo>
                  <a:cubicBezTo>
                    <a:pt x="248" y="586"/>
                    <a:pt x="248" y="586"/>
                    <a:pt x="248" y="586"/>
                  </a:cubicBezTo>
                  <a:cubicBezTo>
                    <a:pt x="206" y="500"/>
                    <a:pt x="206" y="500"/>
                    <a:pt x="206" y="500"/>
                  </a:cubicBezTo>
                  <a:cubicBezTo>
                    <a:pt x="89" y="478"/>
                    <a:pt x="0" y="376"/>
                    <a:pt x="0" y="252"/>
                  </a:cubicBezTo>
                  <a:close/>
                </a:path>
              </a:pathLst>
            </a:custGeom>
            <a:solidFill>
              <a:srgbClr val="F26D64"/>
            </a:solidFill>
            <a:ln>
              <a:noFill/>
            </a:ln>
            <a:effectLst>
              <a:outerShdw blurRad="12700" dist="114299" dir="5400000" algn="ctr" rotWithShape="0">
                <a:schemeClr val="bg2">
                  <a:alpha val="9000"/>
                </a:schemeClr>
              </a:outerShdw>
            </a:effectLst>
          </p:spPr>
          <p:txBody>
            <a:bodyPr lIns="0" tIns="0" rIns="0" b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rgbClr val="FFFFFF"/>
                </a:solidFill>
                <a:latin typeface="Roboto Light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3C50F9D-E7E4-50C9-C903-0A5554B550C8}"/>
                </a:ext>
              </a:extLst>
            </p:cNvPr>
            <p:cNvCxnSpPr>
              <a:stCxn id="9" idx="4"/>
              <a:endCxn id="23" idx="0"/>
            </p:cNvCxnSpPr>
            <p:nvPr/>
          </p:nvCxnSpPr>
          <p:spPr>
            <a:xfrm>
              <a:off x="2471662" y="2694836"/>
              <a:ext cx="362939" cy="2321222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59A83872-A31A-122E-FDFE-755D310A445E}"/>
                </a:ext>
              </a:extLst>
            </p:cNvPr>
            <p:cNvCxnSpPr>
              <a:stCxn id="11" idx="4"/>
              <a:endCxn id="23" idx="0"/>
            </p:cNvCxnSpPr>
            <p:nvPr/>
          </p:nvCxnSpPr>
          <p:spPr>
            <a:xfrm flipH="1">
              <a:off x="2834601" y="3132025"/>
              <a:ext cx="347094" cy="1884033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385F809B-870D-DB98-B55E-FFFE4AACE100}"/>
                </a:ext>
              </a:extLst>
            </p:cNvPr>
            <p:cNvCxnSpPr>
              <a:stCxn id="13" idx="4"/>
              <a:endCxn id="23" idx="0"/>
            </p:cNvCxnSpPr>
            <p:nvPr/>
          </p:nvCxnSpPr>
          <p:spPr>
            <a:xfrm flipH="1">
              <a:off x="2834601" y="4138579"/>
              <a:ext cx="490098" cy="87747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5CA50E49-3D8E-243B-5393-2DB9E6EA341E}"/>
                </a:ext>
              </a:extLst>
            </p:cNvPr>
            <p:cNvCxnSpPr>
              <a:stCxn id="10" idx="4"/>
              <a:endCxn id="23" idx="0"/>
            </p:cNvCxnSpPr>
            <p:nvPr/>
          </p:nvCxnSpPr>
          <p:spPr>
            <a:xfrm>
              <a:off x="2137278" y="3475753"/>
              <a:ext cx="697323" cy="154030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24">
              <a:extLst>
                <a:ext uri="{FF2B5EF4-FFF2-40B4-BE49-F238E27FC236}">
                  <a16:creationId xmlns:a16="http://schemas.microsoft.com/office/drawing/2014/main" id="{BF068F94-A901-686D-C00C-75B7C6F10008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1515345" y="2629831"/>
              <a:ext cx="499890" cy="502194"/>
            </a:xfrm>
            <a:custGeom>
              <a:avLst/>
              <a:gdLst>
                <a:gd name="T0" fmla="*/ 149 w 264"/>
                <a:gd name="T1" fmla="*/ 58 h 265"/>
                <a:gd name="T2" fmla="*/ 116 w 264"/>
                <a:gd name="T3" fmla="*/ 58 h 265"/>
                <a:gd name="T4" fmla="*/ 116 w 264"/>
                <a:gd name="T5" fmla="*/ 116 h 265"/>
                <a:gd name="T6" fmla="*/ 60 w 264"/>
                <a:gd name="T7" fmla="*/ 116 h 265"/>
                <a:gd name="T8" fmla="*/ 60 w 264"/>
                <a:gd name="T9" fmla="*/ 148 h 265"/>
                <a:gd name="T10" fmla="*/ 116 w 264"/>
                <a:gd name="T11" fmla="*/ 148 h 265"/>
                <a:gd name="T12" fmla="*/ 116 w 264"/>
                <a:gd name="T13" fmla="*/ 207 h 265"/>
                <a:gd name="T14" fmla="*/ 149 w 264"/>
                <a:gd name="T15" fmla="*/ 207 h 265"/>
                <a:gd name="T16" fmla="*/ 149 w 264"/>
                <a:gd name="T17" fmla="*/ 148 h 265"/>
                <a:gd name="T18" fmla="*/ 205 w 264"/>
                <a:gd name="T19" fmla="*/ 148 h 265"/>
                <a:gd name="T20" fmla="*/ 205 w 264"/>
                <a:gd name="T21" fmla="*/ 116 h 265"/>
                <a:gd name="T22" fmla="*/ 149 w 264"/>
                <a:gd name="T23" fmla="*/ 116 h 265"/>
                <a:gd name="T24" fmla="*/ 149 w 264"/>
                <a:gd name="T25" fmla="*/ 58 h 265"/>
                <a:gd name="T26" fmla="*/ 132 w 264"/>
                <a:gd name="T27" fmla="*/ 235 h 265"/>
                <a:gd name="T28" fmla="*/ 30 w 264"/>
                <a:gd name="T29" fmla="*/ 133 h 265"/>
                <a:gd name="T30" fmla="*/ 132 w 264"/>
                <a:gd name="T31" fmla="*/ 30 h 265"/>
                <a:gd name="T32" fmla="*/ 235 w 264"/>
                <a:gd name="T33" fmla="*/ 133 h 265"/>
                <a:gd name="T34" fmla="*/ 132 w 264"/>
                <a:gd name="T35" fmla="*/ 235 h 265"/>
                <a:gd name="T36" fmla="*/ 132 w 264"/>
                <a:gd name="T37" fmla="*/ 0 h 265"/>
                <a:gd name="T38" fmla="*/ 0 w 264"/>
                <a:gd name="T39" fmla="*/ 133 h 265"/>
                <a:gd name="T40" fmla="*/ 132 w 264"/>
                <a:gd name="T41" fmla="*/ 265 h 265"/>
                <a:gd name="T42" fmla="*/ 264 w 264"/>
                <a:gd name="T43" fmla="*/ 133 h 265"/>
                <a:gd name="T44" fmla="*/ 132 w 264"/>
                <a:gd name="T4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4" h="265">
                  <a:moveTo>
                    <a:pt x="149" y="58"/>
                  </a:moveTo>
                  <a:cubicBezTo>
                    <a:pt x="116" y="58"/>
                    <a:pt x="116" y="58"/>
                    <a:pt x="116" y="58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6" y="207"/>
                    <a:pt x="116" y="207"/>
                    <a:pt x="116" y="207"/>
                  </a:cubicBezTo>
                  <a:cubicBezTo>
                    <a:pt x="149" y="207"/>
                    <a:pt x="149" y="207"/>
                    <a:pt x="149" y="207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205" y="148"/>
                    <a:pt x="205" y="148"/>
                    <a:pt x="205" y="148"/>
                  </a:cubicBezTo>
                  <a:cubicBezTo>
                    <a:pt x="205" y="116"/>
                    <a:pt x="205" y="116"/>
                    <a:pt x="205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58"/>
                    <a:pt x="149" y="58"/>
                    <a:pt x="149" y="58"/>
                  </a:cubicBezTo>
                  <a:moveTo>
                    <a:pt x="132" y="235"/>
                  </a:moveTo>
                  <a:cubicBezTo>
                    <a:pt x="76" y="235"/>
                    <a:pt x="30" y="189"/>
                    <a:pt x="30" y="133"/>
                  </a:cubicBezTo>
                  <a:cubicBezTo>
                    <a:pt x="30" y="76"/>
                    <a:pt x="76" y="30"/>
                    <a:pt x="132" y="30"/>
                  </a:cubicBezTo>
                  <a:cubicBezTo>
                    <a:pt x="189" y="30"/>
                    <a:pt x="235" y="76"/>
                    <a:pt x="235" y="133"/>
                  </a:cubicBezTo>
                  <a:cubicBezTo>
                    <a:pt x="235" y="189"/>
                    <a:pt x="189" y="235"/>
                    <a:pt x="132" y="235"/>
                  </a:cubicBezTo>
                  <a:moveTo>
                    <a:pt x="132" y="0"/>
                  </a:moveTo>
                  <a:cubicBezTo>
                    <a:pt x="59" y="0"/>
                    <a:pt x="0" y="60"/>
                    <a:pt x="0" y="133"/>
                  </a:cubicBezTo>
                  <a:cubicBezTo>
                    <a:pt x="0" y="206"/>
                    <a:pt x="59" y="265"/>
                    <a:pt x="132" y="265"/>
                  </a:cubicBezTo>
                  <a:cubicBezTo>
                    <a:pt x="205" y="265"/>
                    <a:pt x="264" y="206"/>
                    <a:pt x="264" y="133"/>
                  </a:cubicBezTo>
                  <a:cubicBezTo>
                    <a:pt x="264" y="60"/>
                    <a:pt x="205" y="0"/>
                    <a:pt x="13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6F5CD99A-538D-97BC-AA6C-CC8D5E5B4DF1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2243803" y="1642234"/>
              <a:ext cx="440173" cy="726347"/>
            </a:xfrm>
            <a:custGeom>
              <a:avLst/>
              <a:gdLst>
                <a:gd name="T0" fmla="*/ 76 w 221"/>
                <a:gd name="T1" fmla="*/ 315 h 365"/>
                <a:gd name="T2" fmla="*/ 110 w 221"/>
                <a:gd name="T3" fmla="*/ 186 h 365"/>
                <a:gd name="T4" fmla="*/ 171 w 221"/>
                <a:gd name="T5" fmla="*/ 289 h 365"/>
                <a:gd name="T6" fmla="*/ 97 w 221"/>
                <a:gd name="T7" fmla="*/ 145 h 365"/>
                <a:gd name="T8" fmla="*/ 70 w 221"/>
                <a:gd name="T9" fmla="*/ 174 h 365"/>
                <a:gd name="T10" fmla="*/ 23 w 221"/>
                <a:gd name="T11" fmla="*/ 186 h 365"/>
                <a:gd name="T12" fmla="*/ 24 w 221"/>
                <a:gd name="T13" fmla="*/ 226 h 365"/>
                <a:gd name="T14" fmla="*/ 0 w 221"/>
                <a:gd name="T15" fmla="*/ 268 h 365"/>
                <a:gd name="T16" fmla="*/ 29 w 221"/>
                <a:gd name="T17" fmla="*/ 296 h 365"/>
                <a:gd name="T18" fmla="*/ 42 w 221"/>
                <a:gd name="T19" fmla="*/ 342 h 365"/>
                <a:gd name="T20" fmla="*/ 82 w 221"/>
                <a:gd name="T21" fmla="*/ 341 h 365"/>
                <a:gd name="T22" fmla="*/ 118 w 221"/>
                <a:gd name="T23" fmla="*/ 346 h 365"/>
                <a:gd name="T24" fmla="*/ 156 w 221"/>
                <a:gd name="T25" fmla="*/ 356 h 365"/>
                <a:gd name="T26" fmla="*/ 180 w 221"/>
                <a:gd name="T27" fmla="*/ 314 h 365"/>
                <a:gd name="T28" fmla="*/ 214 w 221"/>
                <a:gd name="T29" fmla="*/ 294 h 365"/>
                <a:gd name="T30" fmla="*/ 201 w 221"/>
                <a:gd name="T31" fmla="*/ 247 h 365"/>
                <a:gd name="T32" fmla="*/ 211 w 221"/>
                <a:gd name="T33" fmla="*/ 209 h 365"/>
                <a:gd name="T34" fmla="*/ 169 w 221"/>
                <a:gd name="T35" fmla="*/ 186 h 365"/>
                <a:gd name="T36" fmla="*/ 149 w 221"/>
                <a:gd name="T37" fmla="*/ 151 h 365"/>
                <a:gd name="T38" fmla="*/ 110 w 221"/>
                <a:gd name="T39" fmla="*/ 164 h 365"/>
                <a:gd name="T40" fmla="*/ 97 w 221"/>
                <a:gd name="T41" fmla="*/ 145 h 365"/>
                <a:gd name="T42" fmla="*/ 74 w 221"/>
                <a:gd name="T43" fmla="*/ 116 h 365"/>
                <a:gd name="T44" fmla="*/ 97 w 221"/>
                <a:gd name="T45" fmla="*/ 27 h 365"/>
                <a:gd name="T46" fmla="*/ 138 w 221"/>
                <a:gd name="T47" fmla="*/ 98 h 365"/>
                <a:gd name="T48" fmla="*/ 88 w 221"/>
                <a:gd name="T49" fmla="*/ 0 h 365"/>
                <a:gd name="T50" fmla="*/ 70 w 221"/>
                <a:gd name="T51" fmla="*/ 19 h 365"/>
                <a:gd name="T52" fmla="*/ 38 w 221"/>
                <a:gd name="T53" fmla="*/ 28 h 365"/>
                <a:gd name="T54" fmla="*/ 39 w 221"/>
                <a:gd name="T55" fmla="*/ 55 h 365"/>
                <a:gd name="T56" fmla="*/ 22 w 221"/>
                <a:gd name="T57" fmla="*/ 83 h 365"/>
                <a:gd name="T58" fmla="*/ 42 w 221"/>
                <a:gd name="T59" fmla="*/ 102 h 365"/>
                <a:gd name="T60" fmla="*/ 50 w 221"/>
                <a:gd name="T61" fmla="*/ 134 h 365"/>
                <a:gd name="T62" fmla="*/ 78 w 221"/>
                <a:gd name="T63" fmla="*/ 133 h 365"/>
                <a:gd name="T64" fmla="*/ 102 w 221"/>
                <a:gd name="T65" fmla="*/ 136 h 365"/>
                <a:gd name="T66" fmla="*/ 128 w 221"/>
                <a:gd name="T67" fmla="*/ 143 h 365"/>
                <a:gd name="T68" fmla="*/ 144 w 221"/>
                <a:gd name="T69" fmla="*/ 114 h 365"/>
                <a:gd name="T70" fmla="*/ 168 w 221"/>
                <a:gd name="T71" fmla="*/ 101 h 365"/>
                <a:gd name="T72" fmla="*/ 159 w 221"/>
                <a:gd name="T73" fmla="*/ 69 h 365"/>
                <a:gd name="T74" fmla="*/ 166 w 221"/>
                <a:gd name="T75" fmla="*/ 43 h 365"/>
                <a:gd name="T76" fmla="*/ 137 w 221"/>
                <a:gd name="T77" fmla="*/ 27 h 365"/>
                <a:gd name="T78" fmla="*/ 123 w 221"/>
                <a:gd name="T79" fmla="*/ 4 h 365"/>
                <a:gd name="T80" fmla="*/ 97 w 221"/>
                <a:gd name="T81" fmla="*/ 13 h 365"/>
                <a:gd name="T82" fmla="*/ 88 w 221"/>
                <a:gd name="T8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" h="365">
                  <a:moveTo>
                    <a:pt x="110" y="324"/>
                  </a:moveTo>
                  <a:cubicBezTo>
                    <a:pt x="99" y="324"/>
                    <a:pt x="87" y="321"/>
                    <a:pt x="76" y="315"/>
                  </a:cubicBezTo>
                  <a:cubicBezTo>
                    <a:pt x="43" y="297"/>
                    <a:pt x="31" y="254"/>
                    <a:pt x="50" y="221"/>
                  </a:cubicBezTo>
                  <a:cubicBezTo>
                    <a:pt x="63" y="198"/>
                    <a:pt x="86" y="186"/>
                    <a:pt x="110" y="186"/>
                  </a:cubicBezTo>
                  <a:cubicBezTo>
                    <a:pt x="122" y="186"/>
                    <a:pt x="134" y="188"/>
                    <a:pt x="144" y="194"/>
                  </a:cubicBezTo>
                  <a:cubicBezTo>
                    <a:pt x="178" y="213"/>
                    <a:pt x="190" y="256"/>
                    <a:pt x="171" y="289"/>
                  </a:cubicBezTo>
                  <a:cubicBezTo>
                    <a:pt x="158" y="312"/>
                    <a:pt x="135" y="324"/>
                    <a:pt x="110" y="324"/>
                  </a:cubicBezTo>
                  <a:moveTo>
                    <a:pt x="97" y="145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59" y="179"/>
                    <a:pt x="49" y="187"/>
                    <a:pt x="41" y="19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6" y="216"/>
                    <a:pt x="6" y="216"/>
                    <a:pt x="6" y="21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0" y="238"/>
                    <a:pt x="19" y="250"/>
                    <a:pt x="20" y="26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9" y="301"/>
                    <a:pt x="9" y="301"/>
                    <a:pt x="9" y="301"/>
                  </a:cubicBezTo>
                  <a:cubicBezTo>
                    <a:pt x="29" y="296"/>
                    <a:pt x="29" y="296"/>
                    <a:pt x="29" y="296"/>
                  </a:cubicBezTo>
                  <a:cubicBezTo>
                    <a:pt x="34" y="306"/>
                    <a:pt x="42" y="316"/>
                    <a:pt x="52" y="324"/>
                  </a:cubicBezTo>
                  <a:cubicBezTo>
                    <a:pt x="42" y="342"/>
                    <a:pt x="42" y="342"/>
                    <a:pt x="42" y="342"/>
                  </a:cubicBezTo>
                  <a:cubicBezTo>
                    <a:pt x="72" y="359"/>
                    <a:pt x="72" y="359"/>
                    <a:pt x="72" y="359"/>
                  </a:cubicBezTo>
                  <a:cubicBezTo>
                    <a:pt x="82" y="341"/>
                    <a:pt x="82" y="341"/>
                    <a:pt x="82" y="341"/>
                  </a:cubicBezTo>
                  <a:cubicBezTo>
                    <a:pt x="91" y="344"/>
                    <a:pt x="101" y="346"/>
                    <a:pt x="110" y="346"/>
                  </a:cubicBezTo>
                  <a:cubicBezTo>
                    <a:pt x="113" y="346"/>
                    <a:pt x="115" y="346"/>
                    <a:pt x="118" y="346"/>
                  </a:cubicBezTo>
                  <a:cubicBezTo>
                    <a:pt x="123" y="365"/>
                    <a:pt x="123" y="365"/>
                    <a:pt x="123" y="365"/>
                  </a:cubicBezTo>
                  <a:cubicBezTo>
                    <a:pt x="156" y="356"/>
                    <a:pt x="156" y="356"/>
                    <a:pt x="156" y="356"/>
                  </a:cubicBezTo>
                  <a:cubicBezTo>
                    <a:pt x="151" y="336"/>
                    <a:pt x="151" y="336"/>
                    <a:pt x="151" y="336"/>
                  </a:cubicBezTo>
                  <a:cubicBezTo>
                    <a:pt x="162" y="331"/>
                    <a:pt x="172" y="323"/>
                    <a:pt x="180" y="314"/>
                  </a:cubicBezTo>
                  <a:cubicBezTo>
                    <a:pt x="198" y="324"/>
                    <a:pt x="198" y="324"/>
                    <a:pt x="198" y="324"/>
                  </a:cubicBezTo>
                  <a:cubicBezTo>
                    <a:pt x="214" y="294"/>
                    <a:pt x="214" y="294"/>
                    <a:pt x="214" y="294"/>
                  </a:cubicBezTo>
                  <a:cubicBezTo>
                    <a:pt x="197" y="284"/>
                    <a:pt x="197" y="284"/>
                    <a:pt x="197" y="284"/>
                  </a:cubicBezTo>
                  <a:cubicBezTo>
                    <a:pt x="201" y="272"/>
                    <a:pt x="202" y="259"/>
                    <a:pt x="201" y="247"/>
                  </a:cubicBezTo>
                  <a:cubicBezTo>
                    <a:pt x="221" y="242"/>
                    <a:pt x="221" y="242"/>
                    <a:pt x="221" y="242"/>
                  </a:cubicBezTo>
                  <a:cubicBezTo>
                    <a:pt x="211" y="209"/>
                    <a:pt x="211" y="209"/>
                    <a:pt x="211" y="209"/>
                  </a:cubicBezTo>
                  <a:cubicBezTo>
                    <a:pt x="192" y="214"/>
                    <a:pt x="192" y="214"/>
                    <a:pt x="192" y="214"/>
                  </a:cubicBezTo>
                  <a:cubicBezTo>
                    <a:pt x="186" y="203"/>
                    <a:pt x="179" y="194"/>
                    <a:pt x="169" y="186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30" y="166"/>
                    <a:pt x="120" y="164"/>
                    <a:pt x="110" y="164"/>
                  </a:cubicBezTo>
                  <a:cubicBezTo>
                    <a:pt x="108" y="164"/>
                    <a:pt x="105" y="164"/>
                    <a:pt x="103" y="164"/>
                  </a:cubicBezTo>
                  <a:cubicBezTo>
                    <a:pt x="97" y="145"/>
                    <a:pt x="97" y="145"/>
                    <a:pt x="97" y="145"/>
                  </a:cubicBezTo>
                  <a:moveTo>
                    <a:pt x="97" y="122"/>
                  </a:moveTo>
                  <a:cubicBezTo>
                    <a:pt x="89" y="122"/>
                    <a:pt x="81" y="120"/>
                    <a:pt x="74" y="116"/>
                  </a:cubicBezTo>
                  <a:cubicBezTo>
                    <a:pt x="51" y="103"/>
                    <a:pt x="43" y="74"/>
                    <a:pt x="56" y="51"/>
                  </a:cubicBezTo>
                  <a:cubicBezTo>
                    <a:pt x="65" y="36"/>
                    <a:pt x="81" y="27"/>
                    <a:pt x="97" y="27"/>
                  </a:cubicBezTo>
                  <a:cubicBezTo>
                    <a:pt x="105" y="27"/>
                    <a:pt x="113" y="29"/>
                    <a:pt x="120" y="34"/>
                  </a:cubicBezTo>
                  <a:cubicBezTo>
                    <a:pt x="143" y="46"/>
                    <a:pt x="151" y="75"/>
                    <a:pt x="138" y="98"/>
                  </a:cubicBezTo>
                  <a:cubicBezTo>
                    <a:pt x="130" y="113"/>
                    <a:pt x="114" y="122"/>
                    <a:pt x="97" y="122"/>
                  </a:cubicBezTo>
                  <a:moveTo>
                    <a:pt x="88" y="0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2" y="23"/>
                    <a:pt x="55" y="28"/>
                    <a:pt x="50" y="3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36" y="63"/>
                    <a:pt x="35" y="72"/>
                    <a:pt x="36" y="80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9" y="106"/>
                    <a:pt x="29" y="106"/>
                    <a:pt x="29" y="106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5" y="110"/>
                    <a:pt x="51" y="116"/>
                    <a:pt x="57" y="122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84" y="135"/>
                    <a:pt x="91" y="136"/>
                    <a:pt x="97" y="136"/>
                  </a:cubicBezTo>
                  <a:cubicBezTo>
                    <a:pt x="99" y="136"/>
                    <a:pt x="101" y="136"/>
                    <a:pt x="102" y="136"/>
                  </a:cubicBezTo>
                  <a:cubicBezTo>
                    <a:pt x="106" y="149"/>
                    <a:pt x="106" y="149"/>
                    <a:pt x="106" y="149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32" y="126"/>
                    <a:pt x="139" y="121"/>
                    <a:pt x="144" y="114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56" y="94"/>
                    <a:pt x="156" y="94"/>
                    <a:pt x="156" y="94"/>
                  </a:cubicBezTo>
                  <a:cubicBezTo>
                    <a:pt x="158" y="86"/>
                    <a:pt x="159" y="78"/>
                    <a:pt x="159" y="69"/>
                  </a:cubicBezTo>
                  <a:cubicBezTo>
                    <a:pt x="172" y="66"/>
                    <a:pt x="172" y="66"/>
                    <a:pt x="172" y="66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52" y="47"/>
                    <a:pt x="152" y="47"/>
                    <a:pt x="152" y="47"/>
                  </a:cubicBezTo>
                  <a:cubicBezTo>
                    <a:pt x="149" y="40"/>
                    <a:pt x="144" y="33"/>
                    <a:pt x="137" y="2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0" y="14"/>
                    <a:pt x="104" y="13"/>
                    <a:pt x="97" y="13"/>
                  </a:cubicBezTo>
                  <a:cubicBezTo>
                    <a:pt x="95" y="13"/>
                    <a:pt x="94" y="13"/>
                    <a:pt x="92" y="13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6B8DC43B-06A2-F296-10CA-016D3958AF1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219075" y="2214597"/>
              <a:ext cx="534837" cy="555730"/>
            </a:xfrm>
            <a:custGeom>
              <a:avLst/>
              <a:gdLst>
                <a:gd name="T0" fmla="*/ 117 w 234"/>
                <a:gd name="T1" fmla="*/ 89 h 243"/>
                <a:gd name="T2" fmla="*/ 85 w 234"/>
                <a:gd name="T3" fmla="*/ 121 h 243"/>
                <a:gd name="T4" fmla="*/ 117 w 234"/>
                <a:gd name="T5" fmla="*/ 153 h 243"/>
                <a:gd name="T6" fmla="*/ 149 w 234"/>
                <a:gd name="T7" fmla="*/ 121 h 243"/>
                <a:gd name="T8" fmla="*/ 117 w 234"/>
                <a:gd name="T9" fmla="*/ 89 h 243"/>
                <a:gd name="T10" fmla="*/ 90 w 234"/>
                <a:gd name="T11" fmla="*/ 7 h 243"/>
                <a:gd name="T12" fmla="*/ 0 w 234"/>
                <a:gd name="T13" fmla="*/ 121 h 243"/>
                <a:gd name="T14" fmla="*/ 34 w 234"/>
                <a:gd name="T15" fmla="*/ 204 h 243"/>
                <a:gd name="T16" fmla="*/ 44 w 234"/>
                <a:gd name="T17" fmla="*/ 213 h 243"/>
                <a:gd name="T18" fmla="*/ 33 w 234"/>
                <a:gd name="T19" fmla="*/ 243 h 243"/>
                <a:gd name="T20" fmla="*/ 117 w 234"/>
                <a:gd name="T21" fmla="*/ 232 h 243"/>
                <a:gd name="T22" fmla="*/ 60 w 234"/>
                <a:gd name="T23" fmla="*/ 169 h 243"/>
                <a:gd name="T24" fmla="*/ 49 w 234"/>
                <a:gd name="T25" fmla="*/ 200 h 243"/>
                <a:gd name="T26" fmla="*/ 44 w 234"/>
                <a:gd name="T27" fmla="*/ 194 h 243"/>
                <a:gd name="T28" fmla="*/ 13 w 234"/>
                <a:gd name="T29" fmla="*/ 121 h 243"/>
                <a:gd name="T30" fmla="*/ 94 w 234"/>
                <a:gd name="T31" fmla="*/ 21 h 243"/>
                <a:gd name="T32" fmla="*/ 90 w 234"/>
                <a:gd name="T33" fmla="*/ 7 h 243"/>
                <a:gd name="T34" fmla="*/ 200 w 234"/>
                <a:gd name="T35" fmla="*/ 0 h 243"/>
                <a:gd name="T36" fmla="*/ 117 w 234"/>
                <a:gd name="T37" fmla="*/ 11 h 243"/>
                <a:gd name="T38" fmla="*/ 173 w 234"/>
                <a:gd name="T39" fmla="*/ 73 h 243"/>
                <a:gd name="T40" fmla="*/ 184 w 234"/>
                <a:gd name="T41" fmla="*/ 43 h 243"/>
                <a:gd name="T42" fmla="*/ 220 w 234"/>
                <a:gd name="T43" fmla="*/ 121 h 243"/>
                <a:gd name="T44" fmla="*/ 190 w 234"/>
                <a:gd name="T45" fmla="*/ 194 h 243"/>
                <a:gd name="T46" fmla="*/ 140 w 234"/>
                <a:gd name="T47" fmla="*/ 222 h 243"/>
                <a:gd name="T48" fmla="*/ 143 w 234"/>
                <a:gd name="T49" fmla="*/ 235 h 243"/>
                <a:gd name="T50" fmla="*/ 200 w 234"/>
                <a:gd name="T51" fmla="*/ 204 h 243"/>
                <a:gd name="T52" fmla="*/ 234 w 234"/>
                <a:gd name="T53" fmla="*/ 121 h 243"/>
                <a:gd name="T54" fmla="*/ 189 w 234"/>
                <a:gd name="T55" fmla="*/ 29 h 243"/>
                <a:gd name="T56" fmla="*/ 200 w 234"/>
                <a:gd name="T57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4" h="243">
                  <a:moveTo>
                    <a:pt x="117" y="89"/>
                  </a:moveTo>
                  <a:cubicBezTo>
                    <a:pt x="99" y="89"/>
                    <a:pt x="85" y="104"/>
                    <a:pt x="85" y="121"/>
                  </a:cubicBezTo>
                  <a:cubicBezTo>
                    <a:pt x="85" y="139"/>
                    <a:pt x="99" y="153"/>
                    <a:pt x="117" y="153"/>
                  </a:cubicBezTo>
                  <a:cubicBezTo>
                    <a:pt x="135" y="153"/>
                    <a:pt x="149" y="139"/>
                    <a:pt x="149" y="121"/>
                  </a:cubicBezTo>
                  <a:cubicBezTo>
                    <a:pt x="149" y="104"/>
                    <a:pt x="135" y="89"/>
                    <a:pt x="117" y="89"/>
                  </a:cubicBezTo>
                  <a:moveTo>
                    <a:pt x="90" y="7"/>
                  </a:moveTo>
                  <a:cubicBezTo>
                    <a:pt x="38" y="19"/>
                    <a:pt x="0" y="66"/>
                    <a:pt x="0" y="121"/>
                  </a:cubicBezTo>
                  <a:cubicBezTo>
                    <a:pt x="0" y="153"/>
                    <a:pt x="12" y="182"/>
                    <a:pt x="34" y="204"/>
                  </a:cubicBezTo>
                  <a:cubicBezTo>
                    <a:pt x="37" y="207"/>
                    <a:pt x="41" y="210"/>
                    <a:pt x="44" y="21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117" y="232"/>
                    <a:pt x="117" y="232"/>
                    <a:pt x="117" y="232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49" y="200"/>
                    <a:pt x="49" y="200"/>
                    <a:pt x="49" y="200"/>
                  </a:cubicBezTo>
                  <a:cubicBezTo>
                    <a:pt x="47" y="198"/>
                    <a:pt x="46" y="196"/>
                    <a:pt x="44" y="194"/>
                  </a:cubicBezTo>
                  <a:cubicBezTo>
                    <a:pt x="24" y="175"/>
                    <a:pt x="13" y="149"/>
                    <a:pt x="13" y="121"/>
                  </a:cubicBezTo>
                  <a:cubicBezTo>
                    <a:pt x="13" y="72"/>
                    <a:pt x="48" y="31"/>
                    <a:pt x="94" y="21"/>
                  </a:cubicBezTo>
                  <a:cubicBezTo>
                    <a:pt x="90" y="7"/>
                    <a:pt x="90" y="7"/>
                    <a:pt x="90" y="7"/>
                  </a:cubicBezTo>
                  <a:moveTo>
                    <a:pt x="200" y="0"/>
                  </a:moveTo>
                  <a:cubicBezTo>
                    <a:pt x="117" y="11"/>
                    <a:pt x="117" y="11"/>
                    <a:pt x="117" y="11"/>
                  </a:cubicBezTo>
                  <a:cubicBezTo>
                    <a:pt x="173" y="73"/>
                    <a:pt x="173" y="73"/>
                    <a:pt x="173" y="73"/>
                  </a:cubicBezTo>
                  <a:cubicBezTo>
                    <a:pt x="184" y="43"/>
                    <a:pt x="184" y="43"/>
                    <a:pt x="184" y="43"/>
                  </a:cubicBezTo>
                  <a:cubicBezTo>
                    <a:pt x="206" y="62"/>
                    <a:pt x="220" y="90"/>
                    <a:pt x="220" y="121"/>
                  </a:cubicBezTo>
                  <a:cubicBezTo>
                    <a:pt x="220" y="149"/>
                    <a:pt x="209" y="175"/>
                    <a:pt x="190" y="194"/>
                  </a:cubicBezTo>
                  <a:cubicBezTo>
                    <a:pt x="176" y="208"/>
                    <a:pt x="159" y="218"/>
                    <a:pt x="140" y="222"/>
                  </a:cubicBezTo>
                  <a:cubicBezTo>
                    <a:pt x="143" y="235"/>
                    <a:pt x="143" y="235"/>
                    <a:pt x="143" y="235"/>
                  </a:cubicBezTo>
                  <a:cubicBezTo>
                    <a:pt x="164" y="231"/>
                    <a:pt x="184" y="220"/>
                    <a:pt x="200" y="204"/>
                  </a:cubicBezTo>
                  <a:cubicBezTo>
                    <a:pt x="222" y="182"/>
                    <a:pt x="234" y="153"/>
                    <a:pt x="234" y="121"/>
                  </a:cubicBezTo>
                  <a:cubicBezTo>
                    <a:pt x="234" y="84"/>
                    <a:pt x="216" y="51"/>
                    <a:pt x="189" y="29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5CB556EF-70F9-FCDA-C8AF-B3081BD1F382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498363" y="3222528"/>
              <a:ext cx="544587" cy="618405"/>
            </a:xfrm>
            <a:custGeom>
              <a:avLst/>
              <a:gdLst>
                <a:gd name="T0" fmla="*/ 122 w 238"/>
                <a:gd name="T1" fmla="*/ 76 h 270"/>
                <a:gd name="T2" fmla="*/ 116 w 238"/>
                <a:gd name="T3" fmla="*/ 76 h 270"/>
                <a:gd name="T4" fmla="*/ 116 w 238"/>
                <a:gd name="T5" fmla="*/ 150 h 270"/>
                <a:gd name="T6" fmla="*/ 110 w 238"/>
                <a:gd name="T7" fmla="*/ 156 h 270"/>
                <a:gd name="T8" fmla="*/ 114 w 238"/>
                <a:gd name="T9" fmla="*/ 160 h 270"/>
                <a:gd name="T10" fmla="*/ 116 w 238"/>
                <a:gd name="T11" fmla="*/ 158 h 270"/>
                <a:gd name="T12" fmla="*/ 116 w 238"/>
                <a:gd name="T13" fmla="*/ 166 h 270"/>
                <a:gd name="T14" fmla="*/ 122 w 238"/>
                <a:gd name="T15" fmla="*/ 166 h 270"/>
                <a:gd name="T16" fmla="*/ 122 w 238"/>
                <a:gd name="T17" fmla="*/ 152 h 270"/>
                <a:gd name="T18" fmla="*/ 163 w 238"/>
                <a:gd name="T19" fmla="*/ 111 h 270"/>
                <a:gd name="T20" fmla="*/ 160 w 238"/>
                <a:gd name="T21" fmla="*/ 107 h 270"/>
                <a:gd name="T22" fmla="*/ 122 w 238"/>
                <a:gd name="T23" fmla="*/ 144 h 270"/>
                <a:gd name="T24" fmla="*/ 122 w 238"/>
                <a:gd name="T25" fmla="*/ 76 h 270"/>
                <a:gd name="T26" fmla="*/ 116 w 238"/>
                <a:gd name="T27" fmla="*/ 70 h 270"/>
                <a:gd name="T28" fmla="*/ 122 w 238"/>
                <a:gd name="T29" fmla="*/ 70 h 270"/>
                <a:gd name="T30" fmla="*/ 122 w 238"/>
                <a:gd name="T31" fmla="*/ 48 h 270"/>
                <a:gd name="T32" fmla="*/ 189 w 238"/>
                <a:gd name="T33" fmla="*/ 76 h 270"/>
                <a:gd name="T34" fmla="*/ 174 w 238"/>
                <a:gd name="T35" fmla="*/ 92 h 270"/>
                <a:gd name="T36" fmla="*/ 179 w 238"/>
                <a:gd name="T37" fmla="*/ 96 h 270"/>
                <a:gd name="T38" fmla="*/ 194 w 238"/>
                <a:gd name="T39" fmla="*/ 81 h 270"/>
                <a:gd name="T40" fmla="*/ 222 w 238"/>
                <a:gd name="T41" fmla="*/ 148 h 270"/>
                <a:gd name="T42" fmla="*/ 200 w 238"/>
                <a:gd name="T43" fmla="*/ 148 h 270"/>
                <a:gd name="T44" fmla="*/ 200 w 238"/>
                <a:gd name="T45" fmla="*/ 154 h 270"/>
                <a:gd name="T46" fmla="*/ 222 w 238"/>
                <a:gd name="T47" fmla="*/ 154 h 270"/>
                <a:gd name="T48" fmla="*/ 194 w 238"/>
                <a:gd name="T49" fmla="*/ 221 h 270"/>
                <a:gd name="T50" fmla="*/ 179 w 238"/>
                <a:gd name="T51" fmla="*/ 206 h 270"/>
                <a:gd name="T52" fmla="*/ 174 w 238"/>
                <a:gd name="T53" fmla="*/ 210 h 270"/>
                <a:gd name="T54" fmla="*/ 189 w 238"/>
                <a:gd name="T55" fmla="*/ 226 h 270"/>
                <a:gd name="T56" fmla="*/ 122 w 238"/>
                <a:gd name="T57" fmla="*/ 254 h 270"/>
                <a:gd name="T58" fmla="*/ 122 w 238"/>
                <a:gd name="T59" fmla="*/ 232 h 270"/>
                <a:gd name="T60" fmla="*/ 116 w 238"/>
                <a:gd name="T61" fmla="*/ 232 h 270"/>
                <a:gd name="T62" fmla="*/ 116 w 238"/>
                <a:gd name="T63" fmla="*/ 254 h 270"/>
                <a:gd name="T64" fmla="*/ 49 w 238"/>
                <a:gd name="T65" fmla="*/ 226 h 270"/>
                <a:gd name="T66" fmla="*/ 64 w 238"/>
                <a:gd name="T67" fmla="*/ 210 h 270"/>
                <a:gd name="T68" fmla="*/ 60 w 238"/>
                <a:gd name="T69" fmla="*/ 206 h 270"/>
                <a:gd name="T70" fmla="*/ 44 w 238"/>
                <a:gd name="T71" fmla="*/ 221 h 270"/>
                <a:gd name="T72" fmla="*/ 17 w 238"/>
                <a:gd name="T73" fmla="*/ 154 h 270"/>
                <a:gd name="T74" fmla="*/ 38 w 238"/>
                <a:gd name="T75" fmla="*/ 154 h 270"/>
                <a:gd name="T76" fmla="*/ 38 w 238"/>
                <a:gd name="T77" fmla="*/ 148 h 270"/>
                <a:gd name="T78" fmla="*/ 17 w 238"/>
                <a:gd name="T79" fmla="*/ 148 h 270"/>
                <a:gd name="T80" fmla="*/ 44 w 238"/>
                <a:gd name="T81" fmla="*/ 81 h 270"/>
                <a:gd name="T82" fmla="*/ 60 w 238"/>
                <a:gd name="T83" fmla="*/ 96 h 270"/>
                <a:gd name="T84" fmla="*/ 64 w 238"/>
                <a:gd name="T85" fmla="*/ 92 h 270"/>
                <a:gd name="T86" fmla="*/ 49 w 238"/>
                <a:gd name="T87" fmla="*/ 76 h 270"/>
                <a:gd name="T88" fmla="*/ 116 w 238"/>
                <a:gd name="T89" fmla="*/ 48 h 270"/>
                <a:gd name="T90" fmla="*/ 116 w 238"/>
                <a:gd name="T91" fmla="*/ 70 h 270"/>
                <a:gd name="T92" fmla="*/ 147 w 238"/>
                <a:gd name="T93" fmla="*/ 0 h 270"/>
                <a:gd name="T94" fmla="*/ 91 w 238"/>
                <a:gd name="T95" fmla="*/ 0 h 270"/>
                <a:gd name="T96" fmla="*/ 91 w 238"/>
                <a:gd name="T97" fmla="*/ 23 h 270"/>
                <a:gd name="T98" fmla="*/ 112 w 238"/>
                <a:gd name="T99" fmla="*/ 23 h 270"/>
                <a:gd name="T100" fmla="*/ 112 w 238"/>
                <a:gd name="T101" fmla="*/ 32 h 270"/>
                <a:gd name="T102" fmla="*/ 0 w 238"/>
                <a:gd name="T103" fmla="*/ 151 h 270"/>
                <a:gd name="T104" fmla="*/ 119 w 238"/>
                <a:gd name="T105" fmla="*/ 270 h 270"/>
                <a:gd name="T106" fmla="*/ 238 w 238"/>
                <a:gd name="T107" fmla="*/ 151 h 270"/>
                <a:gd name="T108" fmla="*/ 126 w 238"/>
                <a:gd name="T109" fmla="*/ 32 h 270"/>
                <a:gd name="T110" fmla="*/ 126 w 238"/>
                <a:gd name="T111" fmla="*/ 23 h 270"/>
                <a:gd name="T112" fmla="*/ 147 w 238"/>
                <a:gd name="T113" fmla="*/ 23 h 270"/>
                <a:gd name="T114" fmla="*/ 147 w 238"/>
                <a:gd name="T1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8" h="270">
                  <a:moveTo>
                    <a:pt x="122" y="76"/>
                  </a:moveTo>
                  <a:cubicBezTo>
                    <a:pt x="116" y="76"/>
                    <a:pt x="116" y="76"/>
                    <a:pt x="116" y="76"/>
                  </a:cubicBezTo>
                  <a:cubicBezTo>
                    <a:pt x="116" y="150"/>
                    <a:pt x="116" y="150"/>
                    <a:pt x="116" y="150"/>
                  </a:cubicBezTo>
                  <a:cubicBezTo>
                    <a:pt x="110" y="156"/>
                    <a:pt x="110" y="156"/>
                    <a:pt x="110" y="156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22" y="166"/>
                    <a:pt x="122" y="166"/>
                    <a:pt x="122" y="166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2" y="76"/>
                    <a:pt x="122" y="76"/>
                    <a:pt x="122" y="76"/>
                  </a:cubicBezTo>
                  <a:moveTo>
                    <a:pt x="116" y="70"/>
                  </a:moveTo>
                  <a:cubicBezTo>
                    <a:pt x="122" y="70"/>
                    <a:pt x="122" y="70"/>
                    <a:pt x="122" y="70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48" y="49"/>
                    <a:pt x="172" y="60"/>
                    <a:pt x="189" y="76"/>
                  </a:cubicBezTo>
                  <a:cubicBezTo>
                    <a:pt x="174" y="92"/>
                    <a:pt x="174" y="92"/>
                    <a:pt x="174" y="92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210" y="98"/>
                    <a:pt x="221" y="122"/>
                    <a:pt x="222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22" y="154"/>
                    <a:pt x="222" y="154"/>
                    <a:pt x="222" y="154"/>
                  </a:cubicBezTo>
                  <a:cubicBezTo>
                    <a:pt x="221" y="180"/>
                    <a:pt x="210" y="204"/>
                    <a:pt x="194" y="221"/>
                  </a:cubicBezTo>
                  <a:cubicBezTo>
                    <a:pt x="179" y="206"/>
                    <a:pt x="179" y="206"/>
                    <a:pt x="179" y="206"/>
                  </a:cubicBezTo>
                  <a:cubicBezTo>
                    <a:pt x="174" y="210"/>
                    <a:pt x="174" y="210"/>
                    <a:pt x="174" y="210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72" y="242"/>
                    <a:pt x="148" y="253"/>
                    <a:pt x="122" y="254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16" y="232"/>
                    <a:pt x="116" y="232"/>
                    <a:pt x="116" y="232"/>
                  </a:cubicBezTo>
                  <a:cubicBezTo>
                    <a:pt x="116" y="254"/>
                    <a:pt x="116" y="254"/>
                    <a:pt x="116" y="254"/>
                  </a:cubicBezTo>
                  <a:cubicBezTo>
                    <a:pt x="90" y="253"/>
                    <a:pt x="67" y="242"/>
                    <a:pt x="49" y="226"/>
                  </a:cubicBezTo>
                  <a:cubicBezTo>
                    <a:pt x="64" y="210"/>
                    <a:pt x="64" y="210"/>
                    <a:pt x="64" y="21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44" y="221"/>
                    <a:pt x="44" y="221"/>
                    <a:pt x="44" y="221"/>
                  </a:cubicBezTo>
                  <a:cubicBezTo>
                    <a:pt x="28" y="204"/>
                    <a:pt x="17" y="180"/>
                    <a:pt x="1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17" y="148"/>
                    <a:pt x="17" y="148"/>
                    <a:pt x="17" y="148"/>
                  </a:cubicBezTo>
                  <a:cubicBezTo>
                    <a:pt x="17" y="122"/>
                    <a:pt x="28" y="98"/>
                    <a:pt x="44" y="81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67" y="60"/>
                    <a:pt x="90" y="49"/>
                    <a:pt x="116" y="48"/>
                  </a:cubicBezTo>
                  <a:cubicBezTo>
                    <a:pt x="116" y="70"/>
                    <a:pt x="116" y="70"/>
                    <a:pt x="116" y="70"/>
                  </a:cubicBezTo>
                  <a:moveTo>
                    <a:pt x="147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50" y="36"/>
                    <a:pt x="0" y="88"/>
                    <a:pt x="0" y="151"/>
                  </a:cubicBezTo>
                  <a:cubicBezTo>
                    <a:pt x="0" y="217"/>
                    <a:pt x="54" y="270"/>
                    <a:pt x="119" y="270"/>
                  </a:cubicBezTo>
                  <a:cubicBezTo>
                    <a:pt x="185" y="270"/>
                    <a:pt x="238" y="217"/>
                    <a:pt x="238" y="151"/>
                  </a:cubicBezTo>
                  <a:cubicBezTo>
                    <a:pt x="238" y="88"/>
                    <a:pt x="189" y="36"/>
                    <a:pt x="126" y="32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47" y="23"/>
                    <a:pt x="147" y="23"/>
                    <a:pt x="147" y="23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91863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894F6D-7ABD-4F84-7A81-738E5867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62D169F-E7CB-A319-A08F-D65E36D23274}"/>
              </a:ext>
            </a:extLst>
          </p:cNvPr>
          <p:cNvSpPr/>
          <p:nvPr/>
        </p:nvSpPr>
        <p:spPr>
          <a:xfrm>
            <a:off x="1090667" y="3776870"/>
            <a:ext cx="9882453" cy="2038525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3" name="文本框 38">
            <a:extLst>
              <a:ext uri="{FF2B5EF4-FFF2-40B4-BE49-F238E27FC236}">
                <a16:creationId xmlns:a16="http://schemas.microsoft.com/office/drawing/2014/main" id="{F8B6CD5E-4C25-CC03-A592-B35E7D81F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562" y="3792074"/>
            <a:ext cx="8574639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mysql&gt; SELECT s1.staff_id,s1.name,s1.money FROM staff AS s1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    -&gt; INNER JOIN staff AS s2 ON s1.staff_id=s2.staff_id AND s2.money&lt;15000;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staff_id | name	| money	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2 | </a:t>
            </a:r>
            <a:r>
              <a:rPr lang="zh-CN" altLang="en-US" sz="1400">
                <a:solidFill>
                  <a:srgbClr val="FF0000"/>
                </a:solidFill>
              </a:rPr>
              <a:t>赵霞	</a:t>
            </a:r>
            <a:r>
              <a:rPr lang="en-US" altLang="zh-CN" sz="1400">
                <a:solidFill>
                  <a:srgbClr val="FF0000"/>
                </a:solidFill>
              </a:rPr>
              <a:t>| 10000.00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|      6 | </a:t>
            </a:r>
            <a:r>
              <a:rPr lang="zh-CN" altLang="en-US" sz="1400">
                <a:solidFill>
                  <a:srgbClr val="FF0000"/>
                </a:solidFill>
              </a:rPr>
              <a:t>张旭	</a:t>
            </a:r>
            <a:r>
              <a:rPr lang="en-US" altLang="zh-CN" sz="1400">
                <a:solidFill>
                  <a:srgbClr val="FF0000"/>
                </a:solidFill>
              </a:rPr>
              <a:t>| 10000.00	|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+----------+----------+-----------------+</a:t>
            </a:r>
          </a:p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2 rows in set (0.00 sec)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5F0D37-C9B4-1E51-4D2F-FBA0C94C8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9500" y="1335278"/>
            <a:ext cx="92710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/>
              <a:t>自连接查询</a:t>
            </a:r>
            <a:endParaRPr lang="zh-CN" altLang="en-US" noProof="1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DAD80D7-1A45-AECC-B28D-CD52DE0CD8B6}"/>
              </a:ext>
            </a:extLst>
          </p:cNvPr>
          <p:cNvGrpSpPr/>
          <p:nvPr/>
        </p:nvGrpSpPr>
        <p:grpSpPr>
          <a:xfrm>
            <a:off x="906200" y="1219973"/>
            <a:ext cx="1003300" cy="722312"/>
            <a:chOff x="877888" y="1586140"/>
            <a:chExt cx="1003300" cy="722312"/>
          </a:xfrm>
        </p:grpSpPr>
        <p:sp>
          <p:nvSpPr>
            <p:cNvPr id="14" name="íṩľíḍè-Freeform: Shape 9">
              <a:extLst>
                <a:ext uri="{FF2B5EF4-FFF2-40B4-BE49-F238E27FC236}">
                  <a16:creationId xmlns:a16="http://schemas.microsoft.com/office/drawing/2014/main" id="{4CFBB5CB-48C0-255E-1EA5-FD11136D3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888" y="1586140"/>
              <a:ext cx="1003300" cy="722312"/>
            </a:xfrm>
            <a:custGeom>
              <a:avLst/>
              <a:gdLst>
                <a:gd name="T0" fmla="*/ 1424916 w 2507091"/>
                <a:gd name="T1" fmla="*/ 112 h 2343942"/>
                <a:gd name="T2" fmla="*/ 1555542 w 2507091"/>
                <a:gd name="T3" fmla="*/ 75381 h 2343942"/>
                <a:gd name="T4" fmla="*/ 2409995 w 2507091"/>
                <a:gd name="T5" fmla="*/ 936988 h 2343942"/>
                <a:gd name="T6" fmla="*/ 2409995 w 2507091"/>
                <a:gd name="T7" fmla="*/ 1406955 h 2343942"/>
                <a:gd name="T8" fmla="*/ 1555542 w 2507091"/>
                <a:gd name="T9" fmla="*/ 2268563 h 2343942"/>
                <a:gd name="T10" fmla="*/ 1322510 w 2507091"/>
                <a:gd name="T11" fmla="*/ 2172828 h 2343942"/>
                <a:gd name="T12" fmla="*/ 994538 w 2507091"/>
                <a:gd name="T13" fmla="*/ 1842111 h 2343942"/>
                <a:gd name="T14" fmla="*/ 1992 w 2507091"/>
                <a:gd name="T15" fmla="*/ 1842111 h 2343942"/>
                <a:gd name="T16" fmla="*/ 0 w 2507091"/>
                <a:gd name="T17" fmla="*/ 1841897 h 2343942"/>
                <a:gd name="T18" fmla="*/ 8587 w 2507091"/>
                <a:gd name="T19" fmla="*/ 1841897 h 2343942"/>
                <a:gd name="T20" fmla="*/ 66848 w 2507091"/>
                <a:gd name="T21" fmla="*/ 1841897 h 2343942"/>
                <a:gd name="T22" fmla="*/ 489776 w 2507091"/>
                <a:gd name="T23" fmla="*/ 1406631 h 2343942"/>
                <a:gd name="T24" fmla="*/ 489776 w 2507091"/>
                <a:gd name="T25" fmla="*/ 936545 h 2343942"/>
                <a:gd name="T26" fmla="*/ 67674 w 2507091"/>
                <a:gd name="T27" fmla="*/ 510817 h 2343942"/>
                <a:gd name="T28" fmla="*/ 67395 w 2507091"/>
                <a:gd name="T29" fmla="*/ 510536 h 2343942"/>
                <a:gd name="T30" fmla="*/ 85108 w 2507091"/>
                <a:gd name="T31" fmla="*/ 510536 h 2343942"/>
                <a:gd name="T32" fmla="*/ 994538 w 2507091"/>
                <a:gd name="T33" fmla="*/ 510536 h 2343942"/>
                <a:gd name="T34" fmla="*/ 1322510 w 2507091"/>
                <a:gd name="T35" fmla="*/ 171115 h 2343942"/>
                <a:gd name="T36" fmla="*/ 1424916 w 2507091"/>
                <a:gd name="T37" fmla="*/ 112 h 2343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507091"/>
                <a:gd name="T58" fmla="*/ 0 h 2343942"/>
                <a:gd name="T59" fmla="*/ 2507091 w 2507091"/>
                <a:gd name="T60" fmla="*/ 2343942 h 2343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507091" h="2343942">
                  <a:moveTo>
                    <a:pt x="1424916" y="112"/>
                  </a:moveTo>
                  <a:cubicBezTo>
                    <a:pt x="1462086" y="1948"/>
                    <a:pt x="1506994" y="26426"/>
                    <a:pt x="1555542" y="75381"/>
                  </a:cubicBezTo>
                  <a:cubicBezTo>
                    <a:pt x="1555542" y="75381"/>
                    <a:pt x="1555542" y="75381"/>
                    <a:pt x="2409995" y="936988"/>
                  </a:cubicBezTo>
                  <a:cubicBezTo>
                    <a:pt x="2539457" y="1067534"/>
                    <a:pt x="2539457" y="1276409"/>
                    <a:pt x="2409995" y="1406955"/>
                  </a:cubicBezTo>
                  <a:lnTo>
                    <a:pt x="1555542" y="2268563"/>
                  </a:lnTo>
                  <a:cubicBezTo>
                    <a:pt x="1426080" y="2399109"/>
                    <a:pt x="1322510" y="2355594"/>
                    <a:pt x="1322510" y="2172828"/>
                  </a:cubicBezTo>
                  <a:cubicBezTo>
                    <a:pt x="1322510" y="1990063"/>
                    <a:pt x="1175785" y="1842111"/>
                    <a:pt x="994538" y="1842111"/>
                  </a:cubicBezTo>
                  <a:cubicBezTo>
                    <a:pt x="994538" y="1842111"/>
                    <a:pt x="994538" y="1842111"/>
                    <a:pt x="1992" y="1842111"/>
                  </a:cubicBezTo>
                  <a:lnTo>
                    <a:pt x="0" y="1841897"/>
                  </a:lnTo>
                  <a:lnTo>
                    <a:pt x="8587" y="1841897"/>
                  </a:lnTo>
                  <a:cubicBezTo>
                    <a:pt x="66848" y="1841897"/>
                    <a:pt x="66848" y="1841897"/>
                    <a:pt x="66848" y="1841897"/>
                  </a:cubicBezTo>
                  <a:cubicBezTo>
                    <a:pt x="489776" y="1406631"/>
                    <a:pt x="489776" y="1406631"/>
                    <a:pt x="489776" y="1406631"/>
                  </a:cubicBezTo>
                  <a:cubicBezTo>
                    <a:pt x="619244" y="1276052"/>
                    <a:pt x="619244" y="1067124"/>
                    <a:pt x="489776" y="936545"/>
                  </a:cubicBezTo>
                  <a:cubicBezTo>
                    <a:pt x="119714" y="563304"/>
                    <a:pt x="73456" y="516649"/>
                    <a:pt x="67674" y="510817"/>
                  </a:cubicBezTo>
                  <a:lnTo>
                    <a:pt x="67395" y="510536"/>
                  </a:lnTo>
                  <a:lnTo>
                    <a:pt x="85108" y="510536"/>
                  </a:lnTo>
                  <a:cubicBezTo>
                    <a:pt x="191971" y="510536"/>
                    <a:pt x="436231" y="510536"/>
                    <a:pt x="994538" y="510536"/>
                  </a:cubicBezTo>
                  <a:cubicBezTo>
                    <a:pt x="1175785" y="510536"/>
                    <a:pt x="1322510" y="353880"/>
                    <a:pt x="1322510" y="171115"/>
                  </a:cubicBezTo>
                  <a:cubicBezTo>
                    <a:pt x="1322510" y="56887"/>
                    <a:pt x="1362967" y="-2947"/>
                    <a:pt x="1424916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íṩľíḍè-Oval 10">
              <a:extLst>
                <a:ext uri="{FF2B5EF4-FFF2-40B4-BE49-F238E27FC236}">
                  <a16:creationId xmlns:a16="http://schemas.microsoft.com/office/drawing/2014/main" id="{CFE7F6C9-D4C9-5C8A-9648-87C60EA72396}"/>
                </a:ext>
              </a:extLst>
            </p:cNvPr>
            <p:cNvSpPr/>
            <p:nvPr/>
          </p:nvSpPr>
          <p:spPr>
            <a:xfrm>
              <a:off x="1289050" y="1774664"/>
              <a:ext cx="341313" cy="3413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/>
                <a:t>2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87E91847-4EE1-9F19-A8E4-8A3D458668DA}"/>
              </a:ext>
            </a:extLst>
          </p:cNvPr>
          <p:cNvSpPr/>
          <p:nvPr/>
        </p:nvSpPr>
        <p:spPr>
          <a:xfrm>
            <a:off x="1167205" y="2001260"/>
            <a:ext cx="10052154" cy="609541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81F5B5F7-44C8-4E9A-3CD0-67D221EBB3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101" y="1923732"/>
            <a:ext cx="8478042" cy="7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SELECT table_alias1.*,table_alias2.* FROM table_name AS table_alias1 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400">
                <a:solidFill>
                  <a:srgbClr val="FF0000"/>
                </a:solidFill>
              </a:rPr>
              <a:t>INNER JOIN table_name AS table_alias2 ON condition;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1A0661F-032C-C9E8-3E3D-51F848A9CA41}"/>
              </a:ext>
            </a:extLst>
          </p:cNvPr>
          <p:cNvGrpSpPr/>
          <p:nvPr/>
        </p:nvGrpSpPr>
        <p:grpSpPr>
          <a:xfrm>
            <a:off x="865114" y="260304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77C441C7-B23B-A90A-0A24-D20983BA198A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13" name="圆角矩形 28">
              <a:extLst>
                <a:ext uri="{FF2B5EF4-FFF2-40B4-BE49-F238E27FC236}">
                  <a16:creationId xmlns:a16="http://schemas.microsoft.com/office/drawing/2014/main" id="{F92202F9-4541-2DE8-6148-6C4988C4CFE1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3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5207E25F-C442-3766-5789-A39EAA4586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01" y="2686329"/>
            <a:ext cx="8021784" cy="5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使用内连接查询语句，从</a:t>
            </a:r>
            <a:r>
              <a:rPr lang="en-US" altLang="zh-CN" sz="1600"/>
              <a:t>staff</a:t>
            </a:r>
            <a:r>
              <a:rPr lang="zh-CN" altLang="en-US" sz="1600"/>
              <a:t>表中查询薪资低于</a:t>
            </a:r>
            <a:r>
              <a:rPr lang="en-US" altLang="zh-CN" sz="1600"/>
              <a:t>15000</a:t>
            </a:r>
            <a:r>
              <a:rPr lang="zh-CN" altLang="en-US" sz="1600"/>
              <a:t>的员工的</a:t>
            </a:r>
            <a:r>
              <a:rPr lang="en-US" altLang="zh-CN" sz="1600"/>
              <a:t>staff_id</a:t>
            </a:r>
            <a:r>
              <a:rPr lang="zh-CN" altLang="en-US" sz="1600"/>
              <a:t>（员工</a:t>
            </a:r>
            <a:r>
              <a:rPr lang="en-US" altLang="zh-CN" sz="1600"/>
              <a:t>ID</a:t>
            </a:r>
            <a:r>
              <a:rPr lang="zh-CN" altLang="en-US" sz="1600"/>
              <a:t>）、</a:t>
            </a:r>
            <a:r>
              <a:rPr lang="en-US" altLang="zh-CN" sz="1600"/>
              <a:t>name</a:t>
            </a:r>
            <a:r>
              <a:rPr lang="zh-CN" altLang="en-US" sz="1600"/>
              <a:t>（姓名）和</a:t>
            </a:r>
            <a:r>
              <a:rPr lang="en-US" altLang="zh-CN" sz="1600"/>
              <a:t>money</a:t>
            </a:r>
            <a:r>
              <a:rPr lang="zh-CN" altLang="en-US" sz="1600"/>
              <a:t>（薪资）。</a:t>
            </a:r>
          </a:p>
        </p:txBody>
      </p:sp>
      <p:sp>
        <p:nvSpPr>
          <p:cNvPr id="10" name="文本框 41">
            <a:extLst>
              <a:ext uri="{FF2B5EF4-FFF2-40B4-BE49-F238E27FC236}">
                <a16:creationId xmlns:a16="http://schemas.microsoft.com/office/drawing/2014/main" id="{7F5722DE-D15D-95B7-FCCA-A6F5ADC54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436" y="3342160"/>
            <a:ext cx="10421256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首先选择数据库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，然后执行内连接查询语句，结果如下：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511C7E43-E9B4-E014-810A-DCE6880AE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834" y="5935759"/>
            <a:ext cx="10421256" cy="5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此处查询的两个表是同一个表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，为防止产生二义性，使用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AS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关键字为表起了别名，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staff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次以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s1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为别名出现，第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次以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为别名出现。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INNER JOIN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连接两个表，并按照第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个表的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money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值对数据进行过滤。</a:t>
            </a:r>
          </a:p>
        </p:txBody>
      </p:sp>
    </p:spTree>
    <p:extLst>
      <p:ext uri="{BB962C8B-B14F-4D97-AF65-F5344CB8AC3E}">
        <p14:creationId xmlns:p14="http://schemas.microsoft.com/office/powerpoint/2010/main" val="262509688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16FE3-F9DE-2499-945F-449D9A26A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>
            <a:extLst>
              <a:ext uri="{FF2B5EF4-FFF2-40B4-BE49-F238E27FC236}">
                <a16:creationId xmlns:a16="http://schemas.microsoft.com/office/drawing/2014/main" id="{52D95689-0C46-B609-66DB-ABE5677A1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045" y="1052736"/>
            <a:ext cx="10426887" cy="73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noProof="1">
                <a:solidFill>
                  <a:srgbClr val="FF0000"/>
                </a:solidFill>
              </a:rPr>
              <a:t>外连接查询</a:t>
            </a:r>
            <a:r>
              <a:rPr lang="zh-CN" altLang="en-US" noProof="1"/>
              <a:t>（</a:t>
            </a:r>
            <a:r>
              <a:rPr lang="en-US" altLang="zh-CN" noProof="1"/>
              <a:t>OUTER JOIN</a:t>
            </a:r>
            <a:r>
              <a:rPr lang="zh-CN" altLang="en-US" noProof="1"/>
              <a:t>）是以一张表为基表，根据连接条件，与另外一张表的每一行进行匹配，如果没有匹配上，则在相关联的结果行中，另一张表的所有选择列均返回空值。</a:t>
            </a:r>
            <a:endParaRPr lang="zh-CN" altLang="en-US"/>
          </a:p>
        </p:txBody>
      </p:sp>
      <p:sp>
        <p:nvSpPr>
          <p:cNvPr id="3" name="文本框 10">
            <a:extLst>
              <a:ext uri="{FF2B5EF4-FFF2-40B4-BE49-F238E27FC236}">
                <a16:creationId xmlns:a16="http://schemas.microsoft.com/office/drawing/2014/main" id="{F223C2C2-5552-A5DB-59AC-4225B0304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443" y="1742032"/>
            <a:ext cx="10426887" cy="733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500"/>
              </a:lnSpc>
            </a:pPr>
            <a:r>
              <a:rPr lang="zh-CN" altLang="en-US" noProof="1"/>
              <a:t>外连接查询通常分为两种：</a:t>
            </a:r>
            <a:r>
              <a:rPr lang="zh-CN" altLang="en-US" noProof="1">
                <a:solidFill>
                  <a:srgbClr val="FF0000"/>
                </a:solidFill>
              </a:rPr>
              <a:t>左连接查询（</a:t>
            </a:r>
            <a:r>
              <a:rPr lang="en-US" altLang="zh-CN" noProof="1">
                <a:solidFill>
                  <a:srgbClr val="FF0000"/>
                </a:solidFill>
              </a:rPr>
              <a:t>LEFT JOIN</a:t>
            </a:r>
            <a:r>
              <a:rPr lang="zh-CN" altLang="en-US" noProof="1">
                <a:solidFill>
                  <a:srgbClr val="FF0000"/>
                </a:solidFill>
              </a:rPr>
              <a:t>）</a:t>
            </a:r>
            <a:r>
              <a:rPr lang="zh-CN" altLang="en-US" noProof="1"/>
              <a:t>和</a:t>
            </a:r>
            <a:r>
              <a:rPr lang="zh-CN" altLang="en-US" noProof="1">
                <a:solidFill>
                  <a:srgbClr val="FF0000"/>
                </a:solidFill>
              </a:rPr>
              <a:t>右连接查询（</a:t>
            </a:r>
            <a:r>
              <a:rPr lang="en-US" altLang="zh-CN" noProof="1">
                <a:solidFill>
                  <a:srgbClr val="FF0000"/>
                </a:solidFill>
              </a:rPr>
              <a:t>RIGHT JOIN</a:t>
            </a:r>
            <a:r>
              <a:rPr lang="zh-CN" altLang="en-US" noProof="1">
                <a:solidFill>
                  <a:srgbClr val="FF0000"/>
                </a:solidFill>
              </a:rPr>
              <a:t>）</a:t>
            </a:r>
            <a:r>
              <a:rPr lang="zh-CN" altLang="en-US" noProof="1"/>
              <a:t>。其基本语法形式如下：</a:t>
            </a:r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37A50D6-A321-52F4-6B38-830893EC483E}"/>
              </a:ext>
            </a:extLst>
          </p:cNvPr>
          <p:cNvSpPr/>
          <p:nvPr/>
        </p:nvSpPr>
        <p:spPr>
          <a:xfrm>
            <a:off x="1144540" y="2512282"/>
            <a:ext cx="10052154" cy="676652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5" name="文本框 38">
            <a:extLst>
              <a:ext uri="{FF2B5EF4-FFF2-40B4-BE49-F238E27FC236}">
                <a16:creationId xmlns:a16="http://schemas.microsoft.com/office/drawing/2014/main" id="{113175F6-9CAA-00A0-FEA8-FF7A07E83A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2436" y="2476699"/>
            <a:ext cx="8478042" cy="7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SELECT {*|col_list} FROM table_name1 </a:t>
            </a:r>
          </a:p>
          <a:p>
            <a:pPr eaLnBrk="1" hangingPunct="1">
              <a:lnSpc>
                <a:spcPts val="2500"/>
              </a:lnSpc>
            </a:pPr>
            <a:r>
              <a:rPr lang="en-US" altLang="zh-CN" sz="1600">
                <a:solidFill>
                  <a:srgbClr val="FF0000"/>
                </a:solidFill>
              </a:rPr>
              <a:t>{LEFT|RIGHT} [OUTER] JOIN table_name2 ON condition;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D900EAA-323F-6525-AA43-B845B8E8FC14}"/>
              </a:ext>
            </a:extLst>
          </p:cNvPr>
          <p:cNvSpPr/>
          <p:nvPr/>
        </p:nvSpPr>
        <p:spPr>
          <a:xfrm>
            <a:off x="1066604" y="4382993"/>
            <a:ext cx="9882453" cy="383074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7" name="文本框 38">
            <a:extLst>
              <a:ext uri="{FF2B5EF4-FFF2-40B4-BE49-F238E27FC236}">
                <a16:creationId xmlns:a16="http://schemas.microsoft.com/office/drawing/2014/main" id="{C27ADBB3-9481-7E7C-2777-989C802C4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4499" y="4419144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USE db_shop;</a:t>
            </a:r>
          </a:p>
        </p:txBody>
      </p:sp>
      <p:sp>
        <p:nvSpPr>
          <p:cNvPr id="8" name="文本框 41">
            <a:extLst>
              <a:ext uri="{FF2B5EF4-FFF2-40B4-BE49-F238E27FC236}">
                <a16:creationId xmlns:a16="http://schemas.microsoft.com/office/drawing/2014/main" id="{A9BAEB9E-83BD-2D23-DF91-16A69AF5F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73" y="3860173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1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登录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MySQL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，并执行以下语句，选择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db_shop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数据库。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0663533-CAA9-1D19-3975-1BC892E4C4FF}"/>
              </a:ext>
            </a:extLst>
          </p:cNvPr>
          <p:cNvSpPr/>
          <p:nvPr/>
        </p:nvSpPr>
        <p:spPr>
          <a:xfrm>
            <a:off x="1068002" y="5282014"/>
            <a:ext cx="9882453" cy="406840"/>
          </a:xfrm>
          <a:prstGeom prst="rect">
            <a:avLst/>
          </a:prstGeom>
          <a:solidFill>
            <a:schemeClr val="bg2"/>
          </a:solidFill>
          <a:ln w="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10" name="文本框 38">
            <a:extLst>
              <a:ext uri="{FF2B5EF4-FFF2-40B4-BE49-F238E27FC236}">
                <a16:creationId xmlns:a16="http://schemas.microsoft.com/office/drawing/2014/main" id="{89E2B892-0DAE-2AF9-1AD5-E6A540FE9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897" y="5326554"/>
            <a:ext cx="857463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/>
            <a:r>
              <a:rPr lang="en-US" altLang="zh-CN" sz="1400">
                <a:solidFill>
                  <a:srgbClr val="FF0000"/>
                </a:solidFill>
              </a:rPr>
              <a:t>SET FOREIGN_KEY_CHECKS=0;</a:t>
            </a:r>
          </a:p>
        </p:txBody>
      </p:sp>
      <p:sp>
        <p:nvSpPr>
          <p:cNvPr id="11" name="文本框 41">
            <a:extLst>
              <a:ext uri="{FF2B5EF4-FFF2-40B4-BE49-F238E27FC236}">
                <a16:creationId xmlns:a16="http://schemas.microsoft.com/office/drawing/2014/main" id="{6C64AFDC-C1D8-E151-4D3A-C793E923B3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771" y="4775972"/>
            <a:ext cx="104212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</a:rPr>
              <a:t>步骤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 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执行以下语句，关闭</a:t>
            </a:r>
            <a:r>
              <a:rPr lang="en-US" altLang="zh-CN" sz="1600">
                <a:solidFill>
                  <a:schemeClr val="tx1">
                    <a:lumMod val="65000"/>
                    <a:lumOff val="35000"/>
                  </a:schemeClr>
                </a:solidFill>
              </a:rPr>
              <a:t>orders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表的外键约束。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D4F9BB4-E942-8C5F-E389-A92B1A245B54}"/>
              </a:ext>
            </a:extLst>
          </p:cNvPr>
          <p:cNvGrpSpPr/>
          <p:nvPr/>
        </p:nvGrpSpPr>
        <p:grpSpPr>
          <a:xfrm>
            <a:off x="842449" y="3214735"/>
            <a:ext cx="2183765" cy="600710"/>
            <a:chOff x="1320" y="4641"/>
            <a:chExt cx="3439" cy="946"/>
          </a:xfrm>
          <a:solidFill>
            <a:schemeClr val="accent6"/>
          </a:solidFill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FB19415-9F0B-8EC5-B979-653D4ABE2D8E}"/>
                </a:ext>
              </a:extLst>
            </p:cNvPr>
            <p:cNvSpPr/>
            <p:nvPr/>
          </p:nvSpPr>
          <p:spPr>
            <a:xfrm>
              <a:off x="1320" y="4641"/>
              <a:ext cx="946" cy="946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noProof="1">
                <a:sym typeface="Arial" panose="020B0604020202020204" pitchFamily="34" charset="0"/>
              </a:endParaRPr>
            </a:p>
          </p:txBody>
        </p:sp>
        <p:sp>
          <p:nvSpPr>
            <p:cNvPr id="21" name="圆角矩形 13">
              <a:extLst>
                <a:ext uri="{FF2B5EF4-FFF2-40B4-BE49-F238E27FC236}">
                  <a16:creationId xmlns:a16="http://schemas.microsoft.com/office/drawing/2014/main" id="{C3CC6497-DF23-C2C9-04E8-869AFE973E04}"/>
                </a:ext>
              </a:extLst>
            </p:cNvPr>
            <p:cNvSpPr/>
            <p:nvPr/>
          </p:nvSpPr>
          <p:spPr>
            <a:xfrm>
              <a:off x="1673" y="4793"/>
              <a:ext cx="3086" cy="643"/>
            </a:xfrm>
            <a:prstGeom prst="roundRect">
              <a:avLst/>
            </a:prstGeom>
            <a:grpFill/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【</a:t>
              </a:r>
              <a:r>
                <a:rPr lang="zh-CN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实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例</a:t>
              </a:r>
              <a:r>
                <a:rPr lang="en-US" altLang="zh-CN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4</a:t>
              </a:r>
              <a:r>
                <a:rPr lang="en-US" altLang="en-US" b="1" noProof="1">
                  <a:solidFill>
                    <a:schemeClr val="bg1"/>
                  </a:solidFill>
                  <a:latin typeface="微软雅黑" panose="020B0503020204020204" pitchFamily="34" charset="-122"/>
                  <a:sym typeface="+mn-ea"/>
                </a:rPr>
                <a:t>】</a:t>
              </a:r>
              <a:endParaRPr lang="zh-CN" altLang="en-US" noProof="1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36">
            <a:extLst>
              <a:ext uri="{FF2B5EF4-FFF2-40B4-BE49-F238E27FC236}">
                <a16:creationId xmlns:a16="http://schemas.microsoft.com/office/drawing/2014/main" id="{CD9D2AAD-2D25-DC85-12A1-6819A284B1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2436" y="3348353"/>
            <a:ext cx="8021784" cy="33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600"/>
              <a:t>执行</a:t>
            </a:r>
            <a:r>
              <a:rPr lang="en-US" altLang="zh-CN" sz="1600"/>
              <a:t>SQL</a:t>
            </a:r>
            <a:r>
              <a:rPr lang="zh-CN" altLang="en-US" sz="1600"/>
              <a:t>语句，向</a:t>
            </a:r>
            <a:r>
              <a:rPr lang="en-US" altLang="zh-CN" sz="1600"/>
              <a:t>orders</a:t>
            </a:r>
            <a:r>
              <a:rPr lang="zh-CN" altLang="en-US" sz="1600"/>
              <a:t>表中插入数据。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367857F-5101-0EB4-40CD-FED06256BBF0}"/>
              </a:ext>
            </a:extLst>
          </p:cNvPr>
          <p:cNvGrpSpPr/>
          <p:nvPr/>
        </p:nvGrpSpPr>
        <p:grpSpPr>
          <a:xfrm>
            <a:off x="821670" y="5695444"/>
            <a:ext cx="10096656" cy="1071395"/>
            <a:chOff x="812800" y="4424635"/>
            <a:chExt cx="10580688" cy="1800000"/>
          </a:xfrm>
        </p:grpSpPr>
        <p:sp>
          <p:nvSpPr>
            <p:cNvPr id="16" name="圆角矩形 16">
              <a:extLst>
                <a:ext uri="{FF2B5EF4-FFF2-40B4-BE49-F238E27FC236}">
                  <a16:creationId xmlns:a16="http://schemas.microsoft.com/office/drawing/2014/main" id="{B1A27689-104B-5581-F25F-7CAA293A80A7}"/>
                </a:ext>
              </a:extLst>
            </p:cNvPr>
            <p:cNvSpPr/>
            <p:nvPr/>
          </p:nvSpPr>
          <p:spPr>
            <a:xfrm>
              <a:off x="1506538" y="4433966"/>
              <a:ext cx="9886950" cy="1787525"/>
            </a:xfrm>
            <a:prstGeom prst="roundRect">
              <a:avLst/>
            </a:pr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1054564-EF53-CB94-FEA3-5B133039E4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800" y="4424635"/>
              <a:ext cx="1927225" cy="1800000"/>
              <a:chOff x="1350" y="2421"/>
              <a:chExt cx="3035" cy="3606"/>
            </a:xfrm>
          </p:grpSpPr>
          <p:sp>
            <p:nvSpPr>
              <p:cNvPr id="18" name="Flowchart: Off-page Connector 32">
                <a:extLst>
                  <a:ext uri="{FF2B5EF4-FFF2-40B4-BE49-F238E27FC236}">
                    <a16:creationId xmlns:a16="http://schemas.microsoft.com/office/drawing/2014/main" id="{A397EC13-1D0B-7319-30F1-400E668BED06}"/>
                  </a:ext>
                </a:extLst>
              </p:cNvPr>
              <p:cNvSpPr/>
              <p:nvPr/>
            </p:nvSpPr>
            <p:spPr>
              <a:xfrm rot="16200000">
                <a:off x="1516" y="3158"/>
                <a:ext cx="3606" cy="2132"/>
              </a:xfrm>
              <a:custGeom>
                <a:avLst/>
                <a:gdLst>
                  <a:gd name="connsiteX0" fmla="*/ 10 w 1538"/>
                  <a:gd name="connsiteY0" fmla="*/ 0 h 2133"/>
                  <a:gd name="connsiteX1" fmla="*/ 1538 w 1538"/>
                  <a:gd name="connsiteY1" fmla="*/ 16 h 2133"/>
                  <a:gd name="connsiteX2" fmla="*/ 1530 w 1538"/>
                  <a:gd name="connsiteY2" fmla="*/ 1485 h 2133"/>
                  <a:gd name="connsiteX3" fmla="*/ 765 w 1538"/>
                  <a:gd name="connsiteY3" fmla="*/ 2133 h 2133"/>
                  <a:gd name="connsiteX4" fmla="*/ 0 w 1538"/>
                  <a:gd name="connsiteY4" fmla="*/ 1485 h 2133"/>
                  <a:gd name="connsiteX5" fmla="*/ 10 w 1538"/>
                  <a:gd name="connsiteY5" fmla="*/ 0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38" h="2133">
                    <a:moveTo>
                      <a:pt x="10" y="0"/>
                    </a:moveTo>
                    <a:lnTo>
                      <a:pt x="1538" y="16"/>
                    </a:lnTo>
                    <a:lnTo>
                      <a:pt x="1530" y="1485"/>
                    </a:lnTo>
                    <a:lnTo>
                      <a:pt x="765" y="2133"/>
                    </a:lnTo>
                    <a:lnTo>
                      <a:pt x="0" y="1485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en-US" sz="3600" noProof="1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9" name="Round Same Side Corner Rectangle 33">
                <a:extLst>
                  <a:ext uri="{FF2B5EF4-FFF2-40B4-BE49-F238E27FC236}">
                    <a16:creationId xmlns:a16="http://schemas.microsoft.com/office/drawing/2014/main" id="{3BFEEF7B-7CAD-17A0-12EA-81407DBC40CB}"/>
                  </a:ext>
                </a:extLst>
              </p:cNvPr>
              <p:cNvSpPr/>
              <p:nvPr/>
            </p:nvSpPr>
            <p:spPr>
              <a:xfrm rot="16200000">
                <a:off x="724" y="3054"/>
                <a:ext cx="3590" cy="2338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zh-CN" altLang="en-US" sz="2800" b="1" noProof="1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</a:rPr>
                  <a:t>提示</a:t>
                </a:r>
                <a:endParaRPr lang="zh-CN" altLang="zh-CN" sz="2800" b="1" noProof="1">
                  <a:solidFill>
                    <a:schemeClr val="bg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5" name="文本框 41">
            <a:extLst>
              <a:ext uri="{FF2B5EF4-FFF2-40B4-BE49-F238E27FC236}">
                <a16:creationId xmlns:a16="http://schemas.microsoft.com/office/drawing/2014/main" id="{AC9E1888-A82F-49E4-740B-A5267A91C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2655" y="5777679"/>
            <a:ext cx="8099502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微软雅黑" pitchFamily="34" charset="-122"/>
                <a:cs typeface="+mn-cs"/>
              </a:defRPr>
            </a:lvl9pPr>
          </a:lstStyle>
          <a:p>
            <a:pPr algn="just" eaLnBrk="1" hangingPunct="1">
              <a:lnSpc>
                <a:spcPts val="2200"/>
              </a:lnSpc>
            </a:pPr>
            <a:r>
              <a:rPr lang="zh-CN" altLang="en-US" sz="1500" dirty="0">
                <a:solidFill>
                  <a:schemeClr val="bg1"/>
                </a:solidFill>
              </a:rPr>
              <a:t>对于先创建表关系，之后才插入数据的表，在其中插入数据时需要先关闭外键约束，否则会插入不成功。由于前面在创建</a:t>
            </a:r>
            <a:r>
              <a:rPr lang="en-US" altLang="zh-CN" sz="1500" dirty="0">
                <a:solidFill>
                  <a:schemeClr val="bg1"/>
                </a:solidFill>
              </a:rPr>
              <a:t>orders</a:t>
            </a:r>
            <a:r>
              <a:rPr lang="zh-CN" altLang="en-US" sz="1500" dirty="0">
                <a:solidFill>
                  <a:schemeClr val="bg1"/>
                </a:solidFill>
              </a:rPr>
              <a:t>表时为其设置了外键约束，此处先将其关闭，待插入数据后再开启。开启表外键约束的语句为</a:t>
            </a:r>
            <a:r>
              <a:rPr lang="en-US" altLang="zh-CN" sz="1500" dirty="0">
                <a:solidFill>
                  <a:schemeClr val="bg1"/>
                </a:solidFill>
              </a:rPr>
              <a:t>SET FOREIGN_KEY_CHECKS=1;</a:t>
            </a:r>
            <a:r>
              <a:rPr lang="zh-CN" altLang="en-US" sz="15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0374101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MmE3ODljNmM3OTdiZmM2NTBiNTU4NGE3OTk1NjExMG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11</TotalTime>
  <Words>5706</Words>
  <Application>Microsoft Office PowerPoint</Application>
  <PresentationFormat>宽屏</PresentationFormat>
  <Paragraphs>457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微软雅黑</vt:lpstr>
      <vt:lpstr>Arial</vt:lpstr>
      <vt:lpstr>Calibri</vt:lpstr>
      <vt:lpstr>Impact</vt:lpstr>
      <vt:lpstr>Roboto Light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昌港 徐</cp:lastModifiedBy>
  <cp:revision>186</cp:revision>
  <dcterms:created xsi:type="dcterms:W3CDTF">2014-01-13T14:27:00Z</dcterms:created>
  <dcterms:modified xsi:type="dcterms:W3CDTF">2024-11-12T00:48:12Z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E878210423CE4FA895E9EC0BB90DA950_13</vt:lpwstr>
  </property>
  <property fmtid="{D5CDD505-2E9C-101B-9397-08002B2CF9AE}" pid="3" name="KSOProductBuildVer">
    <vt:lpwstr>2052-12.1.0.18608</vt:lpwstr>
  </property>
</Properties>
</file>