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59"/>
  </p:notesMasterIdLst>
  <p:handoutMasterIdLst>
    <p:handoutMasterId r:id="rId60"/>
  </p:handoutMasterIdLst>
  <p:sldIdLst>
    <p:sldId id="466" r:id="rId3"/>
    <p:sldId id="469" r:id="rId4"/>
    <p:sldId id="470" r:id="rId5"/>
    <p:sldId id="471" r:id="rId6"/>
    <p:sldId id="472" r:id="rId7"/>
    <p:sldId id="473" r:id="rId8"/>
    <p:sldId id="474" r:id="rId9"/>
    <p:sldId id="475" r:id="rId10"/>
    <p:sldId id="476" r:id="rId11"/>
    <p:sldId id="477" r:id="rId12"/>
    <p:sldId id="478" r:id="rId13"/>
    <p:sldId id="479" r:id="rId14"/>
    <p:sldId id="480" r:id="rId15"/>
    <p:sldId id="481" r:id="rId16"/>
    <p:sldId id="482" r:id="rId17"/>
    <p:sldId id="483" r:id="rId18"/>
    <p:sldId id="484" r:id="rId19"/>
    <p:sldId id="485" r:id="rId20"/>
    <p:sldId id="486" r:id="rId21"/>
    <p:sldId id="487" r:id="rId22"/>
    <p:sldId id="488" r:id="rId23"/>
    <p:sldId id="489" r:id="rId24"/>
    <p:sldId id="490" r:id="rId25"/>
    <p:sldId id="491" r:id="rId26"/>
    <p:sldId id="492" r:id="rId27"/>
    <p:sldId id="493" r:id="rId28"/>
    <p:sldId id="494" r:id="rId29"/>
    <p:sldId id="498" r:id="rId30"/>
    <p:sldId id="499" r:id="rId31"/>
    <p:sldId id="500" r:id="rId32"/>
    <p:sldId id="501" r:id="rId33"/>
    <p:sldId id="502" r:id="rId34"/>
    <p:sldId id="503" r:id="rId35"/>
    <p:sldId id="504" r:id="rId36"/>
    <p:sldId id="505" r:id="rId37"/>
    <p:sldId id="506" r:id="rId38"/>
    <p:sldId id="542" r:id="rId39"/>
    <p:sldId id="521" r:id="rId40"/>
    <p:sldId id="522" r:id="rId41"/>
    <p:sldId id="523" r:id="rId42"/>
    <p:sldId id="524" r:id="rId43"/>
    <p:sldId id="525" r:id="rId44"/>
    <p:sldId id="526" r:id="rId45"/>
    <p:sldId id="527" r:id="rId46"/>
    <p:sldId id="528" r:id="rId47"/>
    <p:sldId id="529" r:id="rId48"/>
    <p:sldId id="530" r:id="rId49"/>
    <p:sldId id="531" r:id="rId50"/>
    <p:sldId id="532" r:id="rId51"/>
    <p:sldId id="533" r:id="rId52"/>
    <p:sldId id="534" r:id="rId53"/>
    <p:sldId id="535" r:id="rId54"/>
    <p:sldId id="536" r:id="rId55"/>
    <p:sldId id="537" r:id="rId56"/>
    <p:sldId id="538" r:id="rId57"/>
    <p:sldId id="468" r:id="rId58"/>
  </p:sldIdLst>
  <p:sldSz cx="12192000" cy="6858000"/>
  <p:notesSz cx="6858000" cy="9144000"/>
  <p:custDataLst>
    <p:tags r:id="rId61"/>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6"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4874CB"/>
    <a:srgbClr val="1B5A9D"/>
    <a:srgbClr val="389B39"/>
    <a:srgbClr val="2492BC"/>
    <a:srgbClr val="339AC1"/>
    <a:srgbClr val="2691BD"/>
    <a:srgbClr val="78C7ED"/>
    <a:srgbClr val="E97915"/>
    <a:srgbClr val="379B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05"/>
    <p:restoredTop sz="94619"/>
  </p:normalViewPr>
  <p:slideViewPr>
    <p:cSldViewPr showGuides="1">
      <p:cViewPr varScale="1">
        <p:scale>
          <a:sx n="107" d="100"/>
          <a:sy n="107" d="100"/>
        </p:scale>
        <p:origin x="91" y="274"/>
      </p:cViewPr>
      <p:guideLst>
        <p:guide orient="horz" pos="2156"/>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tags" Target="tags/tag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C6CD907B-4F5A-4CC1-B227-0B6326A0A05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2024/12/22</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FA9358B-EE37-4E8F-BE4A-AFBAD25C69C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2024/12/22</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4" name="矩形 3"/>
          <p:cNvSpPr/>
          <p:nvPr userDrawn="1">
            <p:custDataLst>
              <p:tags r:id="rId3"/>
            </p:custDataLst>
          </p:nvPr>
        </p:nvSpPr>
        <p:spPr>
          <a:xfrm>
            <a:off x="172995" y="160638"/>
            <a:ext cx="11825416" cy="6524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F:/1-原电脑资料/贤达教育/logo/云课堂logo/贤达云课堂logo+文字（蓝）.png贤达云课堂logo+文字（蓝）"/>
          <p:cNvPicPr>
            <a:picLocks noChangeAspect="1"/>
          </p:cNvPicPr>
          <p:nvPr userDrawn="1"/>
        </p:nvPicPr>
        <p:blipFill>
          <a:blip r:embed="rId4"/>
          <a:srcRect t="8345" b="8345"/>
          <a:stretch>
            <a:fillRect/>
          </a:stretch>
        </p:blipFill>
        <p:spPr>
          <a:xfrm>
            <a:off x="191135" y="188595"/>
            <a:ext cx="3283585" cy="13677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4" name="直接连接符 3"/>
          <p:cNvCxnSpPr/>
          <p:nvPr/>
        </p:nvCxnSpPr>
        <p:spPr>
          <a:xfrm>
            <a:off x="0" y="962660"/>
            <a:ext cx="12216765" cy="17780"/>
          </a:xfrm>
          <a:prstGeom prst="line">
            <a:avLst/>
          </a:prstGeom>
          <a:ln>
            <a:solidFill>
              <a:srgbClr val="0070C0"/>
            </a:solidFill>
          </a:ln>
        </p:spPr>
        <p:style>
          <a:lnRef idx="3">
            <a:schemeClr val="accent1"/>
          </a:lnRef>
          <a:fillRef idx="0">
            <a:srgbClr val="FFFFFF"/>
          </a:fillRef>
          <a:effectRef idx="0">
            <a:srgbClr val="FFFFFF"/>
          </a:effectRef>
          <a:fontRef idx="minor">
            <a:schemeClr val="tx1"/>
          </a:fontRef>
        </p:style>
      </p:cxnSp>
      <p:pic>
        <p:nvPicPr>
          <p:cNvPr id="8" name="图片 7" descr="F:/1-原电脑资料/贤达教育/logo/云课堂logo/贤达云课堂logo+文字（蓝）.png贤达云课堂logo+文字（蓝）"/>
          <p:cNvPicPr>
            <a:picLocks noChangeAspect="1"/>
          </p:cNvPicPr>
          <p:nvPr userDrawn="1"/>
        </p:nvPicPr>
        <p:blipFill>
          <a:blip r:embed="rId3"/>
          <a:srcRect t="8319" b="8319"/>
          <a:stretch>
            <a:fillRect/>
          </a:stretch>
        </p:blipFill>
        <p:spPr>
          <a:xfrm>
            <a:off x="0" y="45085"/>
            <a:ext cx="2148840" cy="895985"/>
          </a:xfrm>
          <a:prstGeom prst="rect">
            <a:avLst/>
          </a:prstGeom>
        </p:spPr>
      </p:pic>
      <p:pic>
        <p:nvPicPr>
          <p:cNvPr id="9" name="图片 8" descr="F:/1-原电脑资料/贤达教育/logo/云课堂logo/贤达云课堂logo+文字（蓝）.png贤达云课堂logo+文字（蓝）"/>
          <p:cNvPicPr>
            <a:picLocks noChangeAspect="1"/>
          </p:cNvPicPr>
          <p:nvPr userDrawn="1"/>
        </p:nvPicPr>
        <p:blipFill>
          <a:blip r:embed="rId3">
            <a:alphaModFix amt="10000"/>
          </a:blip>
          <a:srcRect t="8343" b="8343"/>
          <a:stretch>
            <a:fillRect/>
          </a:stretch>
        </p:blipFill>
        <p:spPr>
          <a:xfrm>
            <a:off x="2764155" y="1988820"/>
            <a:ext cx="6663690" cy="277622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2173" y="1755666"/>
            <a:ext cx="5419983" cy="2123658"/>
          </a:xfrm>
          <a:prstGeom prst="rect">
            <a:avLst/>
          </a:prstGeom>
        </p:spPr>
        <p:txBody>
          <a:bodyPr wrap="square">
            <a:spAutoFit/>
            <a:extLst>
              <a:ext uri="{4A0BC546-FE56-4ADE-93B0-CB8AF2F6F144}">
                <wpsdc:textFrameExt xmlns="" xmlns:wpsdc="http://www.wps.cn/officeDocument/2022/drawingmlCustomData" type="title"/>
              </a:ext>
            </a:extLst>
          </a:bodyPr>
          <a:lstStyle/>
          <a:p>
            <a:pPr algn="ctr"/>
            <a:r>
              <a:rPr lang="en-US" altLang="zh-CN" sz="4400" b="1" spc="400" dirty="0">
                <a:solidFill>
                  <a:srgbClr val="0070C0"/>
                </a:solidFill>
                <a:latin typeface="Arial" panose="020B0604020202020204" pitchFamily="34" charset="0"/>
                <a:ea typeface="微软雅黑" panose="020B0503020204020204" charset="-122"/>
              </a:rPr>
              <a:t>MySQL</a:t>
            </a:r>
            <a:r>
              <a:rPr lang="zh-CN" altLang="en-US" sz="4400" b="1" spc="400" dirty="0">
                <a:solidFill>
                  <a:srgbClr val="0070C0"/>
                </a:solidFill>
                <a:latin typeface="Arial" panose="020B0604020202020204" pitchFamily="34" charset="0"/>
                <a:ea typeface="微软雅黑" panose="020B0503020204020204" charset="-122"/>
              </a:rPr>
              <a:t>数据库项目驱动教程</a:t>
            </a:r>
          </a:p>
          <a:p>
            <a:pPr algn="ctr"/>
            <a:endParaRPr lang="zh-CN" altLang="en-US" sz="4400" b="1" spc="400" dirty="0">
              <a:solidFill>
                <a:srgbClr val="0070C0"/>
              </a:solidFill>
              <a:latin typeface="Arial" panose="020B0604020202020204" pitchFamily="34" charset="0"/>
              <a:ea typeface="微软雅黑" panose="020B0503020204020204" charset="-122"/>
            </a:endParaRPr>
          </a:p>
        </p:txBody>
      </p:sp>
      <p:sp>
        <p:nvSpPr>
          <p:cNvPr id="6" name="文本框 5"/>
          <p:cNvSpPr txBox="1"/>
          <p:nvPr/>
        </p:nvSpPr>
        <p:spPr>
          <a:xfrm>
            <a:off x="335360" y="3274675"/>
            <a:ext cx="6408916"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模块四</a:t>
            </a:r>
            <a:r>
              <a:rPr lang="en-US" altLang="zh-CN" sz="3600" b="1" spc="200" dirty="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查询与维护数据表</a:t>
            </a:r>
          </a:p>
        </p:txBody>
      </p:sp>
      <p:sp>
        <p:nvSpPr>
          <p:cNvPr id="7" name="文本框 6"/>
          <p:cNvSpPr txBox="1"/>
          <p:nvPr/>
        </p:nvSpPr>
        <p:spPr>
          <a:xfrm>
            <a:off x="263352" y="4174470"/>
            <a:ext cx="6644120"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sz="2800" b="1" spc="200">
                <a:solidFill>
                  <a:srgbClr val="0070C0"/>
                </a:solidFill>
                <a:latin typeface="微软雅黑" panose="020B0503020204020204" charset="-122"/>
                <a:ea typeface="微软雅黑" panose="020B0503020204020204" charset="-122"/>
                <a:cs typeface="微软雅黑" panose="020B0503020204020204" charset="-122"/>
              </a:rPr>
              <a:t>任务</a:t>
            </a:r>
            <a:r>
              <a:rPr lang="zh-CN" altLang="en-US" sz="2800" b="1" spc="200">
                <a:solidFill>
                  <a:srgbClr val="0070C0"/>
                </a:solidFill>
                <a:latin typeface="微软雅黑" panose="020B0503020204020204" charset="-122"/>
                <a:ea typeface="微软雅黑" panose="020B0503020204020204" charset="-122"/>
                <a:cs typeface="微软雅黑" panose="020B0503020204020204" charset="-122"/>
              </a:rPr>
              <a:t>二</a:t>
            </a:r>
            <a:r>
              <a:rPr lang="en-US" altLang="zh-CN" sz="2800" b="1" spc="20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单表数据查询</a:t>
            </a:r>
          </a:p>
        </p:txBody>
      </p:sp>
      <p:sp>
        <p:nvSpPr>
          <p:cNvPr id="8" name="文本框 7"/>
          <p:cNvSpPr txBox="1"/>
          <p:nvPr/>
        </p:nvSpPr>
        <p:spPr>
          <a:xfrm>
            <a:off x="1222375" y="5157385"/>
            <a:ext cx="4064000" cy="460375"/>
          </a:xfrm>
          <a:prstGeom prst="rect">
            <a:avLst/>
          </a:prstGeom>
        </p:spPr>
        <p:txBody>
          <a:bodyPr>
            <a:spAutoFit/>
            <a:extLst>
              <a:ext uri="{4A0BC546-FE56-4ADE-93B0-CB8AF2F6F144}">
                <wpsdc:textFrameExt xmlns="" xmlns:wpsdc="http://www.wps.cn/officeDocument/2022/drawingmlCustomData" type="text"/>
              </a:ext>
            </a:extLst>
          </a:bodyPr>
          <a:lstStyle/>
          <a:p>
            <a:pPr algn="ctr"/>
            <a:r>
              <a:rPr lang="zh-CN" altLang="en-US" sz="2400" b="1" dirty="0">
                <a:latin typeface="Arial" panose="020B0604020202020204" pitchFamily="34" charset="0"/>
                <a:ea typeface="微软雅黑" panose="020B0503020204020204" charset="-122"/>
              </a:rPr>
              <a:t>授课讲师：</a:t>
            </a:r>
            <a:r>
              <a:rPr lang="zh-CN" altLang="en-US" sz="2400" b="1" dirty="0">
                <a:ea typeface="微软雅黑" panose="020B0503020204020204" charset="-122"/>
              </a:rPr>
              <a:t>徐昌港</a:t>
            </a:r>
            <a:endParaRPr lang="zh-CN" altLang="en-US" sz="2400" b="1" dirty="0">
              <a:latin typeface="Arial" panose="020B0604020202020204" pitchFamily="34" charset="0"/>
              <a:ea typeface="微软雅黑" panose="020B0503020204020204" charset="-122"/>
            </a:endParaRPr>
          </a:p>
        </p:txBody>
      </p:sp>
      <p:pic>
        <p:nvPicPr>
          <p:cNvPr id="2" name="图片 1">
            <a:extLst>
              <a:ext uri="{FF2B5EF4-FFF2-40B4-BE49-F238E27FC236}">
                <a16:creationId xmlns:a16="http://schemas.microsoft.com/office/drawing/2014/main" id="{EC00545C-60F0-B812-166B-CD28DE743C2E}"/>
              </a:ext>
            </a:extLst>
          </p:cNvPr>
          <p:cNvPicPr>
            <a:picLocks noChangeAspect="1"/>
          </p:cNvPicPr>
          <p:nvPr/>
        </p:nvPicPr>
        <p:blipFill>
          <a:blip r:embed="rId2" cstate="print">
            <a:extLst>
              <a:ext uri="{28A0092B-C50C-407E-A947-70E740481C1C}">
                <a14:useLocalDpi xmlns:a14="http://schemas.microsoft.com/office/drawing/2010/main" val="0"/>
              </a:ext>
            </a:extLst>
          </a:blip>
          <a:srcRect t="7723" b="20965"/>
          <a:stretch/>
        </p:blipFill>
        <p:spPr>
          <a:xfrm>
            <a:off x="7464152" y="1628775"/>
            <a:ext cx="3312795" cy="39364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AEFB2-3302-154E-1B33-72004D3DA9B2}"/>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26150D12-3372-DEAF-4995-D5B9BC44AEC6}"/>
              </a:ext>
            </a:extLst>
          </p:cNvPr>
          <p:cNvSpPr txBox="1">
            <a:spLocks noChangeArrowheads="1"/>
          </p:cNvSpPr>
          <p:nvPr/>
        </p:nvSpPr>
        <p:spPr bwMode="auto">
          <a:xfrm>
            <a:off x="885670" y="1079478"/>
            <a:ext cx="10426887" cy="87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当用户需要查询数据库中符合一定条件的数据时，可以使用</a:t>
            </a:r>
            <a:r>
              <a:rPr lang="en-US" altLang="zh-CN" noProof="1"/>
              <a:t>WHERE</a:t>
            </a:r>
            <a:r>
              <a:rPr lang="zh-CN" altLang="en-US" noProof="1"/>
              <a:t>子句对表中的记录进行筛选，语法形式如下：</a:t>
            </a:r>
            <a:endParaRPr lang="zh-CN" altLang="en-US"/>
          </a:p>
        </p:txBody>
      </p:sp>
      <p:sp>
        <p:nvSpPr>
          <p:cNvPr id="3" name="矩形 2">
            <a:extLst>
              <a:ext uri="{FF2B5EF4-FFF2-40B4-BE49-F238E27FC236}">
                <a16:creationId xmlns:a16="http://schemas.microsoft.com/office/drawing/2014/main" id="{941650C2-F817-5904-2C3D-2452E589A1D6}"/>
              </a:ext>
            </a:extLst>
          </p:cNvPr>
          <p:cNvSpPr/>
          <p:nvPr/>
        </p:nvSpPr>
        <p:spPr>
          <a:xfrm>
            <a:off x="1094392" y="2007946"/>
            <a:ext cx="10052154" cy="57865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2444216-398E-97D4-35F7-A22BDD4CFC5C}"/>
              </a:ext>
            </a:extLst>
          </p:cNvPr>
          <p:cNvSpPr txBox="1">
            <a:spLocks noChangeArrowheads="1"/>
          </p:cNvSpPr>
          <p:nvPr/>
        </p:nvSpPr>
        <p:spPr bwMode="auto">
          <a:xfrm>
            <a:off x="2122288" y="2085189"/>
            <a:ext cx="6968444"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FROM table_name WHERE condition;</a:t>
            </a:r>
          </a:p>
        </p:txBody>
      </p:sp>
      <p:sp>
        <p:nvSpPr>
          <p:cNvPr id="5" name="文本框 10">
            <a:extLst>
              <a:ext uri="{FF2B5EF4-FFF2-40B4-BE49-F238E27FC236}">
                <a16:creationId xmlns:a16="http://schemas.microsoft.com/office/drawing/2014/main" id="{5BDEE36E-8C2C-0A39-6B34-65139E055A17}"/>
              </a:ext>
            </a:extLst>
          </p:cNvPr>
          <p:cNvSpPr txBox="1">
            <a:spLocks noChangeArrowheads="1"/>
          </p:cNvSpPr>
          <p:nvPr/>
        </p:nvSpPr>
        <p:spPr bwMode="auto">
          <a:xfrm>
            <a:off x="879443" y="2612866"/>
            <a:ext cx="10426887"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noProof="1"/>
              <a:t>WHERE</a:t>
            </a:r>
            <a:r>
              <a:rPr lang="zh-CN" altLang="en-US" noProof="1"/>
              <a:t>子句中可以使用多种条件判断符，如表</a:t>
            </a:r>
            <a:r>
              <a:rPr lang="en-US" altLang="zh-CN" noProof="1"/>
              <a:t>7-1</a:t>
            </a:r>
            <a:r>
              <a:rPr lang="zh-CN" altLang="en-US" noProof="1"/>
              <a:t>所示。</a:t>
            </a:r>
            <a:endParaRPr lang="zh-CN" altLang="en-US"/>
          </a:p>
        </p:txBody>
      </p:sp>
      <p:sp>
        <p:nvSpPr>
          <p:cNvPr id="6" name="矩形 5">
            <a:extLst>
              <a:ext uri="{FF2B5EF4-FFF2-40B4-BE49-F238E27FC236}">
                <a16:creationId xmlns:a16="http://schemas.microsoft.com/office/drawing/2014/main" id="{C880189D-85CB-66CC-D43B-DC0302AC91CE}"/>
              </a:ext>
            </a:extLst>
          </p:cNvPr>
          <p:cNvSpPr/>
          <p:nvPr/>
        </p:nvSpPr>
        <p:spPr>
          <a:xfrm>
            <a:off x="3906109" y="3330350"/>
            <a:ext cx="3637534"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表</a:t>
            </a:r>
            <a:r>
              <a:rPr lang="en-US" altLang="zh-CN" sz="1600" dirty="0"/>
              <a:t>1  WHERE</a:t>
            </a:r>
            <a:r>
              <a:rPr lang="zh-CN" altLang="en-US" sz="1600" dirty="0"/>
              <a:t>子句中可用的条件判断符</a:t>
            </a:r>
          </a:p>
        </p:txBody>
      </p:sp>
      <p:pic>
        <p:nvPicPr>
          <p:cNvPr id="7" name="table">
            <a:extLst>
              <a:ext uri="{FF2B5EF4-FFF2-40B4-BE49-F238E27FC236}">
                <a16:creationId xmlns:a16="http://schemas.microsoft.com/office/drawing/2014/main" id="{EBE8949D-9D48-3937-BEE1-93B8E0734C4D}"/>
              </a:ext>
            </a:extLst>
          </p:cNvPr>
          <p:cNvPicPr>
            <a:picLocks noChangeAspect="1"/>
          </p:cNvPicPr>
          <p:nvPr/>
        </p:nvPicPr>
        <p:blipFill>
          <a:blip r:embed="rId2"/>
          <a:stretch>
            <a:fillRect/>
          </a:stretch>
        </p:blipFill>
        <p:spPr>
          <a:xfrm>
            <a:off x="2122288" y="3791688"/>
            <a:ext cx="7588658" cy="2265918"/>
          </a:xfrm>
          <a:prstGeom prst="rect">
            <a:avLst/>
          </a:prstGeom>
        </p:spPr>
      </p:pic>
      <p:sp>
        <p:nvSpPr>
          <p:cNvPr id="8" name="矩形 7">
            <a:extLst>
              <a:ext uri="{FF2B5EF4-FFF2-40B4-BE49-F238E27FC236}">
                <a16:creationId xmlns:a16="http://schemas.microsoft.com/office/drawing/2014/main" id="{C8C1D2AB-7DD9-62E6-DAE9-95AC6C0DCC9D}"/>
              </a:ext>
            </a:extLst>
          </p:cNvPr>
          <p:cNvSpPr/>
          <p:nvPr/>
        </p:nvSpPr>
        <p:spPr>
          <a:xfrm>
            <a:off x="2122288" y="6073551"/>
            <a:ext cx="2460930" cy="307777"/>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400"/>
              <a:t>注：“</a:t>
            </a:r>
            <a:r>
              <a:rPr lang="en-US" altLang="zh-CN" sz="1400"/>
              <a:t>&lt;&gt;”</a:t>
            </a:r>
            <a:r>
              <a:rPr lang="zh-CN" altLang="en-US" sz="1400"/>
              <a:t>和“</a:t>
            </a:r>
            <a:r>
              <a:rPr lang="en-US" altLang="zh-CN" sz="1400"/>
              <a:t>!=”</a:t>
            </a:r>
            <a:r>
              <a:rPr lang="zh-CN" altLang="en-US" sz="1400"/>
              <a:t>功能相同。</a:t>
            </a:r>
          </a:p>
        </p:txBody>
      </p:sp>
    </p:spTree>
    <p:extLst>
      <p:ext uri="{BB962C8B-B14F-4D97-AF65-F5344CB8AC3E}">
        <p14:creationId xmlns:p14="http://schemas.microsoft.com/office/powerpoint/2010/main" val="100280403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F7906-7141-D27D-21FB-E7D66E803CD2}"/>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4D69E995-9E27-4705-0622-D645A77106C5}"/>
              </a:ext>
            </a:extLst>
          </p:cNvPr>
          <p:cNvSpPr txBox="1">
            <a:spLocks noChangeArrowheads="1"/>
          </p:cNvSpPr>
          <p:nvPr/>
        </p:nvSpPr>
        <p:spPr bwMode="auto">
          <a:xfrm>
            <a:off x="1982693" y="1007600"/>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a:t>
            </a:r>
            <a:r>
              <a:rPr lang="zh-CN" altLang="en-US"/>
              <a:t>符号查询</a:t>
            </a:r>
            <a:endParaRPr lang="zh-CN" altLang="en-US" noProof="1"/>
          </a:p>
        </p:txBody>
      </p:sp>
      <p:grpSp>
        <p:nvGrpSpPr>
          <p:cNvPr id="3" name="组合 2">
            <a:extLst>
              <a:ext uri="{FF2B5EF4-FFF2-40B4-BE49-F238E27FC236}">
                <a16:creationId xmlns:a16="http://schemas.microsoft.com/office/drawing/2014/main" id="{B4DD1D75-6DE6-AE0E-2C3F-38E7E09F142B}"/>
              </a:ext>
            </a:extLst>
          </p:cNvPr>
          <p:cNvGrpSpPr/>
          <p:nvPr/>
        </p:nvGrpSpPr>
        <p:grpSpPr>
          <a:xfrm>
            <a:off x="979393" y="920288"/>
            <a:ext cx="1003300" cy="722312"/>
            <a:chOff x="877888" y="1586140"/>
            <a:chExt cx="1003300" cy="722312"/>
          </a:xfrm>
        </p:grpSpPr>
        <p:sp>
          <p:nvSpPr>
            <p:cNvPr id="16" name="íṩľíḍè-Freeform: Shape 9">
              <a:extLst>
                <a:ext uri="{FF2B5EF4-FFF2-40B4-BE49-F238E27FC236}">
                  <a16:creationId xmlns:a16="http://schemas.microsoft.com/office/drawing/2014/main" id="{59340EF9-C832-8D98-4F25-AC5FF56AEA3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7" name="íṩľíḍè-Oval 10">
              <a:extLst>
                <a:ext uri="{FF2B5EF4-FFF2-40B4-BE49-F238E27FC236}">
                  <a16:creationId xmlns:a16="http://schemas.microsoft.com/office/drawing/2014/main" id="{E1AABF22-56A1-0A7F-57BF-63A72FE8A2F3}"/>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grpSp>
        <p:nvGrpSpPr>
          <p:cNvPr id="4" name="组合 3">
            <a:extLst>
              <a:ext uri="{FF2B5EF4-FFF2-40B4-BE49-F238E27FC236}">
                <a16:creationId xmlns:a16="http://schemas.microsoft.com/office/drawing/2014/main" id="{7E2CFEE0-3BA7-9FD4-AE95-7EB7E8D49ADB}"/>
              </a:ext>
            </a:extLst>
          </p:cNvPr>
          <p:cNvGrpSpPr/>
          <p:nvPr/>
        </p:nvGrpSpPr>
        <p:grpSpPr>
          <a:xfrm>
            <a:off x="938307" y="1633108"/>
            <a:ext cx="2183765" cy="600710"/>
            <a:chOff x="1320" y="4641"/>
            <a:chExt cx="3439" cy="946"/>
          </a:xfrm>
          <a:solidFill>
            <a:schemeClr val="accent6"/>
          </a:solidFill>
        </p:grpSpPr>
        <p:sp>
          <p:nvSpPr>
            <p:cNvPr id="14" name="椭圆 13">
              <a:extLst>
                <a:ext uri="{FF2B5EF4-FFF2-40B4-BE49-F238E27FC236}">
                  <a16:creationId xmlns:a16="http://schemas.microsoft.com/office/drawing/2014/main" id="{97A67384-6F01-4A8B-A9E7-3796C74B623D}"/>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圆角矩形 14">
              <a:extLst>
                <a:ext uri="{FF2B5EF4-FFF2-40B4-BE49-F238E27FC236}">
                  <a16:creationId xmlns:a16="http://schemas.microsoft.com/office/drawing/2014/main" id="{DB44F9EA-8188-863B-FAD9-D3236662BEEC}"/>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4</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5" name="文本框 36">
            <a:extLst>
              <a:ext uri="{FF2B5EF4-FFF2-40B4-BE49-F238E27FC236}">
                <a16:creationId xmlns:a16="http://schemas.microsoft.com/office/drawing/2014/main" id="{BC0C5E73-ABC2-0909-704C-5E948706D3DE}"/>
              </a:ext>
            </a:extLst>
          </p:cNvPr>
          <p:cNvSpPr txBox="1">
            <a:spLocks noChangeArrowheads="1"/>
          </p:cNvSpPr>
          <p:nvPr/>
        </p:nvSpPr>
        <p:spPr bwMode="auto">
          <a:xfrm>
            <a:off x="3378295" y="1749948"/>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从</a:t>
            </a:r>
            <a:r>
              <a:rPr lang="en-US" altLang="zh-CN"/>
              <a:t>goods</a:t>
            </a:r>
            <a:r>
              <a:rPr lang="zh-CN" altLang="en-US"/>
              <a:t>表中查询</a:t>
            </a:r>
            <a:r>
              <a:rPr lang="en-US" altLang="zh-CN"/>
              <a:t>id</a:t>
            </a:r>
            <a:r>
              <a:rPr lang="zh-CN" altLang="en-US"/>
              <a:t>值为</a:t>
            </a:r>
            <a:r>
              <a:rPr lang="en-US" altLang="zh-CN"/>
              <a:t>3</a:t>
            </a:r>
            <a:r>
              <a:rPr lang="zh-CN" altLang="en-US"/>
              <a:t>的记录。</a:t>
            </a:r>
            <a:r>
              <a:rPr lang="en-US" altLang="zh-CN"/>
              <a:t>SQL</a:t>
            </a:r>
            <a:r>
              <a:rPr lang="zh-CN" altLang="en-US"/>
              <a:t>语句及其执行结果如下：</a:t>
            </a:r>
          </a:p>
        </p:txBody>
      </p:sp>
      <p:sp>
        <p:nvSpPr>
          <p:cNvPr id="6" name="矩形 5">
            <a:extLst>
              <a:ext uri="{FF2B5EF4-FFF2-40B4-BE49-F238E27FC236}">
                <a16:creationId xmlns:a16="http://schemas.microsoft.com/office/drawing/2014/main" id="{899437DF-E628-F9D6-7D5E-B0A001C259E2}"/>
              </a:ext>
            </a:extLst>
          </p:cNvPr>
          <p:cNvSpPr/>
          <p:nvPr/>
        </p:nvSpPr>
        <p:spPr>
          <a:xfrm>
            <a:off x="1162462" y="2291522"/>
            <a:ext cx="9882453" cy="190245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1C02D2AF-EA82-44F0-BF8E-F59BE14918A2}"/>
              </a:ext>
            </a:extLst>
          </p:cNvPr>
          <p:cNvSpPr txBox="1">
            <a:spLocks noChangeArrowheads="1"/>
          </p:cNvSpPr>
          <p:nvPr/>
        </p:nvSpPr>
        <p:spPr bwMode="auto">
          <a:xfrm>
            <a:off x="2190357" y="2331440"/>
            <a:ext cx="857463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 FROM goods WHERE id=3;</a:t>
            </a:r>
          </a:p>
          <a:p>
            <a:pPr eaLnBrk="1" hangingPunct="1"/>
            <a:r>
              <a:rPr lang="en-US" altLang="zh-CN" sz="1600">
                <a:solidFill>
                  <a:srgbClr val="FF0000"/>
                </a:solidFill>
              </a:rPr>
              <a:t>+----+----------+-----------+----------+----------+-----------------+</a:t>
            </a:r>
          </a:p>
          <a:p>
            <a:pPr eaLnBrk="1" hangingPunct="1"/>
            <a:r>
              <a:rPr lang="en-US" altLang="zh-CN" sz="1600">
                <a:solidFill>
                  <a:srgbClr val="FF0000"/>
                </a:solidFill>
              </a:rPr>
              <a:t>| id  | type	     | name    | price	  | num	| add_time      |</a:t>
            </a:r>
          </a:p>
          <a:p>
            <a:pPr eaLnBrk="1" hangingPunct="1"/>
            <a:r>
              <a:rPr lang="en-US" altLang="zh-CN" sz="1600">
                <a:solidFill>
                  <a:srgbClr val="FF0000"/>
                </a:solidFill>
              </a:rPr>
              <a:t>+----+----------+-----------+----------+----------+-----------------+</a:t>
            </a:r>
          </a:p>
          <a:p>
            <a:pPr eaLnBrk="1" hangingPunct="1"/>
            <a:r>
              <a:rPr lang="en-US" altLang="zh-CN" sz="1600">
                <a:solidFill>
                  <a:srgbClr val="FF0000"/>
                </a:solidFill>
              </a:rPr>
              <a:t>|  3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水果糖  </a:t>
            </a:r>
            <a:r>
              <a:rPr lang="en-US" altLang="zh-CN" sz="1600">
                <a:solidFill>
                  <a:srgbClr val="FF0000"/>
                </a:solidFill>
              </a:rPr>
              <a:t>|  2.50	  |  100	| NULL	      |</a:t>
            </a:r>
          </a:p>
          <a:p>
            <a:pPr eaLnBrk="1" hangingPunct="1"/>
            <a:r>
              <a:rPr lang="en-US" altLang="zh-CN" sz="1600">
                <a:solidFill>
                  <a:srgbClr val="FF0000"/>
                </a:solidFill>
              </a:rPr>
              <a:t>+----+----------+-----------+----------+----------+-----------------+</a:t>
            </a:r>
          </a:p>
          <a:p>
            <a:pPr eaLnBrk="1" hangingPunct="1"/>
            <a:r>
              <a:rPr lang="en-US" altLang="zh-CN" sz="1600">
                <a:solidFill>
                  <a:srgbClr val="FF0000"/>
                </a:solidFill>
              </a:rPr>
              <a:t>1 row in set (0.06 sec)</a:t>
            </a:r>
          </a:p>
        </p:txBody>
      </p:sp>
      <p:grpSp>
        <p:nvGrpSpPr>
          <p:cNvPr id="8" name="组合 7">
            <a:extLst>
              <a:ext uri="{FF2B5EF4-FFF2-40B4-BE49-F238E27FC236}">
                <a16:creationId xmlns:a16="http://schemas.microsoft.com/office/drawing/2014/main" id="{9050F710-5FE6-FFD7-0CC2-134741E40164}"/>
              </a:ext>
            </a:extLst>
          </p:cNvPr>
          <p:cNvGrpSpPr/>
          <p:nvPr/>
        </p:nvGrpSpPr>
        <p:grpSpPr>
          <a:xfrm>
            <a:off x="941411" y="4108927"/>
            <a:ext cx="2183765" cy="600710"/>
            <a:chOff x="1320" y="4641"/>
            <a:chExt cx="3439" cy="946"/>
          </a:xfrm>
          <a:solidFill>
            <a:schemeClr val="accent6"/>
          </a:solidFill>
        </p:grpSpPr>
        <p:sp>
          <p:nvSpPr>
            <p:cNvPr id="12" name="椭圆 11">
              <a:extLst>
                <a:ext uri="{FF2B5EF4-FFF2-40B4-BE49-F238E27FC236}">
                  <a16:creationId xmlns:a16="http://schemas.microsoft.com/office/drawing/2014/main" id="{715252F0-AB52-3F4C-9EAD-635D50049A69}"/>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20">
              <a:extLst>
                <a:ext uri="{FF2B5EF4-FFF2-40B4-BE49-F238E27FC236}">
                  <a16:creationId xmlns:a16="http://schemas.microsoft.com/office/drawing/2014/main" id="{22C70EA4-A546-E0DC-E1F0-D75CE4FD8F9D}"/>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5</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AD30A761-C0F4-EBF3-CD96-70C251F8AF0F}"/>
              </a:ext>
            </a:extLst>
          </p:cNvPr>
          <p:cNvSpPr txBox="1">
            <a:spLocks noChangeArrowheads="1"/>
          </p:cNvSpPr>
          <p:nvPr/>
        </p:nvSpPr>
        <p:spPr bwMode="auto">
          <a:xfrm>
            <a:off x="3381399" y="4225767"/>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从</a:t>
            </a:r>
            <a:r>
              <a:rPr lang="en-US" altLang="zh-CN"/>
              <a:t>goods</a:t>
            </a:r>
            <a:r>
              <a:rPr lang="zh-CN" altLang="en-US"/>
              <a:t>表中查询</a:t>
            </a:r>
            <a:r>
              <a:rPr lang="en-US" altLang="zh-CN"/>
              <a:t>type</a:t>
            </a:r>
            <a:r>
              <a:rPr lang="zh-CN" altLang="en-US"/>
              <a:t>值为“糖类”的记录。</a:t>
            </a:r>
            <a:r>
              <a:rPr lang="en-US" altLang="zh-CN"/>
              <a:t>SQL</a:t>
            </a:r>
            <a:r>
              <a:rPr lang="zh-CN" altLang="en-US"/>
              <a:t>语句及其执行结果如下：</a:t>
            </a:r>
          </a:p>
        </p:txBody>
      </p:sp>
      <p:sp>
        <p:nvSpPr>
          <p:cNvPr id="10" name="矩形 9">
            <a:extLst>
              <a:ext uri="{FF2B5EF4-FFF2-40B4-BE49-F238E27FC236}">
                <a16:creationId xmlns:a16="http://schemas.microsoft.com/office/drawing/2014/main" id="{EB9E0DD6-F4BD-6BB1-9460-4BAA54ED11E2}"/>
              </a:ext>
            </a:extLst>
          </p:cNvPr>
          <p:cNvSpPr/>
          <p:nvPr/>
        </p:nvSpPr>
        <p:spPr>
          <a:xfrm>
            <a:off x="1165566" y="4739347"/>
            <a:ext cx="9882453" cy="202786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97A28C12-4276-9A65-161F-280E8557543A}"/>
              </a:ext>
            </a:extLst>
          </p:cNvPr>
          <p:cNvSpPr txBox="1">
            <a:spLocks noChangeArrowheads="1"/>
          </p:cNvSpPr>
          <p:nvPr/>
        </p:nvSpPr>
        <p:spPr bwMode="auto">
          <a:xfrm>
            <a:off x="2193461" y="4751273"/>
            <a:ext cx="857463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 FROM goods WHERE type='</a:t>
            </a:r>
            <a:r>
              <a:rPr lang="zh-CN" altLang="en-US" sz="1600">
                <a:solidFill>
                  <a:srgbClr val="FF0000"/>
                </a:solidFill>
              </a:rPr>
              <a:t>糖类</a:t>
            </a:r>
            <a:r>
              <a:rPr lang="en-US" altLang="zh-CN" sz="1600">
                <a:solidFill>
                  <a:srgbClr val="FF0000"/>
                </a:solidFill>
              </a:rPr>
              <a:t>';</a:t>
            </a:r>
          </a:p>
          <a:p>
            <a:pPr eaLnBrk="1" hangingPunct="1"/>
            <a:r>
              <a:rPr lang="en-US" altLang="zh-CN" sz="1600">
                <a:solidFill>
                  <a:srgbClr val="FF0000"/>
                </a:solidFill>
              </a:rPr>
              <a:t>+----+--------+-----------+--------+--------+-------------------------------+</a:t>
            </a:r>
          </a:p>
          <a:p>
            <a:pPr eaLnBrk="1" hangingPunct="1"/>
            <a:r>
              <a:rPr lang="en-US" altLang="zh-CN" sz="1600">
                <a:solidFill>
                  <a:srgbClr val="FF0000"/>
                </a:solidFill>
              </a:rPr>
              <a:t>| id   | type  | name    | price  | num   | add_time	  	|</a:t>
            </a:r>
          </a:p>
          <a:p>
            <a:pPr eaLnBrk="1" hangingPunct="1"/>
            <a:r>
              <a:rPr lang="en-US" altLang="zh-CN" sz="1600">
                <a:solidFill>
                  <a:srgbClr val="FF0000"/>
                </a:solidFill>
              </a:rPr>
              <a:t>+----+--------+-----------+--------+--------+-------------------------------+</a:t>
            </a:r>
          </a:p>
          <a:p>
            <a:pPr eaLnBrk="1" hangingPunct="1"/>
            <a:r>
              <a:rPr lang="en-US" altLang="zh-CN" sz="1600">
                <a:solidFill>
                  <a:srgbClr val="FF0000"/>
                </a:solidFill>
              </a:rPr>
              <a:t>|  2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牛奶糖   </a:t>
            </a:r>
            <a:r>
              <a:rPr lang="en-US" altLang="zh-CN" sz="1600">
                <a:solidFill>
                  <a:srgbClr val="FF0000"/>
                </a:solidFill>
              </a:rPr>
              <a:t>|  7.50  |  200   | 2018-02-02 13:40:40	|</a:t>
            </a:r>
          </a:p>
          <a:p>
            <a:pPr eaLnBrk="1" hangingPunct="1"/>
            <a:r>
              <a:rPr lang="en-US" altLang="zh-CN" sz="1600">
                <a:solidFill>
                  <a:srgbClr val="FF0000"/>
                </a:solidFill>
              </a:rPr>
              <a:t>|  3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水果糖   </a:t>
            </a:r>
            <a:r>
              <a:rPr lang="en-US" altLang="zh-CN" sz="1600">
                <a:solidFill>
                  <a:srgbClr val="FF0000"/>
                </a:solidFill>
              </a:rPr>
              <a:t>|  2.50  |  100   | NULL		|</a:t>
            </a:r>
          </a:p>
          <a:p>
            <a:pPr eaLnBrk="1" hangingPunct="1"/>
            <a:r>
              <a:rPr lang="en-US" altLang="zh-CN" sz="1600">
                <a:solidFill>
                  <a:srgbClr val="FF0000"/>
                </a:solidFill>
              </a:rPr>
              <a:t>+----+--------+-----------+--------+--------+-------------------------------+</a:t>
            </a:r>
          </a:p>
          <a:p>
            <a:pPr eaLnBrk="1" hangingPunct="1"/>
            <a:r>
              <a:rPr lang="en-US" altLang="zh-CN" sz="1600">
                <a:solidFill>
                  <a:srgbClr val="FF0000"/>
                </a:solidFill>
              </a:rPr>
              <a:t>2 rows in set (0.00 sec)</a:t>
            </a:r>
          </a:p>
        </p:txBody>
      </p:sp>
    </p:spTree>
    <p:extLst>
      <p:ext uri="{BB962C8B-B14F-4D97-AF65-F5344CB8AC3E}">
        <p14:creationId xmlns:p14="http://schemas.microsoft.com/office/powerpoint/2010/main" val="294799112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3F84B-E733-6BEA-644B-48E18FC1111E}"/>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A2B0CDF3-C4FA-654D-0F0E-72F39E4FA8F4}"/>
              </a:ext>
            </a:extLst>
          </p:cNvPr>
          <p:cNvSpPr txBox="1">
            <a:spLocks noChangeArrowheads="1"/>
          </p:cNvSpPr>
          <p:nvPr/>
        </p:nvSpPr>
        <p:spPr bwMode="auto">
          <a:xfrm>
            <a:off x="1982693" y="1096695"/>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&gt;=”</a:t>
            </a:r>
            <a:r>
              <a:rPr lang="zh-CN" altLang="en-US"/>
              <a:t>符号查询</a:t>
            </a:r>
            <a:endParaRPr lang="zh-CN" altLang="en-US" noProof="1"/>
          </a:p>
        </p:txBody>
      </p:sp>
      <p:grpSp>
        <p:nvGrpSpPr>
          <p:cNvPr id="3" name="组合 2">
            <a:extLst>
              <a:ext uri="{FF2B5EF4-FFF2-40B4-BE49-F238E27FC236}">
                <a16:creationId xmlns:a16="http://schemas.microsoft.com/office/drawing/2014/main" id="{18774A20-DCA9-C06C-2997-4C3A34E9B22D}"/>
              </a:ext>
            </a:extLst>
          </p:cNvPr>
          <p:cNvGrpSpPr/>
          <p:nvPr/>
        </p:nvGrpSpPr>
        <p:grpSpPr>
          <a:xfrm>
            <a:off x="979393" y="1009383"/>
            <a:ext cx="1003300" cy="722312"/>
            <a:chOff x="877888" y="1586140"/>
            <a:chExt cx="1003300" cy="722312"/>
          </a:xfrm>
        </p:grpSpPr>
        <p:sp>
          <p:nvSpPr>
            <p:cNvPr id="10" name="íṩľíḍè-Freeform: Shape 9">
              <a:extLst>
                <a:ext uri="{FF2B5EF4-FFF2-40B4-BE49-F238E27FC236}">
                  <a16:creationId xmlns:a16="http://schemas.microsoft.com/office/drawing/2014/main" id="{B731B9DB-3005-EDEB-DDFA-96E2A5A54EA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1" name="íṩľíḍè-Oval 10">
              <a:extLst>
                <a:ext uri="{FF2B5EF4-FFF2-40B4-BE49-F238E27FC236}">
                  <a16:creationId xmlns:a16="http://schemas.microsoft.com/office/drawing/2014/main" id="{38D1F8FF-5119-D588-072B-19B9E9F5FE03}"/>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grpSp>
        <p:nvGrpSpPr>
          <p:cNvPr id="4" name="组合 3">
            <a:extLst>
              <a:ext uri="{FF2B5EF4-FFF2-40B4-BE49-F238E27FC236}">
                <a16:creationId xmlns:a16="http://schemas.microsoft.com/office/drawing/2014/main" id="{AA6D9EB7-AB7C-DC59-5F92-F147B4E4B597}"/>
              </a:ext>
            </a:extLst>
          </p:cNvPr>
          <p:cNvGrpSpPr/>
          <p:nvPr/>
        </p:nvGrpSpPr>
        <p:grpSpPr>
          <a:xfrm>
            <a:off x="938307" y="1843506"/>
            <a:ext cx="2183765" cy="600710"/>
            <a:chOff x="1320" y="4641"/>
            <a:chExt cx="3439" cy="946"/>
          </a:xfrm>
          <a:solidFill>
            <a:schemeClr val="accent6"/>
          </a:solidFill>
        </p:grpSpPr>
        <p:sp>
          <p:nvSpPr>
            <p:cNvPr id="8" name="椭圆 7">
              <a:extLst>
                <a:ext uri="{FF2B5EF4-FFF2-40B4-BE49-F238E27FC236}">
                  <a16:creationId xmlns:a16="http://schemas.microsoft.com/office/drawing/2014/main" id="{781E5757-7FF2-7DB6-1CE3-EAECB8D26C95}"/>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圆角矩形 14">
              <a:extLst>
                <a:ext uri="{FF2B5EF4-FFF2-40B4-BE49-F238E27FC236}">
                  <a16:creationId xmlns:a16="http://schemas.microsoft.com/office/drawing/2014/main" id="{6B95A599-080B-6CC8-24A3-BC311A08E8D2}"/>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6</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5" name="文本框 36">
            <a:extLst>
              <a:ext uri="{FF2B5EF4-FFF2-40B4-BE49-F238E27FC236}">
                <a16:creationId xmlns:a16="http://schemas.microsoft.com/office/drawing/2014/main" id="{45EFDE70-B798-870D-01ED-E680BE97E3E2}"/>
              </a:ext>
            </a:extLst>
          </p:cNvPr>
          <p:cNvSpPr txBox="1">
            <a:spLocks noChangeArrowheads="1"/>
          </p:cNvSpPr>
          <p:nvPr/>
        </p:nvSpPr>
        <p:spPr bwMode="auto">
          <a:xfrm>
            <a:off x="3378295" y="1960346"/>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从</a:t>
            </a:r>
            <a:r>
              <a:rPr lang="en-US" altLang="zh-CN"/>
              <a:t>goods</a:t>
            </a:r>
            <a:r>
              <a:rPr lang="zh-CN" altLang="en-US"/>
              <a:t>表中查询</a:t>
            </a:r>
            <a:r>
              <a:rPr lang="en-US" altLang="zh-CN"/>
              <a:t>num</a:t>
            </a:r>
            <a:r>
              <a:rPr lang="zh-CN" altLang="en-US"/>
              <a:t>值大于等于</a:t>
            </a:r>
            <a:r>
              <a:rPr lang="en-US" altLang="zh-CN"/>
              <a:t>100</a:t>
            </a:r>
            <a:r>
              <a:rPr lang="zh-CN" altLang="en-US"/>
              <a:t>的记录。</a:t>
            </a:r>
            <a:r>
              <a:rPr lang="en-US" altLang="zh-CN"/>
              <a:t>SQL</a:t>
            </a:r>
            <a:r>
              <a:rPr lang="zh-CN" altLang="en-US"/>
              <a:t>语句及其执行结果如下：</a:t>
            </a:r>
          </a:p>
        </p:txBody>
      </p:sp>
      <p:sp>
        <p:nvSpPr>
          <p:cNvPr id="6" name="矩形 5">
            <a:extLst>
              <a:ext uri="{FF2B5EF4-FFF2-40B4-BE49-F238E27FC236}">
                <a16:creationId xmlns:a16="http://schemas.microsoft.com/office/drawing/2014/main" id="{F5534BE0-21CA-8960-B53F-B64BCF449212}"/>
              </a:ext>
            </a:extLst>
          </p:cNvPr>
          <p:cNvSpPr/>
          <p:nvPr/>
        </p:nvSpPr>
        <p:spPr>
          <a:xfrm>
            <a:off x="1162462" y="2660546"/>
            <a:ext cx="9882453" cy="318807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9E1FED2F-2F48-616E-99D6-E5029F97D8BD}"/>
              </a:ext>
            </a:extLst>
          </p:cNvPr>
          <p:cNvSpPr txBox="1">
            <a:spLocks noChangeArrowheads="1"/>
          </p:cNvSpPr>
          <p:nvPr/>
        </p:nvSpPr>
        <p:spPr bwMode="auto">
          <a:xfrm>
            <a:off x="2190357" y="2728458"/>
            <a:ext cx="8574639"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ct val="150000"/>
              </a:lnSpc>
            </a:pPr>
            <a:r>
              <a:rPr lang="en-US" altLang="zh-CN" sz="1600">
                <a:solidFill>
                  <a:srgbClr val="FF0000"/>
                </a:solidFill>
              </a:rPr>
              <a:t>mysql&gt; SELECT * FROM goods WHERE num&gt;=100;</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id  | type	     | name	    | price	  | num	| add_time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2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牛奶糖  </a:t>
            </a:r>
            <a:r>
              <a:rPr lang="en-US" altLang="zh-CN" sz="1600">
                <a:solidFill>
                  <a:srgbClr val="FF0000"/>
                </a:solidFill>
              </a:rPr>
              <a:t>|  7.50	  |  200	| 2018-02-02 13:40:40  |</a:t>
            </a:r>
          </a:p>
          <a:p>
            <a:pPr eaLnBrk="1" hangingPunct="1">
              <a:lnSpc>
                <a:spcPct val="150000"/>
              </a:lnSpc>
            </a:pPr>
            <a:r>
              <a:rPr lang="en-US" altLang="zh-CN" sz="1600">
                <a:solidFill>
                  <a:srgbClr val="FF0000"/>
                </a:solidFill>
              </a:rPr>
              <a:t>|  3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水果糖  </a:t>
            </a:r>
            <a:r>
              <a:rPr lang="en-US" altLang="zh-CN" sz="1600">
                <a:solidFill>
                  <a:srgbClr val="FF0000"/>
                </a:solidFill>
              </a:rPr>
              <a:t>|  2.50	  |  100	| NULL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2 rows in set (0.00 sec)</a:t>
            </a:r>
          </a:p>
        </p:txBody>
      </p:sp>
    </p:spTree>
    <p:extLst>
      <p:ext uri="{BB962C8B-B14F-4D97-AF65-F5344CB8AC3E}">
        <p14:creationId xmlns:p14="http://schemas.microsoft.com/office/powerpoint/2010/main" val="11434273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B215F-F8C9-6B7B-095F-5D45EA76A748}"/>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54480AC5-0810-175F-CE37-027D6941DC7A}"/>
              </a:ext>
            </a:extLst>
          </p:cNvPr>
          <p:cNvSpPr txBox="1">
            <a:spLocks noChangeArrowheads="1"/>
          </p:cNvSpPr>
          <p:nvPr/>
        </p:nvSpPr>
        <p:spPr bwMode="auto">
          <a:xfrm>
            <a:off x="1877145" y="1109405"/>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AND</a:t>
            </a:r>
            <a:r>
              <a:rPr lang="zh-CN" altLang="en-US"/>
              <a:t>关键字查询</a:t>
            </a:r>
            <a:endParaRPr lang="zh-CN" altLang="en-US" noProof="1"/>
          </a:p>
        </p:txBody>
      </p:sp>
      <p:grpSp>
        <p:nvGrpSpPr>
          <p:cNvPr id="3" name="组合 2">
            <a:extLst>
              <a:ext uri="{FF2B5EF4-FFF2-40B4-BE49-F238E27FC236}">
                <a16:creationId xmlns:a16="http://schemas.microsoft.com/office/drawing/2014/main" id="{330032D1-8683-E789-08B2-02DD3B05B124}"/>
              </a:ext>
            </a:extLst>
          </p:cNvPr>
          <p:cNvGrpSpPr/>
          <p:nvPr/>
        </p:nvGrpSpPr>
        <p:grpSpPr>
          <a:xfrm>
            <a:off x="873845" y="1022093"/>
            <a:ext cx="1003300" cy="722312"/>
            <a:chOff x="877888" y="1586140"/>
            <a:chExt cx="1003300" cy="722312"/>
          </a:xfrm>
        </p:grpSpPr>
        <p:sp>
          <p:nvSpPr>
            <p:cNvPr id="11" name="íṩľíḍè-Freeform: Shape 9">
              <a:extLst>
                <a:ext uri="{FF2B5EF4-FFF2-40B4-BE49-F238E27FC236}">
                  <a16:creationId xmlns:a16="http://schemas.microsoft.com/office/drawing/2014/main" id="{CF250C18-D191-6CC4-6A52-ED04F3597B4C}"/>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2" name="íṩľíḍè-Oval 10">
              <a:extLst>
                <a:ext uri="{FF2B5EF4-FFF2-40B4-BE49-F238E27FC236}">
                  <a16:creationId xmlns:a16="http://schemas.microsoft.com/office/drawing/2014/main" id="{DBBFCBC4-088D-2981-9183-8D41B048A18C}"/>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4" name="文本框 10">
            <a:extLst>
              <a:ext uri="{FF2B5EF4-FFF2-40B4-BE49-F238E27FC236}">
                <a16:creationId xmlns:a16="http://schemas.microsoft.com/office/drawing/2014/main" id="{55990257-EC64-D0EE-E370-04FC99048FC6}"/>
              </a:ext>
            </a:extLst>
          </p:cNvPr>
          <p:cNvSpPr txBox="1">
            <a:spLocks noChangeArrowheads="1"/>
          </p:cNvSpPr>
          <p:nvPr/>
        </p:nvSpPr>
        <p:spPr bwMode="auto">
          <a:xfrm>
            <a:off x="932355" y="1713622"/>
            <a:ext cx="104268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noProof="1"/>
              <a:t>MySQL</a:t>
            </a:r>
            <a:r>
              <a:rPr lang="zh-CN" altLang="en-US" noProof="1"/>
              <a:t>支持多条件查询，如果条件之间使用</a:t>
            </a:r>
            <a:r>
              <a:rPr lang="en-US" altLang="zh-CN" noProof="1">
                <a:solidFill>
                  <a:srgbClr val="FF0000"/>
                </a:solidFill>
              </a:rPr>
              <a:t>AND</a:t>
            </a:r>
            <a:r>
              <a:rPr lang="zh-CN" altLang="en-US" noProof="1">
                <a:solidFill>
                  <a:srgbClr val="FF0000"/>
                </a:solidFill>
              </a:rPr>
              <a:t>关键字</a:t>
            </a:r>
            <a:r>
              <a:rPr lang="zh-CN" altLang="en-US" noProof="1"/>
              <a:t>连接，那么只有符合所有条件的记录才会被返回。</a:t>
            </a:r>
            <a:endParaRPr lang="zh-CN" altLang="en-US"/>
          </a:p>
        </p:txBody>
      </p:sp>
      <p:grpSp>
        <p:nvGrpSpPr>
          <p:cNvPr id="5" name="组合 4">
            <a:extLst>
              <a:ext uri="{FF2B5EF4-FFF2-40B4-BE49-F238E27FC236}">
                <a16:creationId xmlns:a16="http://schemas.microsoft.com/office/drawing/2014/main" id="{BD702A97-759D-2F9F-2AD6-5073D1AF9004}"/>
              </a:ext>
            </a:extLst>
          </p:cNvPr>
          <p:cNvGrpSpPr/>
          <p:nvPr/>
        </p:nvGrpSpPr>
        <p:grpSpPr>
          <a:xfrm>
            <a:off x="832759" y="2602696"/>
            <a:ext cx="2183765" cy="600710"/>
            <a:chOff x="1320" y="4641"/>
            <a:chExt cx="3439" cy="946"/>
          </a:xfrm>
          <a:solidFill>
            <a:schemeClr val="accent6"/>
          </a:solidFill>
        </p:grpSpPr>
        <p:sp>
          <p:nvSpPr>
            <p:cNvPr id="9" name="椭圆 8">
              <a:extLst>
                <a:ext uri="{FF2B5EF4-FFF2-40B4-BE49-F238E27FC236}">
                  <a16:creationId xmlns:a16="http://schemas.microsoft.com/office/drawing/2014/main" id="{E196CBEC-7639-C48C-2356-EC206EF9D881}"/>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8">
              <a:extLst>
                <a:ext uri="{FF2B5EF4-FFF2-40B4-BE49-F238E27FC236}">
                  <a16:creationId xmlns:a16="http://schemas.microsoft.com/office/drawing/2014/main" id="{B2D02FE4-E923-8346-E49A-68F8366620D7}"/>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7</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9BCCBB13-32CD-57F5-3EFF-1F9C8D5107C0}"/>
              </a:ext>
            </a:extLst>
          </p:cNvPr>
          <p:cNvSpPr txBox="1">
            <a:spLocks noChangeArrowheads="1"/>
          </p:cNvSpPr>
          <p:nvPr/>
        </p:nvSpPr>
        <p:spPr bwMode="auto">
          <a:xfrm>
            <a:off x="3272747" y="2719536"/>
            <a:ext cx="7778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从</a:t>
            </a:r>
            <a:r>
              <a:rPr lang="en-US" altLang="zh-CN"/>
              <a:t>goods</a:t>
            </a:r>
            <a:r>
              <a:rPr lang="zh-CN" altLang="en-US"/>
              <a:t>表中查询</a:t>
            </a:r>
            <a:r>
              <a:rPr lang="en-US" altLang="zh-CN"/>
              <a:t>price</a:t>
            </a:r>
            <a:r>
              <a:rPr lang="zh-CN" altLang="en-US"/>
              <a:t>值大于</a:t>
            </a:r>
            <a:r>
              <a:rPr lang="en-US" altLang="zh-CN"/>
              <a:t>50</a:t>
            </a:r>
            <a:r>
              <a:rPr lang="zh-CN" altLang="en-US"/>
              <a:t>，并且</a:t>
            </a:r>
            <a:r>
              <a:rPr lang="en-US" altLang="zh-CN"/>
              <a:t>id</a:t>
            </a:r>
            <a:r>
              <a:rPr lang="zh-CN" altLang="en-US"/>
              <a:t>值大于</a:t>
            </a:r>
            <a:r>
              <a:rPr lang="en-US" altLang="zh-CN"/>
              <a:t>3</a:t>
            </a:r>
            <a:r>
              <a:rPr lang="zh-CN" altLang="en-US"/>
              <a:t>的记录。</a:t>
            </a:r>
            <a:r>
              <a:rPr lang="en-US" altLang="zh-CN"/>
              <a:t>SQL</a:t>
            </a:r>
            <a:r>
              <a:rPr lang="zh-CN" altLang="en-US"/>
              <a:t>语句及其执行结果如下：</a:t>
            </a:r>
          </a:p>
        </p:txBody>
      </p:sp>
      <p:sp>
        <p:nvSpPr>
          <p:cNvPr id="7" name="矩形 6">
            <a:extLst>
              <a:ext uri="{FF2B5EF4-FFF2-40B4-BE49-F238E27FC236}">
                <a16:creationId xmlns:a16="http://schemas.microsoft.com/office/drawing/2014/main" id="{CA3E0E4E-B06C-DEB0-1D1E-93B3681F689A}"/>
              </a:ext>
            </a:extLst>
          </p:cNvPr>
          <p:cNvSpPr/>
          <p:nvPr/>
        </p:nvSpPr>
        <p:spPr>
          <a:xfrm>
            <a:off x="1056914" y="3419736"/>
            <a:ext cx="9882453" cy="274556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66695BF2-F90F-5C27-13A6-68D1EEA1C49A}"/>
              </a:ext>
            </a:extLst>
          </p:cNvPr>
          <p:cNvSpPr txBox="1">
            <a:spLocks noChangeArrowheads="1"/>
          </p:cNvSpPr>
          <p:nvPr/>
        </p:nvSpPr>
        <p:spPr bwMode="auto">
          <a:xfrm>
            <a:off x="2084809" y="3487648"/>
            <a:ext cx="857463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ct val="150000"/>
              </a:lnSpc>
            </a:pPr>
            <a:r>
              <a:rPr lang="en-US" altLang="zh-CN" sz="1600">
                <a:solidFill>
                  <a:srgbClr val="FF0000"/>
                </a:solidFill>
              </a:rPr>
              <a:t>mysql&gt; SELECT * FROM goods WHERE price&gt;50 AND id&gt;3;</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id   | type     | name           | price    | num        | add_time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4   | </a:t>
            </a:r>
            <a:r>
              <a:rPr lang="zh-CN" altLang="en-US" sz="1600">
                <a:solidFill>
                  <a:srgbClr val="FF0000"/>
                </a:solidFill>
              </a:rPr>
              <a:t>服饰    </a:t>
            </a:r>
            <a:r>
              <a:rPr lang="en-US" altLang="zh-CN" sz="1600">
                <a:solidFill>
                  <a:srgbClr val="FF0000"/>
                </a:solidFill>
              </a:rPr>
              <a:t>| </a:t>
            </a:r>
            <a:r>
              <a:rPr lang="zh-CN" altLang="en-US" sz="1600">
                <a:solidFill>
                  <a:srgbClr val="FF0000"/>
                </a:solidFill>
              </a:rPr>
              <a:t>休闲西服      </a:t>
            </a:r>
            <a:r>
              <a:rPr lang="en-US" altLang="zh-CN" sz="1600">
                <a:solidFill>
                  <a:srgbClr val="FF0000"/>
                </a:solidFill>
              </a:rPr>
              <a:t>| 800.00 | NULL      | 2018-04-04 13:40:40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1 row in set (0.06 sec)</a:t>
            </a:r>
          </a:p>
        </p:txBody>
      </p:sp>
    </p:spTree>
    <p:extLst>
      <p:ext uri="{BB962C8B-B14F-4D97-AF65-F5344CB8AC3E}">
        <p14:creationId xmlns:p14="http://schemas.microsoft.com/office/powerpoint/2010/main" val="113175465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A6D64-2121-DFF5-B4DF-EAE205C1AD7C}"/>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286868E8-82F3-367F-84C4-C15CD20C75B5}"/>
              </a:ext>
            </a:extLst>
          </p:cNvPr>
          <p:cNvSpPr txBox="1">
            <a:spLocks noChangeArrowheads="1"/>
          </p:cNvSpPr>
          <p:nvPr/>
        </p:nvSpPr>
        <p:spPr bwMode="auto">
          <a:xfrm>
            <a:off x="1877145" y="1084252"/>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IN</a:t>
            </a:r>
            <a:r>
              <a:rPr lang="zh-CN" altLang="en-US"/>
              <a:t>关键字查询</a:t>
            </a:r>
            <a:endParaRPr lang="zh-CN" altLang="en-US" noProof="1"/>
          </a:p>
        </p:txBody>
      </p:sp>
      <p:grpSp>
        <p:nvGrpSpPr>
          <p:cNvPr id="3" name="组合 2">
            <a:extLst>
              <a:ext uri="{FF2B5EF4-FFF2-40B4-BE49-F238E27FC236}">
                <a16:creationId xmlns:a16="http://schemas.microsoft.com/office/drawing/2014/main" id="{99F76A8F-C08D-1C06-6542-3DACA4034010}"/>
              </a:ext>
            </a:extLst>
          </p:cNvPr>
          <p:cNvGrpSpPr/>
          <p:nvPr/>
        </p:nvGrpSpPr>
        <p:grpSpPr>
          <a:xfrm>
            <a:off x="873845" y="996940"/>
            <a:ext cx="1003300" cy="722312"/>
            <a:chOff x="877888" y="1586140"/>
            <a:chExt cx="1003300" cy="722312"/>
          </a:xfrm>
        </p:grpSpPr>
        <p:sp>
          <p:nvSpPr>
            <p:cNvPr id="15" name="íṩľíḍè-Freeform: Shape 9">
              <a:extLst>
                <a:ext uri="{FF2B5EF4-FFF2-40B4-BE49-F238E27FC236}">
                  <a16:creationId xmlns:a16="http://schemas.microsoft.com/office/drawing/2014/main" id="{41419971-D441-7C13-E0B9-6AC0A6B49F31}"/>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6" name="íṩľíḍè-Oval 10">
              <a:extLst>
                <a:ext uri="{FF2B5EF4-FFF2-40B4-BE49-F238E27FC236}">
                  <a16:creationId xmlns:a16="http://schemas.microsoft.com/office/drawing/2014/main" id="{E0AFB611-0CEF-8739-2BD2-AE0A8B5311FF}"/>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3</a:t>
              </a:r>
            </a:p>
          </p:txBody>
        </p:sp>
      </p:grpSp>
      <p:sp>
        <p:nvSpPr>
          <p:cNvPr id="4" name="文本框 10">
            <a:extLst>
              <a:ext uri="{FF2B5EF4-FFF2-40B4-BE49-F238E27FC236}">
                <a16:creationId xmlns:a16="http://schemas.microsoft.com/office/drawing/2014/main" id="{F2EB002B-ED0D-48C2-9BBA-A1FD11779D4A}"/>
              </a:ext>
            </a:extLst>
          </p:cNvPr>
          <p:cNvSpPr txBox="1">
            <a:spLocks noChangeArrowheads="1"/>
          </p:cNvSpPr>
          <p:nvPr/>
        </p:nvSpPr>
        <p:spPr bwMode="auto">
          <a:xfrm>
            <a:off x="932355" y="1688469"/>
            <a:ext cx="10426887"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使用</a:t>
            </a:r>
            <a:r>
              <a:rPr lang="en-US" altLang="zh-CN" noProof="1"/>
              <a:t>IN</a:t>
            </a:r>
            <a:r>
              <a:rPr lang="zh-CN" altLang="en-US" noProof="1"/>
              <a:t>关键字可以查询</a:t>
            </a:r>
            <a:r>
              <a:rPr lang="zh-CN" altLang="en-US" noProof="1">
                <a:solidFill>
                  <a:srgbClr val="FF0000"/>
                </a:solidFill>
              </a:rPr>
              <a:t>字段值等于指定集合中任意一个值的记录</a:t>
            </a:r>
            <a:r>
              <a:rPr lang="zh-CN" altLang="en-US" noProof="1"/>
              <a:t>，语法形式如下：</a:t>
            </a:r>
            <a:endParaRPr lang="zh-CN" altLang="en-US"/>
          </a:p>
        </p:txBody>
      </p:sp>
      <p:grpSp>
        <p:nvGrpSpPr>
          <p:cNvPr id="5" name="组合 4">
            <a:extLst>
              <a:ext uri="{FF2B5EF4-FFF2-40B4-BE49-F238E27FC236}">
                <a16:creationId xmlns:a16="http://schemas.microsoft.com/office/drawing/2014/main" id="{8967C06D-A587-02C9-F095-356C8E1E9643}"/>
              </a:ext>
            </a:extLst>
          </p:cNvPr>
          <p:cNvGrpSpPr/>
          <p:nvPr/>
        </p:nvGrpSpPr>
        <p:grpSpPr>
          <a:xfrm>
            <a:off x="832759" y="3044093"/>
            <a:ext cx="2183765" cy="600710"/>
            <a:chOff x="1320" y="4641"/>
            <a:chExt cx="3439" cy="946"/>
          </a:xfrm>
          <a:solidFill>
            <a:schemeClr val="accent6"/>
          </a:solidFill>
        </p:grpSpPr>
        <p:sp>
          <p:nvSpPr>
            <p:cNvPr id="13" name="椭圆 12">
              <a:extLst>
                <a:ext uri="{FF2B5EF4-FFF2-40B4-BE49-F238E27FC236}">
                  <a16:creationId xmlns:a16="http://schemas.microsoft.com/office/drawing/2014/main" id="{737FA76F-5B08-3D99-AC97-1562E85F4D84}"/>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圆角矩形 8">
              <a:extLst>
                <a:ext uri="{FF2B5EF4-FFF2-40B4-BE49-F238E27FC236}">
                  <a16:creationId xmlns:a16="http://schemas.microsoft.com/office/drawing/2014/main" id="{F3DF8726-1906-7B85-C41F-2EDC0D1545CB}"/>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9</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9EB626EF-A2B0-8D69-1844-08D639AB823A}"/>
              </a:ext>
            </a:extLst>
          </p:cNvPr>
          <p:cNvSpPr txBox="1">
            <a:spLocks noChangeArrowheads="1"/>
          </p:cNvSpPr>
          <p:nvPr/>
        </p:nvSpPr>
        <p:spPr bwMode="auto">
          <a:xfrm>
            <a:off x="3272747" y="3160933"/>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a:t>
            </a:r>
            <a:r>
              <a:rPr lang="en-US" altLang="zh-CN"/>
              <a:t>id</a:t>
            </a:r>
            <a:r>
              <a:rPr lang="zh-CN" altLang="en-US"/>
              <a:t>值为</a:t>
            </a:r>
            <a:r>
              <a:rPr lang="en-US" altLang="zh-CN"/>
              <a:t>1</a:t>
            </a:r>
            <a:r>
              <a:rPr lang="zh-CN" altLang="en-US"/>
              <a:t>和</a:t>
            </a:r>
            <a:r>
              <a:rPr lang="en-US" altLang="zh-CN"/>
              <a:t>3</a:t>
            </a:r>
            <a:r>
              <a:rPr lang="zh-CN" altLang="en-US"/>
              <a:t>的记录，结果如下：</a:t>
            </a:r>
          </a:p>
        </p:txBody>
      </p:sp>
      <p:sp>
        <p:nvSpPr>
          <p:cNvPr id="7" name="矩形 6">
            <a:extLst>
              <a:ext uri="{FF2B5EF4-FFF2-40B4-BE49-F238E27FC236}">
                <a16:creationId xmlns:a16="http://schemas.microsoft.com/office/drawing/2014/main" id="{D6770C97-5F3F-42AF-749F-EF111EC2FAA3}"/>
              </a:ext>
            </a:extLst>
          </p:cNvPr>
          <p:cNvSpPr/>
          <p:nvPr/>
        </p:nvSpPr>
        <p:spPr>
          <a:xfrm>
            <a:off x="1056914" y="3739830"/>
            <a:ext cx="9882453" cy="213001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9A382303-3606-2EE8-3284-458ACCBDFFDA}"/>
              </a:ext>
            </a:extLst>
          </p:cNvPr>
          <p:cNvSpPr txBox="1">
            <a:spLocks noChangeArrowheads="1"/>
          </p:cNvSpPr>
          <p:nvPr/>
        </p:nvSpPr>
        <p:spPr bwMode="auto">
          <a:xfrm>
            <a:off x="2084809" y="3807742"/>
            <a:ext cx="857463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 FROM goods WHERE id IN (1,3);</a:t>
            </a:r>
          </a:p>
          <a:p>
            <a:pPr eaLnBrk="1" hangingPunct="1"/>
            <a:r>
              <a:rPr lang="en-US" altLang="zh-CN" sz="1600">
                <a:solidFill>
                  <a:srgbClr val="FF0000"/>
                </a:solidFill>
              </a:rPr>
              <a:t>+----+----------+-----------+----------+----------+-----------------------------+</a:t>
            </a:r>
          </a:p>
          <a:p>
            <a:pPr eaLnBrk="1" hangingPunct="1"/>
            <a:r>
              <a:rPr lang="en-US" altLang="zh-CN" sz="1600">
                <a:solidFill>
                  <a:srgbClr val="FF0000"/>
                </a:solidFill>
              </a:rPr>
              <a:t>| id  | type	     | name	    | price	  | num	| add_time	     |</a:t>
            </a:r>
          </a:p>
          <a:p>
            <a:pPr eaLnBrk="1" hangingPunct="1"/>
            <a:r>
              <a:rPr lang="en-US" altLang="zh-CN" sz="1600">
                <a:solidFill>
                  <a:srgbClr val="FF0000"/>
                </a:solidFill>
              </a:rPr>
              <a:t>+----+----------+-----------+----------+----------+-----------------------------+</a:t>
            </a:r>
          </a:p>
          <a:p>
            <a:pPr eaLnBrk="1" hangingPunct="1"/>
            <a:r>
              <a:rPr lang="en-US" altLang="zh-CN" sz="1600">
                <a:solidFill>
                  <a:srgbClr val="FF0000"/>
                </a:solidFill>
              </a:rPr>
              <a:t>|  1  | </a:t>
            </a:r>
            <a:r>
              <a:rPr lang="zh-CN" altLang="en-US" sz="1600">
                <a:solidFill>
                  <a:srgbClr val="FF0000"/>
                </a:solidFill>
              </a:rPr>
              <a:t>书籍	     </a:t>
            </a:r>
            <a:r>
              <a:rPr lang="en-US" altLang="zh-CN" sz="1600">
                <a:solidFill>
                  <a:srgbClr val="FF0000"/>
                </a:solidFill>
              </a:rPr>
              <a:t>| </a:t>
            </a:r>
            <a:r>
              <a:rPr lang="zh-CN" altLang="en-US" sz="1600">
                <a:solidFill>
                  <a:srgbClr val="FF0000"/>
                </a:solidFill>
              </a:rPr>
              <a:t>西游记  </a:t>
            </a:r>
            <a:r>
              <a:rPr lang="en-US" altLang="zh-CN" sz="1600">
                <a:solidFill>
                  <a:srgbClr val="FF0000"/>
                </a:solidFill>
              </a:rPr>
              <a:t>| 50.40	  |   20	| 2018-01-01 13:40:40  |</a:t>
            </a:r>
          </a:p>
          <a:p>
            <a:pPr eaLnBrk="1" hangingPunct="1"/>
            <a:r>
              <a:rPr lang="en-US" altLang="zh-CN" sz="1600">
                <a:solidFill>
                  <a:srgbClr val="FF0000"/>
                </a:solidFill>
              </a:rPr>
              <a:t>|  3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水果糖  </a:t>
            </a:r>
            <a:r>
              <a:rPr lang="en-US" altLang="zh-CN" sz="1600">
                <a:solidFill>
                  <a:srgbClr val="FF0000"/>
                </a:solidFill>
              </a:rPr>
              <a:t>|  2.50	  |  100	| NULL	    	     |</a:t>
            </a:r>
          </a:p>
          <a:p>
            <a:pPr eaLnBrk="1" hangingPunct="1"/>
            <a:r>
              <a:rPr lang="en-US" altLang="zh-CN" sz="1600">
                <a:solidFill>
                  <a:srgbClr val="FF0000"/>
                </a:solidFill>
              </a:rPr>
              <a:t>+----+----------+-----------+----------+----------+-----------------------------+</a:t>
            </a:r>
          </a:p>
          <a:p>
            <a:pPr eaLnBrk="1" hangingPunct="1"/>
            <a:r>
              <a:rPr lang="en-US" altLang="zh-CN" sz="1600">
                <a:solidFill>
                  <a:srgbClr val="FF0000"/>
                </a:solidFill>
              </a:rPr>
              <a:t>2 rows in set (0.01 sec)</a:t>
            </a:r>
          </a:p>
        </p:txBody>
      </p:sp>
      <p:sp>
        <p:nvSpPr>
          <p:cNvPr id="9" name="矩形 8">
            <a:extLst>
              <a:ext uri="{FF2B5EF4-FFF2-40B4-BE49-F238E27FC236}">
                <a16:creationId xmlns:a16="http://schemas.microsoft.com/office/drawing/2014/main" id="{3046DFC3-6A7C-4C2B-963C-6366C7056AE9}"/>
              </a:ext>
            </a:extLst>
          </p:cNvPr>
          <p:cNvSpPr/>
          <p:nvPr/>
        </p:nvSpPr>
        <p:spPr>
          <a:xfrm>
            <a:off x="1134850" y="2200147"/>
            <a:ext cx="10052154" cy="77903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10976EB4-BB40-2082-EB21-D38E4970DBB5}"/>
              </a:ext>
            </a:extLst>
          </p:cNvPr>
          <p:cNvSpPr txBox="1">
            <a:spLocks noChangeArrowheads="1"/>
          </p:cNvSpPr>
          <p:nvPr/>
        </p:nvSpPr>
        <p:spPr bwMode="auto">
          <a:xfrm>
            <a:off x="2162746" y="2202741"/>
            <a:ext cx="6968444" cy="70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FROM table_name </a:t>
            </a:r>
          </a:p>
          <a:p>
            <a:pPr eaLnBrk="1" hangingPunct="1">
              <a:lnSpc>
                <a:spcPts val="2500"/>
              </a:lnSpc>
            </a:pPr>
            <a:r>
              <a:rPr lang="en-US" altLang="zh-CN" sz="1600">
                <a:solidFill>
                  <a:srgbClr val="FF0000"/>
                </a:solidFill>
              </a:rPr>
              <a:t>WHERE col_name IN (value1,value2,……valuen);</a:t>
            </a:r>
          </a:p>
        </p:txBody>
      </p:sp>
      <p:sp>
        <p:nvSpPr>
          <p:cNvPr id="11" name="矩形 10">
            <a:extLst>
              <a:ext uri="{FF2B5EF4-FFF2-40B4-BE49-F238E27FC236}">
                <a16:creationId xmlns:a16="http://schemas.microsoft.com/office/drawing/2014/main" id="{6CD7FFEE-7EAE-2528-707F-D1981C44777A}"/>
              </a:ext>
            </a:extLst>
          </p:cNvPr>
          <p:cNvSpPr/>
          <p:nvPr/>
        </p:nvSpPr>
        <p:spPr>
          <a:xfrm>
            <a:off x="1057098" y="6162717"/>
            <a:ext cx="10052154" cy="57865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文本框 38">
            <a:extLst>
              <a:ext uri="{FF2B5EF4-FFF2-40B4-BE49-F238E27FC236}">
                <a16:creationId xmlns:a16="http://schemas.microsoft.com/office/drawing/2014/main" id="{BBC02D7A-A355-4663-B5D5-8ECD6048CE6A}"/>
              </a:ext>
            </a:extLst>
          </p:cNvPr>
          <p:cNvSpPr txBox="1">
            <a:spLocks noChangeArrowheads="1"/>
          </p:cNvSpPr>
          <p:nvPr/>
        </p:nvSpPr>
        <p:spPr bwMode="auto">
          <a:xfrm>
            <a:off x="2084994" y="6239960"/>
            <a:ext cx="6968444"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 FROM goods WHERE id=1 OR id=7;</a:t>
            </a:r>
          </a:p>
        </p:txBody>
      </p:sp>
    </p:spTree>
    <p:extLst>
      <p:ext uri="{BB962C8B-B14F-4D97-AF65-F5344CB8AC3E}">
        <p14:creationId xmlns:p14="http://schemas.microsoft.com/office/powerpoint/2010/main" val="196766255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52F98-AEC0-835A-66D2-DB517AFF0FD4}"/>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ED39F863-2F66-3574-2927-3B9EAF659D05}"/>
              </a:ext>
            </a:extLst>
          </p:cNvPr>
          <p:cNvSpPr txBox="1">
            <a:spLocks noChangeArrowheads="1"/>
          </p:cNvSpPr>
          <p:nvPr/>
        </p:nvSpPr>
        <p:spPr bwMode="auto">
          <a:xfrm>
            <a:off x="1877145" y="1194674"/>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IN</a:t>
            </a:r>
            <a:r>
              <a:rPr lang="zh-CN" altLang="en-US"/>
              <a:t>关键字查询</a:t>
            </a:r>
            <a:endParaRPr lang="zh-CN" altLang="en-US" noProof="1"/>
          </a:p>
        </p:txBody>
      </p:sp>
      <p:grpSp>
        <p:nvGrpSpPr>
          <p:cNvPr id="3" name="组合 2">
            <a:extLst>
              <a:ext uri="{FF2B5EF4-FFF2-40B4-BE49-F238E27FC236}">
                <a16:creationId xmlns:a16="http://schemas.microsoft.com/office/drawing/2014/main" id="{B61A7143-749A-0B4F-9C2A-FE2FD17A319E}"/>
              </a:ext>
            </a:extLst>
          </p:cNvPr>
          <p:cNvGrpSpPr/>
          <p:nvPr/>
        </p:nvGrpSpPr>
        <p:grpSpPr>
          <a:xfrm>
            <a:off x="873845" y="1107362"/>
            <a:ext cx="1003300" cy="722312"/>
            <a:chOff x="877888" y="1586140"/>
            <a:chExt cx="1003300" cy="722312"/>
          </a:xfrm>
        </p:grpSpPr>
        <p:sp>
          <p:nvSpPr>
            <p:cNvPr id="11" name="íṩľíḍè-Freeform: Shape 9">
              <a:extLst>
                <a:ext uri="{FF2B5EF4-FFF2-40B4-BE49-F238E27FC236}">
                  <a16:creationId xmlns:a16="http://schemas.microsoft.com/office/drawing/2014/main" id="{B26965BA-0FBB-4C1D-3D97-4FA3499310AA}"/>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2" name="íṩľíḍè-Oval 10">
              <a:extLst>
                <a:ext uri="{FF2B5EF4-FFF2-40B4-BE49-F238E27FC236}">
                  <a16:creationId xmlns:a16="http://schemas.microsoft.com/office/drawing/2014/main" id="{7DD76C19-3440-87D0-3E15-2EED798F9D8D}"/>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3</a:t>
              </a:r>
            </a:p>
          </p:txBody>
        </p:sp>
      </p:grpSp>
      <p:sp>
        <p:nvSpPr>
          <p:cNvPr id="4" name="文本框 10">
            <a:extLst>
              <a:ext uri="{FF2B5EF4-FFF2-40B4-BE49-F238E27FC236}">
                <a16:creationId xmlns:a16="http://schemas.microsoft.com/office/drawing/2014/main" id="{A2F491BD-544B-0C5F-1278-C59E988CD72C}"/>
              </a:ext>
            </a:extLst>
          </p:cNvPr>
          <p:cNvSpPr txBox="1">
            <a:spLocks noChangeArrowheads="1"/>
          </p:cNvSpPr>
          <p:nvPr/>
        </p:nvSpPr>
        <p:spPr bwMode="auto">
          <a:xfrm>
            <a:off x="932355" y="1938856"/>
            <a:ext cx="10426887"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另外，</a:t>
            </a:r>
            <a:r>
              <a:rPr lang="en-US" altLang="zh-CN" noProof="1"/>
              <a:t>IN</a:t>
            </a:r>
            <a:r>
              <a:rPr lang="zh-CN" altLang="en-US" noProof="1"/>
              <a:t>关键字还可以与</a:t>
            </a:r>
            <a:r>
              <a:rPr lang="en-US" altLang="zh-CN" noProof="1"/>
              <a:t>NOT</a:t>
            </a:r>
            <a:r>
              <a:rPr lang="zh-CN" altLang="en-US" noProof="1"/>
              <a:t>关键字配合使用，作用是查询字段值不在指定集合中的记录。</a:t>
            </a:r>
            <a:endParaRPr lang="zh-CN" altLang="en-US"/>
          </a:p>
        </p:txBody>
      </p:sp>
      <p:grpSp>
        <p:nvGrpSpPr>
          <p:cNvPr id="5" name="组合 4">
            <a:extLst>
              <a:ext uri="{FF2B5EF4-FFF2-40B4-BE49-F238E27FC236}">
                <a16:creationId xmlns:a16="http://schemas.microsoft.com/office/drawing/2014/main" id="{BCC172A1-18F2-EBA9-41BA-9C3B00B24328}"/>
              </a:ext>
            </a:extLst>
          </p:cNvPr>
          <p:cNvGrpSpPr/>
          <p:nvPr/>
        </p:nvGrpSpPr>
        <p:grpSpPr>
          <a:xfrm>
            <a:off x="832759" y="2548000"/>
            <a:ext cx="2183765" cy="600710"/>
            <a:chOff x="1320" y="4641"/>
            <a:chExt cx="3439" cy="946"/>
          </a:xfrm>
          <a:solidFill>
            <a:schemeClr val="accent6"/>
          </a:solidFill>
        </p:grpSpPr>
        <p:sp>
          <p:nvSpPr>
            <p:cNvPr id="9" name="椭圆 8">
              <a:extLst>
                <a:ext uri="{FF2B5EF4-FFF2-40B4-BE49-F238E27FC236}">
                  <a16:creationId xmlns:a16="http://schemas.microsoft.com/office/drawing/2014/main" id="{8B52BB50-54A1-7C72-6EED-E45CBB2BAF1E}"/>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8">
              <a:extLst>
                <a:ext uri="{FF2B5EF4-FFF2-40B4-BE49-F238E27FC236}">
                  <a16:creationId xmlns:a16="http://schemas.microsoft.com/office/drawing/2014/main" id="{40C26855-1A4B-8614-FF59-7863DA123695}"/>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10</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D2F2057A-76D2-2021-ABD2-4481516FF7FD}"/>
              </a:ext>
            </a:extLst>
          </p:cNvPr>
          <p:cNvSpPr txBox="1">
            <a:spLocks noChangeArrowheads="1"/>
          </p:cNvSpPr>
          <p:nvPr/>
        </p:nvSpPr>
        <p:spPr bwMode="auto">
          <a:xfrm>
            <a:off x="3272747" y="2664840"/>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a:t>
            </a:r>
            <a:r>
              <a:rPr lang="en-US" altLang="zh-CN"/>
              <a:t>id</a:t>
            </a:r>
            <a:r>
              <a:rPr lang="zh-CN" altLang="en-US"/>
              <a:t>值不为</a:t>
            </a:r>
            <a:r>
              <a:rPr lang="en-US" altLang="zh-CN"/>
              <a:t>1</a:t>
            </a:r>
            <a:r>
              <a:rPr lang="zh-CN" altLang="en-US"/>
              <a:t>和</a:t>
            </a:r>
            <a:r>
              <a:rPr lang="en-US" altLang="zh-CN"/>
              <a:t>3</a:t>
            </a:r>
            <a:r>
              <a:rPr lang="zh-CN" altLang="en-US"/>
              <a:t>的记录，结果如下：</a:t>
            </a:r>
          </a:p>
        </p:txBody>
      </p:sp>
      <p:sp>
        <p:nvSpPr>
          <p:cNvPr id="7" name="矩形 6">
            <a:extLst>
              <a:ext uri="{FF2B5EF4-FFF2-40B4-BE49-F238E27FC236}">
                <a16:creationId xmlns:a16="http://schemas.microsoft.com/office/drawing/2014/main" id="{DD8726A5-C134-01A2-E11A-B10FAFB67F68}"/>
              </a:ext>
            </a:extLst>
          </p:cNvPr>
          <p:cNvSpPr/>
          <p:nvPr/>
        </p:nvSpPr>
        <p:spPr>
          <a:xfrm>
            <a:off x="1056914" y="3243737"/>
            <a:ext cx="9882453" cy="250690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5ABC58F6-0313-F9C6-A9D0-47B3B590E351}"/>
              </a:ext>
            </a:extLst>
          </p:cNvPr>
          <p:cNvSpPr txBox="1">
            <a:spLocks noChangeArrowheads="1"/>
          </p:cNvSpPr>
          <p:nvPr/>
        </p:nvSpPr>
        <p:spPr bwMode="auto">
          <a:xfrm>
            <a:off x="2084809" y="3311649"/>
            <a:ext cx="857463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 FROM goods WHERE id NOT IN (1,3);</a:t>
            </a:r>
          </a:p>
          <a:p>
            <a:pPr eaLnBrk="1" hangingPunct="1"/>
            <a:r>
              <a:rPr lang="en-US" altLang="zh-CN" sz="1600">
                <a:solidFill>
                  <a:srgbClr val="FF0000"/>
                </a:solidFill>
              </a:rPr>
              <a:t>+----+----------+--------------+-------------+-----------+-------------------------------+</a:t>
            </a:r>
          </a:p>
          <a:p>
            <a:pPr eaLnBrk="1" hangingPunct="1"/>
            <a:r>
              <a:rPr lang="en-US" altLang="zh-CN" sz="1600">
                <a:solidFill>
                  <a:srgbClr val="FF0000"/>
                </a:solidFill>
              </a:rPr>
              <a:t>| id   | type     | name       | price        | num      | add_time		|</a:t>
            </a:r>
          </a:p>
          <a:p>
            <a:pPr eaLnBrk="1" hangingPunct="1"/>
            <a:r>
              <a:rPr lang="en-US" altLang="zh-CN" sz="1600">
                <a:solidFill>
                  <a:srgbClr val="FF0000"/>
                </a:solidFill>
              </a:rPr>
              <a:t>+----+----------+--------------+-------------+-----------+-------------------------------+</a:t>
            </a:r>
          </a:p>
          <a:p>
            <a:pPr eaLnBrk="1" hangingPunct="1"/>
            <a:r>
              <a:rPr lang="en-US" altLang="zh-CN" sz="1600">
                <a:solidFill>
                  <a:srgbClr val="FF0000"/>
                </a:solidFill>
              </a:rPr>
              <a:t>|  2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牛奶糖     </a:t>
            </a:r>
            <a:r>
              <a:rPr lang="en-US" altLang="zh-CN" sz="1600">
                <a:solidFill>
                  <a:srgbClr val="FF0000"/>
                </a:solidFill>
              </a:rPr>
              <a:t>|   7.50        |  200      | 2018-02-02 13:40:40	|</a:t>
            </a:r>
          </a:p>
          <a:p>
            <a:pPr eaLnBrk="1" hangingPunct="1"/>
            <a:r>
              <a:rPr lang="en-US" altLang="zh-CN" sz="1600">
                <a:solidFill>
                  <a:srgbClr val="FF0000"/>
                </a:solidFill>
              </a:rPr>
              <a:t>|  4   | </a:t>
            </a:r>
            <a:r>
              <a:rPr lang="zh-CN" altLang="en-US" sz="1600">
                <a:solidFill>
                  <a:srgbClr val="FF0000"/>
                </a:solidFill>
              </a:rPr>
              <a:t>服饰    </a:t>
            </a:r>
            <a:r>
              <a:rPr lang="en-US" altLang="zh-CN" sz="1600">
                <a:solidFill>
                  <a:srgbClr val="FF0000"/>
                </a:solidFill>
              </a:rPr>
              <a:t>| </a:t>
            </a:r>
            <a:r>
              <a:rPr lang="zh-CN" altLang="en-US" sz="1600">
                <a:solidFill>
                  <a:srgbClr val="FF0000"/>
                </a:solidFill>
              </a:rPr>
              <a:t>休闲西服  </a:t>
            </a:r>
            <a:r>
              <a:rPr lang="en-US" altLang="zh-CN" sz="1600">
                <a:solidFill>
                  <a:srgbClr val="FF0000"/>
                </a:solidFill>
              </a:rPr>
              <a:t>| 800.00      | NULL    | 2018-04-04 13:40:40	|</a:t>
            </a:r>
          </a:p>
          <a:p>
            <a:pPr eaLnBrk="1" hangingPunct="1"/>
            <a:r>
              <a:rPr lang="en-US" altLang="zh-CN" sz="1600">
                <a:solidFill>
                  <a:srgbClr val="FF0000"/>
                </a:solidFill>
              </a:rPr>
              <a:t>|  5   | </a:t>
            </a:r>
            <a:r>
              <a:rPr lang="zh-CN" altLang="en-US" sz="1600">
                <a:solidFill>
                  <a:srgbClr val="FF0000"/>
                </a:solidFill>
              </a:rPr>
              <a:t>饮品    </a:t>
            </a:r>
            <a:r>
              <a:rPr lang="en-US" altLang="zh-CN" sz="1600">
                <a:solidFill>
                  <a:srgbClr val="FF0000"/>
                </a:solidFill>
              </a:rPr>
              <a:t>| </a:t>
            </a:r>
            <a:r>
              <a:rPr lang="zh-CN" altLang="en-US" sz="1600">
                <a:solidFill>
                  <a:srgbClr val="FF0000"/>
                </a:solidFill>
              </a:rPr>
              <a:t>果汁         </a:t>
            </a:r>
            <a:r>
              <a:rPr lang="en-US" altLang="zh-CN" sz="1600">
                <a:solidFill>
                  <a:srgbClr val="FF0000"/>
                </a:solidFill>
              </a:rPr>
              <a:t>|   3.00        |   70       | 2018-05-05 13:40:40	|</a:t>
            </a:r>
          </a:p>
          <a:p>
            <a:pPr eaLnBrk="1" hangingPunct="1"/>
            <a:r>
              <a:rPr lang="en-US" altLang="zh-CN" sz="1600">
                <a:solidFill>
                  <a:srgbClr val="FF0000"/>
                </a:solidFill>
              </a:rPr>
              <a:t>+----+----------+--------------+-------------+-----------+-------------------------------+</a:t>
            </a:r>
          </a:p>
          <a:p>
            <a:pPr eaLnBrk="1" hangingPunct="1"/>
            <a:r>
              <a:rPr lang="en-US" altLang="zh-CN" sz="1600">
                <a:solidFill>
                  <a:srgbClr val="FF0000"/>
                </a:solidFill>
              </a:rPr>
              <a:t>3 rows in set (0.00 sec)</a:t>
            </a:r>
          </a:p>
        </p:txBody>
      </p:sp>
    </p:spTree>
    <p:extLst>
      <p:ext uri="{BB962C8B-B14F-4D97-AF65-F5344CB8AC3E}">
        <p14:creationId xmlns:p14="http://schemas.microsoft.com/office/powerpoint/2010/main" val="206239778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0166C-5C9F-B22F-361C-AE264F2D3991}"/>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4D1816B5-9A47-D2EA-9CE3-B6022710800E}"/>
              </a:ext>
            </a:extLst>
          </p:cNvPr>
          <p:cNvSpPr txBox="1">
            <a:spLocks noChangeArrowheads="1"/>
          </p:cNvSpPr>
          <p:nvPr/>
        </p:nvSpPr>
        <p:spPr bwMode="auto">
          <a:xfrm>
            <a:off x="932355" y="991250"/>
            <a:ext cx="10426887"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noProof="1"/>
              <a:t>MySQL</a:t>
            </a:r>
            <a:r>
              <a:rPr lang="zh-CN" altLang="en-US" noProof="1"/>
              <a:t>提供</a:t>
            </a:r>
            <a:r>
              <a:rPr lang="en-US" altLang="zh-CN" noProof="1">
                <a:solidFill>
                  <a:srgbClr val="FF0000"/>
                </a:solidFill>
              </a:rPr>
              <a:t>IS NULL</a:t>
            </a:r>
            <a:r>
              <a:rPr lang="zh-CN" altLang="en-US" noProof="1">
                <a:solidFill>
                  <a:srgbClr val="FF0000"/>
                </a:solidFill>
              </a:rPr>
              <a:t>关键字</a:t>
            </a:r>
            <a:r>
              <a:rPr lang="zh-CN" altLang="en-US" noProof="1"/>
              <a:t>，用于查询</a:t>
            </a:r>
            <a:r>
              <a:rPr lang="zh-CN" altLang="en-US" noProof="1">
                <a:solidFill>
                  <a:srgbClr val="FF0000"/>
                </a:solidFill>
              </a:rPr>
              <a:t>字段值为</a:t>
            </a:r>
            <a:r>
              <a:rPr lang="en-US" altLang="zh-CN" noProof="1">
                <a:solidFill>
                  <a:srgbClr val="FF0000"/>
                </a:solidFill>
              </a:rPr>
              <a:t>NULL</a:t>
            </a:r>
            <a:r>
              <a:rPr lang="zh-CN" altLang="en-US" noProof="1"/>
              <a:t>的记录，语法形式如下：</a:t>
            </a:r>
            <a:endParaRPr lang="zh-CN" altLang="en-US"/>
          </a:p>
        </p:txBody>
      </p:sp>
      <p:sp>
        <p:nvSpPr>
          <p:cNvPr id="3" name="矩形 2">
            <a:extLst>
              <a:ext uri="{FF2B5EF4-FFF2-40B4-BE49-F238E27FC236}">
                <a16:creationId xmlns:a16="http://schemas.microsoft.com/office/drawing/2014/main" id="{2607418F-5578-71D0-EFFA-67C8A31873E2}"/>
              </a:ext>
            </a:extLst>
          </p:cNvPr>
          <p:cNvSpPr/>
          <p:nvPr/>
        </p:nvSpPr>
        <p:spPr>
          <a:xfrm>
            <a:off x="1134850" y="1596238"/>
            <a:ext cx="10052154" cy="49161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BB90DE4-3954-079F-889A-862082CD53E5}"/>
              </a:ext>
            </a:extLst>
          </p:cNvPr>
          <p:cNvSpPr txBox="1">
            <a:spLocks noChangeArrowheads="1"/>
          </p:cNvSpPr>
          <p:nvPr/>
        </p:nvSpPr>
        <p:spPr bwMode="auto">
          <a:xfrm>
            <a:off x="2162746" y="1626825"/>
            <a:ext cx="6968444"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FROM table_name WHERE col_name IS NULL;</a:t>
            </a:r>
          </a:p>
        </p:txBody>
      </p:sp>
      <p:grpSp>
        <p:nvGrpSpPr>
          <p:cNvPr id="5" name="组合 4">
            <a:extLst>
              <a:ext uri="{FF2B5EF4-FFF2-40B4-BE49-F238E27FC236}">
                <a16:creationId xmlns:a16="http://schemas.microsoft.com/office/drawing/2014/main" id="{5806D977-2606-ECDF-CF0F-F3381B3FB1CF}"/>
              </a:ext>
            </a:extLst>
          </p:cNvPr>
          <p:cNvGrpSpPr/>
          <p:nvPr/>
        </p:nvGrpSpPr>
        <p:grpSpPr>
          <a:xfrm>
            <a:off x="832759" y="2309550"/>
            <a:ext cx="2183765" cy="600710"/>
            <a:chOff x="1320" y="4641"/>
            <a:chExt cx="3439" cy="946"/>
          </a:xfrm>
          <a:solidFill>
            <a:schemeClr val="accent6"/>
          </a:solidFill>
        </p:grpSpPr>
        <p:sp>
          <p:nvSpPr>
            <p:cNvPr id="9" name="椭圆 8">
              <a:extLst>
                <a:ext uri="{FF2B5EF4-FFF2-40B4-BE49-F238E27FC236}">
                  <a16:creationId xmlns:a16="http://schemas.microsoft.com/office/drawing/2014/main" id="{F9E0469C-530D-1A2F-8D49-7869358D3FBE}"/>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6">
              <a:extLst>
                <a:ext uri="{FF2B5EF4-FFF2-40B4-BE49-F238E27FC236}">
                  <a16:creationId xmlns:a16="http://schemas.microsoft.com/office/drawing/2014/main" id="{DDED08DC-CD74-6AEB-D460-9D43D0AD983E}"/>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11</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4BCAE947-DCE3-080A-133A-CF5C9DD5C41D}"/>
              </a:ext>
            </a:extLst>
          </p:cNvPr>
          <p:cNvSpPr txBox="1">
            <a:spLocks noChangeArrowheads="1"/>
          </p:cNvSpPr>
          <p:nvPr/>
        </p:nvSpPr>
        <p:spPr bwMode="auto">
          <a:xfrm>
            <a:off x="3272747" y="2426390"/>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a:t>
            </a:r>
            <a:r>
              <a:rPr lang="en-US" altLang="zh-CN"/>
              <a:t>num</a:t>
            </a:r>
            <a:r>
              <a:rPr lang="zh-CN" altLang="en-US"/>
              <a:t>值为</a:t>
            </a:r>
            <a:r>
              <a:rPr lang="en-US" altLang="zh-CN"/>
              <a:t>NULL</a:t>
            </a:r>
            <a:r>
              <a:rPr lang="zh-CN" altLang="en-US"/>
              <a:t>的记录，结果如下：</a:t>
            </a:r>
          </a:p>
        </p:txBody>
      </p:sp>
      <p:sp>
        <p:nvSpPr>
          <p:cNvPr id="7" name="矩形 6">
            <a:extLst>
              <a:ext uri="{FF2B5EF4-FFF2-40B4-BE49-F238E27FC236}">
                <a16:creationId xmlns:a16="http://schemas.microsoft.com/office/drawing/2014/main" id="{8AC570EB-032F-E29E-4916-F786EFB6701E}"/>
              </a:ext>
            </a:extLst>
          </p:cNvPr>
          <p:cNvSpPr/>
          <p:nvPr/>
        </p:nvSpPr>
        <p:spPr>
          <a:xfrm>
            <a:off x="1056914" y="3005287"/>
            <a:ext cx="9882453" cy="286146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E76A9197-68FB-F791-96EE-13029C75BE33}"/>
              </a:ext>
            </a:extLst>
          </p:cNvPr>
          <p:cNvSpPr txBox="1">
            <a:spLocks noChangeArrowheads="1"/>
          </p:cNvSpPr>
          <p:nvPr/>
        </p:nvSpPr>
        <p:spPr bwMode="auto">
          <a:xfrm>
            <a:off x="2084809" y="3073199"/>
            <a:ext cx="857463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ct val="150000"/>
              </a:lnSpc>
            </a:pPr>
            <a:r>
              <a:rPr lang="en-US" altLang="zh-CN" sz="1600">
                <a:solidFill>
                  <a:srgbClr val="FF0000"/>
                </a:solidFill>
              </a:rPr>
              <a:t>mysql&gt; SELECT * FROM goods WHERE num IS NULL;</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id   | type     | name           | price    | num   | add_time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4   | </a:t>
            </a:r>
            <a:r>
              <a:rPr lang="zh-CN" altLang="en-US" sz="1600">
                <a:solidFill>
                  <a:srgbClr val="FF0000"/>
                </a:solidFill>
              </a:rPr>
              <a:t>服饰    </a:t>
            </a:r>
            <a:r>
              <a:rPr lang="en-US" altLang="zh-CN" sz="1600">
                <a:solidFill>
                  <a:srgbClr val="FF0000"/>
                </a:solidFill>
              </a:rPr>
              <a:t>| </a:t>
            </a:r>
            <a:r>
              <a:rPr lang="zh-CN" altLang="en-US" sz="1600">
                <a:solidFill>
                  <a:srgbClr val="FF0000"/>
                </a:solidFill>
              </a:rPr>
              <a:t>休闲西服      </a:t>
            </a:r>
            <a:r>
              <a:rPr lang="en-US" altLang="zh-CN" sz="1600">
                <a:solidFill>
                  <a:srgbClr val="FF0000"/>
                </a:solidFill>
              </a:rPr>
              <a:t>| 800.00 | NUL L | 2018-04-04 13:40:40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1 row in set (0.02 sec)</a:t>
            </a:r>
          </a:p>
        </p:txBody>
      </p:sp>
    </p:spTree>
    <p:extLst>
      <p:ext uri="{BB962C8B-B14F-4D97-AF65-F5344CB8AC3E}">
        <p14:creationId xmlns:p14="http://schemas.microsoft.com/office/powerpoint/2010/main" val="173690224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0E3F4-FBAE-271B-6572-CCCBEDD9445B}"/>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E5E39E82-00AB-912E-5416-94FB37BF5B9A}"/>
              </a:ext>
            </a:extLst>
          </p:cNvPr>
          <p:cNvSpPr txBox="1">
            <a:spLocks noChangeArrowheads="1"/>
          </p:cNvSpPr>
          <p:nvPr/>
        </p:nvSpPr>
        <p:spPr bwMode="auto">
          <a:xfrm>
            <a:off x="932355" y="888613"/>
            <a:ext cx="10426887"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noProof="1"/>
              <a:t>IS NULL</a:t>
            </a:r>
            <a:r>
              <a:rPr lang="zh-CN" altLang="en-US" noProof="1"/>
              <a:t>也可以和</a:t>
            </a:r>
            <a:r>
              <a:rPr lang="en-US" altLang="zh-CN" noProof="1">
                <a:solidFill>
                  <a:srgbClr val="FF0000"/>
                </a:solidFill>
              </a:rPr>
              <a:t>NOT</a:t>
            </a:r>
            <a:r>
              <a:rPr lang="zh-CN" altLang="en-US" noProof="1">
                <a:solidFill>
                  <a:srgbClr val="FF0000"/>
                </a:solidFill>
              </a:rPr>
              <a:t>关键字</a:t>
            </a:r>
            <a:r>
              <a:rPr lang="zh-CN" altLang="en-US" noProof="1"/>
              <a:t>配合使用，用于查询</a:t>
            </a:r>
            <a:r>
              <a:rPr lang="zh-CN" altLang="en-US" noProof="1">
                <a:solidFill>
                  <a:srgbClr val="FF0000"/>
                </a:solidFill>
              </a:rPr>
              <a:t>字段值不为</a:t>
            </a:r>
            <a:r>
              <a:rPr lang="en-US" altLang="zh-CN" noProof="1">
                <a:solidFill>
                  <a:srgbClr val="FF0000"/>
                </a:solidFill>
              </a:rPr>
              <a:t>NULL</a:t>
            </a:r>
            <a:r>
              <a:rPr lang="zh-CN" altLang="en-US" noProof="1"/>
              <a:t>的记录。</a:t>
            </a:r>
            <a:endParaRPr lang="zh-CN" altLang="en-US"/>
          </a:p>
        </p:txBody>
      </p:sp>
      <p:grpSp>
        <p:nvGrpSpPr>
          <p:cNvPr id="3" name="组合 2">
            <a:extLst>
              <a:ext uri="{FF2B5EF4-FFF2-40B4-BE49-F238E27FC236}">
                <a16:creationId xmlns:a16="http://schemas.microsoft.com/office/drawing/2014/main" id="{5740EF81-2AA3-328A-EFE2-286DDE08F3B3}"/>
              </a:ext>
            </a:extLst>
          </p:cNvPr>
          <p:cNvGrpSpPr/>
          <p:nvPr/>
        </p:nvGrpSpPr>
        <p:grpSpPr>
          <a:xfrm>
            <a:off x="832759" y="1395116"/>
            <a:ext cx="2183765" cy="600710"/>
            <a:chOff x="1320" y="4641"/>
            <a:chExt cx="3439" cy="946"/>
          </a:xfrm>
          <a:solidFill>
            <a:schemeClr val="accent6"/>
          </a:solidFill>
        </p:grpSpPr>
        <p:sp>
          <p:nvSpPr>
            <p:cNvPr id="7" name="椭圆 6">
              <a:extLst>
                <a:ext uri="{FF2B5EF4-FFF2-40B4-BE49-F238E27FC236}">
                  <a16:creationId xmlns:a16="http://schemas.microsoft.com/office/drawing/2014/main" id="{0E48C28B-B843-FC8C-7865-14F6542FBCB3}"/>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圆角矩形 6">
              <a:extLst>
                <a:ext uri="{FF2B5EF4-FFF2-40B4-BE49-F238E27FC236}">
                  <a16:creationId xmlns:a16="http://schemas.microsoft.com/office/drawing/2014/main" id="{1DF04495-32DB-8D96-5582-78B856064A2B}"/>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12</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8CD15C4B-95C6-2A17-964F-27245A4EBFB6}"/>
              </a:ext>
            </a:extLst>
          </p:cNvPr>
          <p:cNvSpPr txBox="1">
            <a:spLocks noChangeArrowheads="1"/>
          </p:cNvSpPr>
          <p:nvPr/>
        </p:nvSpPr>
        <p:spPr bwMode="auto">
          <a:xfrm>
            <a:off x="3272747" y="1511956"/>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a:t>
            </a:r>
            <a:r>
              <a:rPr lang="en-US" altLang="zh-CN"/>
              <a:t>num</a:t>
            </a:r>
            <a:r>
              <a:rPr lang="zh-CN" altLang="en-US"/>
              <a:t>值不为</a:t>
            </a:r>
            <a:r>
              <a:rPr lang="en-US" altLang="zh-CN"/>
              <a:t>NULL</a:t>
            </a:r>
            <a:r>
              <a:rPr lang="zh-CN" altLang="en-US"/>
              <a:t>的记录，结果如下：</a:t>
            </a:r>
          </a:p>
        </p:txBody>
      </p:sp>
      <p:sp>
        <p:nvSpPr>
          <p:cNvPr id="5" name="矩形 4">
            <a:extLst>
              <a:ext uri="{FF2B5EF4-FFF2-40B4-BE49-F238E27FC236}">
                <a16:creationId xmlns:a16="http://schemas.microsoft.com/office/drawing/2014/main" id="{65D504B9-4FDA-C91B-B1BD-368AADB87549}"/>
              </a:ext>
            </a:extLst>
          </p:cNvPr>
          <p:cNvSpPr/>
          <p:nvPr/>
        </p:nvSpPr>
        <p:spPr>
          <a:xfrm>
            <a:off x="1056914" y="2090852"/>
            <a:ext cx="9882453" cy="387853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78D7E244-40E4-CA26-7794-5E9EC5B051E1}"/>
              </a:ext>
            </a:extLst>
          </p:cNvPr>
          <p:cNvSpPr txBox="1">
            <a:spLocks noChangeArrowheads="1"/>
          </p:cNvSpPr>
          <p:nvPr/>
        </p:nvSpPr>
        <p:spPr bwMode="auto">
          <a:xfrm>
            <a:off x="2084809" y="2158765"/>
            <a:ext cx="8574639" cy="3739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ct val="150000"/>
              </a:lnSpc>
            </a:pPr>
            <a:r>
              <a:rPr lang="en-US" altLang="zh-CN" sz="1600">
                <a:solidFill>
                  <a:srgbClr val="FF0000"/>
                </a:solidFill>
              </a:rPr>
              <a:t>mysql&gt; SELECT * FROM goods WHERE num IS NOT NULL;</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id   | type     | name    | price	  | num	| add_time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1   | </a:t>
            </a:r>
            <a:r>
              <a:rPr lang="zh-CN" altLang="en-US" sz="1600">
                <a:solidFill>
                  <a:srgbClr val="FF0000"/>
                </a:solidFill>
              </a:rPr>
              <a:t>书籍    </a:t>
            </a:r>
            <a:r>
              <a:rPr lang="en-US" altLang="zh-CN" sz="1600">
                <a:solidFill>
                  <a:srgbClr val="FF0000"/>
                </a:solidFill>
              </a:rPr>
              <a:t>| </a:t>
            </a:r>
            <a:r>
              <a:rPr lang="zh-CN" altLang="en-US" sz="1600">
                <a:solidFill>
                  <a:srgbClr val="FF0000"/>
                </a:solidFill>
              </a:rPr>
              <a:t>西游记   </a:t>
            </a:r>
            <a:r>
              <a:rPr lang="en-US" altLang="zh-CN" sz="1600">
                <a:solidFill>
                  <a:srgbClr val="FF0000"/>
                </a:solidFill>
              </a:rPr>
              <a:t>| 50.40	  |   20	| 2018-01-01 13:40:40   |</a:t>
            </a:r>
          </a:p>
          <a:p>
            <a:pPr eaLnBrk="1" hangingPunct="1">
              <a:lnSpc>
                <a:spcPct val="150000"/>
              </a:lnSpc>
            </a:pPr>
            <a:r>
              <a:rPr lang="en-US" altLang="zh-CN" sz="1600">
                <a:solidFill>
                  <a:srgbClr val="FF0000"/>
                </a:solidFill>
              </a:rPr>
              <a:t>|  2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牛奶糖   </a:t>
            </a:r>
            <a:r>
              <a:rPr lang="en-US" altLang="zh-CN" sz="1600">
                <a:solidFill>
                  <a:srgbClr val="FF0000"/>
                </a:solidFill>
              </a:rPr>
              <a:t>|  7.50	  |  200	| 2018-02-02 13:40:40   |</a:t>
            </a:r>
          </a:p>
          <a:p>
            <a:pPr eaLnBrk="1" hangingPunct="1">
              <a:lnSpc>
                <a:spcPct val="150000"/>
              </a:lnSpc>
            </a:pPr>
            <a:r>
              <a:rPr lang="en-US" altLang="zh-CN" sz="1600">
                <a:solidFill>
                  <a:srgbClr val="FF0000"/>
                </a:solidFill>
              </a:rPr>
              <a:t>|  3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水果糖   </a:t>
            </a:r>
            <a:r>
              <a:rPr lang="en-US" altLang="zh-CN" sz="1600">
                <a:solidFill>
                  <a:srgbClr val="FF0000"/>
                </a:solidFill>
              </a:rPr>
              <a:t>|  2.50	  |  100	| NULL		      |</a:t>
            </a:r>
          </a:p>
          <a:p>
            <a:pPr eaLnBrk="1" hangingPunct="1">
              <a:lnSpc>
                <a:spcPct val="150000"/>
              </a:lnSpc>
            </a:pPr>
            <a:r>
              <a:rPr lang="en-US" altLang="zh-CN" sz="1600">
                <a:solidFill>
                  <a:srgbClr val="FF0000"/>
                </a:solidFill>
              </a:rPr>
              <a:t>|  5   | </a:t>
            </a:r>
            <a:r>
              <a:rPr lang="zh-CN" altLang="en-US" sz="1600">
                <a:solidFill>
                  <a:srgbClr val="FF0000"/>
                </a:solidFill>
              </a:rPr>
              <a:t>饮品    </a:t>
            </a:r>
            <a:r>
              <a:rPr lang="en-US" altLang="zh-CN" sz="1600">
                <a:solidFill>
                  <a:srgbClr val="FF0000"/>
                </a:solidFill>
              </a:rPr>
              <a:t>| </a:t>
            </a:r>
            <a:r>
              <a:rPr lang="zh-CN" altLang="en-US" sz="1600">
                <a:solidFill>
                  <a:srgbClr val="FF0000"/>
                </a:solidFill>
              </a:rPr>
              <a:t>果汁	     </a:t>
            </a:r>
            <a:r>
              <a:rPr lang="en-US" altLang="zh-CN" sz="1600">
                <a:solidFill>
                  <a:srgbClr val="FF0000"/>
                </a:solidFill>
              </a:rPr>
              <a:t>|  3.00	  |   70	| 2018-05-05 13:40:40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4 rows in set (0.00 sec)</a:t>
            </a:r>
          </a:p>
        </p:txBody>
      </p:sp>
    </p:spTree>
    <p:extLst>
      <p:ext uri="{BB962C8B-B14F-4D97-AF65-F5344CB8AC3E}">
        <p14:creationId xmlns:p14="http://schemas.microsoft.com/office/powerpoint/2010/main" val="158116988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35C3E-9861-C32B-E163-C57F28E761E1}"/>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1F89202E-57B0-160B-F972-1D87305E2DF0}"/>
              </a:ext>
            </a:extLst>
          </p:cNvPr>
          <p:cNvSpPr txBox="1">
            <a:spLocks noChangeArrowheads="1"/>
          </p:cNvSpPr>
          <p:nvPr/>
        </p:nvSpPr>
        <p:spPr bwMode="auto">
          <a:xfrm>
            <a:off x="579310" y="893277"/>
            <a:ext cx="1103338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需要注意的是，如果某些字段值为</a:t>
            </a:r>
            <a:r>
              <a:rPr lang="en-US" altLang="zh-CN" noProof="1"/>
              <a:t>NULL</a:t>
            </a:r>
            <a:r>
              <a:rPr lang="zh-CN" altLang="en-US" noProof="1"/>
              <a:t>，在将这些字段与其他值进行比较时，就会返回不准确的数据。</a:t>
            </a:r>
            <a:endParaRPr lang="zh-CN" altLang="en-US"/>
          </a:p>
        </p:txBody>
      </p:sp>
      <p:grpSp>
        <p:nvGrpSpPr>
          <p:cNvPr id="3" name="组合 2">
            <a:extLst>
              <a:ext uri="{FF2B5EF4-FFF2-40B4-BE49-F238E27FC236}">
                <a16:creationId xmlns:a16="http://schemas.microsoft.com/office/drawing/2014/main" id="{FCB08684-A654-2447-D750-29E9AC7E88A7}"/>
              </a:ext>
            </a:extLst>
          </p:cNvPr>
          <p:cNvGrpSpPr/>
          <p:nvPr/>
        </p:nvGrpSpPr>
        <p:grpSpPr>
          <a:xfrm>
            <a:off x="824961" y="1754358"/>
            <a:ext cx="2183765" cy="600710"/>
            <a:chOff x="1320" y="4641"/>
            <a:chExt cx="3439" cy="946"/>
          </a:xfrm>
          <a:solidFill>
            <a:schemeClr val="accent6"/>
          </a:solidFill>
        </p:grpSpPr>
        <p:sp>
          <p:nvSpPr>
            <p:cNvPr id="7" name="椭圆 6">
              <a:extLst>
                <a:ext uri="{FF2B5EF4-FFF2-40B4-BE49-F238E27FC236}">
                  <a16:creationId xmlns:a16="http://schemas.microsoft.com/office/drawing/2014/main" id="{40FCC36F-7BFA-FC9A-4E83-D0A4D3C38183}"/>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圆角矩形 6">
              <a:extLst>
                <a:ext uri="{FF2B5EF4-FFF2-40B4-BE49-F238E27FC236}">
                  <a16:creationId xmlns:a16="http://schemas.microsoft.com/office/drawing/2014/main" id="{1E68AB7C-CD01-C620-1195-BA787C75E84E}"/>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13</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8D9D1A10-9556-AA06-F053-84AC06A662F4}"/>
              </a:ext>
            </a:extLst>
          </p:cNvPr>
          <p:cNvSpPr txBox="1">
            <a:spLocks noChangeArrowheads="1"/>
          </p:cNvSpPr>
          <p:nvPr/>
        </p:nvSpPr>
        <p:spPr bwMode="auto">
          <a:xfrm>
            <a:off x="3264949" y="1871198"/>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a:t>
            </a:r>
            <a:r>
              <a:rPr lang="en-US" altLang="zh-CN"/>
              <a:t>num</a:t>
            </a:r>
            <a:r>
              <a:rPr lang="zh-CN" altLang="en-US"/>
              <a:t>值不等于</a:t>
            </a:r>
            <a:r>
              <a:rPr lang="en-US" altLang="zh-CN"/>
              <a:t>100</a:t>
            </a:r>
            <a:r>
              <a:rPr lang="zh-CN" altLang="en-US"/>
              <a:t>的记录，查询结果如下：</a:t>
            </a:r>
          </a:p>
        </p:txBody>
      </p:sp>
      <p:sp>
        <p:nvSpPr>
          <p:cNvPr id="5" name="矩形 4">
            <a:extLst>
              <a:ext uri="{FF2B5EF4-FFF2-40B4-BE49-F238E27FC236}">
                <a16:creationId xmlns:a16="http://schemas.microsoft.com/office/drawing/2014/main" id="{0E8F4DFC-9216-4D7B-FF2E-7CD256362C85}"/>
              </a:ext>
            </a:extLst>
          </p:cNvPr>
          <p:cNvSpPr/>
          <p:nvPr/>
        </p:nvSpPr>
        <p:spPr>
          <a:xfrm>
            <a:off x="1049116" y="2450095"/>
            <a:ext cx="9882453" cy="351462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8F54C39E-2835-1DE3-17F4-E191DFAFCA98}"/>
              </a:ext>
            </a:extLst>
          </p:cNvPr>
          <p:cNvSpPr txBox="1">
            <a:spLocks noChangeArrowheads="1"/>
          </p:cNvSpPr>
          <p:nvPr/>
        </p:nvSpPr>
        <p:spPr bwMode="auto">
          <a:xfrm>
            <a:off x="2077011" y="2518007"/>
            <a:ext cx="8574639" cy="337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ct val="150000"/>
              </a:lnSpc>
            </a:pPr>
            <a:r>
              <a:rPr lang="en-US" altLang="zh-CN" sz="1600">
                <a:solidFill>
                  <a:srgbClr val="FF0000"/>
                </a:solidFill>
              </a:rPr>
              <a:t>mysql&gt; SELECT * FROM goods WHERE num&lt;&gt;100;</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id   | type  | name	| price	| num	| add_time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  1  | </a:t>
            </a:r>
            <a:r>
              <a:rPr lang="zh-CN" altLang="en-US" sz="1600">
                <a:solidFill>
                  <a:srgbClr val="FF0000"/>
                </a:solidFill>
              </a:rPr>
              <a:t>书籍	  </a:t>
            </a:r>
            <a:r>
              <a:rPr lang="en-US" altLang="zh-CN" sz="1600">
                <a:solidFill>
                  <a:srgbClr val="FF0000"/>
                </a:solidFill>
              </a:rPr>
              <a:t>| </a:t>
            </a:r>
            <a:r>
              <a:rPr lang="zh-CN" altLang="en-US" sz="1600">
                <a:solidFill>
                  <a:srgbClr val="FF0000"/>
                </a:solidFill>
              </a:rPr>
              <a:t>西游记	</a:t>
            </a:r>
            <a:r>
              <a:rPr lang="en-US" altLang="zh-CN" sz="1600">
                <a:solidFill>
                  <a:srgbClr val="FF0000"/>
                </a:solidFill>
              </a:rPr>
              <a:t>| 50.40	|   20	| 2018-01-01 13:40:40	|</a:t>
            </a:r>
          </a:p>
          <a:p>
            <a:pPr eaLnBrk="1" hangingPunct="1">
              <a:lnSpc>
                <a:spcPct val="150000"/>
              </a:lnSpc>
            </a:pPr>
            <a:r>
              <a:rPr lang="en-US" altLang="zh-CN" sz="1600">
                <a:solidFill>
                  <a:srgbClr val="FF0000"/>
                </a:solidFill>
              </a:rPr>
              <a:t>|  2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牛奶糖	</a:t>
            </a:r>
            <a:r>
              <a:rPr lang="en-US" altLang="zh-CN" sz="1600">
                <a:solidFill>
                  <a:srgbClr val="FF0000"/>
                </a:solidFill>
              </a:rPr>
              <a:t>|  7.50	|  200	| 2018-02-02 13:40:40	|</a:t>
            </a:r>
          </a:p>
          <a:p>
            <a:pPr eaLnBrk="1" hangingPunct="1">
              <a:lnSpc>
                <a:spcPct val="150000"/>
              </a:lnSpc>
            </a:pPr>
            <a:r>
              <a:rPr lang="en-US" altLang="zh-CN" sz="1600">
                <a:solidFill>
                  <a:srgbClr val="FF0000"/>
                </a:solidFill>
              </a:rPr>
              <a:t>|  5  | </a:t>
            </a:r>
            <a:r>
              <a:rPr lang="zh-CN" altLang="en-US" sz="1600">
                <a:solidFill>
                  <a:srgbClr val="FF0000"/>
                </a:solidFill>
              </a:rPr>
              <a:t>饮品  </a:t>
            </a:r>
            <a:r>
              <a:rPr lang="en-US" altLang="zh-CN" sz="1600">
                <a:solidFill>
                  <a:srgbClr val="FF0000"/>
                </a:solidFill>
              </a:rPr>
              <a:t>| </a:t>
            </a:r>
            <a:r>
              <a:rPr lang="zh-CN" altLang="en-US" sz="1600">
                <a:solidFill>
                  <a:srgbClr val="FF0000"/>
                </a:solidFill>
              </a:rPr>
              <a:t>果汁	</a:t>
            </a:r>
            <a:r>
              <a:rPr lang="en-US" altLang="zh-CN" sz="1600">
                <a:solidFill>
                  <a:srgbClr val="FF0000"/>
                </a:solidFill>
              </a:rPr>
              <a:t>|  3.00	|   70	| 2018-05-05 13:40:40	|</a:t>
            </a:r>
          </a:p>
          <a:p>
            <a:pPr eaLnBrk="1" hangingPunct="1">
              <a:lnSpc>
                <a:spcPct val="150000"/>
              </a:lnSpc>
            </a:pPr>
            <a:r>
              <a:rPr lang="en-US" altLang="zh-CN" sz="1600">
                <a:solidFill>
                  <a:srgbClr val="FF0000"/>
                </a:solidFill>
              </a:rPr>
              <a:t>+----+--------+----------+------------+-----------+---------------------------------------+</a:t>
            </a:r>
          </a:p>
          <a:p>
            <a:pPr eaLnBrk="1" hangingPunct="1">
              <a:lnSpc>
                <a:spcPct val="150000"/>
              </a:lnSpc>
            </a:pPr>
            <a:r>
              <a:rPr lang="en-US" altLang="zh-CN" sz="1600">
                <a:solidFill>
                  <a:srgbClr val="FF0000"/>
                </a:solidFill>
              </a:rPr>
              <a:t>3 rows in set (0.00 sec)</a:t>
            </a:r>
          </a:p>
        </p:txBody>
      </p:sp>
    </p:spTree>
    <p:extLst>
      <p:ext uri="{BB962C8B-B14F-4D97-AF65-F5344CB8AC3E}">
        <p14:creationId xmlns:p14="http://schemas.microsoft.com/office/powerpoint/2010/main" val="206413027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64BAA-2E39-1E43-E5CE-EE5A04C3FE00}"/>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4846A6AA-9A7C-5797-E0A4-936006C434B2}"/>
              </a:ext>
            </a:extLst>
          </p:cNvPr>
          <p:cNvSpPr txBox="1">
            <a:spLocks noChangeArrowheads="1"/>
          </p:cNvSpPr>
          <p:nvPr/>
        </p:nvSpPr>
        <p:spPr bwMode="auto">
          <a:xfrm>
            <a:off x="641441" y="1017992"/>
            <a:ext cx="1103338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通过前面的学习可以知道，如果要查询</a:t>
            </a:r>
            <a:r>
              <a:rPr lang="en-US" altLang="zh-CN" noProof="1"/>
              <a:t>goods</a:t>
            </a:r>
            <a:r>
              <a:rPr lang="zh-CN" altLang="en-US" noProof="1"/>
              <a:t>表中商品的种类，直接查询表示“种类”的字段即可。</a:t>
            </a:r>
            <a:endParaRPr lang="zh-CN" altLang="en-US"/>
          </a:p>
        </p:txBody>
      </p:sp>
      <p:grpSp>
        <p:nvGrpSpPr>
          <p:cNvPr id="3" name="组合 2">
            <a:extLst>
              <a:ext uri="{FF2B5EF4-FFF2-40B4-BE49-F238E27FC236}">
                <a16:creationId xmlns:a16="http://schemas.microsoft.com/office/drawing/2014/main" id="{DE5C5666-85F2-2D8D-E1E4-7D1B336E706D}"/>
              </a:ext>
            </a:extLst>
          </p:cNvPr>
          <p:cNvGrpSpPr/>
          <p:nvPr/>
        </p:nvGrpSpPr>
        <p:grpSpPr>
          <a:xfrm>
            <a:off x="327232" y="1505833"/>
            <a:ext cx="2183765" cy="600710"/>
            <a:chOff x="1320" y="4641"/>
            <a:chExt cx="3439" cy="946"/>
          </a:xfrm>
          <a:solidFill>
            <a:schemeClr val="accent6"/>
          </a:solidFill>
        </p:grpSpPr>
        <p:sp>
          <p:nvSpPr>
            <p:cNvPr id="16" name="椭圆 15">
              <a:extLst>
                <a:ext uri="{FF2B5EF4-FFF2-40B4-BE49-F238E27FC236}">
                  <a16:creationId xmlns:a16="http://schemas.microsoft.com/office/drawing/2014/main" id="{E49787F1-C4AE-E3BA-042C-F584AA151E12}"/>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7" name="圆角矩形 4">
              <a:extLst>
                <a:ext uri="{FF2B5EF4-FFF2-40B4-BE49-F238E27FC236}">
                  <a16:creationId xmlns:a16="http://schemas.microsoft.com/office/drawing/2014/main" id="{855A7922-12FE-3635-CCB1-ABE4AA52E20E}"/>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14</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136E6077-5FDB-E837-6962-361AA8A57E7E}"/>
              </a:ext>
            </a:extLst>
          </p:cNvPr>
          <p:cNvSpPr txBox="1">
            <a:spLocks noChangeArrowheads="1"/>
          </p:cNvSpPr>
          <p:nvPr/>
        </p:nvSpPr>
        <p:spPr bwMode="auto">
          <a:xfrm>
            <a:off x="2571269" y="1622673"/>
            <a:ext cx="33372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表中字段</a:t>
            </a:r>
            <a:r>
              <a:rPr lang="en-US" altLang="zh-CN"/>
              <a:t>type</a:t>
            </a:r>
            <a:r>
              <a:rPr lang="zh-CN" altLang="en-US"/>
              <a:t>的值，结果如下。</a:t>
            </a:r>
          </a:p>
        </p:txBody>
      </p:sp>
      <p:sp>
        <p:nvSpPr>
          <p:cNvPr id="5" name="矩形 4">
            <a:extLst>
              <a:ext uri="{FF2B5EF4-FFF2-40B4-BE49-F238E27FC236}">
                <a16:creationId xmlns:a16="http://schemas.microsoft.com/office/drawing/2014/main" id="{F532B168-5FB8-E9DC-E0C8-60411DF863C7}"/>
              </a:ext>
            </a:extLst>
          </p:cNvPr>
          <p:cNvSpPr/>
          <p:nvPr/>
        </p:nvSpPr>
        <p:spPr>
          <a:xfrm>
            <a:off x="1111247" y="2353461"/>
            <a:ext cx="4144127" cy="302010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92521207-6890-2F6F-C8E1-82CEF4A67D2E}"/>
              </a:ext>
            </a:extLst>
          </p:cNvPr>
          <p:cNvSpPr txBox="1">
            <a:spLocks noChangeArrowheads="1"/>
          </p:cNvSpPr>
          <p:nvPr/>
        </p:nvSpPr>
        <p:spPr bwMode="auto">
          <a:xfrm>
            <a:off x="1401993" y="2465433"/>
            <a:ext cx="3657407"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type FROM goods;</a:t>
            </a:r>
          </a:p>
          <a:p>
            <a:pPr eaLnBrk="1" hangingPunct="1"/>
            <a:r>
              <a:rPr lang="en-US" altLang="zh-CN" sz="1600">
                <a:solidFill>
                  <a:srgbClr val="FF0000"/>
                </a:solidFill>
              </a:rPr>
              <a:t>+----------+</a:t>
            </a:r>
          </a:p>
          <a:p>
            <a:pPr eaLnBrk="1" hangingPunct="1"/>
            <a:r>
              <a:rPr lang="en-US" altLang="zh-CN" sz="1600">
                <a:solidFill>
                  <a:srgbClr val="FF0000"/>
                </a:solidFill>
              </a:rPr>
              <a:t>| type	|</a:t>
            </a:r>
          </a:p>
          <a:p>
            <a:pPr eaLnBrk="1" hangingPunct="1"/>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书籍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糖类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糖类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服饰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饮品	</a:t>
            </a:r>
            <a:r>
              <a:rPr lang="en-US" altLang="zh-CN" sz="1600">
                <a:solidFill>
                  <a:srgbClr val="FF0000"/>
                </a:solidFill>
              </a:rPr>
              <a:t>|</a:t>
            </a:r>
          </a:p>
          <a:p>
            <a:pPr eaLnBrk="1" hangingPunct="1"/>
            <a:r>
              <a:rPr lang="en-US" altLang="zh-CN" sz="1600">
                <a:solidFill>
                  <a:srgbClr val="FF0000"/>
                </a:solidFill>
              </a:rPr>
              <a:t>+----------+</a:t>
            </a:r>
          </a:p>
          <a:p>
            <a:pPr eaLnBrk="1" hangingPunct="1"/>
            <a:r>
              <a:rPr lang="en-US" altLang="zh-CN" sz="1600">
                <a:solidFill>
                  <a:srgbClr val="FF0000"/>
                </a:solidFill>
              </a:rPr>
              <a:t>5 rows in set (0.00 sec)</a:t>
            </a:r>
          </a:p>
        </p:txBody>
      </p:sp>
      <p:sp>
        <p:nvSpPr>
          <p:cNvPr id="7" name="文本框 10">
            <a:extLst>
              <a:ext uri="{FF2B5EF4-FFF2-40B4-BE49-F238E27FC236}">
                <a16:creationId xmlns:a16="http://schemas.microsoft.com/office/drawing/2014/main" id="{412C493F-7000-F70D-A4E7-693FB7A2846A}"/>
              </a:ext>
            </a:extLst>
          </p:cNvPr>
          <p:cNvSpPr txBox="1">
            <a:spLocks noChangeArrowheads="1"/>
          </p:cNvSpPr>
          <p:nvPr/>
        </p:nvSpPr>
        <p:spPr bwMode="auto">
          <a:xfrm>
            <a:off x="541908" y="5443903"/>
            <a:ext cx="810980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noProof="1"/>
              <a:t>MySQL</a:t>
            </a:r>
            <a:r>
              <a:rPr lang="zh-CN" altLang="en-US" noProof="1"/>
              <a:t>提供了</a:t>
            </a:r>
            <a:r>
              <a:rPr lang="en-US" altLang="zh-CN" noProof="1">
                <a:solidFill>
                  <a:srgbClr val="FF0000"/>
                </a:solidFill>
              </a:rPr>
              <a:t>DISTINCT</a:t>
            </a:r>
            <a:r>
              <a:rPr lang="zh-CN" altLang="en-US" noProof="1">
                <a:solidFill>
                  <a:srgbClr val="FF0000"/>
                </a:solidFill>
              </a:rPr>
              <a:t>关键字</a:t>
            </a:r>
            <a:r>
              <a:rPr lang="zh-CN" altLang="en-US" noProof="1"/>
              <a:t>，使查询结果不重复。其语法形式如下：</a:t>
            </a:r>
            <a:endParaRPr lang="zh-CN" altLang="en-US"/>
          </a:p>
        </p:txBody>
      </p:sp>
      <p:sp>
        <p:nvSpPr>
          <p:cNvPr id="8" name="矩形 7">
            <a:extLst>
              <a:ext uri="{FF2B5EF4-FFF2-40B4-BE49-F238E27FC236}">
                <a16:creationId xmlns:a16="http://schemas.microsoft.com/office/drawing/2014/main" id="{1F8F299D-8CE1-60C3-A08D-8B46DD56F72B}"/>
              </a:ext>
            </a:extLst>
          </p:cNvPr>
          <p:cNvSpPr/>
          <p:nvPr/>
        </p:nvSpPr>
        <p:spPr>
          <a:xfrm>
            <a:off x="1111247" y="5961721"/>
            <a:ext cx="9798478" cy="49161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3A1CCDDA-B2DF-8A5D-AB94-48A2D85965F0}"/>
              </a:ext>
            </a:extLst>
          </p:cNvPr>
          <p:cNvSpPr txBox="1">
            <a:spLocks noChangeArrowheads="1"/>
          </p:cNvSpPr>
          <p:nvPr/>
        </p:nvSpPr>
        <p:spPr bwMode="auto">
          <a:xfrm>
            <a:off x="2139143" y="5992308"/>
            <a:ext cx="6968444"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DISTINCT col_list FROM table_name;</a:t>
            </a:r>
          </a:p>
        </p:txBody>
      </p:sp>
      <p:grpSp>
        <p:nvGrpSpPr>
          <p:cNvPr id="10" name="组合 9">
            <a:extLst>
              <a:ext uri="{FF2B5EF4-FFF2-40B4-BE49-F238E27FC236}">
                <a16:creationId xmlns:a16="http://schemas.microsoft.com/office/drawing/2014/main" id="{7C56A365-F039-9535-A43A-CF90FEACA45D}"/>
              </a:ext>
            </a:extLst>
          </p:cNvPr>
          <p:cNvGrpSpPr/>
          <p:nvPr/>
        </p:nvGrpSpPr>
        <p:grpSpPr>
          <a:xfrm>
            <a:off x="6087563" y="1508937"/>
            <a:ext cx="2183765" cy="600710"/>
            <a:chOff x="1320" y="4641"/>
            <a:chExt cx="3439" cy="946"/>
          </a:xfrm>
          <a:solidFill>
            <a:schemeClr val="accent6"/>
          </a:solidFill>
        </p:grpSpPr>
        <p:sp>
          <p:nvSpPr>
            <p:cNvPr id="14" name="椭圆 13">
              <a:extLst>
                <a:ext uri="{FF2B5EF4-FFF2-40B4-BE49-F238E27FC236}">
                  <a16:creationId xmlns:a16="http://schemas.microsoft.com/office/drawing/2014/main" id="{51DBD502-71D0-3E3E-5656-42F696CB4FA9}"/>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圆角矩形 13">
              <a:extLst>
                <a:ext uri="{FF2B5EF4-FFF2-40B4-BE49-F238E27FC236}">
                  <a16:creationId xmlns:a16="http://schemas.microsoft.com/office/drawing/2014/main" id="{B7B8516E-D9AF-F3CD-0F8F-6505FDB811B9}"/>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15</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11" name="文本框 36">
            <a:extLst>
              <a:ext uri="{FF2B5EF4-FFF2-40B4-BE49-F238E27FC236}">
                <a16:creationId xmlns:a16="http://schemas.microsoft.com/office/drawing/2014/main" id="{609B24D9-6298-5E45-33B3-0CDA9BF588E0}"/>
              </a:ext>
            </a:extLst>
          </p:cNvPr>
          <p:cNvSpPr txBox="1">
            <a:spLocks noChangeArrowheads="1"/>
          </p:cNvSpPr>
          <p:nvPr/>
        </p:nvSpPr>
        <p:spPr bwMode="auto">
          <a:xfrm>
            <a:off x="8390459" y="1625777"/>
            <a:ext cx="34743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表中字段</a:t>
            </a:r>
            <a:r>
              <a:rPr lang="en-US" altLang="zh-CN"/>
              <a:t>type</a:t>
            </a:r>
            <a:r>
              <a:rPr lang="zh-CN" altLang="en-US"/>
              <a:t>不重复的值，结果如下：</a:t>
            </a:r>
          </a:p>
        </p:txBody>
      </p:sp>
      <p:sp>
        <p:nvSpPr>
          <p:cNvPr id="12" name="矩形 11">
            <a:extLst>
              <a:ext uri="{FF2B5EF4-FFF2-40B4-BE49-F238E27FC236}">
                <a16:creationId xmlns:a16="http://schemas.microsoft.com/office/drawing/2014/main" id="{DAB01824-44FF-B730-417B-5FFD356E5638}"/>
              </a:ext>
            </a:extLst>
          </p:cNvPr>
          <p:cNvSpPr/>
          <p:nvPr/>
        </p:nvSpPr>
        <p:spPr>
          <a:xfrm>
            <a:off x="5985133" y="2356565"/>
            <a:ext cx="5400453" cy="302010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文本框 38">
            <a:extLst>
              <a:ext uri="{FF2B5EF4-FFF2-40B4-BE49-F238E27FC236}">
                <a16:creationId xmlns:a16="http://schemas.microsoft.com/office/drawing/2014/main" id="{D6063AC9-3D80-8E6D-567E-08D395CF7150}"/>
              </a:ext>
            </a:extLst>
          </p:cNvPr>
          <p:cNvSpPr txBox="1">
            <a:spLocks noChangeArrowheads="1"/>
          </p:cNvSpPr>
          <p:nvPr/>
        </p:nvSpPr>
        <p:spPr bwMode="auto">
          <a:xfrm>
            <a:off x="6275879" y="2468537"/>
            <a:ext cx="4531209"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DISTINCT type FROM goods;</a:t>
            </a:r>
          </a:p>
          <a:p>
            <a:pPr eaLnBrk="1" hangingPunct="1"/>
            <a:r>
              <a:rPr lang="en-US" altLang="zh-CN" sz="1600">
                <a:solidFill>
                  <a:srgbClr val="FF0000"/>
                </a:solidFill>
              </a:rPr>
              <a:t>+----------+</a:t>
            </a:r>
          </a:p>
          <a:p>
            <a:pPr eaLnBrk="1" hangingPunct="1"/>
            <a:r>
              <a:rPr lang="en-US" altLang="zh-CN" sz="1600">
                <a:solidFill>
                  <a:srgbClr val="FF0000"/>
                </a:solidFill>
              </a:rPr>
              <a:t>| type	|</a:t>
            </a:r>
          </a:p>
          <a:p>
            <a:pPr eaLnBrk="1" hangingPunct="1"/>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书籍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糖类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服饰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饮品	</a:t>
            </a:r>
            <a:r>
              <a:rPr lang="en-US" altLang="zh-CN" sz="1600">
                <a:solidFill>
                  <a:srgbClr val="FF0000"/>
                </a:solidFill>
              </a:rPr>
              <a:t>|</a:t>
            </a:r>
          </a:p>
          <a:p>
            <a:pPr eaLnBrk="1" hangingPunct="1"/>
            <a:r>
              <a:rPr lang="en-US" altLang="zh-CN" sz="1600">
                <a:solidFill>
                  <a:srgbClr val="FF0000"/>
                </a:solidFill>
              </a:rPr>
              <a:t>+----------+</a:t>
            </a:r>
          </a:p>
          <a:p>
            <a:pPr eaLnBrk="1" hangingPunct="1"/>
            <a:r>
              <a:rPr lang="en-US" altLang="zh-CN" sz="1600">
                <a:solidFill>
                  <a:srgbClr val="FF0000"/>
                </a:solidFill>
              </a:rPr>
              <a:t>4 rows in set (0.04 sec)</a:t>
            </a:r>
          </a:p>
        </p:txBody>
      </p:sp>
    </p:spTree>
    <p:extLst>
      <p:ext uri="{BB962C8B-B14F-4D97-AF65-F5344CB8AC3E}">
        <p14:creationId xmlns:p14="http://schemas.microsoft.com/office/powerpoint/2010/main" val="276509394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F7BEA52-3BC8-3ABD-41D6-1F6FB690CD31}"/>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62E451DD-6CE6-6B60-DB35-6A24859B0AC1}"/>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2CDFF662-E1A8-8B37-DAE7-DCF54899F850}"/>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A481B6CE-A32A-0804-39CF-B7555FF7344D}"/>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52ACDB5F-2807-B653-2BC8-06F0F3BC5284}"/>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CA469656-3880-351F-064A-36919D8A38D5}"/>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49D66A05-4836-21DA-2324-137B728021B9}"/>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261101F9-CC49-B930-DC0B-E24708965AAC}"/>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7D3ED446-9CD7-D460-C6CE-780BEC0E545F}"/>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D3282C43-94C1-44FE-2360-92E570380AB1}"/>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0A80498A-3C12-CBAE-15B3-427569B5B861}"/>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7C5952E2-E0D5-7CCD-E8CD-A9A38972ED0A}"/>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2170A7F7-FFB0-9B6D-A105-CE4EAF9F1B34}"/>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D925D08C-4730-F8F4-54A0-27C49C59E0C2}"/>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1A98C34F-DB48-E3AF-C6DE-FE3A8D4D989D}"/>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7F32D824-2E83-4853-FB71-293B37C7178B}"/>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3E420E08-FFD6-E5F2-B5DD-60225E4A5EC7}"/>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49B16CF3-E1D4-F82A-CB0D-F04E865DA1E9}"/>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DBE0988F-88F0-FF51-D068-76E3AD290425}"/>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062BE94A-31CD-BA77-3D20-D4B31E97398C}"/>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F2502E6B-ADAF-F425-E6C4-8A8697A5FE56}"/>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90C51A32-5C93-09ED-98E4-B0D58249211E}"/>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8BF1DA3F-E7CE-18F5-BB16-3F27512BD4AE}"/>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8C285424-6AA7-F722-623F-B22A40EA2E5E}"/>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62BD09F1-C644-34AA-0A3D-A6D8AC544F95}"/>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83EF1F63-C138-FFA4-3CAB-C3CEFE6E159C}"/>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F837D928-D3E4-27C3-9219-538D57F75AAD}"/>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222AD06E-96DD-88EE-9B03-3C8B972CE576}"/>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7EE67564-EADE-A203-A953-E131265E7749}"/>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4A90E893-42C2-1F72-B1AA-79DEA4D9EEA5}"/>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98301FF8-E5C5-1814-1089-91FBA2E5EE9B}"/>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8B0B6F5C-1AFC-89A5-5867-67F91AB38B4F}"/>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7C908720-A076-389E-CD21-905CC1E3F1F0}"/>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38BF5350-C8D0-2942-0B65-2FE96703A206}"/>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534B596C-8B0F-089C-111F-8AF7B5E235A9}"/>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AB72F7ED-7A73-1D1A-3835-3E61F7DC5DFB}"/>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29F6D387-25DF-8E84-BC1B-24C8AD252C9A}"/>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4E270F42-BFC7-E23B-71E0-BC349A8C603E}"/>
              </a:ext>
            </a:extLst>
          </p:cNvPr>
          <p:cNvCxnSpPr/>
          <p:nvPr/>
        </p:nvCxnSpPr>
        <p:spPr>
          <a:xfrm>
            <a:off x="5676220"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AAD609F5-5911-5FA3-6785-807C8EBCCE2B}"/>
              </a:ext>
            </a:extLst>
          </p:cNvPr>
          <p:cNvSpPr txBox="1">
            <a:spLocks noChangeArrowheads="1"/>
          </p:cNvSpPr>
          <p:nvPr/>
        </p:nvSpPr>
        <p:spPr bwMode="auto">
          <a:xfrm>
            <a:off x="4563210"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1</a:t>
            </a:r>
          </a:p>
        </p:txBody>
      </p:sp>
      <p:sp>
        <p:nvSpPr>
          <p:cNvPr id="41" name="文本框 52">
            <a:extLst>
              <a:ext uri="{FF2B5EF4-FFF2-40B4-BE49-F238E27FC236}">
                <a16:creationId xmlns:a16="http://schemas.microsoft.com/office/drawing/2014/main" id="{CE349C3B-C4DD-90CD-588E-2643D35CD5E9}"/>
              </a:ext>
            </a:extLst>
          </p:cNvPr>
          <p:cNvSpPr txBox="1">
            <a:spLocks noChangeArrowheads="1"/>
          </p:cNvSpPr>
          <p:nvPr/>
        </p:nvSpPr>
        <p:spPr bwMode="auto">
          <a:xfrm>
            <a:off x="5767112" y="3070486"/>
            <a:ext cx="526297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基本查询语句</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97438-9D55-7F97-8DCE-2B31DC037AAF}"/>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9142B733-732D-9356-D060-F8B890957AA6}"/>
              </a:ext>
            </a:extLst>
          </p:cNvPr>
          <p:cNvSpPr txBox="1">
            <a:spLocks noChangeArrowheads="1"/>
          </p:cNvSpPr>
          <p:nvPr/>
        </p:nvSpPr>
        <p:spPr bwMode="auto">
          <a:xfrm>
            <a:off x="641441" y="875670"/>
            <a:ext cx="1103338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noProof="1"/>
              <a:t>MySQL</a:t>
            </a:r>
            <a:r>
              <a:rPr lang="zh-CN" altLang="en-US" noProof="1"/>
              <a:t>提供</a:t>
            </a:r>
            <a:r>
              <a:rPr lang="en-US" altLang="zh-CN" noProof="1"/>
              <a:t>BETWEEN AND</a:t>
            </a:r>
            <a:r>
              <a:rPr lang="zh-CN" altLang="en-US" noProof="1"/>
              <a:t>关键字，用于查询字段值在某个范围内的记录，语法形式为：</a:t>
            </a:r>
            <a:endParaRPr lang="zh-CN" altLang="en-US"/>
          </a:p>
        </p:txBody>
      </p:sp>
      <p:grpSp>
        <p:nvGrpSpPr>
          <p:cNvPr id="3" name="组合 2">
            <a:extLst>
              <a:ext uri="{FF2B5EF4-FFF2-40B4-BE49-F238E27FC236}">
                <a16:creationId xmlns:a16="http://schemas.microsoft.com/office/drawing/2014/main" id="{7944E9B0-35DB-2DD3-2986-D2E314C37EBE}"/>
              </a:ext>
            </a:extLst>
          </p:cNvPr>
          <p:cNvGrpSpPr/>
          <p:nvPr/>
        </p:nvGrpSpPr>
        <p:grpSpPr>
          <a:xfrm>
            <a:off x="327232" y="2193970"/>
            <a:ext cx="2183765" cy="600710"/>
            <a:chOff x="1320" y="4641"/>
            <a:chExt cx="3439" cy="946"/>
          </a:xfrm>
          <a:solidFill>
            <a:schemeClr val="accent6"/>
          </a:solidFill>
        </p:grpSpPr>
        <p:sp>
          <p:nvSpPr>
            <p:cNvPr id="15" name="椭圆 14">
              <a:extLst>
                <a:ext uri="{FF2B5EF4-FFF2-40B4-BE49-F238E27FC236}">
                  <a16:creationId xmlns:a16="http://schemas.microsoft.com/office/drawing/2014/main" id="{CA27FA45-E0BF-BBB2-16F9-1BEC6082BAA1}"/>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6" name="圆角矩形 4">
              <a:extLst>
                <a:ext uri="{FF2B5EF4-FFF2-40B4-BE49-F238E27FC236}">
                  <a16:creationId xmlns:a16="http://schemas.microsoft.com/office/drawing/2014/main" id="{E202C843-F8E7-885D-48FF-E4CA9A869CBA}"/>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16</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3C2E5879-5265-973C-74B0-D997D1196D06}"/>
              </a:ext>
            </a:extLst>
          </p:cNvPr>
          <p:cNvSpPr txBox="1">
            <a:spLocks noChangeArrowheads="1"/>
          </p:cNvSpPr>
          <p:nvPr/>
        </p:nvSpPr>
        <p:spPr bwMode="auto">
          <a:xfrm>
            <a:off x="2571269" y="2310810"/>
            <a:ext cx="33372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1600"/>
              <a:t>执行</a:t>
            </a:r>
            <a:r>
              <a:rPr lang="en-US" altLang="zh-CN" sz="1600"/>
              <a:t>SQL</a:t>
            </a:r>
            <a:r>
              <a:rPr lang="zh-CN" altLang="en-US" sz="1600"/>
              <a:t>语句，查询</a:t>
            </a:r>
            <a:r>
              <a:rPr lang="en-US" altLang="zh-CN" sz="1600"/>
              <a:t>goods</a:t>
            </a:r>
            <a:r>
              <a:rPr lang="zh-CN" altLang="en-US" sz="1600"/>
              <a:t>表中</a:t>
            </a:r>
            <a:r>
              <a:rPr lang="en-US" altLang="zh-CN" sz="1600"/>
              <a:t>price</a:t>
            </a:r>
            <a:r>
              <a:rPr lang="zh-CN" altLang="en-US" sz="1600"/>
              <a:t>值为</a:t>
            </a:r>
            <a:r>
              <a:rPr lang="en-US" altLang="zh-CN" sz="1600"/>
              <a:t>2.5</a:t>
            </a:r>
            <a:r>
              <a:rPr lang="zh-CN" altLang="en-US" sz="1600"/>
              <a:t>到</a:t>
            </a:r>
            <a:r>
              <a:rPr lang="en-US" altLang="zh-CN" sz="1600"/>
              <a:t>50</a:t>
            </a:r>
            <a:r>
              <a:rPr lang="zh-CN" altLang="en-US" sz="1600"/>
              <a:t>的商品名称和价格，结果如下：</a:t>
            </a:r>
          </a:p>
        </p:txBody>
      </p:sp>
      <p:sp>
        <p:nvSpPr>
          <p:cNvPr id="5" name="矩形 4">
            <a:extLst>
              <a:ext uri="{FF2B5EF4-FFF2-40B4-BE49-F238E27FC236}">
                <a16:creationId xmlns:a16="http://schemas.microsoft.com/office/drawing/2014/main" id="{0E2542B8-3EED-8284-1AFB-601BF2555A43}"/>
              </a:ext>
            </a:extLst>
          </p:cNvPr>
          <p:cNvSpPr/>
          <p:nvPr/>
        </p:nvSpPr>
        <p:spPr>
          <a:xfrm>
            <a:off x="1111247" y="3134908"/>
            <a:ext cx="4144127" cy="284742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0CC7A160-082A-69F5-2E09-8EA29F6C447F}"/>
              </a:ext>
            </a:extLst>
          </p:cNvPr>
          <p:cNvSpPr txBox="1">
            <a:spLocks noChangeArrowheads="1"/>
          </p:cNvSpPr>
          <p:nvPr/>
        </p:nvSpPr>
        <p:spPr bwMode="auto">
          <a:xfrm>
            <a:off x="1401993" y="3181563"/>
            <a:ext cx="3657407"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name,price FROM goods WHERE price BETWEEN 2.5 AND 50;</a:t>
            </a:r>
          </a:p>
          <a:p>
            <a:pPr eaLnBrk="1" hangingPunct="1"/>
            <a:r>
              <a:rPr lang="en-US" altLang="zh-CN" sz="1600">
                <a:solidFill>
                  <a:srgbClr val="FF0000"/>
                </a:solidFill>
              </a:rPr>
              <a:t>+----------+----------+</a:t>
            </a:r>
          </a:p>
          <a:p>
            <a:pPr eaLnBrk="1" hangingPunct="1"/>
            <a:r>
              <a:rPr lang="en-US" altLang="zh-CN" sz="1600">
                <a:solidFill>
                  <a:srgbClr val="FF0000"/>
                </a:solidFill>
              </a:rPr>
              <a:t>| name	| price	|</a:t>
            </a:r>
          </a:p>
          <a:p>
            <a:pPr eaLnBrk="1" hangingPunct="1"/>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牛奶糖	</a:t>
            </a:r>
            <a:r>
              <a:rPr lang="en-US" altLang="zh-CN" sz="1600">
                <a:solidFill>
                  <a:srgbClr val="FF0000"/>
                </a:solidFill>
              </a:rPr>
              <a:t>|  7.50	|</a:t>
            </a:r>
          </a:p>
          <a:p>
            <a:pPr eaLnBrk="1" hangingPunct="1"/>
            <a:r>
              <a:rPr lang="en-US" altLang="zh-CN" sz="1600">
                <a:solidFill>
                  <a:srgbClr val="FF0000"/>
                </a:solidFill>
              </a:rPr>
              <a:t>| </a:t>
            </a:r>
            <a:r>
              <a:rPr lang="zh-CN" altLang="en-US" sz="1600">
                <a:solidFill>
                  <a:srgbClr val="FF0000"/>
                </a:solidFill>
              </a:rPr>
              <a:t>水果糖	</a:t>
            </a:r>
            <a:r>
              <a:rPr lang="en-US" altLang="zh-CN" sz="1600">
                <a:solidFill>
                  <a:srgbClr val="FF0000"/>
                </a:solidFill>
              </a:rPr>
              <a:t>|  2.50	|</a:t>
            </a:r>
          </a:p>
          <a:p>
            <a:pPr eaLnBrk="1" hangingPunct="1"/>
            <a:r>
              <a:rPr lang="en-US" altLang="zh-CN" sz="1600">
                <a:solidFill>
                  <a:srgbClr val="FF0000"/>
                </a:solidFill>
              </a:rPr>
              <a:t>| </a:t>
            </a:r>
            <a:r>
              <a:rPr lang="zh-CN" altLang="en-US" sz="1600">
                <a:solidFill>
                  <a:srgbClr val="FF0000"/>
                </a:solidFill>
              </a:rPr>
              <a:t>果汁	</a:t>
            </a:r>
            <a:r>
              <a:rPr lang="en-US" altLang="zh-CN" sz="1600">
                <a:solidFill>
                  <a:srgbClr val="FF0000"/>
                </a:solidFill>
              </a:rPr>
              <a:t>|  3.00	|</a:t>
            </a:r>
          </a:p>
          <a:p>
            <a:pPr eaLnBrk="1" hangingPunct="1"/>
            <a:r>
              <a:rPr lang="en-US" altLang="zh-CN" sz="1600">
                <a:solidFill>
                  <a:srgbClr val="FF0000"/>
                </a:solidFill>
              </a:rPr>
              <a:t>+----------+----------+</a:t>
            </a:r>
          </a:p>
          <a:p>
            <a:pPr eaLnBrk="1" hangingPunct="1"/>
            <a:r>
              <a:rPr lang="en-US" altLang="zh-CN" sz="1600">
                <a:solidFill>
                  <a:srgbClr val="FF0000"/>
                </a:solidFill>
              </a:rPr>
              <a:t>3 rows in set (0.00 sec)</a:t>
            </a:r>
          </a:p>
        </p:txBody>
      </p:sp>
      <p:grpSp>
        <p:nvGrpSpPr>
          <p:cNvPr id="7" name="组合 6">
            <a:extLst>
              <a:ext uri="{FF2B5EF4-FFF2-40B4-BE49-F238E27FC236}">
                <a16:creationId xmlns:a16="http://schemas.microsoft.com/office/drawing/2014/main" id="{AA01E66F-7ED1-8956-06F0-154302CF5D5F}"/>
              </a:ext>
            </a:extLst>
          </p:cNvPr>
          <p:cNvGrpSpPr/>
          <p:nvPr/>
        </p:nvGrpSpPr>
        <p:grpSpPr>
          <a:xfrm>
            <a:off x="6087563" y="2197074"/>
            <a:ext cx="2183765" cy="600710"/>
            <a:chOff x="1320" y="4641"/>
            <a:chExt cx="3439" cy="946"/>
          </a:xfrm>
          <a:solidFill>
            <a:schemeClr val="accent6"/>
          </a:solidFill>
        </p:grpSpPr>
        <p:sp>
          <p:nvSpPr>
            <p:cNvPr id="13" name="椭圆 12">
              <a:extLst>
                <a:ext uri="{FF2B5EF4-FFF2-40B4-BE49-F238E27FC236}">
                  <a16:creationId xmlns:a16="http://schemas.microsoft.com/office/drawing/2014/main" id="{A7082C7F-46D6-6164-5F0C-554F741A0792}"/>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圆角矩形 13">
              <a:extLst>
                <a:ext uri="{FF2B5EF4-FFF2-40B4-BE49-F238E27FC236}">
                  <a16:creationId xmlns:a16="http://schemas.microsoft.com/office/drawing/2014/main" id="{263D70C3-75E8-CC5A-3419-95E52A57DDE6}"/>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17</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8" name="文本框 36">
            <a:extLst>
              <a:ext uri="{FF2B5EF4-FFF2-40B4-BE49-F238E27FC236}">
                <a16:creationId xmlns:a16="http://schemas.microsoft.com/office/drawing/2014/main" id="{02EF8023-FF2A-8631-F369-110C7324A29E}"/>
              </a:ext>
            </a:extLst>
          </p:cNvPr>
          <p:cNvSpPr txBox="1">
            <a:spLocks noChangeArrowheads="1"/>
          </p:cNvSpPr>
          <p:nvPr/>
        </p:nvSpPr>
        <p:spPr bwMode="auto">
          <a:xfrm>
            <a:off x="8390459" y="2313914"/>
            <a:ext cx="347430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1600"/>
              <a:t>执行</a:t>
            </a:r>
            <a:r>
              <a:rPr lang="en-US" altLang="zh-CN" sz="1600"/>
              <a:t>SQL</a:t>
            </a:r>
            <a:r>
              <a:rPr lang="zh-CN" altLang="en-US" sz="1600"/>
              <a:t>语句，查询</a:t>
            </a:r>
            <a:r>
              <a:rPr lang="en-US" altLang="zh-CN" sz="1600"/>
              <a:t>goods</a:t>
            </a:r>
            <a:r>
              <a:rPr lang="zh-CN" altLang="en-US" sz="1600"/>
              <a:t>表中</a:t>
            </a:r>
            <a:r>
              <a:rPr lang="en-US" altLang="zh-CN" sz="1600"/>
              <a:t>price</a:t>
            </a:r>
            <a:r>
              <a:rPr lang="zh-CN" altLang="en-US" sz="1600"/>
              <a:t>值不在</a:t>
            </a:r>
            <a:r>
              <a:rPr lang="en-US" altLang="zh-CN" sz="1600"/>
              <a:t>2.5</a:t>
            </a:r>
            <a:r>
              <a:rPr lang="zh-CN" altLang="en-US" sz="1600"/>
              <a:t>和</a:t>
            </a:r>
            <a:r>
              <a:rPr lang="en-US" altLang="zh-CN" sz="1600"/>
              <a:t>50</a:t>
            </a:r>
            <a:r>
              <a:rPr lang="zh-CN" altLang="en-US" sz="1600"/>
              <a:t>之间的商品名称和价格，结果如下：</a:t>
            </a:r>
          </a:p>
        </p:txBody>
      </p:sp>
      <p:sp>
        <p:nvSpPr>
          <p:cNvPr id="9" name="矩形 8">
            <a:extLst>
              <a:ext uri="{FF2B5EF4-FFF2-40B4-BE49-F238E27FC236}">
                <a16:creationId xmlns:a16="http://schemas.microsoft.com/office/drawing/2014/main" id="{F013991B-42B4-B410-E115-FB99E980F70F}"/>
              </a:ext>
            </a:extLst>
          </p:cNvPr>
          <p:cNvSpPr/>
          <p:nvPr/>
        </p:nvSpPr>
        <p:spPr>
          <a:xfrm>
            <a:off x="5985133" y="3138012"/>
            <a:ext cx="5400453" cy="251985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050AF927-77CC-66AC-4EC6-B85EEDAF528E}"/>
              </a:ext>
            </a:extLst>
          </p:cNvPr>
          <p:cNvSpPr txBox="1">
            <a:spLocks noChangeArrowheads="1"/>
          </p:cNvSpPr>
          <p:nvPr/>
        </p:nvSpPr>
        <p:spPr bwMode="auto">
          <a:xfrm>
            <a:off x="6275879" y="3249984"/>
            <a:ext cx="453120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dirty="0" err="1">
                <a:solidFill>
                  <a:srgbClr val="FF0000"/>
                </a:solidFill>
              </a:rPr>
              <a:t>mysql</a:t>
            </a:r>
            <a:r>
              <a:rPr lang="en-US" altLang="zh-CN" sz="1600" dirty="0">
                <a:solidFill>
                  <a:srgbClr val="FF0000"/>
                </a:solidFill>
              </a:rPr>
              <a:t>&gt; SELECT </a:t>
            </a:r>
            <a:r>
              <a:rPr lang="en-US" altLang="zh-CN" sz="1600" dirty="0" err="1">
                <a:solidFill>
                  <a:srgbClr val="FF0000"/>
                </a:solidFill>
              </a:rPr>
              <a:t>name,price</a:t>
            </a:r>
            <a:r>
              <a:rPr lang="en-US" altLang="zh-CN" sz="1600" dirty="0">
                <a:solidFill>
                  <a:srgbClr val="FF0000"/>
                </a:solidFill>
              </a:rPr>
              <a:t> FROM goods WHERE price NOT BETWEEN 2.5 AND 50;</a:t>
            </a:r>
          </a:p>
          <a:p>
            <a:pPr eaLnBrk="1" hangingPunct="1"/>
            <a:r>
              <a:rPr lang="en-US" altLang="zh-CN" sz="1600" dirty="0">
                <a:solidFill>
                  <a:srgbClr val="FF0000"/>
                </a:solidFill>
              </a:rPr>
              <a:t>+----------------+----------+</a:t>
            </a:r>
          </a:p>
          <a:p>
            <a:pPr eaLnBrk="1" hangingPunct="1"/>
            <a:r>
              <a:rPr lang="en-US" altLang="zh-CN" sz="1600" dirty="0">
                <a:solidFill>
                  <a:srgbClr val="FF0000"/>
                </a:solidFill>
              </a:rPr>
              <a:t>| name		| price	|</a:t>
            </a:r>
          </a:p>
          <a:p>
            <a:pPr eaLnBrk="1" hangingPunct="1"/>
            <a:r>
              <a:rPr lang="en-US" altLang="zh-CN" sz="1600" dirty="0">
                <a:solidFill>
                  <a:srgbClr val="FF0000"/>
                </a:solidFill>
              </a:rPr>
              <a:t>+----------------+----------+</a:t>
            </a:r>
          </a:p>
          <a:p>
            <a:pPr eaLnBrk="1" hangingPunct="1"/>
            <a:r>
              <a:rPr lang="en-US" altLang="zh-CN" sz="1600" dirty="0">
                <a:solidFill>
                  <a:srgbClr val="FF0000"/>
                </a:solidFill>
              </a:rPr>
              <a:t>| </a:t>
            </a:r>
            <a:r>
              <a:rPr lang="zh-CN" altLang="en-US" sz="1600" dirty="0">
                <a:solidFill>
                  <a:srgbClr val="FF0000"/>
                </a:solidFill>
              </a:rPr>
              <a:t>西游记		</a:t>
            </a:r>
            <a:r>
              <a:rPr lang="en-US" altLang="zh-CN" sz="1600" dirty="0">
                <a:solidFill>
                  <a:srgbClr val="FF0000"/>
                </a:solidFill>
              </a:rPr>
              <a:t>|  50.40	|</a:t>
            </a:r>
          </a:p>
          <a:p>
            <a:pPr eaLnBrk="1" hangingPunct="1"/>
            <a:r>
              <a:rPr lang="en-US" altLang="zh-CN" sz="1600" dirty="0">
                <a:solidFill>
                  <a:srgbClr val="FF0000"/>
                </a:solidFill>
              </a:rPr>
              <a:t>| </a:t>
            </a:r>
            <a:r>
              <a:rPr lang="zh-CN" altLang="en-US" sz="1600" dirty="0">
                <a:solidFill>
                  <a:srgbClr val="FF0000"/>
                </a:solidFill>
              </a:rPr>
              <a:t>休闲西服	</a:t>
            </a:r>
            <a:r>
              <a:rPr lang="en-US" altLang="zh-CN" sz="1600" dirty="0">
                <a:solidFill>
                  <a:srgbClr val="FF0000"/>
                </a:solidFill>
              </a:rPr>
              <a:t>| 800.00	|</a:t>
            </a:r>
          </a:p>
          <a:p>
            <a:pPr eaLnBrk="1" hangingPunct="1"/>
            <a:r>
              <a:rPr lang="en-US" altLang="zh-CN" sz="1600" dirty="0">
                <a:solidFill>
                  <a:srgbClr val="FF0000"/>
                </a:solidFill>
              </a:rPr>
              <a:t>+----------------+----------+</a:t>
            </a:r>
          </a:p>
          <a:p>
            <a:pPr eaLnBrk="1" hangingPunct="1"/>
            <a:r>
              <a:rPr lang="en-US" altLang="zh-CN" sz="1600" dirty="0">
                <a:solidFill>
                  <a:srgbClr val="FF0000"/>
                </a:solidFill>
              </a:rPr>
              <a:t>2 rows in set (0.00 sec)</a:t>
            </a:r>
          </a:p>
        </p:txBody>
      </p:sp>
      <p:sp>
        <p:nvSpPr>
          <p:cNvPr id="11" name="矩形 10">
            <a:extLst>
              <a:ext uri="{FF2B5EF4-FFF2-40B4-BE49-F238E27FC236}">
                <a16:creationId xmlns:a16="http://schemas.microsoft.com/office/drawing/2014/main" id="{DB25C61F-FA1A-05B2-89B4-10EE81EAE0F8}"/>
              </a:ext>
            </a:extLst>
          </p:cNvPr>
          <p:cNvSpPr/>
          <p:nvPr/>
        </p:nvSpPr>
        <p:spPr>
          <a:xfrm>
            <a:off x="1189183" y="1340693"/>
            <a:ext cx="10052154" cy="77903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文本框 38">
            <a:extLst>
              <a:ext uri="{FF2B5EF4-FFF2-40B4-BE49-F238E27FC236}">
                <a16:creationId xmlns:a16="http://schemas.microsoft.com/office/drawing/2014/main" id="{D166FBEB-EC8C-1E9D-5A2C-B6154413AB9F}"/>
              </a:ext>
            </a:extLst>
          </p:cNvPr>
          <p:cNvSpPr txBox="1">
            <a:spLocks noChangeArrowheads="1"/>
          </p:cNvSpPr>
          <p:nvPr/>
        </p:nvSpPr>
        <p:spPr bwMode="auto">
          <a:xfrm>
            <a:off x="2217079" y="1343287"/>
            <a:ext cx="6968444" cy="70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FROM table_name </a:t>
            </a:r>
          </a:p>
          <a:p>
            <a:pPr eaLnBrk="1" hangingPunct="1">
              <a:lnSpc>
                <a:spcPts val="2500"/>
              </a:lnSpc>
            </a:pPr>
            <a:r>
              <a:rPr lang="en-US" altLang="zh-CN" sz="1600">
                <a:solidFill>
                  <a:srgbClr val="FF0000"/>
                </a:solidFill>
              </a:rPr>
              <a:t>WHERE col_namea BETWEEN value1 AND value2;</a:t>
            </a:r>
          </a:p>
        </p:txBody>
      </p:sp>
    </p:spTree>
    <p:extLst>
      <p:ext uri="{BB962C8B-B14F-4D97-AF65-F5344CB8AC3E}">
        <p14:creationId xmlns:p14="http://schemas.microsoft.com/office/powerpoint/2010/main" val="94540780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A7801-7FF2-B5D3-5ECE-949F902FBE7B}"/>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FEB8B67D-959E-2C9E-2699-A99EA2A80A2B}"/>
              </a:ext>
            </a:extLst>
          </p:cNvPr>
          <p:cNvSpPr txBox="1">
            <a:spLocks noChangeArrowheads="1"/>
          </p:cNvSpPr>
          <p:nvPr/>
        </p:nvSpPr>
        <p:spPr bwMode="auto">
          <a:xfrm>
            <a:off x="579310" y="979294"/>
            <a:ext cx="1103338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使用</a:t>
            </a:r>
            <a:r>
              <a:rPr lang="en-US" altLang="zh-CN" noProof="1"/>
              <a:t>LIKE</a:t>
            </a:r>
            <a:r>
              <a:rPr lang="zh-CN" altLang="en-US" noProof="1"/>
              <a:t>关键字的查询又称为模糊查询，通常用于查询字段值包含某些字符的记录，语法形式如下：</a:t>
            </a:r>
            <a:endParaRPr lang="zh-CN" altLang="en-US"/>
          </a:p>
        </p:txBody>
      </p:sp>
      <p:sp>
        <p:nvSpPr>
          <p:cNvPr id="3" name="矩形 2">
            <a:extLst>
              <a:ext uri="{FF2B5EF4-FFF2-40B4-BE49-F238E27FC236}">
                <a16:creationId xmlns:a16="http://schemas.microsoft.com/office/drawing/2014/main" id="{E359683D-DD9B-D426-5927-575B6E6B8ED6}"/>
              </a:ext>
            </a:extLst>
          </p:cNvPr>
          <p:cNvSpPr/>
          <p:nvPr/>
        </p:nvSpPr>
        <p:spPr>
          <a:xfrm>
            <a:off x="1127052" y="1556289"/>
            <a:ext cx="10052154" cy="41552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4CD5473C-43C9-00C6-D259-AB1F24F8F3BA}"/>
              </a:ext>
            </a:extLst>
          </p:cNvPr>
          <p:cNvSpPr txBox="1">
            <a:spLocks noChangeArrowheads="1"/>
          </p:cNvSpPr>
          <p:nvPr/>
        </p:nvSpPr>
        <p:spPr bwMode="auto">
          <a:xfrm>
            <a:off x="2154948" y="1540221"/>
            <a:ext cx="6968444"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FROM table_name WHERE col_namea LIKE valueb;</a:t>
            </a:r>
          </a:p>
        </p:txBody>
      </p:sp>
      <p:sp>
        <p:nvSpPr>
          <p:cNvPr id="5" name="文本框 3">
            <a:extLst>
              <a:ext uri="{FF2B5EF4-FFF2-40B4-BE49-F238E27FC236}">
                <a16:creationId xmlns:a16="http://schemas.microsoft.com/office/drawing/2014/main" id="{CC345ABE-9C50-069D-F50A-502EB1464FA1}"/>
              </a:ext>
            </a:extLst>
          </p:cNvPr>
          <p:cNvSpPr txBox="1">
            <a:spLocks noChangeArrowheads="1"/>
          </p:cNvSpPr>
          <p:nvPr/>
        </p:nvSpPr>
        <p:spPr bwMode="auto">
          <a:xfrm>
            <a:off x="1869347" y="2101312"/>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通配符“</a:t>
            </a:r>
            <a:r>
              <a:rPr lang="en-US" altLang="zh-CN"/>
              <a:t>%”</a:t>
            </a:r>
            <a:endParaRPr lang="zh-CN" altLang="en-US" noProof="1"/>
          </a:p>
        </p:txBody>
      </p:sp>
      <p:grpSp>
        <p:nvGrpSpPr>
          <p:cNvPr id="6" name="组合 5">
            <a:extLst>
              <a:ext uri="{FF2B5EF4-FFF2-40B4-BE49-F238E27FC236}">
                <a16:creationId xmlns:a16="http://schemas.microsoft.com/office/drawing/2014/main" id="{F801FEA4-319D-2B36-2317-579904CBB5FC}"/>
              </a:ext>
            </a:extLst>
          </p:cNvPr>
          <p:cNvGrpSpPr/>
          <p:nvPr/>
        </p:nvGrpSpPr>
        <p:grpSpPr>
          <a:xfrm>
            <a:off x="866047" y="2014000"/>
            <a:ext cx="1003300" cy="722312"/>
            <a:chOff x="877888" y="1586140"/>
            <a:chExt cx="1003300" cy="722312"/>
          </a:xfrm>
        </p:grpSpPr>
        <p:sp>
          <p:nvSpPr>
            <p:cNvPr id="14" name="íṩľíḍè-Freeform: Shape 9">
              <a:extLst>
                <a:ext uri="{FF2B5EF4-FFF2-40B4-BE49-F238E27FC236}">
                  <a16:creationId xmlns:a16="http://schemas.microsoft.com/office/drawing/2014/main" id="{3AADF7E3-0926-5BC9-BE11-5C7E487473E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5" name="íṩľíḍè-Oval 10">
              <a:extLst>
                <a:ext uri="{FF2B5EF4-FFF2-40B4-BE49-F238E27FC236}">
                  <a16:creationId xmlns:a16="http://schemas.microsoft.com/office/drawing/2014/main" id="{60AD9D3A-A596-B5B2-B33B-2EE2431A6139}"/>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7" name="矩形 6">
            <a:extLst>
              <a:ext uri="{FF2B5EF4-FFF2-40B4-BE49-F238E27FC236}">
                <a16:creationId xmlns:a16="http://schemas.microsoft.com/office/drawing/2014/main" id="{A3F4BF07-B2CA-F8EE-69AD-C9C8807E8DFF}"/>
              </a:ext>
            </a:extLst>
          </p:cNvPr>
          <p:cNvSpPr/>
          <p:nvPr/>
        </p:nvSpPr>
        <p:spPr>
          <a:xfrm>
            <a:off x="1065460" y="2831619"/>
            <a:ext cx="6819496"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a:t>通配符“</a:t>
            </a:r>
            <a:r>
              <a:rPr lang="en-US" altLang="zh-CN" sz="1600"/>
              <a:t>%”</a:t>
            </a:r>
            <a:r>
              <a:rPr lang="zh-CN" altLang="en-US" sz="1600"/>
              <a:t>可以匹配任意长度的字符，可以是</a:t>
            </a:r>
            <a:r>
              <a:rPr lang="en-US" altLang="zh-CN" sz="1600"/>
              <a:t>0</a:t>
            </a:r>
            <a:r>
              <a:rPr lang="zh-CN" altLang="en-US" sz="1600"/>
              <a:t>个，也可以是</a:t>
            </a:r>
            <a:r>
              <a:rPr lang="en-US" altLang="zh-CN" sz="1600"/>
              <a:t>1</a:t>
            </a:r>
            <a:r>
              <a:rPr lang="zh-CN" altLang="en-US" sz="1600"/>
              <a:t>个或多个。</a:t>
            </a:r>
          </a:p>
        </p:txBody>
      </p:sp>
      <p:grpSp>
        <p:nvGrpSpPr>
          <p:cNvPr id="8" name="组合 7">
            <a:extLst>
              <a:ext uri="{FF2B5EF4-FFF2-40B4-BE49-F238E27FC236}">
                <a16:creationId xmlns:a16="http://schemas.microsoft.com/office/drawing/2014/main" id="{2E231D6E-F75C-F5EF-AA43-F81CA64AC4FD}"/>
              </a:ext>
            </a:extLst>
          </p:cNvPr>
          <p:cNvGrpSpPr/>
          <p:nvPr/>
        </p:nvGrpSpPr>
        <p:grpSpPr>
          <a:xfrm>
            <a:off x="824961" y="3202701"/>
            <a:ext cx="2183765" cy="600710"/>
            <a:chOff x="1320" y="4641"/>
            <a:chExt cx="3439" cy="946"/>
          </a:xfrm>
          <a:solidFill>
            <a:schemeClr val="accent6"/>
          </a:solidFill>
        </p:grpSpPr>
        <p:sp>
          <p:nvSpPr>
            <p:cNvPr id="12" name="椭圆 11">
              <a:extLst>
                <a:ext uri="{FF2B5EF4-FFF2-40B4-BE49-F238E27FC236}">
                  <a16:creationId xmlns:a16="http://schemas.microsoft.com/office/drawing/2014/main" id="{8A1857CF-DE02-545F-F9C7-7A8C803C04D2}"/>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11">
              <a:extLst>
                <a:ext uri="{FF2B5EF4-FFF2-40B4-BE49-F238E27FC236}">
                  <a16:creationId xmlns:a16="http://schemas.microsoft.com/office/drawing/2014/main" id="{4BEFF330-0041-7919-EFA7-667F25E9485E}"/>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18</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9BE6B3B4-C3A5-EA68-4FB9-1F8A883EA6BA}"/>
              </a:ext>
            </a:extLst>
          </p:cNvPr>
          <p:cNvSpPr txBox="1">
            <a:spLocks noChangeArrowheads="1"/>
          </p:cNvSpPr>
          <p:nvPr/>
        </p:nvSpPr>
        <p:spPr bwMode="auto">
          <a:xfrm>
            <a:off x="3264949" y="3319541"/>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a:t>
            </a:r>
            <a:r>
              <a:rPr lang="en-US" altLang="zh-CN"/>
              <a:t>name</a:t>
            </a:r>
            <a:r>
              <a:rPr lang="zh-CN" altLang="en-US"/>
              <a:t>值以“果”开头的记录，结果如下：</a:t>
            </a:r>
          </a:p>
        </p:txBody>
      </p:sp>
      <p:sp>
        <p:nvSpPr>
          <p:cNvPr id="10" name="矩形 9">
            <a:extLst>
              <a:ext uri="{FF2B5EF4-FFF2-40B4-BE49-F238E27FC236}">
                <a16:creationId xmlns:a16="http://schemas.microsoft.com/office/drawing/2014/main" id="{1BA7CB6A-366C-FBC2-FA60-6BB0534E8AA0}"/>
              </a:ext>
            </a:extLst>
          </p:cNvPr>
          <p:cNvSpPr/>
          <p:nvPr/>
        </p:nvSpPr>
        <p:spPr>
          <a:xfrm>
            <a:off x="1049116" y="3851784"/>
            <a:ext cx="9882453" cy="274556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2231EC6D-DB68-92C4-0A2D-735FFC4E6636}"/>
              </a:ext>
            </a:extLst>
          </p:cNvPr>
          <p:cNvSpPr txBox="1">
            <a:spLocks noChangeArrowheads="1"/>
          </p:cNvSpPr>
          <p:nvPr/>
        </p:nvSpPr>
        <p:spPr bwMode="auto">
          <a:xfrm>
            <a:off x="2077011" y="3919695"/>
            <a:ext cx="857463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ct val="150000"/>
              </a:lnSpc>
            </a:pPr>
            <a:r>
              <a:rPr lang="en-US" altLang="zh-CN" sz="1600" dirty="0" err="1">
                <a:solidFill>
                  <a:srgbClr val="FF0000"/>
                </a:solidFill>
              </a:rPr>
              <a:t>mysql</a:t>
            </a:r>
            <a:r>
              <a:rPr lang="en-US" altLang="zh-CN" sz="1600" dirty="0">
                <a:solidFill>
                  <a:srgbClr val="FF0000"/>
                </a:solidFill>
              </a:rPr>
              <a:t>&gt; SELECT * FROM goods WHERE name LIKE '</a:t>
            </a:r>
            <a:r>
              <a:rPr lang="zh-CN" altLang="en-US" sz="1600" dirty="0">
                <a:solidFill>
                  <a:srgbClr val="FF0000"/>
                </a:solidFill>
              </a:rPr>
              <a:t>果</a:t>
            </a:r>
            <a:r>
              <a:rPr lang="en-US" altLang="zh-CN" sz="1600" dirty="0">
                <a:solidFill>
                  <a:srgbClr val="FF0000"/>
                </a:solidFill>
              </a:rPr>
              <a:t>%';</a:t>
            </a:r>
          </a:p>
          <a:p>
            <a:pPr eaLnBrk="1" hangingPunct="1">
              <a:lnSpc>
                <a:spcPct val="150000"/>
              </a:lnSpc>
            </a:pPr>
            <a:r>
              <a:rPr lang="en-US" altLang="zh-CN" sz="1600" dirty="0">
                <a:solidFill>
                  <a:srgbClr val="FF0000"/>
                </a:solidFill>
              </a:rPr>
              <a:t>+----+--------+-------+----------+----------+-------------------------------+</a:t>
            </a:r>
          </a:p>
          <a:p>
            <a:pPr eaLnBrk="1" hangingPunct="1">
              <a:lnSpc>
                <a:spcPct val="150000"/>
              </a:lnSpc>
            </a:pPr>
            <a:r>
              <a:rPr lang="en-US" altLang="zh-CN" sz="1600" dirty="0">
                <a:solidFill>
                  <a:srgbClr val="FF0000"/>
                </a:solidFill>
              </a:rPr>
              <a:t>| id   | type  | name| price    | num     | </a:t>
            </a:r>
            <a:r>
              <a:rPr lang="en-US" altLang="zh-CN" sz="1600" dirty="0" err="1">
                <a:solidFill>
                  <a:srgbClr val="FF0000"/>
                </a:solidFill>
              </a:rPr>
              <a:t>add_time</a:t>
            </a:r>
            <a:r>
              <a:rPr lang="en-US" altLang="zh-CN" sz="1600" dirty="0">
                <a:solidFill>
                  <a:srgbClr val="FF0000"/>
                </a:solidFill>
              </a:rPr>
              <a:t>		|</a:t>
            </a:r>
          </a:p>
          <a:p>
            <a:pPr eaLnBrk="1" hangingPunct="1">
              <a:lnSpc>
                <a:spcPct val="150000"/>
              </a:lnSpc>
            </a:pPr>
            <a:r>
              <a:rPr lang="en-US" altLang="zh-CN" sz="1600" dirty="0">
                <a:solidFill>
                  <a:srgbClr val="FF0000"/>
                </a:solidFill>
              </a:rPr>
              <a:t>+----+--------+-------+----------+----------+-------------------------------+</a:t>
            </a:r>
          </a:p>
          <a:p>
            <a:pPr eaLnBrk="1" hangingPunct="1">
              <a:lnSpc>
                <a:spcPct val="150000"/>
              </a:lnSpc>
            </a:pPr>
            <a:r>
              <a:rPr lang="en-US" altLang="zh-CN" sz="1600" dirty="0">
                <a:solidFill>
                  <a:srgbClr val="FF0000"/>
                </a:solidFill>
              </a:rPr>
              <a:t>|  5   | </a:t>
            </a:r>
            <a:r>
              <a:rPr lang="zh-CN" altLang="en-US" sz="1600" dirty="0">
                <a:solidFill>
                  <a:srgbClr val="FF0000"/>
                </a:solidFill>
              </a:rPr>
              <a:t>饮品 </a:t>
            </a:r>
            <a:r>
              <a:rPr lang="en-US" altLang="zh-CN" sz="1600" dirty="0">
                <a:solidFill>
                  <a:srgbClr val="FF0000"/>
                </a:solidFill>
              </a:rPr>
              <a:t>| </a:t>
            </a:r>
            <a:r>
              <a:rPr lang="zh-CN" altLang="en-US" sz="1600" dirty="0">
                <a:solidFill>
                  <a:srgbClr val="FF0000"/>
                </a:solidFill>
              </a:rPr>
              <a:t>果汁  </a:t>
            </a:r>
            <a:r>
              <a:rPr lang="en-US" altLang="zh-CN" sz="1600" dirty="0">
                <a:solidFill>
                  <a:srgbClr val="FF0000"/>
                </a:solidFill>
              </a:rPr>
              <a:t>|  3.00    |   70      | 2018-05-05 13:40:40	|</a:t>
            </a:r>
          </a:p>
          <a:p>
            <a:pPr eaLnBrk="1" hangingPunct="1">
              <a:lnSpc>
                <a:spcPct val="150000"/>
              </a:lnSpc>
            </a:pPr>
            <a:r>
              <a:rPr lang="en-US" altLang="zh-CN" sz="1600" dirty="0">
                <a:solidFill>
                  <a:srgbClr val="FF0000"/>
                </a:solidFill>
              </a:rPr>
              <a:t>+----+--------+-------+----------+----------+-------------------------------+</a:t>
            </a:r>
          </a:p>
          <a:p>
            <a:pPr eaLnBrk="1" hangingPunct="1">
              <a:lnSpc>
                <a:spcPct val="150000"/>
              </a:lnSpc>
            </a:pPr>
            <a:r>
              <a:rPr lang="en-US" altLang="zh-CN" sz="1600" dirty="0">
                <a:solidFill>
                  <a:srgbClr val="FF0000"/>
                </a:solidFill>
              </a:rPr>
              <a:t>1 row in set (0.00 sec)</a:t>
            </a:r>
          </a:p>
        </p:txBody>
      </p:sp>
    </p:spTree>
    <p:extLst>
      <p:ext uri="{BB962C8B-B14F-4D97-AF65-F5344CB8AC3E}">
        <p14:creationId xmlns:p14="http://schemas.microsoft.com/office/powerpoint/2010/main" val="208911261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E937E-CE86-EA94-C18D-2B162AA9B8EB}"/>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676AE0B4-99F5-A7CF-FE05-F2539B6FB0F7}"/>
              </a:ext>
            </a:extLst>
          </p:cNvPr>
          <p:cNvSpPr txBox="1">
            <a:spLocks noChangeArrowheads="1"/>
          </p:cNvSpPr>
          <p:nvPr/>
        </p:nvSpPr>
        <p:spPr bwMode="auto">
          <a:xfrm>
            <a:off x="582424" y="1778645"/>
            <a:ext cx="1103338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执行以下语句，可查询</a:t>
            </a:r>
            <a:r>
              <a:rPr lang="en-US" altLang="zh-CN" noProof="1"/>
              <a:t>goods</a:t>
            </a:r>
            <a:r>
              <a:rPr lang="zh-CN" altLang="en-US" noProof="1"/>
              <a:t>表中</a:t>
            </a:r>
            <a:r>
              <a:rPr lang="en-US" altLang="zh-CN" noProof="1"/>
              <a:t>name</a:t>
            </a:r>
            <a:r>
              <a:rPr lang="zh-CN" altLang="en-US" noProof="1"/>
              <a:t>值以“糖”结尾的记录。</a:t>
            </a:r>
            <a:endParaRPr lang="zh-CN" altLang="en-US"/>
          </a:p>
        </p:txBody>
      </p:sp>
      <p:sp>
        <p:nvSpPr>
          <p:cNvPr id="3" name="矩形 2">
            <a:extLst>
              <a:ext uri="{FF2B5EF4-FFF2-40B4-BE49-F238E27FC236}">
                <a16:creationId xmlns:a16="http://schemas.microsoft.com/office/drawing/2014/main" id="{653C8466-D54C-8CA7-826E-E3BF3AD4EE2B}"/>
              </a:ext>
            </a:extLst>
          </p:cNvPr>
          <p:cNvSpPr/>
          <p:nvPr/>
        </p:nvSpPr>
        <p:spPr>
          <a:xfrm>
            <a:off x="1130166" y="2355640"/>
            <a:ext cx="10052154" cy="41552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7693A7BF-1F2A-5D3D-FB66-FE03310D524C}"/>
              </a:ext>
            </a:extLst>
          </p:cNvPr>
          <p:cNvSpPr txBox="1">
            <a:spLocks noChangeArrowheads="1"/>
          </p:cNvSpPr>
          <p:nvPr/>
        </p:nvSpPr>
        <p:spPr bwMode="auto">
          <a:xfrm>
            <a:off x="2158062" y="2339572"/>
            <a:ext cx="6968444" cy="381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 FROM goods WHERE name LIKE '%</a:t>
            </a:r>
            <a:r>
              <a:rPr lang="zh-CN" altLang="en-US" sz="1600">
                <a:solidFill>
                  <a:srgbClr val="FF0000"/>
                </a:solidFill>
              </a:rPr>
              <a:t>糖</a:t>
            </a:r>
            <a:r>
              <a:rPr lang="en-US" altLang="zh-CN" sz="1600">
                <a:solidFill>
                  <a:srgbClr val="FF0000"/>
                </a:solidFill>
              </a:rPr>
              <a:t>';</a:t>
            </a:r>
          </a:p>
        </p:txBody>
      </p:sp>
      <p:sp>
        <p:nvSpPr>
          <p:cNvPr id="5" name="文本框 3">
            <a:extLst>
              <a:ext uri="{FF2B5EF4-FFF2-40B4-BE49-F238E27FC236}">
                <a16:creationId xmlns:a16="http://schemas.microsoft.com/office/drawing/2014/main" id="{F6870001-AC1D-C032-1DC2-57808E95AA2B}"/>
              </a:ext>
            </a:extLst>
          </p:cNvPr>
          <p:cNvSpPr txBox="1">
            <a:spLocks noChangeArrowheads="1"/>
          </p:cNvSpPr>
          <p:nvPr/>
        </p:nvSpPr>
        <p:spPr bwMode="auto">
          <a:xfrm>
            <a:off x="1872461" y="1095686"/>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通配符“</a:t>
            </a:r>
            <a:r>
              <a:rPr lang="en-US" altLang="zh-CN"/>
              <a:t>%”</a:t>
            </a:r>
            <a:endParaRPr lang="zh-CN" altLang="en-US" noProof="1"/>
          </a:p>
        </p:txBody>
      </p:sp>
      <p:grpSp>
        <p:nvGrpSpPr>
          <p:cNvPr id="6" name="组合 5">
            <a:extLst>
              <a:ext uri="{FF2B5EF4-FFF2-40B4-BE49-F238E27FC236}">
                <a16:creationId xmlns:a16="http://schemas.microsoft.com/office/drawing/2014/main" id="{2968A0A1-14A9-2470-2FD3-EF4CE4E80105}"/>
              </a:ext>
            </a:extLst>
          </p:cNvPr>
          <p:cNvGrpSpPr/>
          <p:nvPr/>
        </p:nvGrpSpPr>
        <p:grpSpPr>
          <a:xfrm>
            <a:off x="869161" y="952388"/>
            <a:ext cx="1003300" cy="722312"/>
            <a:chOff x="877888" y="1586140"/>
            <a:chExt cx="1003300" cy="722312"/>
          </a:xfrm>
        </p:grpSpPr>
        <p:sp>
          <p:nvSpPr>
            <p:cNvPr id="14" name="íṩľíḍè-Freeform: Shape 9">
              <a:extLst>
                <a:ext uri="{FF2B5EF4-FFF2-40B4-BE49-F238E27FC236}">
                  <a16:creationId xmlns:a16="http://schemas.microsoft.com/office/drawing/2014/main" id="{619B42C4-65A4-B514-806A-73F5CFF5AD1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5" name="íṩľíḍè-Oval 10">
              <a:extLst>
                <a:ext uri="{FF2B5EF4-FFF2-40B4-BE49-F238E27FC236}">
                  <a16:creationId xmlns:a16="http://schemas.microsoft.com/office/drawing/2014/main" id="{075103B8-AFFE-A171-546E-3ABFC7E2A633}"/>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7" name="文本框 10">
            <a:extLst>
              <a:ext uri="{FF2B5EF4-FFF2-40B4-BE49-F238E27FC236}">
                <a16:creationId xmlns:a16="http://schemas.microsoft.com/office/drawing/2014/main" id="{AD801809-A5CA-03A1-4EBA-E5B966453022}"/>
              </a:ext>
            </a:extLst>
          </p:cNvPr>
          <p:cNvSpPr txBox="1">
            <a:spLocks noChangeArrowheads="1"/>
          </p:cNvSpPr>
          <p:nvPr/>
        </p:nvSpPr>
        <p:spPr bwMode="auto">
          <a:xfrm>
            <a:off x="576197" y="2817490"/>
            <a:ext cx="1103338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执行以下语句，可查询</a:t>
            </a:r>
            <a:r>
              <a:rPr lang="en-US" altLang="zh-CN" noProof="1"/>
              <a:t>goods</a:t>
            </a:r>
            <a:r>
              <a:rPr lang="zh-CN" altLang="en-US" noProof="1"/>
              <a:t>表中</a:t>
            </a:r>
            <a:r>
              <a:rPr lang="en-US" altLang="zh-CN" noProof="1"/>
              <a:t>name</a:t>
            </a:r>
            <a:r>
              <a:rPr lang="zh-CN" altLang="en-US" noProof="1"/>
              <a:t>值包含“游”的记录。</a:t>
            </a:r>
            <a:endParaRPr lang="zh-CN" altLang="en-US"/>
          </a:p>
        </p:txBody>
      </p:sp>
      <p:sp>
        <p:nvSpPr>
          <p:cNvPr id="8" name="矩形 7">
            <a:extLst>
              <a:ext uri="{FF2B5EF4-FFF2-40B4-BE49-F238E27FC236}">
                <a16:creationId xmlns:a16="http://schemas.microsoft.com/office/drawing/2014/main" id="{3C6351EE-1CEF-2607-6EF8-4EF4FB4D0E53}"/>
              </a:ext>
            </a:extLst>
          </p:cNvPr>
          <p:cNvSpPr/>
          <p:nvPr/>
        </p:nvSpPr>
        <p:spPr>
          <a:xfrm>
            <a:off x="1123939" y="3394485"/>
            <a:ext cx="10052154" cy="41552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1F40986B-6B71-3759-F171-AF71502456B9}"/>
              </a:ext>
            </a:extLst>
          </p:cNvPr>
          <p:cNvSpPr txBox="1">
            <a:spLocks noChangeArrowheads="1"/>
          </p:cNvSpPr>
          <p:nvPr/>
        </p:nvSpPr>
        <p:spPr bwMode="auto">
          <a:xfrm>
            <a:off x="2151835" y="3378417"/>
            <a:ext cx="6968444" cy="381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 FROM goods WHERE name LIKE '%</a:t>
            </a:r>
            <a:r>
              <a:rPr lang="zh-CN" altLang="en-US" sz="1600">
                <a:solidFill>
                  <a:srgbClr val="FF0000"/>
                </a:solidFill>
              </a:rPr>
              <a:t>游</a:t>
            </a:r>
            <a:r>
              <a:rPr lang="en-US" altLang="zh-CN" sz="1600">
                <a:solidFill>
                  <a:srgbClr val="FF0000"/>
                </a:solidFill>
              </a:rPr>
              <a:t>%';</a:t>
            </a:r>
          </a:p>
        </p:txBody>
      </p:sp>
      <p:sp>
        <p:nvSpPr>
          <p:cNvPr id="10" name="文本框 10">
            <a:extLst>
              <a:ext uri="{FF2B5EF4-FFF2-40B4-BE49-F238E27FC236}">
                <a16:creationId xmlns:a16="http://schemas.microsoft.com/office/drawing/2014/main" id="{65852F63-3E99-EE48-C037-2899A57FBC5E}"/>
              </a:ext>
            </a:extLst>
          </p:cNvPr>
          <p:cNvSpPr txBox="1">
            <a:spLocks noChangeArrowheads="1"/>
          </p:cNvSpPr>
          <p:nvPr/>
        </p:nvSpPr>
        <p:spPr bwMode="auto">
          <a:xfrm>
            <a:off x="579301" y="3837673"/>
            <a:ext cx="1103338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执行以下语句，可查询</a:t>
            </a:r>
            <a:r>
              <a:rPr lang="en-US" altLang="zh-CN" noProof="1"/>
              <a:t>goods</a:t>
            </a:r>
            <a:r>
              <a:rPr lang="zh-CN" altLang="en-US" noProof="1"/>
              <a:t>表中</a:t>
            </a:r>
            <a:r>
              <a:rPr lang="en-US" altLang="zh-CN" noProof="1"/>
              <a:t>name</a:t>
            </a:r>
            <a:r>
              <a:rPr lang="zh-CN" altLang="en-US" noProof="1"/>
              <a:t>值以“休”开头，以“服”结尾的记录。</a:t>
            </a:r>
            <a:endParaRPr lang="zh-CN" altLang="en-US"/>
          </a:p>
        </p:txBody>
      </p:sp>
      <p:sp>
        <p:nvSpPr>
          <p:cNvPr id="11" name="矩形 10">
            <a:extLst>
              <a:ext uri="{FF2B5EF4-FFF2-40B4-BE49-F238E27FC236}">
                <a16:creationId xmlns:a16="http://schemas.microsoft.com/office/drawing/2014/main" id="{A4195A78-854E-839C-2D29-4C55189EB0F9}"/>
              </a:ext>
            </a:extLst>
          </p:cNvPr>
          <p:cNvSpPr/>
          <p:nvPr/>
        </p:nvSpPr>
        <p:spPr>
          <a:xfrm>
            <a:off x="1127043" y="4414668"/>
            <a:ext cx="10052154" cy="41552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文本框 38">
            <a:extLst>
              <a:ext uri="{FF2B5EF4-FFF2-40B4-BE49-F238E27FC236}">
                <a16:creationId xmlns:a16="http://schemas.microsoft.com/office/drawing/2014/main" id="{8F25F353-BA77-2E14-17F1-19F502DE37DC}"/>
              </a:ext>
            </a:extLst>
          </p:cNvPr>
          <p:cNvSpPr txBox="1">
            <a:spLocks noChangeArrowheads="1"/>
          </p:cNvSpPr>
          <p:nvPr/>
        </p:nvSpPr>
        <p:spPr bwMode="auto">
          <a:xfrm>
            <a:off x="2154939" y="4398600"/>
            <a:ext cx="6968444" cy="381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 FROM goods WHERE name LIKE '</a:t>
            </a:r>
            <a:r>
              <a:rPr lang="zh-CN" altLang="en-US" sz="1600">
                <a:solidFill>
                  <a:srgbClr val="FF0000"/>
                </a:solidFill>
              </a:rPr>
              <a:t>休</a:t>
            </a:r>
            <a:r>
              <a:rPr lang="en-US" altLang="zh-CN" sz="1600">
                <a:solidFill>
                  <a:srgbClr val="FF0000"/>
                </a:solidFill>
              </a:rPr>
              <a:t>%</a:t>
            </a:r>
            <a:r>
              <a:rPr lang="zh-CN" altLang="en-US" sz="1600">
                <a:solidFill>
                  <a:srgbClr val="FF0000"/>
                </a:solidFill>
              </a:rPr>
              <a:t>服</a:t>
            </a:r>
            <a:r>
              <a:rPr lang="en-US" altLang="zh-CN" sz="1600">
                <a:solidFill>
                  <a:srgbClr val="FF0000"/>
                </a:solidFill>
              </a:rPr>
              <a:t>';</a:t>
            </a:r>
          </a:p>
        </p:txBody>
      </p:sp>
      <p:sp>
        <p:nvSpPr>
          <p:cNvPr id="13" name="文本框 10">
            <a:extLst>
              <a:ext uri="{FF2B5EF4-FFF2-40B4-BE49-F238E27FC236}">
                <a16:creationId xmlns:a16="http://schemas.microsoft.com/office/drawing/2014/main" id="{4F7C3304-AB61-4A18-8D5B-A530E172598E}"/>
              </a:ext>
            </a:extLst>
          </p:cNvPr>
          <p:cNvSpPr txBox="1">
            <a:spLocks noChangeArrowheads="1"/>
          </p:cNvSpPr>
          <p:nvPr/>
        </p:nvSpPr>
        <p:spPr bwMode="auto">
          <a:xfrm>
            <a:off x="762817" y="4982282"/>
            <a:ext cx="106943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通过以上多个语句可以看出，通配符“</a:t>
            </a:r>
            <a:r>
              <a:rPr lang="en-US" altLang="zh-CN" noProof="1"/>
              <a:t>%”</a:t>
            </a:r>
            <a:r>
              <a:rPr lang="zh-CN" altLang="en-US" noProof="1"/>
              <a:t>可以出现在</a:t>
            </a:r>
            <a:r>
              <a:rPr lang="zh-CN" altLang="en-US" noProof="1">
                <a:solidFill>
                  <a:srgbClr val="FF0000"/>
                </a:solidFill>
              </a:rPr>
              <a:t>匹配字符的任意位置</a:t>
            </a:r>
            <a:r>
              <a:rPr lang="zh-CN" altLang="en-US" noProof="1"/>
              <a:t>，并且可以</a:t>
            </a:r>
            <a:r>
              <a:rPr lang="zh-CN" altLang="en-US" noProof="1">
                <a:solidFill>
                  <a:srgbClr val="FF0000"/>
                </a:solidFill>
              </a:rPr>
              <a:t>匹配任意数目的字符</a:t>
            </a:r>
            <a:r>
              <a:rPr lang="zh-CN" altLang="en-US" noProof="1"/>
              <a:t>。</a:t>
            </a:r>
            <a:endParaRPr lang="zh-CN" altLang="en-US"/>
          </a:p>
        </p:txBody>
      </p:sp>
    </p:spTree>
    <p:extLst>
      <p:ext uri="{BB962C8B-B14F-4D97-AF65-F5344CB8AC3E}">
        <p14:creationId xmlns:p14="http://schemas.microsoft.com/office/powerpoint/2010/main" val="367051624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26367-28BE-8FEC-2978-F14800DC9FDB}"/>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53FC3171-3B17-4FC1-5180-C77DBE0520E7}"/>
              </a:ext>
            </a:extLst>
          </p:cNvPr>
          <p:cNvSpPr txBox="1">
            <a:spLocks noChangeArrowheads="1"/>
          </p:cNvSpPr>
          <p:nvPr/>
        </p:nvSpPr>
        <p:spPr bwMode="auto">
          <a:xfrm>
            <a:off x="719852" y="967884"/>
            <a:ext cx="1103338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使用</a:t>
            </a:r>
            <a:r>
              <a:rPr lang="en-US" altLang="zh-CN" noProof="1"/>
              <a:t>LIKE</a:t>
            </a:r>
            <a:r>
              <a:rPr lang="zh-CN" altLang="en-US" noProof="1"/>
              <a:t>关键字的查询又称为模糊查询，通常用于查询字段值包含某些字符的记录，语法形式如下：</a:t>
            </a:r>
            <a:endParaRPr lang="zh-CN" altLang="en-US"/>
          </a:p>
        </p:txBody>
      </p:sp>
      <p:sp>
        <p:nvSpPr>
          <p:cNvPr id="3" name="矩形 2">
            <a:extLst>
              <a:ext uri="{FF2B5EF4-FFF2-40B4-BE49-F238E27FC236}">
                <a16:creationId xmlns:a16="http://schemas.microsoft.com/office/drawing/2014/main" id="{3FDF5784-49CA-7D87-73F5-2EFB3AEC893D}"/>
              </a:ext>
            </a:extLst>
          </p:cNvPr>
          <p:cNvSpPr/>
          <p:nvPr/>
        </p:nvSpPr>
        <p:spPr>
          <a:xfrm>
            <a:off x="1267594" y="1544879"/>
            <a:ext cx="10052154" cy="41552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BAD6C93-038D-C485-F335-77BBFFB98158}"/>
              </a:ext>
            </a:extLst>
          </p:cNvPr>
          <p:cNvSpPr txBox="1">
            <a:spLocks noChangeArrowheads="1"/>
          </p:cNvSpPr>
          <p:nvPr/>
        </p:nvSpPr>
        <p:spPr bwMode="auto">
          <a:xfrm>
            <a:off x="2295490" y="1528811"/>
            <a:ext cx="6968444"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FROM table_name WHERE col_namea LIKE valueb;</a:t>
            </a:r>
          </a:p>
        </p:txBody>
      </p:sp>
      <p:sp>
        <p:nvSpPr>
          <p:cNvPr id="5" name="文本框 3">
            <a:extLst>
              <a:ext uri="{FF2B5EF4-FFF2-40B4-BE49-F238E27FC236}">
                <a16:creationId xmlns:a16="http://schemas.microsoft.com/office/drawing/2014/main" id="{84C6ADA2-A5E0-B3DE-51C2-520B004B81DA}"/>
              </a:ext>
            </a:extLst>
          </p:cNvPr>
          <p:cNvSpPr txBox="1">
            <a:spLocks noChangeArrowheads="1"/>
          </p:cNvSpPr>
          <p:nvPr/>
        </p:nvSpPr>
        <p:spPr bwMode="auto">
          <a:xfrm>
            <a:off x="2009889" y="1959268"/>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通配符“</a:t>
            </a:r>
            <a:r>
              <a:rPr lang="en-US" altLang="zh-CN"/>
              <a:t>_”</a:t>
            </a:r>
            <a:endParaRPr lang="zh-CN" altLang="en-US" noProof="1"/>
          </a:p>
        </p:txBody>
      </p:sp>
      <p:grpSp>
        <p:nvGrpSpPr>
          <p:cNvPr id="6" name="组合 5">
            <a:extLst>
              <a:ext uri="{FF2B5EF4-FFF2-40B4-BE49-F238E27FC236}">
                <a16:creationId xmlns:a16="http://schemas.microsoft.com/office/drawing/2014/main" id="{A51C1870-5489-B689-E5C8-A6CCB9E4B4DB}"/>
              </a:ext>
            </a:extLst>
          </p:cNvPr>
          <p:cNvGrpSpPr/>
          <p:nvPr/>
        </p:nvGrpSpPr>
        <p:grpSpPr>
          <a:xfrm>
            <a:off x="1006589" y="1871956"/>
            <a:ext cx="1003300" cy="722312"/>
            <a:chOff x="877888" y="1586140"/>
            <a:chExt cx="1003300" cy="722312"/>
          </a:xfrm>
        </p:grpSpPr>
        <p:sp>
          <p:nvSpPr>
            <p:cNvPr id="17" name="íṩľíḍè-Freeform: Shape 9">
              <a:extLst>
                <a:ext uri="{FF2B5EF4-FFF2-40B4-BE49-F238E27FC236}">
                  <a16:creationId xmlns:a16="http://schemas.microsoft.com/office/drawing/2014/main" id="{60AAFDC5-90CE-FEC2-4F61-E2F53EF4725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8" name="íṩľíḍè-Oval 10">
              <a:extLst>
                <a:ext uri="{FF2B5EF4-FFF2-40B4-BE49-F238E27FC236}">
                  <a16:creationId xmlns:a16="http://schemas.microsoft.com/office/drawing/2014/main" id="{65466C06-85E2-55EB-616A-052B1004320D}"/>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7" name="矩形 6">
            <a:extLst>
              <a:ext uri="{FF2B5EF4-FFF2-40B4-BE49-F238E27FC236}">
                <a16:creationId xmlns:a16="http://schemas.microsoft.com/office/drawing/2014/main" id="{E25636D7-B6F7-13BB-C27E-822F42BE8847}"/>
              </a:ext>
            </a:extLst>
          </p:cNvPr>
          <p:cNvSpPr/>
          <p:nvPr/>
        </p:nvSpPr>
        <p:spPr>
          <a:xfrm>
            <a:off x="1206002" y="2652251"/>
            <a:ext cx="10445488"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a:t>通配符“</a:t>
            </a:r>
            <a:r>
              <a:rPr lang="en-US" altLang="zh-CN" sz="1600"/>
              <a:t>_”</a:t>
            </a:r>
            <a:r>
              <a:rPr lang="zh-CN" altLang="en-US" sz="1600"/>
              <a:t>的使用方法与通配符“</a:t>
            </a:r>
            <a:r>
              <a:rPr lang="en-US" altLang="zh-CN" sz="1600"/>
              <a:t>%”</a:t>
            </a:r>
            <a:r>
              <a:rPr lang="zh-CN" altLang="en-US" sz="1600"/>
              <a:t>类似，都可以出现在匹配字符的</a:t>
            </a:r>
            <a:r>
              <a:rPr lang="zh-CN" altLang="en-US" sz="1600">
                <a:solidFill>
                  <a:srgbClr val="FF0000"/>
                </a:solidFill>
              </a:rPr>
              <a:t>任意位置</a:t>
            </a:r>
            <a:r>
              <a:rPr lang="zh-CN" altLang="en-US" sz="1600"/>
              <a:t>，但通配符“</a:t>
            </a:r>
            <a:r>
              <a:rPr lang="en-US" altLang="zh-CN" sz="1600"/>
              <a:t>_”</a:t>
            </a:r>
            <a:r>
              <a:rPr lang="zh-CN" altLang="en-US" sz="1600"/>
              <a:t>只能匹配</a:t>
            </a:r>
            <a:r>
              <a:rPr lang="zh-CN" altLang="en-US" sz="1600">
                <a:solidFill>
                  <a:srgbClr val="FF0000"/>
                </a:solidFill>
              </a:rPr>
              <a:t>一个字符</a:t>
            </a:r>
            <a:r>
              <a:rPr lang="zh-CN" altLang="en-US" sz="1600"/>
              <a:t>。</a:t>
            </a:r>
          </a:p>
        </p:txBody>
      </p:sp>
      <p:grpSp>
        <p:nvGrpSpPr>
          <p:cNvPr id="8" name="组合 7">
            <a:extLst>
              <a:ext uri="{FF2B5EF4-FFF2-40B4-BE49-F238E27FC236}">
                <a16:creationId xmlns:a16="http://schemas.microsoft.com/office/drawing/2014/main" id="{7E3CCF89-8345-2B38-374A-21279BB9B82C}"/>
              </a:ext>
            </a:extLst>
          </p:cNvPr>
          <p:cNvGrpSpPr/>
          <p:nvPr/>
        </p:nvGrpSpPr>
        <p:grpSpPr>
          <a:xfrm>
            <a:off x="965503" y="3060657"/>
            <a:ext cx="2183765" cy="600710"/>
            <a:chOff x="1320" y="4641"/>
            <a:chExt cx="3439" cy="946"/>
          </a:xfrm>
          <a:solidFill>
            <a:schemeClr val="accent6"/>
          </a:solidFill>
        </p:grpSpPr>
        <p:sp>
          <p:nvSpPr>
            <p:cNvPr id="15" name="椭圆 14">
              <a:extLst>
                <a:ext uri="{FF2B5EF4-FFF2-40B4-BE49-F238E27FC236}">
                  <a16:creationId xmlns:a16="http://schemas.microsoft.com/office/drawing/2014/main" id="{73777A60-4F7B-2C1F-3320-AB5A04A7DE2E}"/>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6" name="圆角矩形 11">
              <a:extLst>
                <a:ext uri="{FF2B5EF4-FFF2-40B4-BE49-F238E27FC236}">
                  <a16:creationId xmlns:a16="http://schemas.microsoft.com/office/drawing/2014/main" id="{AA595CBC-ACD9-A293-C3F6-E92437B0F30C}"/>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例19】</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649AEEB0-1F71-A704-FEAF-70BE3AD69BFA}"/>
              </a:ext>
            </a:extLst>
          </p:cNvPr>
          <p:cNvSpPr txBox="1">
            <a:spLocks noChangeArrowheads="1"/>
          </p:cNvSpPr>
          <p:nvPr/>
        </p:nvSpPr>
        <p:spPr bwMode="auto">
          <a:xfrm>
            <a:off x="3405491" y="3177497"/>
            <a:ext cx="77785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1600"/>
              <a:t>执行</a:t>
            </a:r>
            <a:r>
              <a:rPr lang="en-US" altLang="zh-CN" sz="1600"/>
              <a:t>SQL</a:t>
            </a:r>
            <a:r>
              <a:rPr lang="zh-CN" altLang="en-US" sz="1600"/>
              <a:t>语句，查询</a:t>
            </a:r>
            <a:r>
              <a:rPr lang="en-US" altLang="zh-CN" sz="1600"/>
              <a:t>goods</a:t>
            </a:r>
            <a:r>
              <a:rPr lang="zh-CN" altLang="en-US" sz="1600"/>
              <a:t>表中</a:t>
            </a:r>
            <a:r>
              <a:rPr lang="en-US" altLang="zh-CN" sz="1600"/>
              <a:t>name</a:t>
            </a:r>
            <a:r>
              <a:rPr lang="zh-CN" altLang="en-US" sz="1600"/>
              <a:t>值以“西”开头，“西”后有两个字符的记录，结果如下所示。</a:t>
            </a:r>
          </a:p>
        </p:txBody>
      </p:sp>
      <p:sp>
        <p:nvSpPr>
          <p:cNvPr id="10" name="矩形 9">
            <a:extLst>
              <a:ext uri="{FF2B5EF4-FFF2-40B4-BE49-F238E27FC236}">
                <a16:creationId xmlns:a16="http://schemas.microsoft.com/office/drawing/2014/main" id="{AA78C151-3697-DFC4-B27C-2056EB588F8F}"/>
              </a:ext>
            </a:extLst>
          </p:cNvPr>
          <p:cNvSpPr/>
          <p:nvPr/>
        </p:nvSpPr>
        <p:spPr>
          <a:xfrm>
            <a:off x="1189658" y="3747064"/>
            <a:ext cx="9882453" cy="195636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F96FC453-1362-2912-C742-3435098D0FC0}"/>
              </a:ext>
            </a:extLst>
          </p:cNvPr>
          <p:cNvSpPr txBox="1">
            <a:spLocks noChangeArrowheads="1"/>
          </p:cNvSpPr>
          <p:nvPr/>
        </p:nvSpPr>
        <p:spPr bwMode="auto">
          <a:xfrm>
            <a:off x="2217553" y="3814975"/>
            <a:ext cx="857463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 FROM goods WHERE name LIKE '</a:t>
            </a:r>
            <a:r>
              <a:rPr lang="zh-CN" altLang="en-US" sz="1600">
                <a:solidFill>
                  <a:srgbClr val="FF0000"/>
                </a:solidFill>
              </a:rPr>
              <a:t>西</a:t>
            </a:r>
            <a:r>
              <a:rPr lang="en-US" altLang="zh-CN" sz="1600">
                <a:solidFill>
                  <a:srgbClr val="FF0000"/>
                </a:solidFill>
              </a:rPr>
              <a:t>__';</a:t>
            </a:r>
          </a:p>
          <a:p>
            <a:pPr eaLnBrk="1" hangingPunct="1"/>
            <a:r>
              <a:rPr lang="en-US" altLang="zh-CN" sz="1600">
                <a:solidFill>
                  <a:srgbClr val="FF0000"/>
                </a:solidFill>
              </a:rPr>
              <a:t>+----+--------+-------------+----------+----------+-----------------------------+</a:t>
            </a:r>
          </a:p>
          <a:p>
            <a:pPr eaLnBrk="1" hangingPunct="1"/>
            <a:r>
              <a:rPr lang="en-US" altLang="zh-CN" sz="1600">
                <a:solidFill>
                  <a:srgbClr val="FF0000"/>
                </a:solidFill>
              </a:rPr>
              <a:t>| id   | type   | name	    | price	  | num	| add_time   	     |</a:t>
            </a:r>
          </a:p>
          <a:p>
            <a:pPr eaLnBrk="1" hangingPunct="1"/>
            <a:r>
              <a:rPr lang="en-US" altLang="zh-CN" sz="1600">
                <a:solidFill>
                  <a:srgbClr val="FF0000"/>
                </a:solidFill>
              </a:rPr>
              <a:t>+----+--------+-------------+----------+----------+-----------------------------+</a:t>
            </a:r>
          </a:p>
          <a:p>
            <a:pPr eaLnBrk="1" hangingPunct="1"/>
            <a:r>
              <a:rPr lang="en-US" altLang="zh-CN" sz="1600">
                <a:solidFill>
                  <a:srgbClr val="FF0000"/>
                </a:solidFill>
              </a:rPr>
              <a:t>|  1   | </a:t>
            </a:r>
            <a:r>
              <a:rPr lang="zh-CN" altLang="en-US" sz="1600">
                <a:solidFill>
                  <a:srgbClr val="FF0000"/>
                </a:solidFill>
              </a:rPr>
              <a:t>书籍  </a:t>
            </a:r>
            <a:r>
              <a:rPr lang="en-US" altLang="zh-CN" sz="1600">
                <a:solidFill>
                  <a:srgbClr val="FF0000"/>
                </a:solidFill>
              </a:rPr>
              <a:t>| </a:t>
            </a:r>
            <a:r>
              <a:rPr lang="zh-CN" altLang="en-US" sz="1600">
                <a:solidFill>
                  <a:srgbClr val="FF0000"/>
                </a:solidFill>
              </a:rPr>
              <a:t>西游记	    </a:t>
            </a:r>
            <a:r>
              <a:rPr lang="en-US" altLang="zh-CN" sz="1600">
                <a:solidFill>
                  <a:srgbClr val="FF0000"/>
                </a:solidFill>
              </a:rPr>
              <a:t>| 50.40	  |   20	| 2018-01-01 13:40:40  |</a:t>
            </a:r>
          </a:p>
          <a:p>
            <a:pPr eaLnBrk="1" hangingPunct="1"/>
            <a:r>
              <a:rPr lang="en-US" altLang="zh-CN" sz="1600">
                <a:solidFill>
                  <a:srgbClr val="FF0000"/>
                </a:solidFill>
              </a:rPr>
              <a:t>+----+--------+-------------+----------+----------+-----------------------------+</a:t>
            </a:r>
          </a:p>
          <a:p>
            <a:pPr eaLnBrk="1" hangingPunct="1"/>
            <a:r>
              <a:rPr lang="en-US" altLang="zh-CN" sz="1600">
                <a:solidFill>
                  <a:srgbClr val="FF0000"/>
                </a:solidFill>
              </a:rPr>
              <a:t>1 row in set (0.00 sec)</a:t>
            </a:r>
          </a:p>
        </p:txBody>
      </p:sp>
      <p:sp>
        <p:nvSpPr>
          <p:cNvPr id="12" name="文本框 10">
            <a:extLst>
              <a:ext uri="{FF2B5EF4-FFF2-40B4-BE49-F238E27FC236}">
                <a16:creationId xmlns:a16="http://schemas.microsoft.com/office/drawing/2014/main" id="{EB11024E-BFAB-3515-F2CB-6294EC2DC34F}"/>
              </a:ext>
            </a:extLst>
          </p:cNvPr>
          <p:cNvSpPr txBox="1">
            <a:spLocks noChangeArrowheads="1"/>
          </p:cNvSpPr>
          <p:nvPr/>
        </p:nvSpPr>
        <p:spPr bwMode="auto">
          <a:xfrm>
            <a:off x="438768" y="5660815"/>
            <a:ext cx="1103338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如果要查询</a:t>
            </a:r>
            <a:r>
              <a:rPr lang="en-US" altLang="zh-CN" noProof="1"/>
              <a:t>goods</a:t>
            </a:r>
            <a:r>
              <a:rPr lang="zh-CN" altLang="en-US" noProof="1"/>
              <a:t>表中</a:t>
            </a:r>
            <a:r>
              <a:rPr lang="en-US" altLang="zh-CN" noProof="1"/>
              <a:t>name</a:t>
            </a:r>
            <a:r>
              <a:rPr lang="zh-CN" altLang="en-US" noProof="1"/>
              <a:t>值以“西”开头，“西”后有一个字符的记录，则执行以下语句即可。</a:t>
            </a:r>
            <a:endParaRPr lang="zh-CN" altLang="en-US"/>
          </a:p>
        </p:txBody>
      </p:sp>
      <p:sp>
        <p:nvSpPr>
          <p:cNvPr id="13" name="矩形 12">
            <a:extLst>
              <a:ext uri="{FF2B5EF4-FFF2-40B4-BE49-F238E27FC236}">
                <a16:creationId xmlns:a16="http://schemas.microsoft.com/office/drawing/2014/main" id="{685B7CB9-82D2-698C-F456-F2CB5DB4599F}"/>
              </a:ext>
            </a:extLst>
          </p:cNvPr>
          <p:cNvSpPr/>
          <p:nvPr/>
        </p:nvSpPr>
        <p:spPr>
          <a:xfrm>
            <a:off x="986510" y="6181824"/>
            <a:ext cx="10052154" cy="41552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文本框 38">
            <a:extLst>
              <a:ext uri="{FF2B5EF4-FFF2-40B4-BE49-F238E27FC236}">
                <a16:creationId xmlns:a16="http://schemas.microsoft.com/office/drawing/2014/main" id="{F614B2F9-418B-6E88-7F78-2A0FBC26010D}"/>
              </a:ext>
            </a:extLst>
          </p:cNvPr>
          <p:cNvSpPr txBox="1">
            <a:spLocks noChangeArrowheads="1"/>
          </p:cNvSpPr>
          <p:nvPr/>
        </p:nvSpPr>
        <p:spPr bwMode="auto">
          <a:xfrm>
            <a:off x="2014406" y="6165756"/>
            <a:ext cx="6968444" cy="381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 FROM goods WHERE name LIKE '</a:t>
            </a:r>
            <a:r>
              <a:rPr lang="zh-CN" altLang="en-US" sz="1600">
                <a:solidFill>
                  <a:srgbClr val="FF0000"/>
                </a:solidFill>
              </a:rPr>
              <a:t>西</a:t>
            </a:r>
            <a:r>
              <a:rPr lang="en-US" altLang="zh-CN" sz="1600">
                <a:solidFill>
                  <a:srgbClr val="FF0000"/>
                </a:solidFill>
              </a:rPr>
              <a:t>_';</a:t>
            </a:r>
          </a:p>
        </p:txBody>
      </p:sp>
    </p:spTree>
    <p:extLst>
      <p:ext uri="{BB962C8B-B14F-4D97-AF65-F5344CB8AC3E}">
        <p14:creationId xmlns:p14="http://schemas.microsoft.com/office/powerpoint/2010/main" val="2704090124"/>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93E47-C12E-7238-AF00-06CBCB31C431}"/>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3A934848-C988-DAB4-DC48-262739E28432}"/>
              </a:ext>
            </a:extLst>
          </p:cNvPr>
          <p:cNvSpPr txBox="1">
            <a:spLocks noChangeArrowheads="1"/>
          </p:cNvSpPr>
          <p:nvPr/>
        </p:nvSpPr>
        <p:spPr bwMode="auto">
          <a:xfrm>
            <a:off x="579310" y="1023468"/>
            <a:ext cx="110333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r>
              <a:rPr lang="zh-CN" altLang="en-US" noProof="1"/>
              <a:t>使用前面的方法查询到的结果是按照记录在表中的默认顺序进行排列的。如果需要将查询结果按照指定的顺序排列，可以使用</a:t>
            </a:r>
            <a:r>
              <a:rPr lang="en-US" altLang="zh-CN" noProof="1">
                <a:solidFill>
                  <a:srgbClr val="FF0000"/>
                </a:solidFill>
              </a:rPr>
              <a:t>ORDER BY</a:t>
            </a:r>
            <a:r>
              <a:rPr lang="zh-CN" altLang="en-US" noProof="1">
                <a:solidFill>
                  <a:srgbClr val="FF0000"/>
                </a:solidFill>
              </a:rPr>
              <a:t>关键字</a:t>
            </a:r>
            <a:r>
              <a:rPr lang="zh-CN" altLang="en-US" noProof="1"/>
              <a:t>。语法形式如下：</a:t>
            </a:r>
            <a:endParaRPr lang="zh-CN" altLang="en-US"/>
          </a:p>
        </p:txBody>
      </p:sp>
      <p:sp>
        <p:nvSpPr>
          <p:cNvPr id="3" name="矩形 2">
            <a:extLst>
              <a:ext uri="{FF2B5EF4-FFF2-40B4-BE49-F238E27FC236}">
                <a16:creationId xmlns:a16="http://schemas.microsoft.com/office/drawing/2014/main" id="{6DB76774-B3FA-5DAF-433F-A4E8B4280D9C}"/>
              </a:ext>
            </a:extLst>
          </p:cNvPr>
          <p:cNvSpPr/>
          <p:nvPr/>
        </p:nvSpPr>
        <p:spPr>
          <a:xfrm>
            <a:off x="1127052" y="1731097"/>
            <a:ext cx="10052154" cy="51026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E5EA2CB9-0ACC-7736-C3AE-E179D1AA3E43}"/>
              </a:ext>
            </a:extLst>
          </p:cNvPr>
          <p:cNvSpPr txBox="1">
            <a:spLocks noChangeArrowheads="1"/>
          </p:cNvSpPr>
          <p:nvPr/>
        </p:nvSpPr>
        <p:spPr bwMode="auto">
          <a:xfrm>
            <a:off x="2154948" y="1771015"/>
            <a:ext cx="8459380"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FROM table_name ORDER BY col_namea [ASC|DESC];</a:t>
            </a:r>
          </a:p>
        </p:txBody>
      </p:sp>
      <p:sp>
        <p:nvSpPr>
          <p:cNvPr id="5" name="文本框 3">
            <a:extLst>
              <a:ext uri="{FF2B5EF4-FFF2-40B4-BE49-F238E27FC236}">
                <a16:creationId xmlns:a16="http://schemas.microsoft.com/office/drawing/2014/main" id="{57767457-2835-54F6-81BA-D6E5872A836D}"/>
              </a:ext>
            </a:extLst>
          </p:cNvPr>
          <p:cNvSpPr txBox="1">
            <a:spLocks noChangeArrowheads="1"/>
          </p:cNvSpPr>
          <p:nvPr/>
        </p:nvSpPr>
        <p:spPr bwMode="auto">
          <a:xfrm>
            <a:off x="1869347" y="2350768"/>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单字段排序</a:t>
            </a:r>
            <a:endParaRPr lang="zh-CN" altLang="en-US" noProof="1"/>
          </a:p>
        </p:txBody>
      </p:sp>
      <p:grpSp>
        <p:nvGrpSpPr>
          <p:cNvPr id="6" name="组合 5">
            <a:extLst>
              <a:ext uri="{FF2B5EF4-FFF2-40B4-BE49-F238E27FC236}">
                <a16:creationId xmlns:a16="http://schemas.microsoft.com/office/drawing/2014/main" id="{50802C91-9D2D-DA50-ECD1-528FCB8FD8C6}"/>
              </a:ext>
            </a:extLst>
          </p:cNvPr>
          <p:cNvGrpSpPr/>
          <p:nvPr/>
        </p:nvGrpSpPr>
        <p:grpSpPr>
          <a:xfrm>
            <a:off x="866047" y="2235463"/>
            <a:ext cx="1003300" cy="722312"/>
            <a:chOff x="877888" y="1586140"/>
            <a:chExt cx="1003300" cy="722312"/>
          </a:xfrm>
        </p:grpSpPr>
        <p:sp>
          <p:nvSpPr>
            <p:cNvPr id="14" name="íṩľíḍè-Freeform: Shape 9">
              <a:extLst>
                <a:ext uri="{FF2B5EF4-FFF2-40B4-BE49-F238E27FC236}">
                  <a16:creationId xmlns:a16="http://schemas.microsoft.com/office/drawing/2014/main" id="{4E3427A3-94CD-AB52-8686-667EF73DDA9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5" name="íṩľíḍè-Oval 10">
              <a:extLst>
                <a:ext uri="{FF2B5EF4-FFF2-40B4-BE49-F238E27FC236}">
                  <a16:creationId xmlns:a16="http://schemas.microsoft.com/office/drawing/2014/main" id="{8B22EB2B-A6B2-9DFF-9598-28D03F92E8A2}"/>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7" name="矩形 6">
            <a:extLst>
              <a:ext uri="{FF2B5EF4-FFF2-40B4-BE49-F238E27FC236}">
                <a16:creationId xmlns:a16="http://schemas.microsoft.com/office/drawing/2014/main" id="{19458FC4-AA8E-1251-5086-20771D960AA4}"/>
              </a:ext>
            </a:extLst>
          </p:cNvPr>
          <p:cNvSpPr/>
          <p:nvPr/>
        </p:nvSpPr>
        <p:spPr>
          <a:xfrm>
            <a:off x="1065460" y="2978434"/>
            <a:ext cx="7160935"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zh-CN" sz="1600"/>
              <a:t>在排序之前最好将有空值的记录补充完整，否则，空值记录将被排在最前面。</a:t>
            </a:r>
            <a:endParaRPr lang="zh-CN" altLang="en-US" sz="1600"/>
          </a:p>
        </p:txBody>
      </p:sp>
      <p:grpSp>
        <p:nvGrpSpPr>
          <p:cNvPr id="8" name="组合 7">
            <a:extLst>
              <a:ext uri="{FF2B5EF4-FFF2-40B4-BE49-F238E27FC236}">
                <a16:creationId xmlns:a16="http://schemas.microsoft.com/office/drawing/2014/main" id="{CFCFDE20-3249-924F-DA27-6EDD43672A70}"/>
              </a:ext>
            </a:extLst>
          </p:cNvPr>
          <p:cNvGrpSpPr/>
          <p:nvPr/>
        </p:nvGrpSpPr>
        <p:grpSpPr>
          <a:xfrm>
            <a:off x="824961" y="3330854"/>
            <a:ext cx="2183765" cy="600710"/>
            <a:chOff x="1320" y="4641"/>
            <a:chExt cx="3439" cy="946"/>
          </a:xfrm>
          <a:solidFill>
            <a:schemeClr val="accent6"/>
          </a:solidFill>
        </p:grpSpPr>
        <p:sp>
          <p:nvSpPr>
            <p:cNvPr id="12" name="椭圆 11">
              <a:extLst>
                <a:ext uri="{FF2B5EF4-FFF2-40B4-BE49-F238E27FC236}">
                  <a16:creationId xmlns:a16="http://schemas.microsoft.com/office/drawing/2014/main" id="{A5F09B17-5967-A245-BFEB-7B57196363C9}"/>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11">
              <a:extLst>
                <a:ext uri="{FF2B5EF4-FFF2-40B4-BE49-F238E27FC236}">
                  <a16:creationId xmlns:a16="http://schemas.microsoft.com/office/drawing/2014/main" id="{08DAFAA6-A033-26A6-EB07-B7A23B05F441}"/>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20</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AC6F05C3-EA27-68E3-15B4-CA8A140E4533}"/>
              </a:ext>
            </a:extLst>
          </p:cNvPr>
          <p:cNvSpPr txBox="1">
            <a:spLocks noChangeArrowheads="1"/>
          </p:cNvSpPr>
          <p:nvPr/>
        </p:nvSpPr>
        <p:spPr bwMode="auto">
          <a:xfrm>
            <a:off x="3264949" y="3419701"/>
            <a:ext cx="77785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1600"/>
              <a:t>执行</a:t>
            </a:r>
            <a:r>
              <a:rPr lang="en-US" altLang="zh-CN" sz="1600"/>
              <a:t>SQL</a:t>
            </a:r>
            <a:r>
              <a:rPr lang="zh-CN" altLang="en-US" sz="1600"/>
              <a:t>语句，查询</a:t>
            </a:r>
            <a:r>
              <a:rPr lang="en-US" altLang="zh-CN" sz="1600"/>
              <a:t>goods</a:t>
            </a:r>
            <a:r>
              <a:rPr lang="zh-CN" altLang="en-US" sz="1600"/>
              <a:t>表中</a:t>
            </a:r>
            <a:r>
              <a:rPr lang="en-US" altLang="zh-CN" sz="1600"/>
              <a:t>id</a:t>
            </a:r>
            <a:r>
              <a:rPr lang="zh-CN" altLang="en-US" sz="1600"/>
              <a:t>、</a:t>
            </a:r>
            <a:r>
              <a:rPr lang="en-US" altLang="zh-CN" sz="1600"/>
              <a:t>name</a:t>
            </a:r>
            <a:r>
              <a:rPr lang="zh-CN" altLang="en-US" sz="1600"/>
              <a:t>和</a:t>
            </a:r>
            <a:r>
              <a:rPr lang="en-US" altLang="zh-CN" sz="1600"/>
              <a:t>add_time</a:t>
            </a:r>
            <a:r>
              <a:rPr lang="zh-CN" altLang="en-US" sz="1600"/>
              <a:t>字段的数据，并按照</a:t>
            </a:r>
            <a:r>
              <a:rPr lang="en-US" altLang="zh-CN" sz="1600"/>
              <a:t>add_time</a:t>
            </a:r>
            <a:r>
              <a:rPr lang="zh-CN" altLang="en-US" sz="1600"/>
              <a:t>字段值进行排序，结果如下：</a:t>
            </a:r>
          </a:p>
        </p:txBody>
      </p:sp>
      <p:sp>
        <p:nvSpPr>
          <p:cNvPr id="10" name="矩形 9">
            <a:extLst>
              <a:ext uri="{FF2B5EF4-FFF2-40B4-BE49-F238E27FC236}">
                <a16:creationId xmlns:a16="http://schemas.microsoft.com/office/drawing/2014/main" id="{6A4E118E-7A09-CCE0-D34F-0ECF06554879}"/>
              </a:ext>
            </a:extLst>
          </p:cNvPr>
          <p:cNvSpPr/>
          <p:nvPr/>
        </p:nvSpPr>
        <p:spPr>
          <a:xfrm>
            <a:off x="1049116" y="4017261"/>
            <a:ext cx="9882453" cy="279611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490BB317-AAB5-E87D-3D46-2FFC3C1F69CF}"/>
              </a:ext>
            </a:extLst>
          </p:cNvPr>
          <p:cNvSpPr txBox="1">
            <a:spLocks noChangeArrowheads="1"/>
          </p:cNvSpPr>
          <p:nvPr/>
        </p:nvSpPr>
        <p:spPr bwMode="auto">
          <a:xfrm>
            <a:off x="2077011" y="4010524"/>
            <a:ext cx="857463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id,name,add_time FROM goods ORDER BY add_time;</a:t>
            </a:r>
          </a:p>
          <a:p>
            <a:pPr eaLnBrk="1" hangingPunct="1"/>
            <a:r>
              <a:rPr lang="en-US" altLang="zh-CN" sz="1600">
                <a:solidFill>
                  <a:srgbClr val="FF0000"/>
                </a:solidFill>
              </a:rPr>
              <a:t>+----+--------------+-------------------------------+</a:t>
            </a:r>
          </a:p>
          <a:p>
            <a:pPr eaLnBrk="1" hangingPunct="1"/>
            <a:r>
              <a:rPr lang="en-US" altLang="zh-CN" sz="1600">
                <a:solidFill>
                  <a:srgbClr val="FF0000"/>
                </a:solidFill>
              </a:rPr>
              <a:t>| id   | name       | add_time		|</a:t>
            </a:r>
          </a:p>
          <a:p>
            <a:pPr eaLnBrk="1" hangingPunct="1"/>
            <a:r>
              <a:rPr lang="en-US" altLang="zh-CN" sz="1600">
                <a:solidFill>
                  <a:srgbClr val="FF0000"/>
                </a:solidFill>
              </a:rPr>
              <a:t>+----+--------------+-------------------------------+</a:t>
            </a:r>
          </a:p>
          <a:p>
            <a:pPr eaLnBrk="1" hangingPunct="1"/>
            <a:r>
              <a:rPr lang="en-US" altLang="zh-CN" sz="1600">
                <a:solidFill>
                  <a:srgbClr val="FF0000"/>
                </a:solidFill>
              </a:rPr>
              <a:t>|  1   | </a:t>
            </a:r>
            <a:r>
              <a:rPr lang="zh-CN" altLang="en-US" sz="1600">
                <a:solidFill>
                  <a:srgbClr val="FF0000"/>
                </a:solidFill>
              </a:rPr>
              <a:t>西游记     </a:t>
            </a:r>
            <a:r>
              <a:rPr lang="en-US" altLang="zh-CN" sz="1600">
                <a:solidFill>
                  <a:srgbClr val="FF0000"/>
                </a:solidFill>
              </a:rPr>
              <a:t>| 2018-01-01 13:40:40	|</a:t>
            </a:r>
          </a:p>
          <a:p>
            <a:pPr eaLnBrk="1" hangingPunct="1"/>
            <a:r>
              <a:rPr lang="en-US" altLang="zh-CN" sz="1600">
                <a:solidFill>
                  <a:srgbClr val="FF0000"/>
                </a:solidFill>
              </a:rPr>
              <a:t>|  2   | </a:t>
            </a:r>
            <a:r>
              <a:rPr lang="zh-CN" altLang="en-US" sz="1600">
                <a:solidFill>
                  <a:srgbClr val="FF0000"/>
                </a:solidFill>
              </a:rPr>
              <a:t>牛奶糖     </a:t>
            </a:r>
            <a:r>
              <a:rPr lang="en-US" altLang="zh-CN" sz="1600">
                <a:solidFill>
                  <a:srgbClr val="FF0000"/>
                </a:solidFill>
              </a:rPr>
              <a:t>| 2018-02-02 13:40:40	|</a:t>
            </a:r>
          </a:p>
          <a:p>
            <a:pPr eaLnBrk="1" hangingPunct="1"/>
            <a:r>
              <a:rPr lang="en-US" altLang="zh-CN" sz="1600">
                <a:solidFill>
                  <a:srgbClr val="FF0000"/>
                </a:solidFill>
              </a:rPr>
              <a:t>|  4   | </a:t>
            </a:r>
            <a:r>
              <a:rPr lang="zh-CN" altLang="en-US" sz="1600">
                <a:solidFill>
                  <a:srgbClr val="FF0000"/>
                </a:solidFill>
              </a:rPr>
              <a:t>休闲西服 </a:t>
            </a:r>
            <a:r>
              <a:rPr lang="en-US" altLang="zh-CN" sz="1600">
                <a:solidFill>
                  <a:srgbClr val="FF0000"/>
                </a:solidFill>
              </a:rPr>
              <a:t>| 2018-04-04 13:40:40	|</a:t>
            </a:r>
          </a:p>
          <a:p>
            <a:pPr eaLnBrk="1" hangingPunct="1"/>
            <a:r>
              <a:rPr lang="en-US" altLang="zh-CN" sz="1600">
                <a:solidFill>
                  <a:srgbClr val="FF0000"/>
                </a:solidFill>
              </a:rPr>
              <a:t>|  5   | </a:t>
            </a:r>
            <a:r>
              <a:rPr lang="zh-CN" altLang="en-US" sz="1600">
                <a:solidFill>
                  <a:srgbClr val="FF0000"/>
                </a:solidFill>
              </a:rPr>
              <a:t>果汁        </a:t>
            </a:r>
            <a:r>
              <a:rPr lang="en-US" altLang="zh-CN" sz="1600">
                <a:solidFill>
                  <a:srgbClr val="FF0000"/>
                </a:solidFill>
              </a:rPr>
              <a:t>| 2018-05-05 13:40:40	|</a:t>
            </a:r>
          </a:p>
          <a:p>
            <a:pPr eaLnBrk="1" hangingPunct="1"/>
            <a:r>
              <a:rPr lang="en-US" altLang="zh-CN" sz="1600">
                <a:solidFill>
                  <a:srgbClr val="FF0000"/>
                </a:solidFill>
              </a:rPr>
              <a:t>|  3   | </a:t>
            </a:r>
            <a:r>
              <a:rPr lang="zh-CN" altLang="en-US" sz="1600">
                <a:solidFill>
                  <a:srgbClr val="FF0000"/>
                </a:solidFill>
              </a:rPr>
              <a:t>水果糖     </a:t>
            </a:r>
            <a:r>
              <a:rPr lang="en-US" altLang="zh-CN" sz="1600">
                <a:solidFill>
                  <a:srgbClr val="FF0000"/>
                </a:solidFill>
              </a:rPr>
              <a:t>| 2018-06-09 11:20:55	|</a:t>
            </a:r>
          </a:p>
          <a:p>
            <a:pPr eaLnBrk="1" hangingPunct="1"/>
            <a:r>
              <a:rPr lang="en-US" altLang="zh-CN" sz="1600">
                <a:solidFill>
                  <a:srgbClr val="FF0000"/>
                </a:solidFill>
              </a:rPr>
              <a:t>+----+--------------+-------------------------------+</a:t>
            </a:r>
          </a:p>
          <a:p>
            <a:pPr eaLnBrk="1" hangingPunct="1"/>
            <a:r>
              <a:rPr lang="en-US" altLang="zh-CN" sz="1600">
                <a:solidFill>
                  <a:srgbClr val="FF0000"/>
                </a:solidFill>
              </a:rPr>
              <a:t>5 rows in set (0.00 sec)</a:t>
            </a:r>
          </a:p>
        </p:txBody>
      </p:sp>
    </p:spTree>
    <p:extLst>
      <p:ext uri="{BB962C8B-B14F-4D97-AF65-F5344CB8AC3E}">
        <p14:creationId xmlns:p14="http://schemas.microsoft.com/office/powerpoint/2010/main" val="7606945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8DD86-8333-667A-5746-B0CF09695160}"/>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6CCE54EE-CA08-AE30-D95A-25D91ABBA8FC}"/>
              </a:ext>
            </a:extLst>
          </p:cNvPr>
          <p:cNvSpPr txBox="1">
            <a:spLocks noChangeArrowheads="1"/>
          </p:cNvSpPr>
          <p:nvPr/>
        </p:nvSpPr>
        <p:spPr bwMode="auto">
          <a:xfrm>
            <a:off x="1742142" y="1174432"/>
            <a:ext cx="92710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多字段排序</a:t>
            </a:r>
            <a:endParaRPr lang="zh-CN" altLang="en-US" noProof="1"/>
          </a:p>
        </p:txBody>
      </p:sp>
      <p:grpSp>
        <p:nvGrpSpPr>
          <p:cNvPr id="3" name="组合 2">
            <a:extLst>
              <a:ext uri="{FF2B5EF4-FFF2-40B4-BE49-F238E27FC236}">
                <a16:creationId xmlns:a16="http://schemas.microsoft.com/office/drawing/2014/main" id="{CBEF9ABB-272C-230A-5C4C-206CA358F24D}"/>
              </a:ext>
            </a:extLst>
          </p:cNvPr>
          <p:cNvGrpSpPr/>
          <p:nvPr/>
        </p:nvGrpSpPr>
        <p:grpSpPr>
          <a:xfrm>
            <a:off x="738842" y="1059127"/>
            <a:ext cx="1003300" cy="722312"/>
            <a:chOff x="877888" y="1586140"/>
            <a:chExt cx="1003300" cy="722312"/>
          </a:xfrm>
        </p:grpSpPr>
        <p:sp>
          <p:nvSpPr>
            <p:cNvPr id="11" name="íṩľíḍè-Freeform: Shape 9">
              <a:extLst>
                <a:ext uri="{FF2B5EF4-FFF2-40B4-BE49-F238E27FC236}">
                  <a16:creationId xmlns:a16="http://schemas.microsoft.com/office/drawing/2014/main" id="{CCAFA60B-46F5-1FDF-7141-3012C868F4D5}"/>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2" name="íṩľíḍè-Oval 10">
              <a:extLst>
                <a:ext uri="{FF2B5EF4-FFF2-40B4-BE49-F238E27FC236}">
                  <a16:creationId xmlns:a16="http://schemas.microsoft.com/office/drawing/2014/main" id="{C3234F5C-5EC3-7A2E-7002-92AFC5282A7F}"/>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4" name="矩形 3">
            <a:extLst>
              <a:ext uri="{FF2B5EF4-FFF2-40B4-BE49-F238E27FC236}">
                <a16:creationId xmlns:a16="http://schemas.microsoft.com/office/drawing/2014/main" id="{92553D02-0DAC-1591-E64F-F600752F66C0}"/>
              </a:ext>
            </a:extLst>
          </p:cNvPr>
          <p:cNvSpPr/>
          <p:nvPr/>
        </p:nvSpPr>
        <p:spPr>
          <a:xfrm>
            <a:off x="803505" y="1802098"/>
            <a:ext cx="10700365" cy="646331"/>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a:t>有些情况下，可能需要使用多个字段作为排序条件对查询结果进行排序。为查看查询结果，此处将第</a:t>
            </a:r>
            <a:r>
              <a:rPr lang="en-US" altLang="zh-CN"/>
              <a:t>5</a:t>
            </a:r>
            <a:r>
              <a:rPr lang="zh-CN" altLang="en-US"/>
              <a:t>条</a:t>
            </a:r>
            <a:endParaRPr lang="en-US" altLang="zh-CN"/>
          </a:p>
          <a:p>
            <a:r>
              <a:rPr lang="zh-CN" altLang="en-US"/>
              <a:t>记录的</a:t>
            </a:r>
            <a:r>
              <a:rPr lang="en-US" altLang="zh-CN"/>
              <a:t>price</a:t>
            </a:r>
            <a:r>
              <a:rPr lang="zh-CN" altLang="en-US"/>
              <a:t>值改为</a:t>
            </a:r>
            <a:r>
              <a:rPr lang="en-US" altLang="zh-CN"/>
              <a:t>2.5</a:t>
            </a:r>
            <a:r>
              <a:rPr lang="zh-CN" altLang="en-US"/>
              <a:t>（与第</a:t>
            </a:r>
            <a:r>
              <a:rPr lang="en-US" altLang="zh-CN"/>
              <a:t>3</a:t>
            </a:r>
            <a:r>
              <a:rPr lang="zh-CN" altLang="en-US"/>
              <a:t>条记录值相同）。</a:t>
            </a:r>
          </a:p>
        </p:txBody>
      </p:sp>
      <p:grpSp>
        <p:nvGrpSpPr>
          <p:cNvPr id="5" name="组合 4">
            <a:extLst>
              <a:ext uri="{FF2B5EF4-FFF2-40B4-BE49-F238E27FC236}">
                <a16:creationId xmlns:a16="http://schemas.microsoft.com/office/drawing/2014/main" id="{8EC656C3-C716-3978-C5A5-0AD5B408A281}"/>
              </a:ext>
            </a:extLst>
          </p:cNvPr>
          <p:cNvGrpSpPr/>
          <p:nvPr/>
        </p:nvGrpSpPr>
        <p:grpSpPr>
          <a:xfrm>
            <a:off x="688131" y="2602854"/>
            <a:ext cx="2183765" cy="600710"/>
            <a:chOff x="1320" y="4641"/>
            <a:chExt cx="3439" cy="946"/>
          </a:xfrm>
          <a:solidFill>
            <a:schemeClr val="accent6"/>
          </a:solidFill>
        </p:grpSpPr>
        <p:sp>
          <p:nvSpPr>
            <p:cNvPr id="9" name="椭圆 8">
              <a:extLst>
                <a:ext uri="{FF2B5EF4-FFF2-40B4-BE49-F238E27FC236}">
                  <a16:creationId xmlns:a16="http://schemas.microsoft.com/office/drawing/2014/main" id="{5E5DA59F-829F-DE05-B634-FE987417AA14}"/>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11">
              <a:extLst>
                <a:ext uri="{FF2B5EF4-FFF2-40B4-BE49-F238E27FC236}">
                  <a16:creationId xmlns:a16="http://schemas.microsoft.com/office/drawing/2014/main" id="{1B30B0B7-F669-F876-B042-B02CD03A8177}"/>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21</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C41B6587-C2C4-D557-E79D-EF32C08BFDA6}"/>
              </a:ext>
            </a:extLst>
          </p:cNvPr>
          <p:cNvSpPr txBox="1">
            <a:spLocks noChangeArrowheads="1"/>
          </p:cNvSpPr>
          <p:nvPr/>
        </p:nvSpPr>
        <p:spPr bwMode="auto">
          <a:xfrm>
            <a:off x="3128119" y="2691701"/>
            <a:ext cx="7778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表中所有记录，并按照</a:t>
            </a:r>
            <a:r>
              <a:rPr lang="en-US" altLang="zh-CN"/>
              <a:t>price</a:t>
            </a:r>
            <a:r>
              <a:rPr lang="zh-CN" altLang="en-US"/>
              <a:t>和</a:t>
            </a:r>
            <a:r>
              <a:rPr lang="en-US" altLang="zh-CN"/>
              <a:t>num</a:t>
            </a:r>
            <a:r>
              <a:rPr lang="zh-CN" altLang="en-US"/>
              <a:t>字段值进行排序，结果如下：</a:t>
            </a:r>
          </a:p>
        </p:txBody>
      </p:sp>
      <p:sp>
        <p:nvSpPr>
          <p:cNvPr id="7" name="矩形 6">
            <a:extLst>
              <a:ext uri="{FF2B5EF4-FFF2-40B4-BE49-F238E27FC236}">
                <a16:creationId xmlns:a16="http://schemas.microsoft.com/office/drawing/2014/main" id="{8E0D2AEA-5DE0-7362-86ED-AB23245FA56B}"/>
              </a:ext>
            </a:extLst>
          </p:cNvPr>
          <p:cNvSpPr/>
          <p:nvPr/>
        </p:nvSpPr>
        <p:spPr>
          <a:xfrm>
            <a:off x="912286" y="3513205"/>
            <a:ext cx="9882453" cy="279611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3E9D2E8A-7F44-A37F-4D46-5274F3489DC6}"/>
              </a:ext>
            </a:extLst>
          </p:cNvPr>
          <p:cNvSpPr txBox="1">
            <a:spLocks noChangeArrowheads="1"/>
          </p:cNvSpPr>
          <p:nvPr/>
        </p:nvSpPr>
        <p:spPr bwMode="auto">
          <a:xfrm>
            <a:off x="1940181" y="3506468"/>
            <a:ext cx="857463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dirty="0" err="1">
                <a:solidFill>
                  <a:srgbClr val="FF0000"/>
                </a:solidFill>
              </a:rPr>
              <a:t>mysql</a:t>
            </a:r>
            <a:r>
              <a:rPr lang="en-US" altLang="zh-CN" sz="1600" dirty="0">
                <a:solidFill>
                  <a:srgbClr val="FF0000"/>
                </a:solidFill>
              </a:rPr>
              <a:t>&gt; SELECT * FROM goods ORDER BY </a:t>
            </a:r>
            <a:r>
              <a:rPr lang="en-US" altLang="zh-CN" sz="1600" dirty="0" err="1">
                <a:solidFill>
                  <a:srgbClr val="FF0000"/>
                </a:solidFill>
              </a:rPr>
              <a:t>price,num</a:t>
            </a:r>
            <a:r>
              <a:rPr lang="en-US" altLang="zh-CN" sz="1600" dirty="0">
                <a:solidFill>
                  <a:srgbClr val="FF0000"/>
                </a:solidFill>
              </a:rPr>
              <a:t>;</a:t>
            </a:r>
          </a:p>
          <a:p>
            <a:pPr eaLnBrk="1" hangingPunct="1"/>
            <a:r>
              <a:rPr lang="en-US" altLang="zh-CN" sz="1600" dirty="0">
                <a:solidFill>
                  <a:srgbClr val="FF0000"/>
                </a:solidFill>
              </a:rPr>
              <a:t>+----+--------+-------------+----------+----------+-----------------------------+</a:t>
            </a:r>
          </a:p>
          <a:p>
            <a:pPr eaLnBrk="1" hangingPunct="1"/>
            <a:r>
              <a:rPr lang="en-US" altLang="zh-CN" sz="1600" dirty="0">
                <a:solidFill>
                  <a:srgbClr val="FF0000"/>
                </a:solidFill>
              </a:rPr>
              <a:t>| id	| type  | name     | price	| num	| </a:t>
            </a:r>
            <a:r>
              <a:rPr lang="en-US" altLang="zh-CN" sz="1600" dirty="0" err="1">
                <a:solidFill>
                  <a:srgbClr val="FF0000"/>
                </a:solidFill>
              </a:rPr>
              <a:t>add_time</a:t>
            </a:r>
            <a:r>
              <a:rPr lang="en-US" altLang="zh-CN" sz="1600" dirty="0">
                <a:solidFill>
                  <a:srgbClr val="FF0000"/>
                </a:solidFill>
              </a:rPr>
              <a:t>	|</a:t>
            </a:r>
          </a:p>
          <a:p>
            <a:pPr eaLnBrk="1" hangingPunct="1"/>
            <a:r>
              <a:rPr lang="en-US" altLang="zh-CN" sz="1600" dirty="0">
                <a:solidFill>
                  <a:srgbClr val="FF0000"/>
                </a:solidFill>
              </a:rPr>
              <a:t>+----+--------+-------------+----------+----------+-----------------------------+</a:t>
            </a:r>
          </a:p>
          <a:p>
            <a:pPr eaLnBrk="1" hangingPunct="1"/>
            <a:r>
              <a:rPr lang="en-US" altLang="zh-CN" sz="1600" dirty="0">
                <a:solidFill>
                  <a:srgbClr val="FF0000"/>
                </a:solidFill>
              </a:rPr>
              <a:t>|  5 | </a:t>
            </a:r>
            <a:r>
              <a:rPr lang="zh-CN" altLang="en-US" sz="1600" dirty="0">
                <a:solidFill>
                  <a:srgbClr val="FF0000"/>
                </a:solidFill>
              </a:rPr>
              <a:t>饮品 </a:t>
            </a:r>
            <a:r>
              <a:rPr lang="en-US" altLang="zh-CN" sz="1600" dirty="0">
                <a:solidFill>
                  <a:srgbClr val="FF0000"/>
                </a:solidFill>
              </a:rPr>
              <a:t>| </a:t>
            </a:r>
            <a:r>
              <a:rPr lang="zh-CN" altLang="en-US" sz="1600" dirty="0">
                <a:solidFill>
                  <a:srgbClr val="FF0000"/>
                </a:solidFill>
              </a:rPr>
              <a:t>果汁     </a:t>
            </a:r>
            <a:r>
              <a:rPr lang="en-US" altLang="zh-CN" sz="1600" dirty="0">
                <a:solidFill>
                  <a:srgbClr val="FF0000"/>
                </a:solidFill>
              </a:rPr>
              <a:t>|   2.50 |   70	| 2018-05-05 13:40:40	|</a:t>
            </a:r>
          </a:p>
          <a:p>
            <a:pPr eaLnBrk="1" hangingPunct="1"/>
            <a:r>
              <a:rPr lang="en-US" altLang="zh-CN" sz="1600" dirty="0">
                <a:solidFill>
                  <a:srgbClr val="FF0000"/>
                </a:solidFill>
              </a:rPr>
              <a:t>|  3 | </a:t>
            </a:r>
            <a:r>
              <a:rPr lang="zh-CN" altLang="en-US" sz="1600" dirty="0">
                <a:solidFill>
                  <a:srgbClr val="FF0000"/>
                </a:solidFill>
              </a:rPr>
              <a:t>糖类 </a:t>
            </a:r>
            <a:r>
              <a:rPr lang="en-US" altLang="zh-CN" sz="1600" dirty="0">
                <a:solidFill>
                  <a:srgbClr val="FF0000"/>
                </a:solidFill>
              </a:rPr>
              <a:t>| </a:t>
            </a:r>
            <a:r>
              <a:rPr lang="zh-CN" altLang="en-US" sz="1600" dirty="0">
                <a:solidFill>
                  <a:srgbClr val="FF0000"/>
                </a:solidFill>
              </a:rPr>
              <a:t>水果糖   </a:t>
            </a:r>
            <a:r>
              <a:rPr lang="en-US" altLang="zh-CN" sz="1600" dirty="0">
                <a:solidFill>
                  <a:srgbClr val="FF0000"/>
                </a:solidFill>
              </a:rPr>
              <a:t>|   2.50 |  100	| 2018-06-09 11:20:55	|</a:t>
            </a:r>
          </a:p>
          <a:p>
            <a:pPr eaLnBrk="1" hangingPunct="1"/>
            <a:r>
              <a:rPr lang="en-US" altLang="zh-CN" sz="1600" dirty="0">
                <a:solidFill>
                  <a:srgbClr val="FF0000"/>
                </a:solidFill>
              </a:rPr>
              <a:t>|  2 | </a:t>
            </a:r>
            <a:r>
              <a:rPr lang="zh-CN" altLang="en-US" sz="1600" dirty="0">
                <a:solidFill>
                  <a:srgbClr val="FF0000"/>
                </a:solidFill>
              </a:rPr>
              <a:t>糖类 </a:t>
            </a:r>
            <a:r>
              <a:rPr lang="en-US" altLang="zh-CN" sz="1600" dirty="0">
                <a:solidFill>
                  <a:srgbClr val="FF0000"/>
                </a:solidFill>
              </a:rPr>
              <a:t>| </a:t>
            </a:r>
            <a:r>
              <a:rPr lang="zh-CN" altLang="en-US" sz="1600" dirty="0">
                <a:solidFill>
                  <a:srgbClr val="FF0000"/>
                </a:solidFill>
              </a:rPr>
              <a:t>牛奶糖   </a:t>
            </a:r>
            <a:r>
              <a:rPr lang="en-US" altLang="zh-CN" sz="1600" dirty="0">
                <a:solidFill>
                  <a:srgbClr val="FF0000"/>
                </a:solidFill>
              </a:rPr>
              <a:t>|   7.50 |  200	| 2018-02-02 13:40:40	|</a:t>
            </a:r>
          </a:p>
          <a:p>
            <a:pPr eaLnBrk="1" hangingPunct="1"/>
            <a:r>
              <a:rPr lang="en-US" altLang="zh-CN" sz="1600" dirty="0">
                <a:solidFill>
                  <a:srgbClr val="FF0000"/>
                </a:solidFill>
              </a:rPr>
              <a:t>|  1 | </a:t>
            </a:r>
            <a:r>
              <a:rPr lang="zh-CN" altLang="en-US" sz="1600" dirty="0">
                <a:solidFill>
                  <a:srgbClr val="FF0000"/>
                </a:solidFill>
              </a:rPr>
              <a:t>书籍 </a:t>
            </a:r>
            <a:r>
              <a:rPr lang="en-US" altLang="zh-CN" sz="1600" dirty="0">
                <a:solidFill>
                  <a:srgbClr val="FF0000"/>
                </a:solidFill>
              </a:rPr>
              <a:t>| </a:t>
            </a:r>
            <a:r>
              <a:rPr lang="zh-CN" altLang="en-US" sz="1600" dirty="0">
                <a:solidFill>
                  <a:srgbClr val="FF0000"/>
                </a:solidFill>
              </a:rPr>
              <a:t>西游记   </a:t>
            </a:r>
            <a:r>
              <a:rPr lang="en-US" altLang="zh-CN" sz="1600" dirty="0">
                <a:solidFill>
                  <a:srgbClr val="FF0000"/>
                </a:solidFill>
              </a:rPr>
              <a:t>|  50.40 |   20	| 2018-01-01 13:40:40	|</a:t>
            </a:r>
          </a:p>
          <a:p>
            <a:pPr eaLnBrk="1" hangingPunct="1"/>
            <a:r>
              <a:rPr lang="en-US" altLang="zh-CN" sz="1600" dirty="0">
                <a:solidFill>
                  <a:srgbClr val="FF0000"/>
                </a:solidFill>
              </a:rPr>
              <a:t>|  4 | </a:t>
            </a:r>
            <a:r>
              <a:rPr lang="zh-CN" altLang="en-US" sz="1600" dirty="0">
                <a:solidFill>
                  <a:srgbClr val="FF0000"/>
                </a:solidFill>
              </a:rPr>
              <a:t>服饰 </a:t>
            </a:r>
            <a:r>
              <a:rPr lang="en-US" altLang="zh-CN" sz="1600" dirty="0">
                <a:solidFill>
                  <a:srgbClr val="FF0000"/>
                </a:solidFill>
              </a:rPr>
              <a:t>| </a:t>
            </a:r>
            <a:r>
              <a:rPr lang="zh-CN" altLang="en-US" sz="1600" dirty="0">
                <a:solidFill>
                  <a:srgbClr val="FF0000"/>
                </a:solidFill>
              </a:rPr>
              <a:t>休闲西服 </a:t>
            </a:r>
            <a:r>
              <a:rPr lang="en-US" altLang="zh-CN" sz="1600" dirty="0">
                <a:solidFill>
                  <a:srgbClr val="FF0000"/>
                </a:solidFill>
              </a:rPr>
              <a:t>| 800.00	|   10	| 2018-04-04 13:40:40	|</a:t>
            </a:r>
          </a:p>
          <a:p>
            <a:pPr eaLnBrk="1" hangingPunct="1"/>
            <a:r>
              <a:rPr lang="en-US" altLang="zh-CN" sz="1600" dirty="0">
                <a:solidFill>
                  <a:srgbClr val="FF0000"/>
                </a:solidFill>
              </a:rPr>
              <a:t>+----+--------+-------------+----------+----------+-----------------------------+</a:t>
            </a:r>
          </a:p>
          <a:p>
            <a:pPr eaLnBrk="1" hangingPunct="1"/>
            <a:r>
              <a:rPr lang="en-US" altLang="zh-CN" sz="1600" dirty="0">
                <a:solidFill>
                  <a:srgbClr val="FF0000"/>
                </a:solidFill>
              </a:rPr>
              <a:t>5 rows in set (0.00 sec)</a:t>
            </a:r>
          </a:p>
        </p:txBody>
      </p:sp>
    </p:spTree>
    <p:extLst>
      <p:ext uri="{BB962C8B-B14F-4D97-AF65-F5344CB8AC3E}">
        <p14:creationId xmlns:p14="http://schemas.microsoft.com/office/powerpoint/2010/main" val="53483576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899CB-4819-EE05-329A-23BF3F2EE059}"/>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B56C7056-61D1-9AE8-DF1D-C971FDD3FFE6}"/>
              </a:ext>
            </a:extLst>
          </p:cNvPr>
          <p:cNvSpPr txBox="1">
            <a:spLocks noChangeArrowheads="1"/>
          </p:cNvSpPr>
          <p:nvPr/>
        </p:nvSpPr>
        <p:spPr bwMode="auto">
          <a:xfrm>
            <a:off x="1982693" y="1164572"/>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降序排序</a:t>
            </a:r>
            <a:endParaRPr lang="zh-CN" altLang="en-US" noProof="1"/>
          </a:p>
        </p:txBody>
      </p:sp>
      <p:grpSp>
        <p:nvGrpSpPr>
          <p:cNvPr id="3" name="组合 2">
            <a:extLst>
              <a:ext uri="{FF2B5EF4-FFF2-40B4-BE49-F238E27FC236}">
                <a16:creationId xmlns:a16="http://schemas.microsoft.com/office/drawing/2014/main" id="{6A0F9E1B-7883-1548-C1CA-6C7A4B03D61E}"/>
              </a:ext>
            </a:extLst>
          </p:cNvPr>
          <p:cNvGrpSpPr/>
          <p:nvPr/>
        </p:nvGrpSpPr>
        <p:grpSpPr>
          <a:xfrm>
            <a:off x="979393" y="1049267"/>
            <a:ext cx="1003300" cy="722312"/>
            <a:chOff x="877888" y="1586140"/>
            <a:chExt cx="1003300" cy="722312"/>
          </a:xfrm>
        </p:grpSpPr>
        <p:sp>
          <p:nvSpPr>
            <p:cNvPr id="11" name="íṩľíḍè-Freeform: Shape 9">
              <a:extLst>
                <a:ext uri="{FF2B5EF4-FFF2-40B4-BE49-F238E27FC236}">
                  <a16:creationId xmlns:a16="http://schemas.microsoft.com/office/drawing/2014/main" id="{37863516-03E0-5319-0E72-781A8DAD298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2" name="íṩľíḍè-Oval 10">
              <a:extLst>
                <a:ext uri="{FF2B5EF4-FFF2-40B4-BE49-F238E27FC236}">
                  <a16:creationId xmlns:a16="http://schemas.microsoft.com/office/drawing/2014/main" id="{71BD7A86-47AD-BFFD-6C87-888B9637AF28}"/>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3</a:t>
              </a:r>
            </a:p>
          </p:txBody>
        </p:sp>
      </p:grpSp>
      <p:sp>
        <p:nvSpPr>
          <p:cNvPr id="4" name="矩形 3">
            <a:extLst>
              <a:ext uri="{FF2B5EF4-FFF2-40B4-BE49-F238E27FC236}">
                <a16:creationId xmlns:a16="http://schemas.microsoft.com/office/drawing/2014/main" id="{F44B973A-2355-6AE9-2E3B-CF40A6E40A44}"/>
              </a:ext>
            </a:extLst>
          </p:cNvPr>
          <p:cNvSpPr/>
          <p:nvPr/>
        </p:nvSpPr>
        <p:spPr>
          <a:xfrm>
            <a:off x="1178806" y="1916187"/>
            <a:ext cx="6365845" cy="369332"/>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a:t>如果需要对查询结果进行降序排序，可以使用</a:t>
            </a:r>
            <a:r>
              <a:rPr lang="en-US" altLang="zh-CN">
                <a:solidFill>
                  <a:srgbClr val="FF0000"/>
                </a:solidFill>
              </a:rPr>
              <a:t>DESC</a:t>
            </a:r>
            <a:r>
              <a:rPr lang="zh-CN" altLang="en-US">
                <a:solidFill>
                  <a:srgbClr val="FF0000"/>
                </a:solidFill>
              </a:rPr>
              <a:t>关键字</a:t>
            </a:r>
            <a:r>
              <a:rPr lang="zh-CN" altLang="en-US"/>
              <a:t>。</a:t>
            </a:r>
          </a:p>
        </p:txBody>
      </p:sp>
      <p:grpSp>
        <p:nvGrpSpPr>
          <p:cNvPr id="5" name="组合 4">
            <a:extLst>
              <a:ext uri="{FF2B5EF4-FFF2-40B4-BE49-F238E27FC236}">
                <a16:creationId xmlns:a16="http://schemas.microsoft.com/office/drawing/2014/main" id="{D627C290-F2C0-BE9A-72E2-4F8762A9D26A}"/>
              </a:ext>
            </a:extLst>
          </p:cNvPr>
          <p:cNvGrpSpPr/>
          <p:nvPr/>
        </p:nvGrpSpPr>
        <p:grpSpPr>
          <a:xfrm>
            <a:off x="938307" y="2377499"/>
            <a:ext cx="2183765" cy="600710"/>
            <a:chOff x="1320" y="4641"/>
            <a:chExt cx="3439" cy="946"/>
          </a:xfrm>
          <a:solidFill>
            <a:schemeClr val="accent6"/>
          </a:solidFill>
        </p:grpSpPr>
        <p:sp>
          <p:nvSpPr>
            <p:cNvPr id="9" name="椭圆 8">
              <a:extLst>
                <a:ext uri="{FF2B5EF4-FFF2-40B4-BE49-F238E27FC236}">
                  <a16:creationId xmlns:a16="http://schemas.microsoft.com/office/drawing/2014/main" id="{3C93129B-D6F8-2B25-4D29-2490D632471F}"/>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11">
              <a:extLst>
                <a:ext uri="{FF2B5EF4-FFF2-40B4-BE49-F238E27FC236}">
                  <a16:creationId xmlns:a16="http://schemas.microsoft.com/office/drawing/2014/main" id="{212E4DD9-81E6-C16F-1BC1-17817673B45E}"/>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22</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F9B783AF-B309-88F0-3074-8509D72649AC}"/>
              </a:ext>
            </a:extLst>
          </p:cNvPr>
          <p:cNvSpPr txBox="1">
            <a:spLocks noChangeArrowheads="1"/>
          </p:cNvSpPr>
          <p:nvPr/>
        </p:nvSpPr>
        <p:spPr bwMode="auto">
          <a:xfrm>
            <a:off x="3378295" y="2466346"/>
            <a:ext cx="7778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语句，将</a:t>
            </a:r>
            <a:r>
              <a:rPr lang="en-US" altLang="zh-CN"/>
              <a:t>goods</a:t>
            </a:r>
            <a:r>
              <a:rPr lang="zh-CN" altLang="en-US"/>
              <a:t>表中所有记录查询出来，并按照</a:t>
            </a:r>
            <a:r>
              <a:rPr lang="en-US" altLang="zh-CN"/>
              <a:t>price</a:t>
            </a:r>
            <a:r>
              <a:rPr lang="zh-CN" altLang="en-US"/>
              <a:t>字段降序排序，结果如下：</a:t>
            </a:r>
          </a:p>
        </p:txBody>
      </p:sp>
      <p:sp>
        <p:nvSpPr>
          <p:cNvPr id="7" name="矩形 6">
            <a:extLst>
              <a:ext uri="{FF2B5EF4-FFF2-40B4-BE49-F238E27FC236}">
                <a16:creationId xmlns:a16="http://schemas.microsoft.com/office/drawing/2014/main" id="{C5BF4C58-1087-3B83-EC33-B417B70ED14F}"/>
              </a:ext>
            </a:extLst>
          </p:cNvPr>
          <p:cNvSpPr/>
          <p:nvPr/>
        </p:nvSpPr>
        <p:spPr>
          <a:xfrm>
            <a:off x="1162462" y="3297181"/>
            <a:ext cx="9882453" cy="279611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874D307B-0C7A-1F0B-6DB2-81BE5E0E5FBA}"/>
              </a:ext>
            </a:extLst>
          </p:cNvPr>
          <p:cNvSpPr txBox="1">
            <a:spLocks noChangeArrowheads="1"/>
          </p:cNvSpPr>
          <p:nvPr/>
        </p:nvSpPr>
        <p:spPr bwMode="auto">
          <a:xfrm>
            <a:off x="2190357" y="3290444"/>
            <a:ext cx="857463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 FROM goods ORDER BY price DESC;</a:t>
            </a:r>
          </a:p>
          <a:p>
            <a:pPr eaLnBrk="1" hangingPunct="1"/>
            <a:r>
              <a:rPr lang="en-US" altLang="zh-CN" sz="1600">
                <a:solidFill>
                  <a:srgbClr val="FF0000"/>
                </a:solidFill>
              </a:rPr>
              <a:t>+----+--------+--------------+---------+----------+-----------------------------+</a:t>
            </a:r>
          </a:p>
          <a:p>
            <a:pPr eaLnBrk="1" hangingPunct="1"/>
            <a:r>
              <a:rPr lang="en-US" altLang="zh-CN" sz="1600">
                <a:solidFill>
                  <a:srgbClr val="FF0000"/>
                </a:solidFill>
              </a:rPr>
              <a:t>| id   | type   | name       | price	  | num	| add_time	      |</a:t>
            </a:r>
          </a:p>
          <a:p>
            <a:pPr eaLnBrk="1" hangingPunct="1"/>
            <a:r>
              <a:rPr lang="en-US" altLang="zh-CN" sz="1600">
                <a:solidFill>
                  <a:srgbClr val="FF0000"/>
                </a:solidFill>
              </a:rPr>
              <a:t>+----+--------+--------------+---------+----------+-----------------------------+</a:t>
            </a:r>
          </a:p>
          <a:p>
            <a:pPr eaLnBrk="1" hangingPunct="1"/>
            <a:r>
              <a:rPr lang="en-US" altLang="zh-CN" sz="1600">
                <a:solidFill>
                  <a:srgbClr val="FF0000"/>
                </a:solidFill>
              </a:rPr>
              <a:t>|  4   | </a:t>
            </a:r>
            <a:r>
              <a:rPr lang="zh-CN" altLang="en-US" sz="1600">
                <a:solidFill>
                  <a:srgbClr val="FF0000"/>
                </a:solidFill>
              </a:rPr>
              <a:t>服饰  </a:t>
            </a:r>
            <a:r>
              <a:rPr lang="en-US" altLang="zh-CN" sz="1600">
                <a:solidFill>
                  <a:srgbClr val="FF0000"/>
                </a:solidFill>
              </a:rPr>
              <a:t>| </a:t>
            </a:r>
            <a:r>
              <a:rPr lang="zh-CN" altLang="en-US" sz="1600">
                <a:solidFill>
                  <a:srgbClr val="FF0000"/>
                </a:solidFill>
              </a:rPr>
              <a:t>休闲西服  </a:t>
            </a:r>
            <a:r>
              <a:rPr lang="en-US" altLang="zh-CN" sz="1600">
                <a:solidFill>
                  <a:srgbClr val="FF0000"/>
                </a:solidFill>
              </a:rPr>
              <a:t>| 800.00 |   10	| 2018-04-04 13:40:40   |</a:t>
            </a:r>
          </a:p>
          <a:p>
            <a:pPr eaLnBrk="1" hangingPunct="1"/>
            <a:r>
              <a:rPr lang="en-US" altLang="zh-CN" sz="1600">
                <a:solidFill>
                  <a:srgbClr val="FF0000"/>
                </a:solidFill>
              </a:rPr>
              <a:t>|  1   | </a:t>
            </a:r>
            <a:r>
              <a:rPr lang="zh-CN" altLang="en-US" sz="1600">
                <a:solidFill>
                  <a:srgbClr val="FF0000"/>
                </a:solidFill>
              </a:rPr>
              <a:t>书籍  </a:t>
            </a:r>
            <a:r>
              <a:rPr lang="en-US" altLang="zh-CN" sz="1600">
                <a:solidFill>
                  <a:srgbClr val="FF0000"/>
                </a:solidFill>
              </a:rPr>
              <a:t>| </a:t>
            </a:r>
            <a:r>
              <a:rPr lang="zh-CN" altLang="en-US" sz="1600">
                <a:solidFill>
                  <a:srgbClr val="FF0000"/>
                </a:solidFill>
              </a:rPr>
              <a:t>西游记      </a:t>
            </a:r>
            <a:r>
              <a:rPr lang="en-US" altLang="zh-CN" sz="1600">
                <a:solidFill>
                  <a:srgbClr val="FF0000"/>
                </a:solidFill>
              </a:rPr>
              <a:t>|  50.40 |   20	| 2018-01-01 13:40:40   |</a:t>
            </a:r>
          </a:p>
          <a:p>
            <a:pPr eaLnBrk="1" hangingPunct="1"/>
            <a:r>
              <a:rPr lang="en-US" altLang="zh-CN" sz="1600">
                <a:solidFill>
                  <a:srgbClr val="FF0000"/>
                </a:solidFill>
              </a:rPr>
              <a:t>|  2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牛奶糖      </a:t>
            </a:r>
            <a:r>
              <a:rPr lang="en-US" altLang="zh-CN" sz="1600">
                <a:solidFill>
                  <a:srgbClr val="FF0000"/>
                </a:solidFill>
              </a:rPr>
              <a:t>|   7.50  |  200	| 2018-02-02 13:40:40   |</a:t>
            </a:r>
          </a:p>
          <a:p>
            <a:pPr eaLnBrk="1" hangingPunct="1"/>
            <a:r>
              <a:rPr lang="en-US" altLang="zh-CN" sz="1600">
                <a:solidFill>
                  <a:srgbClr val="FF0000"/>
                </a:solidFill>
              </a:rPr>
              <a:t>|  3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水果糖      </a:t>
            </a:r>
            <a:r>
              <a:rPr lang="en-US" altLang="zh-CN" sz="1600">
                <a:solidFill>
                  <a:srgbClr val="FF0000"/>
                </a:solidFill>
              </a:rPr>
              <a:t>|   2.50  |  100	| 2018-06-09 11:20:55   |</a:t>
            </a:r>
          </a:p>
          <a:p>
            <a:pPr eaLnBrk="1" hangingPunct="1"/>
            <a:r>
              <a:rPr lang="en-US" altLang="zh-CN" sz="1600">
                <a:solidFill>
                  <a:srgbClr val="FF0000"/>
                </a:solidFill>
              </a:rPr>
              <a:t>|  5   | </a:t>
            </a:r>
            <a:r>
              <a:rPr lang="zh-CN" altLang="en-US" sz="1600">
                <a:solidFill>
                  <a:srgbClr val="FF0000"/>
                </a:solidFill>
              </a:rPr>
              <a:t>饮品  </a:t>
            </a:r>
            <a:r>
              <a:rPr lang="en-US" altLang="zh-CN" sz="1600">
                <a:solidFill>
                  <a:srgbClr val="FF0000"/>
                </a:solidFill>
              </a:rPr>
              <a:t>| </a:t>
            </a:r>
            <a:r>
              <a:rPr lang="zh-CN" altLang="en-US" sz="1600">
                <a:solidFill>
                  <a:srgbClr val="FF0000"/>
                </a:solidFill>
              </a:rPr>
              <a:t>果汁          </a:t>
            </a:r>
            <a:r>
              <a:rPr lang="en-US" altLang="zh-CN" sz="1600">
                <a:solidFill>
                  <a:srgbClr val="FF0000"/>
                </a:solidFill>
              </a:rPr>
              <a:t>|   2.50  |   70	| 2018-05-05 13:40:40   |</a:t>
            </a:r>
          </a:p>
          <a:p>
            <a:pPr eaLnBrk="1" hangingPunct="1"/>
            <a:r>
              <a:rPr lang="en-US" altLang="zh-CN" sz="1600">
                <a:solidFill>
                  <a:srgbClr val="FF0000"/>
                </a:solidFill>
              </a:rPr>
              <a:t>+----+--------+--------------+---------+----------+-----------------------------+</a:t>
            </a:r>
          </a:p>
          <a:p>
            <a:pPr eaLnBrk="1" hangingPunct="1"/>
            <a:r>
              <a:rPr lang="en-US" altLang="zh-CN" sz="1600">
                <a:solidFill>
                  <a:srgbClr val="FF0000"/>
                </a:solidFill>
              </a:rPr>
              <a:t>5 rows in set (0.00 sec)</a:t>
            </a:r>
          </a:p>
        </p:txBody>
      </p:sp>
    </p:spTree>
    <p:extLst>
      <p:ext uri="{BB962C8B-B14F-4D97-AF65-F5344CB8AC3E}">
        <p14:creationId xmlns:p14="http://schemas.microsoft.com/office/powerpoint/2010/main" val="93631032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1A49F-3F0A-E182-DCBC-68D806F26DCD}"/>
            </a:ext>
          </a:extLst>
        </p:cNvPr>
        <p:cNvGrpSpPr/>
        <p:nvPr/>
      </p:nvGrpSpPr>
      <p:grpSpPr>
        <a:xfrm>
          <a:off x="0" y="0"/>
          <a:ext cx="0" cy="0"/>
          <a:chOff x="0" y="0"/>
          <a:chExt cx="0" cy="0"/>
        </a:xfrm>
      </p:grpSpPr>
      <p:sp>
        <p:nvSpPr>
          <p:cNvPr id="13" name="文本框 3">
            <a:extLst>
              <a:ext uri="{FF2B5EF4-FFF2-40B4-BE49-F238E27FC236}">
                <a16:creationId xmlns:a16="http://schemas.microsoft.com/office/drawing/2014/main" id="{4D821CE5-7BB6-B35D-90E4-3B342D226548}"/>
              </a:ext>
            </a:extLst>
          </p:cNvPr>
          <p:cNvSpPr txBox="1">
            <a:spLocks noChangeArrowheads="1"/>
          </p:cNvSpPr>
          <p:nvPr/>
        </p:nvSpPr>
        <p:spPr bwMode="auto">
          <a:xfrm>
            <a:off x="1982693" y="1178607"/>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降序排序</a:t>
            </a:r>
            <a:endParaRPr lang="zh-CN" altLang="en-US" noProof="1"/>
          </a:p>
        </p:txBody>
      </p:sp>
      <p:grpSp>
        <p:nvGrpSpPr>
          <p:cNvPr id="14" name="组合 13">
            <a:extLst>
              <a:ext uri="{FF2B5EF4-FFF2-40B4-BE49-F238E27FC236}">
                <a16:creationId xmlns:a16="http://schemas.microsoft.com/office/drawing/2014/main" id="{0C7C7121-23DC-4A5E-9E8A-F7C435D41417}"/>
              </a:ext>
            </a:extLst>
          </p:cNvPr>
          <p:cNvGrpSpPr/>
          <p:nvPr/>
        </p:nvGrpSpPr>
        <p:grpSpPr>
          <a:xfrm>
            <a:off x="979393" y="1063302"/>
            <a:ext cx="1003300" cy="722312"/>
            <a:chOff x="877888" y="1586140"/>
            <a:chExt cx="1003300" cy="722312"/>
          </a:xfrm>
        </p:grpSpPr>
        <p:sp>
          <p:nvSpPr>
            <p:cNvPr id="22" name="íṩľíḍè-Freeform: Shape 9">
              <a:extLst>
                <a:ext uri="{FF2B5EF4-FFF2-40B4-BE49-F238E27FC236}">
                  <a16:creationId xmlns:a16="http://schemas.microsoft.com/office/drawing/2014/main" id="{F1B8975F-D405-F9E2-441F-CD459179E8A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23" name="íṩľíḍè-Oval 10">
              <a:extLst>
                <a:ext uri="{FF2B5EF4-FFF2-40B4-BE49-F238E27FC236}">
                  <a16:creationId xmlns:a16="http://schemas.microsoft.com/office/drawing/2014/main" id="{387B623C-F485-992D-0DA1-65C84D062D4E}"/>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3</a:t>
              </a:r>
            </a:p>
          </p:txBody>
        </p:sp>
      </p:grpSp>
      <p:sp>
        <p:nvSpPr>
          <p:cNvPr id="15" name="矩形 14">
            <a:extLst>
              <a:ext uri="{FF2B5EF4-FFF2-40B4-BE49-F238E27FC236}">
                <a16:creationId xmlns:a16="http://schemas.microsoft.com/office/drawing/2014/main" id="{BDD2B5EE-EE4D-9790-6A55-B87C57906E77}"/>
              </a:ext>
            </a:extLst>
          </p:cNvPr>
          <p:cNvSpPr/>
          <p:nvPr/>
        </p:nvSpPr>
        <p:spPr>
          <a:xfrm>
            <a:off x="1178806" y="1843597"/>
            <a:ext cx="6596678" cy="369332"/>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zh-CN"/>
              <a:t>在按照</a:t>
            </a:r>
            <a:r>
              <a:rPr lang="zh-CN" altLang="zh-CN">
                <a:solidFill>
                  <a:srgbClr val="FF0000"/>
                </a:solidFill>
              </a:rPr>
              <a:t>多字段排序</a:t>
            </a:r>
            <a:r>
              <a:rPr lang="zh-CN" altLang="zh-CN"/>
              <a:t>时，也可以使用</a:t>
            </a:r>
            <a:r>
              <a:rPr lang="en-US" altLang="zh-CN">
                <a:solidFill>
                  <a:srgbClr val="FF0000"/>
                </a:solidFill>
              </a:rPr>
              <a:t>DESC</a:t>
            </a:r>
            <a:r>
              <a:rPr lang="zh-CN" altLang="zh-CN">
                <a:solidFill>
                  <a:srgbClr val="FF0000"/>
                </a:solidFill>
              </a:rPr>
              <a:t>关键字</a:t>
            </a:r>
            <a:r>
              <a:rPr lang="zh-CN" altLang="zh-CN"/>
              <a:t>进行降序排序。</a:t>
            </a:r>
            <a:endParaRPr lang="zh-CN" altLang="en-US"/>
          </a:p>
        </p:txBody>
      </p:sp>
      <p:grpSp>
        <p:nvGrpSpPr>
          <p:cNvPr id="16" name="组合 15">
            <a:extLst>
              <a:ext uri="{FF2B5EF4-FFF2-40B4-BE49-F238E27FC236}">
                <a16:creationId xmlns:a16="http://schemas.microsoft.com/office/drawing/2014/main" id="{15B5509F-D523-DC58-527B-DF324CB50E2E}"/>
              </a:ext>
            </a:extLst>
          </p:cNvPr>
          <p:cNvGrpSpPr/>
          <p:nvPr/>
        </p:nvGrpSpPr>
        <p:grpSpPr>
          <a:xfrm>
            <a:off x="938307" y="2377499"/>
            <a:ext cx="2183765" cy="600710"/>
            <a:chOff x="1320" y="4641"/>
            <a:chExt cx="3439" cy="946"/>
          </a:xfrm>
          <a:solidFill>
            <a:schemeClr val="accent6"/>
          </a:solidFill>
        </p:grpSpPr>
        <p:sp>
          <p:nvSpPr>
            <p:cNvPr id="20" name="椭圆 19">
              <a:extLst>
                <a:ext uri="{FF2B5EF4-FFF2-40B4-BE49-F238E27FC236}">
                  <a16:creationId xmlns:a16="http://schemas.microsoft.com/office/drawing/2014/main" id="{CF66B5A0-3BC2-BCCE-88EF-CC0B620EECFE}"/>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1" name="圆角矩形 11">
              <a:extLst>
                <a:ext uri="{FF2B5EF4-FFF2-40B4-BE49-F238E27FC236}">
                  <a16:creationId xmlns:a16="http://schemas.microsoft.com/office/drawing/2014/main" id="{EE7E0F92-2087-4136-9573-FECF176C33ED}"/>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23</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17" name="文本框 36">
            <a:extLst>
              <a:ext uri="{FF2B5EF4-FFF2-40B4-BE49-F238E27FC236}">
                <a16:creationId xmlns:a16="http://schemas.microsoft.com/office/drawing/2014/main" id="{10F43A66-D918-E3E9-A2C2-18CA9D88BECD}"/>
              </a:ext>
            </a:extLst>
          </p:cNvPr>
          <p:cNvSpPr txBox="1">
            <a:spLocks noChangeArrowheads="1"/>
          </p:cNvSpPr>
          <p:nvPr/>
        </p:nvSpPr>
        <p:spPr bwMode="auto">
          <a:xfrm>
            <a:off x="3378295" y="2466346"/>
            <a:ext cx="7778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表中所有记录，并按照</a:t>
            </a:r>
            <a:r>
              <a:rPr lang="en-US" altLang="zh-CN"/>
              <a:t>price</a:t>
            </a:r>
            <a:r>
              <a:rPr lang="zh-CN" altLang="en-US"/>
              <a:t>字段和</a:t>
            </a:r>
            <a:r>
              <a:rPr lang="en-US" altLang="zh-CN"/>
              <a:t>num</a:t>
            </a:r>
            <a:r>
              <a:rPr lang="zh-CN" altLang="en-US"/>
              <a:t>字段进行排序，结果如下：</a:t>
            </a:r>
          </a:p>
        </p:txBody>
      </p:sp>
      <p:sp>
        <p:nvSpPr>
          <p:cNvPr id="18" name="矩形 17">
            <a:extLst>
              <a:ext uri="{FF2B5EF4-FFF2-40B4-BE49-F238E27FC236}">
                <a16:creationId xmlns:a16="http://schemas.microsoft.com/office/drawing/2014/main" id="{709C8BF4-15F9-BB8E-ADD7-AF2BD33D01C4}"/>
              </a:ext>
            </a:extLst>
          </p:cNvPr>
          <p:cNvSpPr/>
          <p:nvPr/>
        </p:nvSpPr>
        <p:spPr>
          <a:xfrm>
            <a:off x="1162462" y="3297181"/>
            <a:ext cx="9882453" cy="279611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9" name="文本框 38">
            <a:extLst>
              <a:ext uri="{FF2B5EF4-FFF2-40B4-BE49-F238E27FC236}">
                <a16:creationId xmlns:a16="http://schemas.microsoft.com/office/drawing/2014/main" id="{56A9C3B9-BA9D-DDEE-AF4A-DBCC21B77393}"/>
              </a:ext>
            </a:extLst>
          </p:cNvPr>
          <p:cNvSpPr txBox="1">
            <a:spLocks noChangeArrowheads="1"/>
          </p:cNvSpPr>
          <p:nvPr/>
        </p:nvSpPr>
        <p:spPr bwMode="auto">
          <a:xfrm>
            <a:off x="2190357" y="3290444"/>
            <a:ext cx="857463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 FROM goods ORDER BY price DESC,num;</a:t>
            </a:r>
          </a:p>
          <a:p>
            <a:pPr eaLnBrk="1" hangingPunct="1"/>
            <a:r>
              <a:rPr lang="en-US" altLang="zh-CN" sz="1600">
                <a:solidFill>
                  <a:srgbClr val="FF0000"/>
                </a:solidFill>
              </a:rPr>
              <a:t>+----+--------+--------------+---------+----------+-----------------------------+</a:t>
            </a:r>
          </a:p>
          <a:p>
            <a:pPr eaLnBrk="1" hangingPunct="1"/>
            <a:r>
              <a:rPr lang="en-US" altLang="zh-CN" sz="1600">
                <a:solidFill>
                  <a:srgbClr val="FF0000"/>
                </a:solidFill>
              </a:rPr>
              <a:t>| id   | type  | name        | price	  | num	| add_time	     |</a:t>
            </a:r>
          </a:p>
          <a:p>
            <a:pPr eaLnBrk="1" hangingPunct="1"/>
            <a:r>
              <a:rPr lang="en-US" altLang="zh-CN" sz="1600">
                <a:solidFill>
                  <a:srgbClr val="FF0000"/>
                </a:solidFill>
              </a:rPr>
              <a:t>+----+--------+--------------+---------+----------+-----------------------------+</a:t>
            </a:r>
          </a:p>
          <a:p>
            <a:pPr eaLnBrk="1" hangingPunct="1"/>
            <a:r>
              <a:rPr lang="en-US" altLang="zh-CN" sz="1600">
                <a:solidFill>
                  <a:srgbClr val="FF0000"/>
                </a:solidFill>
              </a:rPr>
              <a:t>|  4   | </a:t>
            </a:r>
            <a:r>
              <a:rPr lang="zh-CN" altLang="en-US" sz="1600">
                <a:solidFill>
                  <a:srgbClr val="FF0000"/>
                </a:solidFill>
              </a:rPr>
              <a:t>服饰 </a:t>
            </a:r>
            <a:r>
              <a:rPr lang="en-US" altLang="zh-CN" sz="1600">
                <a:solidFill>
                  <a:srgbClr val="FF0000"/>
                </a:solidFill>
              </a:rPr>
              <a:t>| </a:t>
            </a:r>
            <a:r>
              <a:rPr lang="zh-CN" altLang="en-US" sz="1600">
                <a:solidFill>
                  <a:srgbClr val="FF0000"/>
                </a:solidFill>
              </a:rPr>
              <a:t>休闲西服   </a:t>
            </a:r>
            <a:r>
              <a:rPr lang="en-US" altLang="zh-CN" sz="1600">
                <a:solidFill>
                  <a:srgbClr val="FF0000"/>
                </a:solidFill>
              </a:rPr>
              <a:t>| 800.00|   10	| 2018-04-04 13:40:40  |</a:t>
            </a:r>
          </a:p>
          <a:p>
            <a:pPr eaLnBrk="1" hangingPunct="1"/>
            <a:r>
              <a:rPr lang="en-US" altLang="zh-CN" sz="1600">
                <a:solidFill>
                  <a:srgbClr val="FF0000"/>
                </a:solidFill>
              </a:rPr>
              <a:t>|  1   | </a:t>
            </a:r>
            <a:r>
              <a:rPr lang="zh-CN" altLang="en-US" sz="1600">
                <a:solidFill>
                  <a:srgbClr val="FF0000"/>
                </a:solidFill>
              </a:rPr>
              <a:t>书籍 </a:t>
            </a:r>
            <a:r>
              <a:rPr lang="en-US" altLang="zh-CN" sz="1600">
                <a:solidFill>
                  <a:srgbClr val="FF0000"/>
                </a:solidFill>
              </a:rPr>
              <a:t>| </a:t>
            </a:r>
            <a:r>
              <a:rPr lang="zh-CN" altLang="en-US" sz="1600">
                <a:solidFill>
                  <a:srgbClr val="FF0000"/>
                </a:solidFill>
              </a:rPr>
              <a:t>西游记       </a:t>
            </a:r>
            <a:r>
              <a:rPr lang="en-US" altLang="zh-CN" sz="1600">
                <a:solidFill>
                  <a:srgbClr val="FF0000"/>
                </a:solidFill>
              </a:rPr>
              <a:t>|  50.40 |   20	| 2018-01-01 13:40:40  |</a:t>
            </a:r>
          </a:p>
          <a:p>
            <a:pPr eaLnBrk="1" hangingPunct="1"/>
            <a:r>
              <a:rPr lang="en-US" altLang="zh-CN" sz="1600">
                <a:solidFill>
                  <a:srgbClr val="FF0000"/>
                </a:solidFill>
              </a:rPr>
              <a:t>|  2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牛奶糖       </a:t>
            </a:r>
            <a:r>
              <a:rPr lang="en-US" altLang="zh-CN" sz="1600">
                <a:solidFill>
                  <a:srgbClr val="FF0000"/>
                </a:solidFill>
              </a:rPr>
              <a:t>|   7.50  |  200	| 2018-02-02 13:40:40  |</a:t>
            </a:r>
          </a:p>
          <a:p>
            <a:pPr eaLnBrk="1" hangingPunct="1"/>
            <a:r>
              <a:rPr lang="en-US" altLang="zh-CN" sz="1600">
                <a:solidFill>
                  <a:srgbClr val="FF0000"/>
                </a:solidFill>
              </a:rPr>
              <a:t>|  5   | </a:t>
            </a:r>
            <a:r>
              <a:rPr lang="zh-CN" altLang="en-US" sz="1600">
                <a:solidFill>
                  <a:srgbClr val="FF0000"/>
                </a:solidFill>
              </a:rPr>
              <a:t>饮品 </a:t>
            </a:r>
            <a:r>
              <a:rPr lang="en-US" altLang="zh-CN" sz="1600">
                <a:solidFill>
                  <a:srgbClr val="FF0000"/>
                </a:solidFill>
              </a:rPr>
              <a:t>| </a:t>
            </a:r>
            <a:r>
              <a:rPr lang="zh-CN" altLang="en-US" sz="1600">
                <a:solidFill>
                  <a:srgbClr val="FF0000"/>
                </a:solidFill>
              </a:rPr>
              <a:t>果汁           </a:t>
            </a:r>
            <a:r>
              <a:rPr lang="en-US" altLang="zh-CN" sz="1600">
                <a:solidFill>
                  <a:srgbClr val="FF0000"/>
                </a:solidFill>
              </a:rPr>
              <a:t>|   2.50  |   70	| 2018-05-05 13:40:40  |</a:t>
            </a:r>
          </a:p>
          <a:p>
            <a:pPr eaLnBrk="1" hangingPunct="1"/>
            <a:r>
              <a:rPr lang="en-US" altLang="zh-CN" sz="1600">
                <a:solidFill>
                  <a:srgbClr val="FF0000"/>
                </a:solidFill>
              </a:rPr>
              <a:t>|  3   | </a:t>
            </a:r>
            <a:r>
              <a:rPr lang="zh-CN" altLang="en-US" sz="1600">
                <a:solidFill>
                  <a:srgbClr val="FF0000"/>
                </a:solidFill>
              </a:rPr>
              <a:t>糖类 </a:t>
            </a:r>
            <a:r>
              <a:rPr lang="en-US" altLang="zh-CN" sz="1600">
                <a:solidFill>
                  <a:srgbClr val="FF0000"/>
                </a:solidFill>
              </a:rPr>
              <a:t>| </a:t>
            </a:r>
            <a:r>
              <a:rPr lang="zh-CN" altLang="en-US" sz="1600">
                <a:solidFill>
                  <a:srgbClr val="FF0000"/>
                </a:solidFill>
              </a:rPr>
              <a:t>水果糖       </a:t>
            </a:r>
            <a:r>
              <a:rPr lang="en-US" altLang="zh-CN" sz="1600">
                <a:solidFill>
                  <a:srgbClr val="FF0000"/>
                </a:solidFill>
              </a:rPr>
              <a:t>|   2.50  |  100	| 2018-06-09 11:20:55  |</a:t>
            </a:r>
          </a:p>
          <a:p>
            <a:pPr eaLnBrk="1" hangingPunct="1"/>
            <a:r>
              <a:rPr lang="en-US" altLang="zh-CN" sz="1600">
                <a:solidFill>
                  <a:srgbClr val="FF0000"/>
                </a:solidFill>
              </a:rPr>
              <a:t>+----+--------+--------------+---------+----------+-----------------------------+</a:t>
            </a:r>
          </a:p>
          <a:p>
            <a:pPr eaLnBrk="1" hangingPunct="1"/>
            <a:r>
              <a:rPr lang="en-US" altLang="zh-CN" sz="1600">
                <a:solidFill>
                  <a:srgbClr val="FF0000"/>
                </a:solidFill>
              </a:rPr>
              <a:t>5 rows in set (0.00 sec)</a:t>
            </a:r>
          </a:p>
        </p:txBody>
      </p:sp>
    </p:spTree>
    <p:extLst>
      <p:ext uri="{BB962C8B-B14F-4D97-AF65-F5344CB8AC3E}">
        <p14:creationId xmlns:p14="http://schemas.microsoft.com/office/powerpoint/2010/main" val="143790073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24F0F-96ED-A548-356D-0602F30BAE35}"/>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E37142E4-B8CB-AD98-C7DA-481733BDA3AB}"/>
              </a:ext>
            </a:extLst>
          </p:cNvPr>
          <p:cNvSpPr txBox="1">
            <a:spLocks noChangeArrowheads="1"/>
          </p:cNvSpPr>
          <p:nvPr/>
        </p:nvSpPr>
        <p:spPr bwMode="auto">
          <a:xfrm>
            <a:off x="579310" y="1014575"/>
            <a:ext cx="110333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r>
              <a:rPr lang="zh-CN" altLang="en-US" noProof="1"/>
              <a:t>实际应用中，数据库中的数据量通常是很大的，一般不会一次性将所有数据查询出来，此时就需要使用</a:t>
            </a:r>
            <a:r>
              <a:rPr lang="en-US" altLang="zh-CN" noProof="1">
                <a:solidFill>
                  <a:srgbClr val="FF0000"/>
                </a:solidFill>
              </a:rPr>
              <a:t>LIMIT</a:t>
            </a:r>
            <a:r>
              <a:rPr lang="zh-CN" altLang="en-US" noProof="1">
                <a:solidFill>
                  <a:srgbClr val="FF0000"/>
                </a:solidFill>
              </a:rPr>
              <a:t>关键字</a:t>
            </a:r>
            <a:r>
              <a:rPr lang="zh-CN" altLang="en-US" noProof="1"/>
              <a:t>来限制查询结果的数量。语法形式如下：</a:t>
            </a:r>
            <a:endParaRPr lang="zh-CN" altLang="en-US"/>
          </a:p>
        </p:txBody>
      </p:sp>
      <p:sp>
        <p:nvSpPr>
          <p:cNvPr id="3" name="矩形 2">
            <a:extLst>
              <a:ext uri="{FF2B5EF4-FFF2-40B4-BE49-F238E27FC236}">
                <a16:creationId xmlns:a16="http://schemas.microsoft.com/office/drawing/2014/main" id="{2972AF6B-5429-450D-F263-E44F1A5D295A}"/>
              </a:ext>
            </a:extLst>
          </p:cNvPr>
          <p:cNvSpPr/>
          <p:nvPr/>
        </p:nvSpPr>
        <p:spPr>
          <a:xfrm>
            <a:off x="1127052" y="1862169"/>
            <a:ext cx="10052154" cy="50093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4B40D3D4-B661-7C89-02BC-7F1C63E4E77A}"/>
              </a:ext>
            </a:extLst>
          </p:cNvPr>
          <p:cNvSpPr txBox="1">
            <a:spLocks noChangeArrowheads="1"/>
          </p:cNvSpPr>
          <p:nvPr/>
        </p:nvSpPr>
        <p:spPr bwMode="auto">
          <a:xfrm>
            <a:off x="2154948" y="1883425"/>
            <a:ext cx="8478042"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FROM table_name LIMIT [offset_start,]row_count;</a:t>
            </a:r>
          </a:p>
        </p:txBody>
      </p:sp>
      <p:grpSp>
        <p:nvGrpSpPr>
          <p:cNvPr id="5" name="组合 4">
            <a:extLst>
              <a:ext uri="{FF2B5EF4-FFF2-40B4-BE49-F238E27FC236}">
                <a16:creationId xmlns:a16="http://schemas.microsoft.com/office/drawing/2014/main" id="{BFF0CA9A-9FB5-EDC5-A5D8-1D8950667E5C}"/>
              </a:ext>
            </a:extLst>
          </p:cNvPr>
          <p:cNvGrpSpPr/>
          <p:nvPr/>
        </p:nvGrpSpPr>
        <p:grpSpPr>
          <a:xfrm>
            <a:off x="866047" y="2528818"/>
            <a:ext cx="2183765" cy="600710"/>
            <a:chOff x="1320" y="4641"/>
            <a:chExt cx="3439" cy="946"/>
          </a:xfrm>
          <a:solidFill>
            <a:schemeClr val="accent6"/>
          </a:solidFill>
        </p:grpSpPr>
        <p:sp>
          <p:nvSpPr>
            <p:cNvPr id="9" name="椭圆 8">
              <a:extLst>
                <a:ext uri="{FF2B5EF4-FFF2-40B4-BE49-F238E27FC236}">
                  <a16:creationId xmlns:a16="http://schemas.microsoft.com/office/drawing/2014/main" id="{0EFAE160-2BFD-75FD-53CE-CAE34FD90343}"/>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6">
              <a:extLst>
                <a:ext uri="{FF2B5EF4-FFF2-40B4-BE49-F238E27FC236}">
                  <a16:creationId xmlns:a16="http://schemas.microsoft.com/office/drawing/2014/main" id="{A9AC7E71-3643-C8C4-04E1-CDDE58783D1B}"/>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例7</a:t>
              </a:r>
              <a:r>
                <a:rPr lang="en-US" altLang="zh-CN" b="1" noProof="1">
                  <a:solidFill>
                    <a:schemeClr val="bg1"/>
                  </a:solidFill>
                  <a:latin typeface="微软雅黑" panose="020B0503020204020204" pitchFamily="34" charset="-122"/>
                  <a:sym typeface="+mn-ea"/>
                </a:rPr>
                <a:t>-24</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2BDED31C-7B96-E6D3-6741-4F9074A170D2}"/>
              </a:ext>
            </a:extLst>
          </p:cNvPr>
          <p:cNvSpPr txBox="1">
            <a:spLocks noChangeArrowheads="1"/>
          </p:cNvSpPr>
          <p:nvPr/>
        </p:nvSpPr>
        <p:spPr bwMode="auto">
          <a:xfrm>
            <a:off x="3306035" y="2654989"/>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语句，将</a:t>
            </a:r>
            <a:r>
              <a:rPr lang="en-US" altLang="zh-CN"/>
              <a:t>goods</a:t>
            </a:r>
            <a:r>
              <a:rPr lang="zh-CN" altLang="en-US"/>
              <a:t>表中的前</a:t>
            </a:r>
            <a:r>
              <a:rPr lang="en-US" altLang="zh-CN"/>
              <a:t>3</a:t>
            </a:r>
            <a:r>
              <a:rPr lang="zh-CN" altLang="en-US"/>
              <a:t>条记录查询出来，结果如下：</a:t>
            </a:r>
          </a:p>
        </p:txBody>
      </p:sp>
      <p:sp>
        <p:nvSpPr>
          <p:cNvPr id="7" name="矩形 6">
            <a:extLst>
              <a:ext uri="{FF2B5EF4-FFF2-40B4-BE49-F238E27FC236}">
                <a16:creationId xmlns:a16="http://schemas.microsoft.com/office/drawing/2014/main" id="{2F238E1D-A0B1-FEAB-B5CF-7978E5A67302}"/>
              </a:ext>
            </a:extLst>
          </p:cNvPr>
          <p:cNvSpPr/>
          <p:nvPr/>
        </p:nvSpPr>
        <p:spPr>
          <a:xfrm>
            <a:off x="1090202" y="3364521"/>
            <a:ext cx="9882453" cy="247890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4AC14161-F7FF-98A8-34E1-1C19C9A96A5F}"/>
              </a:ext>
            </a:extLst>
          </p:cNvPr>
          <p:cNvSpPr txBox="1">
            <a:spLocks noChangeArrowheads="1"/>
          </p:cNvSpPr>
          <p:nvPr/>
        </p:nvSpPr>
        <p:spPr bwMode="auto">
          <a:xfrm>
            <a:off x="2118097" y="3451094"/>
            <a:ext cx="857463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dirty="0" err="1">
                <a:solidFill>
                  <a:srgbClr val="FF0000"/>
                </a:solidFill>
              </a:rPr>
              <a:t>mysql</a:t>
            </a:r>
            <a:r>
              <a:rPr lang="en-US" altLang="zh-CN" sz="1600" dirty="0">
                <a:solidFill>
                  <a:srgbClr val="FF0000"/>
                </a:solidFill>
              </a:rPr>
              <a:t>&gt; SELECT * FROM goods LIMIT 3;</a:t>
            </a:r>
          </a:p>
          <a:p>
            <a:pPr eaLnBrk="1" hangingPunct="1"/>
            <a:r>
              <a:rPr lang="en-US" altLang="zh-CN" sz="1600" dirty="0">
                <a:solidFill>
                  <a:srgbClr val="FF0000"/>
                </a:solidFill>
              </a:rPr>
              <a:t>+----+--------+-----------+------------+----------+-----------------------------+</a:t>
            </a:r>
          </a:p>
          <a:p>
            <a:pPr eaLnBrk="1" hangingPunct="1"/>
            <a:r>
              <a:rPr lang="en-US" altLang="zh-CN" sz="1600" dirty="0">
                <a:solidFill>
                  <a:srgbClr val="FF0000"/>
                </a:solidFill>
              </a:rPr>
              <a:t>| id   | type  | name    | price	  | num	| </a:t>
            </a:r>
            <a:r>
              <a:rPr lang="en-US" altLang="zh-CN" sz="1600" dirty="0" err="1">
                <a:solidFill>
                  <a:srgbClr val="FF0000"/>
                </a:solidFill>
              </a:rPr>
              <a:t>add_time</a:t>
            </a:r>
            <a:r>
              <a:rPr lang="en-US" altLang="zh-CN" sz="1600" dirty="0">
                <a:solidFill>
                  <a:srgbClr val="FF0000"/>
                </a:solidFill>
              </a:rPr>
              <a:t>	     |</a:t>
            </a:r>
          </a:p>
          <a:p>
            <a:pPr eaLnBrk="1" hangingPunct="1"/>
            <a:r>
              <a:rPr lang="en-US" altLang="zh-CN" sz="1600" dirty="0">
                <a:solidFill>
                  <a:srgbClr val="FF0000"/>
                </a:solidFill>
              </a:rPr>
              <a:t>+----+--------+-----------+------------+----------+-----------------------------+</a:t>
            </a:r>
          </a:p>
          <a:p>
            <a:pPr eaLnBrk="1" hangingPunct="1"/>
            <a:r>
              <a:rPr lang="en-US" altLang="zh-CN" sz="1600" dirty="0">
                <a:solidFill>
                  <a:srgbClr val="FF0000"/>
                </a:solidFill>
              </a:rPr>
              <a:t>|  1   | </a:t>
            </a:r>
            <a:r>
              <a:rPr lang="zh-CN" altLang="en-US" sz="1600" dirty="0">
                <a:solidFill>
                  <a:srgbClr val="FF0000"/>
                </a:solidFill>
              </a:rPr>
              <a:t>书籍  </a:t>
            </a:r>
            <a:r>
              <a:rPr lang="en-US" altLang="zh-CN" sz="1600" dirty="0">
                <a:solidFill>
                  <a:srgbClr val="FF0000"/>
                </a:solidFill>
              </a:rPr>
              <a:t>| </a:t>
            </a:r>
            <a:r>
              <a:rPr lang="zh-CN" altLang="en-US" sz="1600" dirty="0">
                <a:solidFill>
                  <a:srgbClr val="FF0000"/>
                </a:solidFill>
              </a:rPr>
              <a:t>西游记  </a:t>
            </a:r>
            <a:r>
              <a:rPr lang="en-US" altLang="zh-CN" sz="1600" dirty="0">
                <a:solidFill>
                  <a:srgbClr val="FF0000"/>
                </a:solidFill>
              </a:rPr>
              <a:t>| 50.40	  |   20	| 2018-01-01 13:40:40  |</a:t>
            </a:r>
          </a:p>
          <a:p>
            <a:pPr eaLnBrk="1" hangingPunct="1"/>
            <a:r>
              <a:rPr lang="en-US" altLang="zh-CN" sz="1600" dirty="0">
                <a:solidFill>
                  <a:srgbClr val="FF0000"/>
                </a:solidFill>
              </a:rPr>
              <a:t>|  2   | </a:t>
            </a:r>
            <a:r>
              <a:rPr lang="zh-CN" altLang="en-US" sz="1600" dirty="0">
                <a:solidFill>
                  <a:srgbClr val="FF0000"/>
                </a:solidFill>
              </a:rPr>
              <a:t>糖类  </a:t>
            </a:r>
            <a:r>
              <a:rPr lang="en-US" altLang="zh-CN" sz="1600" dirty="0">
                <a:solidFill>
                  <a:srgbClr val="FF0000"/>
                </a:solidFill>
              </a:rPr>
              <a:t>| </a:t>
            </a:r>
            <a:r>
              <a:rPr lang="zh-CN" altLang="en-US" sz="1600" dirty="0">
                <a:solidFill>
                  <a:srgbClr val="FF0000"/>
                </a:solidFill>
              </a:rPr>
              <a:t>牛奶糖  </a:t>
            </a:r>
            <a:r>
              <a:rPr lang="en-US" altLang="zh-CN" sz="1600" dirty="0">
                <a:solidFill>
                  <a:srgbClr val="FF0000"/>
                </a:solidFill>
              </a:rPr>
              <a:t>|  7.50 	  |  200 	| 2018-02-02 13:40:40  |</a:t>
            </a:r>
          </a:p>
          <a:p>
            <a:pPr eaLnBrk="1" hangingPunct="1"/>
            <a:r>
              <a:rPr lang="en-US" altLang="zh-CN" sz="1600" dirty="0">
                <a:solidFill>
                  <a:srgbClr val="FF0000"/>
                </a:solidFill>
              </a:rPr>
              <a:t>|  3   | </a:t>
            </a:r>
            <a:r>
              <a:rPr lang="zh-CN" altLang="en-US" sz="1600" dirty="0">
                <a:solidFill>
                  <a:srgbClr val="FF0000"/>
                </a:solidFill>
              </a:rPr>
              <a:t>糖类  </a:t>
            </a:r>
            <a:r>
              <a:rPr lang="en-US" altLang="zh-CN" sz="1600" dirty="0">
                <a:solidFill>
                  <a:srgbClr val="FF0000"/>
                </a:solidFill>
              </a:rPr>
              <a:t>| </a:t>
            </a:r>
            <a:r>
              <a:rPr lang="zh-CN" altLang="en-US" sz="1600" dirty="0">
                <a:solidFill>
                  <a:srgbClr val="FF0000"/>
                </a:solidFill>
              </a:rPr>
              <a:t>水果糖  </a:t>
            </a:r>
            <a:r>
              <a:rPr lang="en-US" altLang="zh-CN" sz="1600" dirty="0">
                <a:solidFill>
                  <a:srgbClr val="FF0000"/>
                </a:solidFill>
              </a:rPr>
              <a:t>|  2.50	  |  100 	| 2018-06-09 11:20:55  |</a:t>
            </a:r>
          </a:p>
          <a:p>
            <a:pPr eaLnBrk="1" hangingPunct="1"/>
            <a:r>
              <a:rPr lang="en-US" altLang="zh-CN" sz="1600" dirty="0">
                <a:solidFill>
                  <a:srgbClr val="FF0000"/>
                </a:solidFill>
              </a:rPr>
              <a:t>+----+--------+-----------+------------+----------+-----------------------------+</a:t>
            </a:r>
          </a:p>
          <a:p>
            <a:pPr eaLnBrk="1" hangingPunct="1"/>
            <a:r>
              <a:rPr lang="en-US" altLang="zh-CN" sz="1600" dirty="0">
                <a:solidFill>
                  <a:srgbClr val="FF0000"/>
                </a:solidFill>
              </a:rPr>
              <a:t>3 rows in set (0.00 sec)</a:t>
            </a:r>
          </a:p>
        </p:txBody>
      </p:sp>
    </p:spTree>
    <p:extLst>
      <p:ext uri="{BB962C8B-B14F-4D97-AF65-F5344CB8AC3E}">
        <p14:creationId xmlns:p14="http://schemas.microsoft.com/office/powerpoint/2010/main" val="375646249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82431-B960-F2C8-9171-4602A87C618F}"/>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FD89100B-552F-6923-AFB4-0834882529ED}"/>
              </a:ext>
            </a:extLst>
          </p:cNvPr>
          <p:cNvSpPr txBox="1">
            <a:spLocks noChangeArrowheads="1"/>
          </p:cNvSpPr>
          <p:nvPr/>
        </p:nvSpPr>
        <p:spPr bwMode="auto">
          <a:xfrm>
            <a:off x="579310" y="1145564"/>
            <a:ext cx="110333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r>
              <a:rPr lang="zh-CN" altLang="en-US" noProof="1"/>
              <a:t>如果指定</a:t>
            </a:r>
            <a:r>
              <a:rPr lang="zh-CN" altLang="en-US" noProof="1">
                <a:solidFill>
                  <a:srgbClr val="FF0000"/>
                </a:solidFill>
              </a:rPr>
              <a:t>起始位置</a:t>
            </a:r>
            <a:r>
              <a:rPr lang="zh-CN" altLang="en-US" noProof="1"/>
              <a:t>（从</a:t>
            </a:r>
            <a:r>
              <a:rPr lang="en-US" altLang="zh-CN" noProof="1"/>
              <a:t>0</a:t>
            </a:r>
            <a:r>
              <a:rPr lang="zh-CN" altLang="en-US" noProof="1"/>
              <a:t>开始），则系统会从起始位置开始查询，返回总条数为显示条数的记录。</a:t>
            </a:r>
            <a:endParaRPr lang="zh-CN" altLang="en-US"/>
          </a:p>
        </p:txBody>
      </p:sp>
      <p:grpSp>
        <p:nvGrpSpPr>
          <p:cNvPr id="3" name="组合 2">
            <a:extLst>
              <a:ext uri="{FF2B5EF4-FFF2-40B4-BE49-F238E27FC236}">
                <a16:creationId xmlns:a16="http://schemas.microsoft.com/office/drawing/2014/main" id="{09D50D68-218A-9BC0-DEB2-02CB909E5379}"/>
              </a:ext>
            </a:extLst>
          </p:cNvPr>
          <p:cNvGrpSpPr/>
          <p:nvPr/>
        </p:nvGrpSpPr>
        <p:grpSpPr>
          <a:xfrm>
            <a:off x="866047" y="1670721"/>
            <a:ext cx="2183765" cy="600710"/>
            <a:chOff x="1320" y="4641"/>
            <a:chExt cx="3439" cy="946"/>
          </a:xfrm>
          <a:solidFill>
            <a:schemeClr val="accent6"/>
          </a:solidFill>
        </p:grpSpPr>
        <p:sp>
          <p:nvSpPr>
            <p:cNvPr id="7" name="椭圆 6">
              <a:extLst>
                <a:ext uri="{FF2B5EF4-FFF2-40B4-BE49-F238E27FC236}">
                  <a16:creationId xmlns:a16="http://schemas.microsoft.com/office/drawing/2014/main" id="{B72D291B-FA3B-59AE-9395-2CA833069D92}"/>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圆角矩形 6">
              <a:extLst>
                <a:ext uri="{FF2B5EF4-FFF2-40B4-BE49-F238E27FC236}">
                  <a16:creationId xmlns:a16="http://schemas.microsoft.com/office/drawing/2014/main" id="{7F171106-BE25-05D9-AB98-52475452C5DC}"/>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25</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4" name="文本框 36">
            <a:extLst>
              <a:ext uri="{FF2B5EF4-FFF2-40B4-BE49-F238E27FC236}">
                <a16:creationId xmlns:a16="http://schemas.microsoft.com/office/drawing/2014/main" id="{B18AEA6B-6D47-A1AF-345A-CA6745A3D3A5}"/>
              </a:ext>
            </a:extLst>
          </p:cNvPr>
          <p:cNvSpPr txBox="1">
            <a:spLocks noChangeArrowheads="1"/>
          </p:cNvSpPr>
          <p:nvPr/>
        </p:nvSpPr>
        <p:spPr bwMode="auto">
          <a:xfrm>
            <a:off x="3306035" y="1796892"/>
            <a:ext cx="7778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语句，返回</a:t>
            </a:r>
            <a:r>
              <a:rPr lang="en-US" altLang="zh-CN"/>
              <a:t>goods</a:t>
            </a:r>
            <a:r>
              <a:rPr lang="zh-CN" altLang="en-US"/>
              <a:t>表中从第</a:t>
            </a:r>
            <a:r>
              <a:rPr lang="en-US" altLang="zh-CN"/>
              <a:t>3</a:t>
            </a:r>
            <a:r>
              <a:rPr lang="zh-CN" altLang="en-US"/>
              <a:t>条记录开始，总条数为</a:t>
            </a:r>
            <a:r>
              <a:rPr lang="en-US" altLang="zh-CN"/>
              <a:t>3</a:t>
            </a:r>
            <a:r>
              <a:rPr lang="zh-CN" altLang="en-US"/>
              <a:t>的记录，结果如下：</a:t>
            </a:r>
          </a:p>
        </p:txBody>
      </p:sp>
      <p:sp>
        <p:nvSpPr>
          <p:cNvPr id="5" name="矩形 4">
            <a:extLst>
              <a:ext uri="{FF2B5EF4-FFF2-40B4-BE49-F238E27FC236}">
                <a16:creationId xmlns:a16="http://schemas.microsoft.com/office/drawing/2014/main" id="{F2F65A67-9F93-B416-DDAC-D4835A8872E0}"/>
              </a:ext>
            </a:extLst>
          </p:cNvPr>
          <p:cNvSpPr/>
          <p:nvPr/>
        </p:nvSpPr>
        <p:spPr>
          <a:xfrm>
            <a:off x="1090202" y="2590403"/>
            <a:ext cx="9882453" cy="350289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B17662FC-9826-2BA8-0467-72D6A8131578}"/>
              </a:ext>
            </a:extLst>
          </p:cNvPr>
          <p:cNvSpPr txBox="1">
            <a:spLocks noChangeArrowheads="1"/>
          </p:cNvSpPr>
          <p:nvPr/>
        </p:nvSpPr>
        <p:spPr bwMode="auto">
          <a:xfrm>
            <a:off x="2118097" y="2630321"/>
            <a:ext cx="857463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ct val="150000"/>
              </a:lnSpc>
            </a:pPr>
            <a:r>
              <a:rPr lang="en-US" altLang="zh-CN" sz="1600" dirty="0" err="1">
                <a:solidFill>
                  <a:srgbClr val="FF0000"/>
                </a:solidFill>
              </a:rPr>
              <a:t>mysql</a:t>
            </a:r>
            <a:r>
              <a:rPr lang="en-US" altLang="zh-CN" sz="1600" dirty="0">
                <a:solidFill>
                  <a:srgbClr val="FF0000"/>
                </a:solidFill>
              </a:rPr>
              <a:t>&gt; SELECT * FROM goods LIMIT 2,3;</a:t>
            </a:r>
          </a:p>
          <a:p>
            <a:pPr eaLnBrk="1" hangingPunct="1">
              <a:lnSpc>
                <a:spcPct val="150000"/>
              </a:lnSpc>
            </a:pPr>
            <a:r>
              <a:rPr lang="en-US" altLang="zh-CN" sz="1600" dirty="0">
                <a:solidFill>
                  <a:srgbClr val="FF0000"/>
                </a:solidFill>
              </a:rPr>
              <a:t>+----+--------+--------------+---------------+----------+-----------------------------+</a:t>
            </a:r>
          </a:p>
          <a:p>
            <a:pPr eaLnBrk="1" hangingPunct="1">
              <a:lnSpc>
                <a:spcPct val="150000"/>
              </a:lnSpc>
            </a:pPr>
            <a:r>
              <a:rPr lang="en-US" altLang="zh-CN" sz="1600" dirty="0">
                <a:solidFill>
                  <a:srgbClr val="FF0000"/>
                </a:solidFill>
              </a:rPr>
              <a:t>| id   | type  | name        | price          | num     | </a:t>
            </a:r>
            <a:r>
              <a:rPr lang="en-US" altLang="zh-CN" sz="1600" dirty="0" err="1">
                <a:solidFill>
                  <a:srgbClr val="FF0000"/>
                </a:solidFill>
              </a:rPr>
              <a:t>add_time</a:t>
            </a:r>
            <a:r>
              <a:rPr lang="en-US" altLang="zh-CN" sz="1600" dirty="0">
                <a:solidFill>
                  <a:srgbClr val="FF0000"/>
                </a:solidFill>
              </a:rPr>
              <a:t>	            |</a:t>
            </a:r>
          </a:p>
          <a:p>
            <a:pPr eaLnBrk="1" hangingPunct="1">
              <a:lnSpc>
                <a:spcPct val="150000"/>
              </a:lnSpc>
            </a:pPr>
            <a:r>
              <a:rPr lang="en-US" altLang="zh-CN" sz="1600" dirty="0">
                <a:solidFill>
                  <a:srgbClr val="FF0000"/>
                </a:solidFill>
              </a:rPr>
              <a:t>+----+--------+--------------+---------------+----------+-----------------------------+</a:t>
            </a:r>
          </a:p>
          <a:p>
            <a:pPr eaLnBrk="1" hangingPunct="1">
              <a:lnSpc>
                <a:spcPct val="150000"/>
              </a:lnSpc>
            </a:pPr>
            <a:r>
              <a:rPr lang="en-US" altLang="zh-CN" sz="1600" dirty="0">
                <a:solidFill>
                  <a:srgbClr val="FF0000"/>
                </a:solidFill>
              </a:rPr>
              <a:t>|  3   | </a:t>
            </a:r>
            <a:r>
              <a:rPr lang="zh-CN" altLang="en-US" sz="1600" dirty="0">
                <a:solidFill>
                  <a:srgbClr val="FF0000"/>
                </a:solidFill>
              </a:rPr>
              <a:t>糖类 </a:t>
            </a:r>
            <a:r>
              <a:rPr lang="en-US" altLang="zh-CN" sz="1600" dirty="0">
                <a:solidFill>
                  <a:srgbClr val="FF0000"/>
                </a:solidFill>
              </a:rPr>
              <a:t>| </a:t>
            </a:r>
            <a:r>
              <a:rPr lang="zh-CN" altLang="en-US" sz="1600" dirty="0">
                <a:solidFill>
                  <a:srgbClr val="FF0000"/>
                </a:solidFill>
              </a:rPr>
              <a:t>水果糖       </a:t>
            </a:r>
            <a:r>
              <a:rPr lang="en-US" altLang="zh-CN" sz="1600" dirty="0">
                <a:solidFill>
                  <a:srgbClr val="FF0000"/>
                </a:solidFill>
              </a:rPr>
              <a:t>|   2.50         |  100    | 2018-06-09 11:20:55    |</a:t>
            </a:r>
          </a:p>
          <a:p>
            <a:pPr eaLnBrk="1" hangingPunct="1">
              <a:lnSpc>
                <a:spcPct val="150000"/>
              </a:lnSpc>
            </a:pPr>
            <a:r>
              <a:rPr lang="en-US" altLang="zh-CN" sz="1600" dirty="0">
                <a:solidFill>
                  <a:srgbClr val="FF0000"/>
                </a:solidFill>
              </a:rPr>
              <a:t>|  4   | </a:t>
            </a:r>
            <a:r>
              <a:rPr lang="zh-CN" altLang="en-US" sz="1600" dirty="0">
                <a:solidFill>
                  <a:srgbClr val="FF0000"/>
                </a:solidFill>
              </a:rPr>
              <a:t>服饰 </a:t>
            </a:r>
            <a:r>
              <a:rPr lang="en-US" altLang="zh-CN" sz="1600" dirty="0">
                <a:solidFill>
                  <a:srgbClr val="FF0000"/>
                </a:solidFill>
              </a:rPr>
              <a:t>| </a:t>
            </a:r>
            <a:r>
              <a:rPr lang="zh-CN" altLang="en-US" sz="1600" dirty="0">
                <a:solidFill>
                  <a:srgbClr val="FF0000"/>
                </a:solidFill>
              </a:rPr>
              <a:t>休闲西服    </a:t>
            </a:r>
            <a:r>
              <a:rPr lang="en-US" altLang="zh-CN" sz="1600" dirty="0">
                <a:solidFill>
                  <a:srgbClr val="FF0000"/>
                </a:solidFill>
              </a:rPr>
              <a:t>| 800.00       |   10     | 2018-04-04 13:40:40   |</a:t>
            </a:r>
          </a:p>
          <a:p>
            <a:pPr eaLnBrk="1" hangingPunct="1">
              <a:lnSpc>
                <a:spcPct val="150000"/>
              </a:lnSpc>
            </a:pPr>
            <a:r>
              <a:rPr lang="en-US" altLang="zh-CN" sz="1600" dirty="0">
                <a:solidFill>
                  <a:srgbClr val="FF0000"/>
                </a:solidFill>
              </a:rPr>
              <a:t>|  5   | </a:t>
            </a:r>
            <a:r>
              <a:rPr lang="zh-CN" altLang="en-US" sz="1600" dirty="0">
                <a:solidFill>
                  <a:srgbClr val="FF0000"/>
                </a:solidFill>
              </a:rPr>
              <a:t>饮品 </a:t>
            </a:r>
            <a:r>
              <a:rPr lang="en-US" altLang="zh-CN" sz="1600" dirty="0">
                <a:solidFill>
                  <a:srgbClr val="FF0000"/>
                </a:solidFill>
              </a:rPr>
              <a:t>| </a:t>
            </a:r>
            <a:r>
              <a:rPr lang="zh-CN" altLang="en-US" sz="1600" dirty="0">
                <a:solidFill>
                  <a:srgbClr val="FF0000"/>
                </a:solidFill>
              </a:rPr>
              <a:t>果汁           </a:t>
            </a:r>
            <a:r>
              <a:rPr lang="en-US" altLang="zh-CN" sz="1600" dirty="0">
                <a:solidFill>
                  <a:srgbClr val="FF0000"/>
                </a:solidFill>
              </a:rPr>
              <a:t>|   2.50         |   70     | 2018-05-05 13:40:40   |</a:t>
            </a:r>
          </a:p>
          <a:p>
            <a:pPr eaLnBrk="1" hangingPunct="1">
              <a:lnSpc>
                <a:spcPct val="150000"/>
              </a:lnSpc>
            </a:pPr>
            <a:r>
              <a:rPr lang="en-US" altLang="zh-CN" sz="1600" dirty="0">
                <a:solidFill>
                  <a:srgbClr val="FF0000"/>
                </a:solidFill>
              </a:rPr>
              <a:t>+----+--------+--------------+---------------+----------+-----------------------------+</a:t>
            </a:r>
          </a:p>
          <a:p>
            <a:pPr eaLnBrk="1" hangingPunct="1">
              <a:lnSpc>
                <a:spcPct val="150000"/>
              </a:lnSpc>
            </a:pPr>
            <a:r>
              <a:rPr lang="en-US" altLang="zh-CN" sz="1600" dirty="0">
                <a:solidFill>
                  <a:srgbClr val="FF0000"/>
                </a:solidFill>
              </a:rPr>
              <a:t>3 rows in set (0.00 sec)</a:t>
            </a:r>
          </a:p>
        </p:txBody>
      </p:sp>
    </p:spTree>
    <p:extLst>
      <p:ext uri="{BB962C8B-B14F-4D97-AF65-F5344CB8AC3E}">
        <p14:creationId xmlns:p14="http://schemas.microsoft.com/office/powerpoint/2010/main" val="78969519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0B69B7-9962-676C-E884-5661FCD26028}"/>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00882AAF-015B-8EC4-412F-9B81FA5B76FB}"/>
              </a:ext>
            </a:extLst>
          </p:cNvPr>
          <p:cNvGrpSpPr/>
          <p:nvPr/>
        </p:nvGrpSpPr>
        <p:grpSpPr>
          <a:xfrm>
            <a:off x="670768" y="1031109"/>
            <a:ext cx="10850465" cy="738069"/>
            <a:chOff x="812799" y="1540928"/>
            <a:chExt cx="10850465" cy="1308695"/>
          </a:xfrm>
        </p:grpSpPr>
        <p:grpSp>
          <p:nvGrpSpPr>
            <p:cNvPr id="6" name="组合 5">
              <a:extLst>
                <a:ext uri="{FF2B5EF4-FFF2-40B4-BE49-F238E27FC236}">
                  <a16:creationId xmlns:a16="http://schemas.microsoft.com/office/drawing/2014/main" id="{481EE240-8B39-8DA5-53C4-9B8ED3052DD6}"/>
                </a:ext>
              </a:extLst>
            </p:cNvPr>
            <p:cNvGrpSpPr/>
            <p:nvPr/>
          </p:nvGrpSpPr>
          <p:grpSpPr>
            <a:xfrm>
              <a:off x="812799" y="1540928"/>
              <a:ext cx="10850465" cy="1308695"/>
              <a:chOff x="812799" y="1508963"/>
              <a:chExt cx="10850465" cy="1658273"/>
            </a:xfrm>
          </p:grpSpPr>
          <p:sp>
            <p:nvSpPr>
              <p:cNvPr id="8" name="íṩľíḍè-圆角矩形 61">
                <a:extLst>
                  <a:ext uri="{FF2B5EF4-FFF2-40B4-BE49-F238E27FC236}">
                    <a16:creationId xmlns:a16="http://schemas.microsoft.com/office/drawing/2014/main" id="{0273126E-55E8-EB0D-868E-7CFF222D3C39}"/>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íṩľíḍè-圆角矩形 61">
                <a:extLst>
                  <a:ext uri="{FF2B5EF4-FFF2-40B4-BE49-F238E27FC236}">
                    <a16:creationId xmlns:a16="http://schemas.microsoft.com/office/drawing/2014/main" id="{CDB395C2-84B5-9A6A-74C2-F57BAD453B6E}"/>
                  </a:ext>
                </a:extLst>
              </p:cNvPr>
              <p:cNvSpPr/>
              <p:nvPr/>
            </p:nvSpPr>
            <p:spPr>
              <a:xfrm>
                <a:off x="906109" y="1572466"/>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fontScale="92500" lnSpcReduction="10000"/>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7" name="文本框 41">
              <a:extLst>
                <a:ext uri="{FF2B5EF4-FFF2-40B4-BE49-F238E27FC236}">
                  <a16:creationId xmlns:a16="http://schemas.microsoft.com/office/drawing/2014/main" id="{45C62F71-2480-7F24-0DA9-A18E96390D3E}"/>
                </a:ext>
              </a:extLst>
            </p:cNvPr>
            <p:cNvSpPr txBox="1">
              <a:spLocks noChangeArrowheads="1"/>
            </p:cNvSpPr>
            <p:nvPr/>
          </p:nvSpPr>
          <p:spPr bwMode="auto">
            <a:xfrm>
              <a:off x="998376" y="1807285"/>
              <a:ext cx="10356981" cy="73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单表查询是指从</a:t>
              </a:r>
              <a:r>
                <a:rPr lang="zh-CN" altLang="en-US">
                  <a:solidFill>
                    <a:srgbClr val="FF0000"/>
                  </a:solidFill>
                </a:rPr>
                <a:t>一张数据表</a:t>
              </a:r>
              <a:r>
                <a:rPr lang="zh-CN" altLang="en-US"/>
                <a:t>中查询所需要的数据。</a:t>
              </a:r>
            </a:p>
          </p:txBody>
        </p:sp>
      </p:grpSp>
      <p:sp>
        <p:nvSpPr>
          <p:cNvPr id="3" name="文本框 10">
            <a:extLst>
              <a:ext uri="{FF2B5EF4-FFF2-40B4-BE49-F238E27FC236}">
                <a16:creationId xmlns:a16="http://schemas.microsoft.com/office/drawing/2014/main" id="{DC2A579E-4851-FC05-66ED-A33D32597F47}"/>
              </a:ext>
            </a:extLst>
          </p:cNvPr>
          <p:cNvSpPr txBox="1">
            <a:spLocks noChangeArrowheads="1"/>
          </p:cNvSpPr>
          <p:nvPr/>
        </p:nvSpPr>
        <p:spPr bwMode="auto">
          <a:xfrm>
            <a:off x="823758" y="1878405"/>
            <a:ext cx="10426887" cy="38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noProof="1"/>
              <a:t>在</a:t>
            </a:r>
            <a:r>
              <a:rPr lang="en-US" altLang="zh-CN" noProof="1"/>
              <a:t>MySQL</a:t>
            </a:r>
            <a:r>
              <a:rPr lang="zh-CN" altLang="en-US" noProof="1"/>
              <a:t>中查询数据的基本语句是</a:t>
            </a:r>
            <a:r>
              <a:rPr lang="en-US" altLang="zh-CN" noProof="1">
                <a:solidFill>
                  <a:srgbClr val="FF0000"/>
                </a:solidFill>
              </a:rPr>
              <a:t>SELECT</a:t>
            </a:r>
            <a:r>
              <a:rPr lang="zh-CN" altLang="en-US" noProof="1">
                <a:solidFill>
                  <a:srgbClr val="FF0000"/>
                </a:solidFill>
              </a:rPr>
              <a:t>语句</a:t>
            </a:r>
            <a:r>
              <a:rPr lang="zh-CN" altLang="en-US" noProof="1"/>
              <a:t>，其基本语法格式如下：</a:t>
            </a:r>
            <a:endParaRPr lang="zh-CN" altLang="en-US"/>
          </a:p>
        </p:txBody>
      </p:sp>
      <p:sp>
        <p:nvSpPr>
          <p:cNvPr id="4" name="矩形 3">
            <a:extLst>
              <a:ext uri="{FF2B5EF4-FFF2-40B4-BE49-F238E27FC236}">
                <a16:creationId xmlns:a16="http://schemas.microsoft.com/office/drawing/2014/main" id="{4262E615-951C-34E6-24B9-7803BB8A0853}"/>
              </a:ext>
            </a:extLst>
          </p:cNvPr>
          <p:cNvSpPr/>
          <p:nvPr/>
        </p:nvSpPr>
        <p:spPr>
          <a:xfrm>
            <a:off x="1030139" y="2451399"/>
            <a:ext cx="9865945" cy="337549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4DFD3D33-4948-C8A5-DC58-FBEE2BB5E065}"/>
              </a:ext>
            </a:extLst>
          </p:cNvPr>
          <p:cNvSpPr txBox="1">
            <a:spLocks noChangeArrowheads="1"/>
          </p:cNvSpPr>
          <p:nvPr/>
        </p:nvSpPr>
        <p:spPr bwMode="auto">
          <a:xfrm>
            <a:off x="1434844" y="2500559"/>
            <a:ext cx="8444204" cy="329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dirty="0">
                <a:solidFill>
                  <a:srgbClr val="FF0000"/>
                </a:solidFill>
              </a:rPr>
              <a:t>SELECT</a:t>
            </a:r>
          </a:p>
          <a:p>
            <a:pPr eaLnBrk="1" hangingPunct="1">
              <a:lnSpc>
                <a:spcPts val="2500"/>
              </a:lnSpc>
            </a:pPr>
            <a:r>
              <a:rPr lang="en-US" altLang="zh-CN" sz="1600" dirty="0">
                <a:solidFill>
                  <a:srgbClr val="FF0000"/>
                </a:solidFill>
              </a:rPr>
              <a:t>		{* | &lt;</a:t>
            </a:r>
            <a:r>
              <a:rPr lang="zh-CN" altLang="en-US" sz="1600" dirty="0">
                <a:solidFill>
                  <a:srgbClr val="FF0000"/>
                </a:solidFill>
              </a:rPr>
              <a:t>字段列表</a:t>
            </a:r>
            <a:r>
              <a:rPr lang="en-US" altLang="zh-CN" sz="1600" dirty="0">
                <a:solidFill>
                  <a:srgbClr val="FF0000"/>
                </a:solidFill>
              </a:rPr>
              <a:t>&gt; }</a:t>
            </a:r>
          </a:p>
          <a:p>
            <a:pPr eaLnBrk="1" hangingPunct="1">
              <a:lnSpc>
                <a:spcPts val="2500"/>
              </a:lnSpc>
            </a:pPr>
            <a:r>
              <a:rPr lang="en-US" altLang="zh-CN" sz="1600" dirty="0">
                <a:solidFill>
                  <a:srgbClr val="FF0000"/>
                </a:solidFill>
              </a:rPr>
              <a:t>		[</a:t>
            </a:r>
          </a:p>
          <a:p>
            <a:pPr eaLnBrk="1" hangingPunct="1">
              <a:lnSpc>
                <a:spcPts val="2500"/>
              </a:lnSpc>
            </a:pPr>
            <a:r>
              <a:rPr lang="en-US" altLang="zh-CN" sz="1600" dirty="0">
                <a:solidFill>
                  <a:srgbClr val="FF0000"/>
                </a:solidFill>
              </a:rPr>
              <a:t>			FROM &lt;</a:t>
            </a:r>
            <a:r>
              <a:rPr lang="zh-CN" altLang="en-US" sz="1600" dirty="0">
                <a:solidFill>
                  <a:srgbClr val="FF0000"/>
                </a:solidFill>
              </a:rPr>
              <a:t>表</a:t>
            </a:r>
            <a:r>
              <a:rPr lang="en-US" altLang="zh-CN" sz="1600" dirty="0">
                <a:solidFill>
                  <a:srgbClr val="FF0000"/>
                </a:solidFill>
              </a:rPr>
              <a:t>1&gt;, &lt;</a:t>
            </a:r>
            <a:r>
              <a:rPr lang="zh-CN" altLang="en-US" sz="1600" dirty="0">
                <a:solidFill>
                  <a:srgbClr val="FF0000"/>
                </a:solidFill>
              </a:rPr>
              <a:t>表</a:t>
            </a:r>
            <a:r>
              <a:rPr lang="en-US" altLang="zh-CN" sz="1600" dirty="0">
                <a:solidFill>
                  <a:srgbClr val="FF0000"/>
                </a:solidFill>
              </a:rPr>
              <a:t>2&gt;…</a:t>
            </a:r>
          </a:p>
          <a:p>
            <a:pPr eaLnBrk="1" hangingPunct="1">
              <a:lnSpc>
                <a:spcPts val="2500"/>
              </a:lnSpc>
            </a:pPr>
            <a:r>
              <a:rPr lang="en-US" altLang="zh-CN" sz="1600" dirty="0">
                <a:solidFill>
                  <a:srgbClr val="FF0000"/>
                </a:solidFill>
              </a:rPr>
              <a:t>			[WHERE &lt;</a:t>
            </a:r>
            <a:r>
              <a:rPr lang="zh-CN" altLang="en-US" sz="1600" dirty="0">
                <a:solidFill>
                  <a:srgbClr val="FF0000"/>
                </a:solidFill>
              </a:rPr>
              <a:t>表达式</a:t>
            </a:r>
            <a:r>
              <a:rPr lang="en-US" altLang="zh-CN" sz="1600" dirty="0">
                <a:solidFill>
                  <a:srgbClr val="FF0000"/>
                </a:solidFill>
              </a:rPr>
              <a:t>&gt;</a:t>
            </a:r>
          </a:p>
          <a:p>
            <a:pPr eaLnBrk="1" hangingPunct="1">
              <a:lnSpc>
                <a:spcPts val="2500"/>
              </a:lnSpc>
            </a:pPr>
            <a:r>
              <a:rPr lang="en-US" altLang="zh-CN" sz="1600" dirty="0">
                <a:solidFill>
                  <a:srgbClr val="FF0000"/>
                </a:solidFill>
              </a:rPr>
              <a:t>			[GROUP BY &lt;group by definition&gt;]</a:t>
            </a:r>
          </a:p>
          <a:p>
            <a:pPr eaLnBrk="1" hangingPunct="1">
              <a:lnSpc>
                <a:spcPts val="2500"/>
              </a:lnSpc>
            </a:pPr>
            <a:r>
              <a:rPr lang="en-US" altLang="zh-CN" sz="1600" dirty="0">
                <a:solidFill>
                  <a:srgbClr val="FF0000"/>
                </a:solidFill>
              </a:rPr>
              <a:t>			[HAVING &lt;expression&gt; [{&lt;operator&gt; &lt;expression&gt;}…]]</a:t>
            </a:r>
          </a:p>
          <a:p>
            <a:pPr eaLnBrk="1" hangingPunct="1">
              <a:lnSpc>
                <a:spcPts val="2500"/>
              </a:lnSpc>
            </a:pPr>
            <a:r>
              <a:rPr lang="en-US" altLang="zh-CN" sz="1600" dirty="0">
                <a:solidFill>
                  <a:srgbClr val="FF0000"/>
                </a:solidFill>
              </a:rPr>
              <a:t>			[ORDER BY &lt;order by definition&gt;]</a:t>
            </a:r>
          </a:p>
          <a:p>
            <a:pPr eaLnBrk="1" hangingPunct="1">
              <a:lnSpc>
                <a:spcPts val="2500"/>
              </a:lnSpc>
            </a:pPr>
            <a:r>
              <a:rPr lang="en-US" altLang="zh-CN" sz="1600" dirty="0">
                <a:solidFill>
                  <a:srgbClr val="FF0000"/>
                </a:solidFill>
              </a:rPr>
              <a:t>			[LIMIT [&lt;offset&gt;,] &lt;row count&gt;]</a:t>
            </a:r>
          </a:p>
          <a:p>
            <a:pPr eaLnBrk="1" hangingPunct="1">
              <a:lnSpc>
                <a:spcPts val="2500"/>
              </a:lnSpc>
            </a:pPr>
            <a:r>
              <a:rPr lang="en-US" altLang="zh-CN" sz="1600" dirty="0">
                <a:solidFill>
                  <a:srgbClr val="FF0000"/>
                </a:solidFill>
              </a:rPr>
              <a:t>		];</a:t>
            </a:r>
          </a:p>
        </p:txBody>
      </p:sp>
    </p:spTree>
    <p:extLst>
      <p:ext uri="{BB962C8B-B14F-4D97-AF65-F5344CB8AC3E}">
        <p14:creationId xmlns:p14="http://schemas.microsoft.com/office/powerpoint/2010/main" val="12277116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5A525-1EA4-B22C-0A88-D630146B6651}"/>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3468C9F1-EF95-EFAE-A435-5AC56FB153B6}"/>
              </a:ext>
            </a:extLst>
          </p:cNvPr>
          <p:cNvSpPr txBox="1">
            <a:spLocks noChangeArrowheads="1"/>
          </p:cNvSpPr>
          <p:nvPr/>
        </p:nvSpPr>
        <p:spPr bwMode="auto">
          <a:xfrm>
            <a:off x="883820" y="1059893"/>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a:t>
            </a:r>
            <a:r>
              <a:rPr lang="zh-CN" altLang="en-US" sz="1600">
                <a:solidFill>
                  <a:schemeClr val="tx1">
                    <a:lumMod val="65000"/>
                    <a:lumOff val="35000"/>
                  </a:schemeClr>
                </a:solidFill>
              </a:rPr>
              <a:t>进入</a:t>
            </a:r>
            <a:r>
              <a:rPr lang="en-US" altLang="zh-CN" sz="1600">
                <a:solidFill>
                  <a:schemeClr val="tx1">
                    <a:lumMod val="65000"/>
                    <a:lumOff val="35000"/>
                  </a:schemeClr>
                </a:solidFill>
              </a:rPr>
              <a:t>Navicat for MySQL</a:t>
            </a:r>
            <a:r>
              <a:rPr lang="zh-CN" altLang="en-US" sz="1600">
                <a:solidFill>
                  <a:schemeClr val="tx1">
                    <a:lumMod val="65000"/>
                    <a:lumOff val="35000"/>
                  </a:schemeClr>
                </a:solidFill>
              </a:rPr>
              <a:t>后，选择要操作的数据库，然后选中需要操作的表，此处为</a:t>
            </a:r>
            <a:r>
              <a:rPr lang="en-US" altLang="zh-CN" sz="1600">
                <a:solidFill>
                  <a:schemeClr val="tx1">
                    <a:lumMod val="65000"/>
                    <a:lumOff val="35000"/>
                  </a:schemeClr>
                </a:solidFill>
              </a:rPr>
              <a:t>goods</a:t>
            </a:r>
            <a:r>
              <a:rPr lang="zh-CN" altLang="en-US" sz="1600">
                <a:solidFill>
                  <a:schemeClr val="tx1">
                    <a:lumMod val="65000"/>
                    <a:lumOff val="35000"/>
                  </a:schemeClr>
                </a:solidFill>
              </a:rPr>
              <a:t>，单击“打开表”按钮。</a:t>
            </a:r>
          </a:p>
        </p:txBody>
      </p:sp>
      <p:sp>
        <p:nvSpPr>
          <p:cNvPr id="3" name="文本框 41">
            <a:extLst>
              <a:ext uri="{FF2B5EF4-FFF2-40B4-BE49-F238E27FC236}">
                <a16:creationId xmlns:a16="http://schemas.microsoft.com/office/drawing/2014/main" id="{5F45D498-189D-29BC-1708-1A7AF5BD7B24}"/>
              </a:ext>
            </a:extLst>
          </p:cNvPr>
          <p:cNvSpPr txBox="1">
            <a:spLocks noChangeArrowheads="1"/>
          </p:cNvSpPr>
          <p:nvPr/>
        </p:nvSpPr>
        <p:spPr bwMode="auto">
          <a:xfrm>
            <a:off x="886924" y="1762822"/>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a:t>
            </a:r>
            <a:r>
              <a:rPr lang="zh-CN" altLang="en-US" sz="1600">
                <a:solidFill>
                  <a:schemeClr val="tx1">
                    <a:lumMod val="65000"/>
                    <a:lumOff val="35000"/>
                  </a:schemeClr>
                </a:solidFill>
              </a:rPr>
              <a:t>单击“筛选”按钮，打开筛选编辑区，如图</a:t>
            </a:r>
            <a:r>
              <a:rPr lang="en-US" altLang="zh-CN" sz="1600">
                <a:solidFill>
                  <a:schemeClr val="tx1">
                    <a:lumMod val="65000"/>
                    <a:lumOff val="35000"/>
                  </a:schemeClr>
                </a:solidFill>
              </a:rPr>
              <a:t>7-1</a:t>
            </a:r>
            <a:r>
              <a:rPr lang="zh-CN" altLang="en-US" sz="1600">
                <a:solidFill>
                  <a:schemeClr val="tx1">
                    <a:lumMod val="65000"/>
                    <a:lumOff val="35000"/>
                  </a:schemeClr>
                </a:solidFill>
              </a:rPr>
              <a:t>所示。</a:t>
            </a:r>
          </a:p>
        </p:txBody>
      </p:sp>
      <p:pic>
        <p:nvPicPr>
          <p:cNvPr id="4" name="Picture 2">
            <a:extLst>
              <a:ext uri="{FF2B5EF4-FFF2-40B4-BE49-F238E27FC236}">
                <a16:creationId xmlns:a16="http://schemas.microsoft.com/office/drawing/2014/main" id="{AF751AB3-E962-7F5B-2A6B-89325F7ED3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7745" y="2218700"/>
            <a:ext cx="8147740" cy="407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a:extLst>
              <a:ext uri="{FF2B5EF4-FFF2-40B4-BE49-F238E27FC236}">
                <a16:creationId xmlns:a16="http://schemas.microsoft.com/office/drawing/2014/main" id="{6D5D8FD0-DD4B-B560-655F-55088AA58613}"/>
              </a:ext>
            </a:extLst>
          </p:cNvPr>
          <p:cNvSpPr>
            <a:spLocks noChangeArrowheads="1"/>
          </p:cNvSpPr>
          <p:nvPr/>
        </p:nvSpPr>
        <p:spPr bwMode="auto">
          <a:xfrm>
            <a:off x="6085117" y="3669726"/>
            <a:ext cx="510073" cy="274366"/>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solidFill>
                <a:srgbClr val="FF0000"/>
              </a:solidFill>
            </a:endParaRPr>
          </a:p>
        </p:txBody>
      </p:sp>
      <p:sp>
        <p:nvSpPr>
          <p:cNvPr id="6" name="Rectangle 3">
            <a:extLst>
              <a:ext uri="{FF2B5EF4-FFF2-40B4-BE49-F238E27FC236}">
                <a16:creationId xmlns:a16="http://schemas.microsoft.com/office/drawing/2014/main" id="{B463191F-C4A9-7A5C-D778-FD6B721E64AE}"/>
              </a:ext>
            </a:extLst>
          </p:cNvPr>
          <p:cNvSpPr>
            <a:spLocks noChangeArrowheads="1"/>
          </p:cNvSpPr>
          <p:nvPr/>
        </p:nvSpPr>
        <p:spPr bwMode="auto">
          <a:xfrm>
            <a:off x="3970178" y="3937872"/>
            <a:ext cx="3287486" cy="566055"/>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solidFill>
                <a:srgbClr val="FF0000"/>
              </a:solidFill>
            </a:endParaRPr>
          </a:p>
        </p:txBody>
      </p:sp>
      <p:sp>
        <p:nvSpPr>
          <p:cNvPr id="7" name="矩形 6">
            <a:extLst>
              <a:ext uri="{FF2B5EF4-FFF2-40B4-BE49-F238E27FC236}">
                <a16:creationId xmlns:a16="http://schemas.microsoft.com/office/drawing/2014/main" id="{A787DC92-A8EF-B62F-8789-DA0451F088DB}"/>
              </a:ext>
            </a:extLst>
          </p:cNvPr>
          <p:cNvSpPr/>
          <p:nvPr/>
        </p:nvSpPr>
        <p:spPr>
          <a:xfrm>
            <a:off x="4805983" y="6330806"/>
            <a:ext cx="2055371"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1  </a:t>
            </a:r>
            <a:r>
              <a:rPr lang="zh-CN" altLang="en-US" sz="1600" dirty="0"/>
              <a:t>打开筛选编辑区</a:t>
            </a:r>
          </a:p>
        </p:txBody>
      </p:sp>
    </p:spTree>
    <p:extLst>
      <p:ext uri="{BB962C8B-B14F-4D97-AF65-F5344CB8AC3E}">
        <p14:creationId xmlns:p14="http://schemas.microsoft.com/office/powerpoint/2010/main" val="266597671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68AF6-7B21-0788-D2A1-B80817843E49}"/>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4B04CCAD-E685-49FE-7C9B-9D32B911FC38}"/>
              </a:ext>
            </a:extLst>
          </p:cNvPr>
          <p:cNvSpPr txBox="1">
            <a:spLocks noChangeArrowheads="1"/>
          </p:cNvSpPr>
          <p:nvPr/>
        </p:nvSpPr>
        <p:spPr bwMode="auto">
          <a:xfrm>
            <a:off x="885372" y="1059893"/>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a:t>
            </a:r>
            <a:r>
              <a:rPr lang="zh-CN" altLang="en-US" sz="1600">
                <a:solidFill>
                  <a:schemeClr val="tx1">
                    <a:lumMod val="65000"/>
                    <a:lumOff val="35000"/>
                  </a:schemeClr>
                </a:solidFill>
              </a:rPr>
              <a:t>单击筛选编辑区左上角的“添加”文字，编辑区会添加一条以表的第一个字段为主体的栏目，此处为</a:t>
            </a:r>
            <a:r>
              <a:rPr lang="en-US" altLang="zh-CN" sz="1600">
                <a:solidFill>
                  <a:schemeClr val="tx1">
                    <a:lumMod val="65000"/>
                    <a:lumOff val="35000"/>
                  </a:schemeClr>
                </a:solidFill>
              </a:rPr>
              <a:t>id</a:t>
            </a:r>
            <a:r>
              <a:rPr lang="zh-CN" altLang="en-US" sz="1600">
                <a:solidFill>
                  <a:schemeClr val="tx1">
                    <a:lumMod val="65000"/>
                    <a:lumOff val="35000"/>
                  </a:schemeClr>
                </a:solidFill>
              </a:rPr>
              <a:t>，单击“</a:t>
            </a:r>
            <a:r>
              <a:rPr lang="en-US" altLang="zh-CN" sz="1600">
                <a:solidFill>
                  <a:schemeClr val="tx1">
                    <a:lumMod val="65000"/>
                    <a:lumOff val="35000"/>
                  </a:schemeClr>
                </a:solidFill>
              </a:rPr>
              <a:t>id”</a:t>
            </a:r>
            <a:r>
              <a:rPr lang="zh-CN" altLang="en-US" sz="1600">
                <a:solidFill>
                  <a:schemeClr val="tx1">
                    <a:lumMod val="65000"/>
                    <a:lumOff val="35000"/>
                  </a:schemeClr>
                </a:solidFill>
              </a:rPr>
              <a:t>文字，打开字段列表，用户可根据实际需求选择字段，如图</a:t>
            </a:r>
            <a:r>
              <a:rPr lang="en-US" altLang="zh-CN" sz="1600">
                <a:solidFill>
                  <a:schemeClr val="tx1">
                    <a:lumMod val="65000"/>
                    <a:lumOff val="35000"/>
                  </a:schemeClr>
                </a:solidFill>
              </a:rPr>
              <a:t>7-2</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E15C5E63-7248-4BC5-7D15-994536917293}"/>
              </a:ext>
            </a:extLst>
          </p:cNvPr>
          <p:cNvSpPr/>
          <p:nvPr/>
        </p:nvSpPr>
        <p:spPr>
          <a:xfrm>
            <a:off x="4807535" y="6330806"/>
            <a:ext cx="1850186"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2  </a:t>
            </a:r>
            <a:r>
              <a:rPr lang="zh-CN" altLang="en-US" sz="1600" dirty="0"/>
              <a:t>添加筛选栏目</a:t>
            </a:r>
          </a:p>
        </p:txBody>
      </p:sp>
      <p:pic>
        <p:nvPicPr>
          <p:cNvPr id="4" name="Picture 2">
            <a:extLst>
              <a:ext uri="{FF2B5EF4-FFF2-40B4-BE49-F238E27FC236}">
                <a16:creationId xmlns:a16="http://schemas.microsoft.com/office/drawing/2014/main" id="{69D704BF-53B5-831D-93F5-2576D3ABB0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6492" y="2021990"/>
            <a:ext cx="8259016" cy="412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07866186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A2547-7C7C-21E0-1674-06A223C176EC}"/>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4E8DADD6-7F79-77F5-90A4-5219A1B782AA}"/>
              </a:ext>
            </a:extLst>
          </p:cNvPr>
          <p:cNvSpPr txBox="1">
            <a:spLocks noChangeArrowheads="1"/>
          </p:cNvSpPr>
          <p:nvPr/>
        </p:nvSpPr>
        <p:spPr bwMode="auto">
          <a:xfrm>
            <a:off x="885372" y="987885"/>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4</a:t>
            </a:r>
            <a:r>
              <a:rPr lang="en-US" altLang="zh-CN" sz="1600">
                <a:solidFill>
                  <a:schemeClr val="tx1">
                    <a:lumMod val="65000"/>
                    <a:lumOff val="35000"/>
                  </a:schemeClr>
                </a:solidFill>
              </a:rPr>
              <a:t></a:t>
            </a:r>
            <a:r>
              <a:rPr lang="zh-CN" altLang="en-US" sz="1600">
                <a:solidFill>
                  <a:schemeClr val="tx1">
                    <a:lumMod val="65000"/>
                    <a:lumOff val="35000"/>
                  </a:schemeClr>
                </a:solidFill>
              </a:rPr>
              <a:t>单击筛选栏目中的“等于”文字，打开关键字列表，列表中包括</a:t>
            </a:r>
            <a:r>
              <a:rPr lang="en-US" altLang="zh-CN" sz="1600">
                <a:solidFill>
                  <a:schemeClr val="tx1">
                    <a:lumMod val="65000"/>
                    <a:lumOff val="35000"/>
                  </a:schemeClr>
                </a:solidFill>
              </a:rPr>
              <a:t>where</a:t>
            </a:r>
            <a:r>
              <a:rPr lang="zh-CN" altLang="en-US" sz="1600">
                <a:solidFill>
                  <a:schemeClr val="tx1">
                    <a:lumMod val="65000"/>
                    <a:lumOff val="35000"/>
                  </a:schemeClr>
                </a:solidFill>
              </a:rPr>
              <a:t>子句中常用的关键字，如不等于、小于和大于等，如图</a:t>
            </a:r>
            <a:r>
              <a:rPr lang="en-US" altLang="zh-CN" sz="1600">
                <a:solidFill>
                  <a:schemeClr val="tx1">
                    <a:lumMod val="65000"/>
                    <a:lumOff val="35000"/>
                  </a:schemeClr>
                </a:solidFill>
              </a:rPr>
              <a:t>7-3</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FC1FDCF4-6CEE-2053-B45F-F814B65A6A1B}"/>
              </a:ext>
            </a:extLst>
          </p:cNvPr>
          <p:cNvSpPr/>
          <p:nvPr/>
        </p:nvSpPr>
        <p:spPr>
          <a:xfrm>
            <a:off x="4807535" y="6258798"/>
            <a:ext cx="2055371"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3  </a:t>
            </a:r>
            <a:r>
              <a:rPr lang="zh-CN" altLang="en-US" sz="1600" dirty="0"/>
              <a:t>打开关键字列表</a:t>
            </a:r>
          </a:p>
        </p:txBody>
      </p:sp>
      <p:pic>
        <p:nvPicPr>
          <p:cNvPr id="4" name="Picture 2">
            <a:extLst>
              <a:ext uri="{FF2B5EF4-FFF2-40B4-BE49-F238E27FC236}">
                <a16:creationId xmlns:a16="http://schemas.microsoft.com/office/drawing/2014/main" id="{61141172-8A2C-6145-2040-041DB14789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7364" y="2070808"/>
            <a:ext cx="7917272" cy="395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29573950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1222D-8618-1EE5-0677-C6BA2923D186}"/>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6EFA336A-A335-78FA-D92D-F40553169D0F}"/>
              </a:ext>
            </a:extLst>
          </p:cNvPr>
          <p:cNvSpPr txBox="1">
            <a:spLocks noChangeArrowheads="1"/>
          </p:cNvSpPr>
          <p:nvPr/>
        </p:nvSpPr>
        <p:spPr bwMode="auto">
          <a:xfrm>
            <a:off x="852522" y="982239"/>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5</a:t>
            </a:r>
            <a:r>
              <a:rPr lang="en-US" altLang="zh-CN" sz="1600">
                <a:solidFill>
                  <a:schemeClr val="tx1">
                    <a:lumMod val="65000"/>
                    <a:lumOff val="35000"/>
                  </a:schemeClr>
                </a:solidFill>
              </a:rPr>
              <a:t></a:t>
            </a:r>
            <a:r>
              <a:rPr lang="zh-CN" altLang="en-US" sz="1600">
                <a:solidFill>
                  <a:schemeClr val="tx1">
                    <a:lumMod val="65000"/>
                    <a:lumOff val="35000"/>
                  </a:schemeClr>
                </a:solidFill>
              </a:rPr>
              <a:t>单击筛选栏目中的“</a:t>
            </a:r>
            <a:r>
              <a:rPr lang="en-US" altLang="zh-CN" sz="1600">
                <a:solidFill>
                  <a:schemeClr val="tx1">
                    <a:lumMod val="65000"/>
                    <a:lumOff val="35000"/>
                  </a:schemeClr>
                </a:solidFill>
              </a:rPr>
              <a:t>&lt;?&gt;”</a:t>
            </a:r>
            <a:r>
              <a:rPr lang="zh-CN" altLang="en-US" sz="1600">
                <a:solidFill>
                  <a:schemeClr val="tx1">
                    <a:lumMod val="65000"/>
                    <a:lumOff val="35000"/>
                  </a:schemeClr>
                </a:solidFill>
              </a:rPr>
              <a:t>文字，打开输入框，在输入框中填写关键字后的值，并单击“确定”按钮，如图</a:t>
            </a:r>
            <a:r>
              <a:rPr lang="en-US" altLang="zh-CN" sz="1600">
                <a:solidFill>
                  <a:schemeClr val="tx1">
                    <a:lumMod val="65000"/>
                    <a:lumOff val="35000"/>
                  </a:schemeClr>
                </a:solidFill>
              </a:rPr>
              <a:t>7-4</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0756EA91-4D5B-A74C-C326-DEA2A9E3E89B}"/>
              </a:ext>
            </a:extLst>
          </p:cNvPr>
          <p:cNvSpPr/>
          <p:nvPr/>
        </p:nvSpPr>
        <p:spPr>
          <a:xfrm>
            <a:off x="5231904" y="5805264"/>
            <a:ext cx="1234633"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4  </a:t>
            </a:r>
            <a:r>
              <a:rPr lang="zh-CN" altLang="en-US" sz="1600" dirty="0"/>
              <a:t>填写值</a:t>
            </a:r>
          </a:p>
        </p:txBody>
      </p:sp>
      <p:pic>
        <p:nvPicPr>
          <p:cNvPr id="4" name="Picture 2">
            <a:extLst>
              <a:ext uri="{FF2B5EF4-FFF2-40B4-BE49-F238E27FC236}">
                <a16:creationId xmlns:a16="http://schemas.microsoft.com/office/drawing/2014/main" id="{0F8E4730-3703-D2F7-5126-6DDA9A5CBF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7164" y="2006606"/>
            <a:ext cx="7291971" cy="3649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2292536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DD072-5954-9D27-1C8C-D679BA97F52A}"/>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31FC32B2-A31B-3047-D9D1-D0CA67A7125F}"/>
              </a:ext>
            </a:extLst>
          </p:cNvPr>
          <p:cNvSpPr txBox="1">
            <a:spLocks noChangeArrowheads="1"/>
          </p:cNvSpPr>
          <p:nvPr/>
        </p:nvSpPr>
        <p:spPr bwMode="auto">
          <a:xfrm>
            <a:off x="885372" y="1026438"/>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6</a:t>
            </a:r>
            <a:r>
              <a:rPr lang="en-US" altLang="zh-CN" sz="1600">
                <a:solidFill>
                  <a:schemeClr val="tx1">
                    <a:lumMod val="65000"/>
                    <a:lumOff val="35000"/>
                  </a:schemeClr>
                </a:solidFill>
              </a:rPr>
              <a:t></a:t>
            </a:r>
            <a:r>
              <a:rPr lang="zh-CN" altLang="en-US" sz="1600">
                <a:solidFill>
                  <a:schemeClr val="tx1">
                    <a:lumMod val="65000"/>
                    <a:lumOff val="35000"/>
                  </a:schemeClr>
                </a:solidFill>
              </a:rPr>
              <a:t>再次单击“添加”按钮，可添加另外的筛选条件，参照以上步骤设置第二个筛选条件，然后单击“</a:t>
            </a:r>
            <a:r>
              <a:rPr lang="en-US" altLang="zh-CN" sz="1600">
                <a:solidFill>
                  <a:schemeClr val="tx1">
                    <a:lumMod val="65000"/>
                    <a:lumOff val="35000"/>
                  </a:schemeClr>
                </a:solidFill>
              </a:rPr>
              <a:t>and”</a:t>
            </a:r>
            <a:r>
              <a:rPr lang="zh-CN" altLang="en-US" sz="1600">
                <a:solidFill>
                  <a:schemeClr val="tx1">
                    <a:lumMod val="65000"/>
                    <a:lumOff val="35000"/>
                  </a:schemeClr>
                </a:solidFill>
              </a:rPr>
              <a:t>按钮，选择两个筛选条件之间的关系，如图</a:t>
            </a:r>
            <a:r>
              <a:rPr lang="en-US" altLang="zh-CN" sz="1600">
                <a:solidFill>
                  <a:schemeClr val="tx1">
                    <a:lumMod val="65000"/>
                    <a:lumOff val="35000"/>
                  </a:schemeClr>
                </a:solidFill>
              </a:rPr>
              <a:t>7-5</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8CA3BFB5-B930-2F86-9FF7-8551E807EAB9}"/>
              </a:ext>
            </a:extLst>
          </p:cNvPr>
          <p:cNvSpPr/>
          <p:nvPr/>
        </p:nvSpPr>
        <p:spPr>
          <a:xfrm>
            <a:off x="5003486" y="5970766"/>
            <a:ext cx="1850186"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5  </a:t>
            </a:r>
            <a:r>
              <a:rPr lang="zh-CN" altLang="en-US" sz="1600" dirty="0"/>
              <a:t>选择筛选关系</a:t>
            </a:r>
          </a:p>
        </p:txBody>
      </p:sp>
      <p:pic>
        <p:nvPicPr>
          <p:cNvPr id="4" name="Picture 2">
            <a:extLst>
              <a:ext uri="{FF2B5EF4-FFF2-40B4-BE49-F238E27FC236}">
                <a16:creationId xmlns:a16="http://schemas.microsoft.com/office/drawing/2014/main" id="{EA409C04-605E-1F00-36EF-D5F5192B8A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7406" y="2089226"/>
            <a:ext cx="7513339" cy="376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8071882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ED7A1-7924-80FC-E7CB-F09A5C87E446}"/>
            </a:ext>
          </a:extLst>
        </p:cNvPr>
        <p:cNvGrpSpPr/>
        <p:nvPr/>
      </p:nvGrpSpPr>
      <p:grpSpPr>
        <a:xfrm>
          <a:off x="0" y="0"/>
          <a:ext cx="0" cy="0"/>
          <a:chOff x="0" y="0"/>
          <a:chExt cx="0" cy="0"/>
        </a:xfrm>
      </p:grpSpPr>
      <p:sp>
        <p:nvSpPr>
          <p:cNvPr id="9" name="文本框 41">
            <a:extLst>
              <a:ext uri="{FF2B5EF4-FFF2-40B4-BE49-F238E27FC236}">
                <a16:creationId xmlns:a16="http://schemas.microsoft.com/office/drawing/2014/main" id="{BD6EBD16-082B-E6F0-5CA8-63B5C7EC5F40}"/>
              </a:ext>
            </a:extLst>
          </p:cNvPr>
          <p:cNvSpPr txBox="1">
            <a:spLocks noChangeArrowheads="1"/>
          </p:cNvSpPr>
          <p:nvPr/>
        </p:nvSpPr>
        <p:spPr bwMode="auto">
          <a:xfrm>
            <a:off x="885372" y="932190"/>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7</a:t>
            </a:r>
            <a:r>
              <a:rPr lang="en-US" altLang="zh-CN" sz="1600">
                <a:solidFill>
                  <a:schemeClr val="tx1">
                    <a:lumMod val="65000"/>
                    <a:lumOff val="35000"/>
                  </a:schemeClr>
                </a:solidFill>
              </a:rPr>
              <a:t></a:t>
            </a:r>
            <a:r>
              <a:rPr lang="zh-CN" altLang="en-US" sz="1600">
                <a:solidFill>
                  <a:schemeClr val="tx1">
                    <a:lumMod val="65000"/>
                    <a:lumOff val="35000"/>
                  </a:schemeClr>
                </a:solidFill>
              </a:rPr>
              <a:t>单击“上移”或“下移”按钮可以调整筛选条件的顺序，如图</a:t>
            </a:r>
            <a:r>
              <a:rPr lang="en-US" altLang="zh-CN" sz="1600">
                <a:solidFill>
                  <a:schemeClr val="tx1">
                    <a:lumMod val="65000"/>
                    <a:lumOff val="35000"/>
                  </a:schemeClr>
                </a:solidFill>
              </a:rPr>
              <a:t>7-6</a:t>
            </a:r>
            <a:r>
              <a:rPr lang="zh-CN" altLang="en-US" sz="1600">
                <a:solidFill>
                  <a:schemeClr val="tx1">
                    <a:lumMod val="65000"/>
                    <a:lumOff val="35000"/>
                  </a:schemeClr>
                </a:solidFill>
              </a:rPr>
              <a:t>所示。</a:t>
            </a:r>
          </a:p>
        </p:txBody>
      </p:sp>
      <p:sp>
        <p:nvSpPr>
          <p:cNvPr id="10" name="矩形 9">
            <a:extLst>
              <a:ext uri="{FF2B5EF4-FFF2-40B4-BE49-F238E27FC236}">
                <a16:creationId xmlns:a16="http://schemas.microsoft.com/office/drawing/2014/main" id="{7FE0518A-7EFE-0660-D2CE-B37BC2DCA15E}"/>
              </a:ext>
            </a:extLst>
          </p:cNvPr>
          <p:cNvSpPr/>
          <p:nvPr/>
        </p:nvSpPr>
        <p:spPr>
          <a:xfrm>
            <a:off x="4667570" y="5587257"/>
            <a:ext cx="2465740"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6  </a:t>
            </a:r>
            <a:r>
              <a:rPr lang="zh-CN" altLang="en-US" sz="1600" dirty="0"/>
              <a:t>调整筛选条件的顺序</a:t>
            </a:r>
          </a:p>
        </p:txBody>
      </p:sp>
      <p:pic>
        <p:nvPicPr>
          <p:cNvPr id="11" name="Picture 2">
            <a:extLst>
              <a:ext uri="{FF2B5EF4-FFF2-40B4-BE49-F238E27FC236}">
                <a16:creationId xmlns:a16="http://schemas.microsoft.com/office/drawing/2014/main" id="{23C3288E-CE3F-FEB1-9D57-90BA80D698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5879" y="1755168"/>
            <a:ext cx="7320241" cy="365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Rectangle 3">
            <a:extLst>
              <a:ext uri="{FF2B5EF4-FFF2-40B4-BE49-F238E27FC236}">
                <a16:creationId xmlns:a16="http://schemas.microsoft.com/office/drawing/2014/main" id="{07A40191-F3FA-BA3F-AC4D-ABF811E2A2CA}"/>
              </a:ext>
            </a:extLst>
          </p:cNvPr>
          <p:cNvSpPr>
            <a:spLocks noChangeArrowheads="1"/>
          </p:cNvSpPr>
          <p:nvPr/>
        </p:nvSpPr>
        <p:spPr bwMode="auto">
          <a:xfrm>
            <a:off x="4522236" y="3640663"/>
            <a:ext cx="824205" cy="213054"/>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solidFill>
                <a:srgbClr val="FF0000"/>
              </a:solidFill>
            </a:endParaRPr>
          </a:p>
        </p:txBody>
      </p:sp>
    </p:spTree>
    <p:extLst>
      <p:ext uri="{BB962C8B-B14F-4D97-AF65-F5344CB8AC3E}">
        <p14:creationId xmlns:p14="http://schemas.microsoft.com/office/powerpoint/2010/main" val="172642386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283EF-18AD-6EF6-EEED-AC1DB4E91B1C}"/>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AD13094A-83A5-2A60-34DA-DC9EB4732B90}"/>
              </a:ext>
            </a:extLst>
          </p:cNvPr>
          <p:cNvSpPr txBox="1">
            <a:spLocks noChangeArrowheads="1"/>
          </p:cNvSpPr>
          <p:nvPr/>
        </p:nvSpPr>
        <p:spPr bwMode="auto">
          <a:xfrm>
            <a:off x="885372" y="954430"/>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8</a:t>
            </a:r>
            <a:r>
              <a:rPr lang="en-US" altLang="zh-CN" sz="1600">
                <a:solidFill>
                  <a:schemeClr val="tx1">
                    <a:lumMod val="65000"/>
                    <a:lumOff val="35000"/>
                  </a:schemeClr>
                </a:solidFill>
              </a:rPr>
              <a:t></a:t>
            </a:r>
            <a:r>
              <a:rPr lang="zh-CN" altLang="en-US" sz="1600">
                <a:solidFill>
                  <a:schemeClr val="tx1">
                    <a:lumMod val="65000"/>
                    <a:lumOff val="35000"/>
                  </a:schemeClr>
                </a:solidFill>
              </a:rPr>
              <a:t>设置完成所有的筛选条件后，单击“应用”按钮，即可执行查询，查询结果会在筛选编辑区下方显示，如图</a:t>
            </a:r>
            <a:r>
              <a:rPr lang="en-US" altLang="zh-CN" sz="1600">
                <a:solidFill>
                  <a:schemeClr val="tx1">
                    <a:lumMod val="65000"/>
                    <a:lumOff val="35000"/>
                  </a:schemeClr>
                </a:solidFill>
              </a:rPr>
              <a:t>7-7</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36AC1846-428D-15F1-266B-6CCD30DF0092}"/>
              </a:ext>
            </a:extLst>
          </p:cNvPr>
          <p:cNvSpPr/>
          <p:nvPr/>
        </p:nvSpPr>
        <p:spPr>
          <a:xfrm>
            <a:off x="5190106" y="5898758"/>
            <a:ext cx="1622560"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7-7  </a:t>
            </a:r>
            <a:r>
              <a:rPr lang="zh-CN" altLang="en-US" sz="1600" dirty="0"/>
              <a:t>执行查询</a:t>
            </a:r>
          </a:p>
        </p:txBody>
      </p:sp>
      <p:pic>
        <p:nvPicPr>
          <p:cNvPr id="4" name="Picture 2">
            <a:extLst>
              <a:ext uri="{FF2B5EF4-FFF2-40B4-BE49-F238E27FC236}">
                <a16:creationId xmlns:a16="http://schemas.microsoft.com/office/drawing/2014/main" id="{6623DB18-7A76-F440-8EB6-0BC6767C01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736" y="2066370"/>
            <a:ext cx="7390428" cy="368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5199319"/>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7C4C2-6CFA-17D7-A34C-B04180C8F750}"/>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D3A68C2B-92DE-C625-555B-22A3B148E913}"/>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E8C33884-AE2A-2235-B2B6-353050AD12EC}"/>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EE55F3CB-895A-7C4B-2B8B-94461DE58B67}"/>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2FF59338-153A-DCA0-F723-C259203C4265}"/>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743A640D-6B91-D894-B95B-10648C479B8E}"/>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161C5B68-4E9E-22E6-53B3-4FB8707F5473}"/>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AC85E133-5B70-9BFA-3AD4-BADD68E2E1E6}"/>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7E301EE8-7577-4345-AF6D-D3B84971B8FB}"/>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2C92A828-AB79-D676-B527-73D8C2989921}"/>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D80F0D1F-E08D-C279-96CB-B7A5AFD38762}"/>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1113EF8E-03E3-2B9F-820B-B0AD84CB4E2B}"/>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6C5D70E9-0B9A-E847-E246-2BF667A3FDBF}"/>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E9AFFF9A-7B64-B506-CC11-D7F5E0D96DB2}"/>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1B63C1F9-A38F-D12C-8367-BD8540B21369}"/>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EA307AA3-3DDC-B2A7-4C69-7E8E00914AE7}"/>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C11BA246-B4EF-249E-39E7-4FEB60752693}"/>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8C0F9F92-E0EF-4E83-73B3-005FF4D1434F}"/>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6D58C601-837F-4FEE-85F9-5E9AE2F5DD9F}"/>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BE9D8AF1-351B-8C17-EF4B-922013BEAD0E}"/>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AC87ED88-09ED-2238-D396-0AC96CEA2911}"/>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81C0D658-CE8B-611A-C920-0378D1338D57}"/>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B36F302F-1DF4-FC02-8F39-4D0182E4677C}"/>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2E26F059-9E22-6B0C-0D28-5A6261C74225}"/>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AF8A18FA-A795-CF08-8BC3-24BFEE7C4F35}"/>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BE86B6BB-1B38-F5C1-F4C5-53778A6319EC}"/>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47813A55-3372-3A25-7E43-6A5215828228}"/>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ECBE83A2-FCEE-C07B-8185-76F760772F4E}"/>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E01D1BE0-C152-C90A-EBEF-50FA019BA7E8}"/>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9966A980-C1D1-985D-CC2D-28D3FB2D649E}"/>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F59B33F5-B9C5-7D6B-20D7-AB077CE19014}"/>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68277329-0BB5-82C1-78AA-5BEBEAEC42DF}"/>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45286B00-3628-8446-8978-C8E28367F5F7}"/>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5FBA4779-21C3-7354-CAE7-56E387C2AFFC}"/>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62D23A14-861A-9893-18AD-BA3950DF7310}"/>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5A4B7B5C-81F6-C5BF-6FBC-B5C58C8FA39D}"/>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16FE2D33-3665-2DEA-8E22-44BE539895F4}"/>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8AC8BACD-7836-70B4-C820-3A3B9806201F}"/>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AF4DBC69-9CBA-C182-1213-9289E6C18DEA}"/>
              </a:ext>
            </a:extLst>
          </p:cNvPr>
          <p:cNvCxnSpPr/>
          <p:nvPr/>
        </p:nvCxnSpPr>
        <p:spPr>
          <a:xfrm>
            <a:off x="5107029" y="2825648"/>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F2F14A95-01D2-0B6A-17C8-06F1615FBB11}"/>
              </a:ext>
            </a:extLst>
          </p:cNvPr>
          <p:cNvSpPr txBox="1">
            <a:spLocks noChangeArrowheads="1"/>
          </p:cNvSpPr>
          <p:nvPr/>
        </p:nvSpPr>
        <p:spPr bwMode="auto">
          <a:xfrm>
            <a:off x="4261303" y="3109306"/>
            <a:ext cx="5645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4800" b="1" noProof="1">
                <a:solidFill>
                  <a:schemeClr val="bg1"/>
                </a:solidFill>
                <a:latin typeface="微软雅黑" pitchFamily="34" charset="-122"/>
                <a:ea typeface="经典综艺体简" pitchFamily="49" charset="-122"/>
              </a:rPr>
              <a:t>3</a:t>
            </a:r>
          </a:p>
        </p:txBody>
      </p:sp>
      <p:sp>
        <p:nvSpPr>
          <p:cNvPr id="41" name="文本框 52">
            <a:extLst>
              <a:ext uri="{FF2B5EF4-FFF2-40B4-BE49-F238E27FC236}">
                <a16:creationId xmlns:a16="http://schemas.microsoft.com/office/drawing/2014/main" id="{BF8C46A6-1392-67FD-44DB-75B4B352D55D}"/>
              </a:ext>
            </a:extLst>
          </p:cNvPr>
          <p:cNvSpPr txBox="1">
            <a:spLocks noChangeArrowheads="1"/>
          </p:cNvSpPr>
          <p:nvPr/>
        </p:nvSpPr>
        <p:spPr bwMode="auto">
          <a:xfrm>
            <a:off x="5104611" y="3182458"/>
            <a:ext cx="71865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4200" b="1" noProof="1">
                <a:solidFill>
                  <a:schemeClr val="bg1"/>
                </a:solidFill>
                <a:latin typeface="微软雅黑" pitchFamily="34" charset="-122"/>
              </a:rPr>
              <a:t>聚合函数和分组数据记录查询</a:t>
            </a:r>
          </a:p>
        </p:txBody>
      </p:sp>
    </p:spTree>
    <p:extLst>
      <p:ext uri="{BB962C8B-B14F-4D97-AF65-F5344CB8AC3E}">
        <p14:creationId xmlns:p14="http://schemas.microsoft.com/office/powerpoint/2010/main" val="348169502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6D737-87FB-1796-D9BE-E7408291A2D7}"/>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3801329D-1270-B395-B5A4-BA0FD518429F}"/>
              </a:ext>
            </a:extLst>
          </p:cNvPr>
          <p:cNvGrpSpPr/>
          <p:nvPr/>
        </p:nvGrpSpPr>
        <p:grpSpPr>
          <a:xfrm>
            <a:off x="670768" y="1259462"/>
            <a:ext cx="10850465" cy="1077486"/>
            <a:chOff x="784806" y="1387172"/>
            <a:chExt cx="10850465" cy="1077486"/>
          </a:xfrm>
        </p:grpSpPr>
        <p:grpSp>
          <p:nvGrpSpPr>
            <p:cNvPr id="5" name="组合 4">
              <a:extLst>
                <a:ext uri="{FF2B5EF4-FFF2-40B4-BE49-F238E27FC236}">
                  <a16:creationId xmlns:a16="http://schemas.microsoft.com/office/drawing/2014/main" id="{26E20A2E-B075-F4D2-75C6-5DA793257243}"/>
                </a:ext>
              </a:extLst>
            </p:cNvPr>
            <p:cNvGrpSpPr/>
            <p:nvPr/>
          </p:nvGrpSpPr>
          <p:grpSpPr>
            <a:xfrm>
              <a:off x="784806" y="1387172"/>
              <a:ext cx="10850465" cy="1077486"/>
              <a:chOff x="812799" y="1508963"/>
              <a:chExt cx="10850465" cy="1658273"/>
            </a:xfrm>
          </p:grpSpPr>
          <p:sp>
            <p:nvSpPr>
              <p:cNvPr id="7" name="íṩľíḍè-圆角矩形 61">
                <a:extLst>
                  <a:ext uri="{FF2B5EF4-FFF2-40B4-BE49-F238E27FC236}">
                    <a16:creationId xmlns:a16="http://schemas.microsoft.com/office/drawing/2014/main" id="{E49FCFAD-D90D-2CD1-7E6A-DB4B8AEE103A}"/>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íṩľíḍè-圆角矩形 61">
                <a:extLst>
                  <a:ext uri="{FF2B5EF4-FFF2-40B4-BE49-F238E27FC236}">
                    <a16:creationId xmlns:a16="http://schemas.microsoft.com/office/drawing/2014/main" id="{09E31A36-3099-744E-BA99-580545599613}"/>
                  </a:ext>
                </a:extLst>
              </p:cNvPr>
              <p:cNvSpPr/>
              <p:nvPr/>
            </p:nvSpPr>
            <p:spPr>
              <a:xfrm>
                <a:off x="906109" y="158682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6" name="文本框 41">
              <a:extLst>
                <a:ext uri="{FF2B5EF4-FFF2-40B4-BE49-F238E27FC236}">
                  <a16:creationId xmlns:a16="http://schemas.microsoft.com/office/drawing/2014/main" id="{9346BC02-4A2F-328F-FD63-60BBBD1FA098}"/>
                </a:ext>
              </a:extLst>
            </p:cNvPr>
            <p:cNvSpPr txBox="1">
              <a:spLocks noChangeArrowheads="1"/>
            </p:cNvSpPr>
            <p:nvPr/>
          </p:nvSpPr>
          <p:spPr bwMode="auto">
            <a:xfrm>
              <a:off x="970383" y="1513488"/>
              <a:ext cx="10356981" cy="7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在数据库中，通常需要进行一些</a:t>
              </a:r>
              <a:r>
                <a:rPr lang="zh-CN" altLang="en-US">
                  <a:solidFill>
                    <a:srgbClr val="FF0000"/>
                  </a:solidFill>
                </a:rPr>
                <a:t>数据汇总</a:t>
              </a:r>
              <a:r>
                <a:rPr lang="zh-CN" altLang="en-US"/>
                <a:t>操作。比如，要统计汇总商品种类或者统计整个公司的员工数等，此时就用到了</a:t>
              </a:r>
              <a:r>
                <a:rPr lang="zh-CN" altLang="en-US">
                  <a:solidFill>
                    <a:srgbClr val="FF0000"/>
                  </a:solidFill>
                </a:rPr>
                <a:t>聚合函数</a:t>
              </a:r>
              <a:r>
                <a:rPr lang="zh-CN" altLang="en-US"/>
                <a:t>。</a:t>
              </a:r>
              <a:r>
                <a:rPr lang="en-US" altLang="zh-CN"/>
                <a:t>MySQL</a:t>
              </a:r>
              <a:r>
                <a:rPr lang="zh-CN" altLang="en-US"/>
                <a:t>所支持的聚合函数一共有以下</a:t>
              </a:r>
              <a:r>
                <a:rPr lang="en-US" altLang="zh-CN"/>
                <a:t>5</a:t>
              </a:r>
              <a:r>
                <a:rPr lang="zh-CN" altLang="en-US"/>
                <a:t>种。</a:t>
              </a:r>
            </a:p>
          </p:txBody>
        </p:sp>
      </p:grpSp>
      <p:sp>
        <p:nvSpPr>
          <p:cNvPr id="3" name="文本框 10">
            <a:extLst>
              <a:ext uri="{FF2B5EF4-FFF2-40B4-BE49-F238E27FC236}">
                <a16:creationId xmlns:a16="http://schemas.microsoft.com/office/drawing/2014/main" id="{3C2893A0-5FBF-6FDC-7EB1-AE8763158177}"/>
              </a:ext>
            </a:extLst>
          </p:cNvPr>
          <p:cNvSpPr txBox="1">
            <a:spLocks noChangeArrowheads="1"/>
          </p:cNvSpPr>
          <p:nvPr/>
        </p:nvSpPr>
        <p:spPr bwMode="auto">
          <a:xfrm>
            <a:off x="955941" y="4570052"/>
            <a:ext cx="10426887" cy="102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noProof="1"/>
              <a:t>实际应用中，聚合函数通常与分组查询一起使用。</a:t>
            </a:r>
            <a:r>
              <a:rPr lang="zh-CN" altLang="en-US" noProof="1">
                <a:solidFill>
                  <a:srgbClr val="FF0000"/>
                </a:solidFill>
              </a:rPr>
              <a:t>分组查询</a:t>
            </a:r>
            <a:r>
              <a:rPr lang="zh-CN" altLang="en-US" noProof="1"/>
              <a:t>就是按照某个字段对数据记录进行分组，比如前面用到的</a:t>
            </a:r>
            <a:r>
              <a:rPr lang="en-US" altLang="zh-CN" noProof="1"/>
              <a:t>goods</a:t>
            </a:r>
            <a:r>
              <a:rPr lang="zh-CN" altLang="en-US" noProof="1"/>
              <a:t>表，可以按照商品类别对记录进行分组，然后使用聚合函数统计每个类别下的商品数量。</a:t>
            </a:r>
            <a:endParaRPr lang="zh-CN" altLang="en-US"/>
          </a:p>
        </p:txBody>
      </p:sp>
      <p:sp>
        <p:nvSpPr>
          <p:cNvPr id="4" name="文本框 41">
            <a:extLst>
              <a:ext uri="{FF2B5EF4-FFF2-40B4-BE49-F238E27FC236}">
                <a16:creationId xmlns:a16="http://schemas.microsoft.com/office/drawing/2014/main" id="{6D434F0A-8EAE-90FB-F0FB-339015A638F0}"/>
              </a:ext>
            </a:extLst>
          </p:cNvPr>
          <p:cNvSpPr txBox="1">
            <a:spLocks noChangeArrowheads="1"/>
          </p:cNvSpPr>
          <p:nvPr/>
        </p:nvSpPr>
        <p:spPr bwMode="auto">
          <a:xfrm>
            <a:off x="858210" y="2582809"/>
            <a:ext cx="10504879" cy="185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ts val="2800"/>
              </a:lnSpc>
              <a:buFont typeface="Wingdings" panose="05000000000000000000" pitchFamily="2" charset="2"/>
              <a:buChar char="u"/>
            </a:pPr>
            <a:r>
              <a:rPr lang="en-US" altLang="zh-CN">
                <a:solidFill>
                  <a:srgbClr val="FF0000"/>
                </a:solidFill>
              </a:rPr>
              <a:t>COUNT()</a:t>
            </a:r>
            <a:r>
              <a:rPr lang="zh-CN" altLang="en-US">
                <a:solidFill>
                  <a:srgbClr val="FF0000"/>
                </a:solidFill>
              </a:rPr>
              <a:t>函数：</a:t>
            </a:r>
            <a:r>
              <a:rPr lang="zh-CN" altLang="en-US"/>
              <a:t>计算表中记录的条数。</a:t>
            </a:r>
          </a:p>
          <a:p>
            <a:pPr marL="285750" indent="-285750" algn="just" eaLnBrk="1" hangingPunct="1">
              <a:lnSpc>
                <a:spcPts val="2800"/>
              </a:lnSpc>
              <a:buFont typeface="Wingdings" panose="05000000000000000000" pitchFamily="2" charset="2"/>
              <a:buChar char="u"/>
            </a:pPr>
            <a:r>
              <a:rPr lang="en-US" altLang="zh-CN">
                <a:solidFill>
                  <a:srgbClr val="FF0000"/>
                </a:solidFill>
              </a:rPr>
              <a:t>SUM()</a:t>
            </a:r>
            <a:r>
              <a:rPr lang="zh-CN" altLang="en-US">
                <a:solidFill>
                  <a:srgbClr val="FF0000"/>
                </a:solidFill>
              </a:rPr>
              <a:t>函数：</a:t>
            </a:r>
            <a:r>
              <a:rPr lang="zh-CN" altLang="en-US"/>
              <a:t>计算字段值的总和。</a:t>
            </a:r>
          </a:p>
          <a:p>
            <a:pPr marL="285750" indent="-285750" algn="just" eaLnBrk="1" hangingPunct="1">
              <a:lnSpc>
                <a:spcPts val="2800"/>
              </a:lnSpc>
              <a:buFont typeface="Wingdings" panose="05000000000000000000" pitchFamily="2" charset="2"/>
              <a:buChar char="u"/>
            </a:pPr>
            <a:r>
              <a:rPr lang="en-US" altLang="zh-CN">
                <a:solidFill>
                  <a:srgbClr val="FF0000"/>
                </a:solidFill>
              </a:rPr>
              <a:t>AVG()</a:t>
            </a:r>
            <a:r>
              <a:rPr lang="zh-CN" altLang="en-US">
                <a:solidFill>
                  <a:srgbClr val="FF0000"/>
                </a:solidFill>
              </a:rPr>
              <a:t>函数：</a:t>
            </a:r>
            <a:r>
              <a:rPr lang="zh-CN" altLang="en-US"/>
              <a:t>计算字段值的平均值。</a:t>
            </a:r>
          </a:p>
          <a:p>
            <a:pPr marL="285750" indent="-285750" algn="just" eaLnBrk="1" hangingPunct="1">
              <a:lnSpc>
                <a:spcPts val="2800"/>
              </a:lnSpc>
              <a:buFont typeface="Wingdings" panose="05000000000000000000" pitchFamily="2" charset="2"/>
              <a:buChar char="u"/>
            </a:pPr>
            <a:r>
              <a:rPr lang="en-US" altLang="zh-CN">
                <a:solidFill>
                  <a:srgbClr val="FF0000"/>
                </a:solidFill>
              </a:rPr>
              <a:t>MAX()</a:t>
            </a:r>
            <a:r>
              <a:rPr lang="zh-CN" altLang="en-US">
                <a:solidFill>
                  <a:srgbClr val="FF0000"/>
                </a:solidFill>
              </a:rPr>
              <a:t>函数：</a:t>
            </a:r>
            <a:r>
              <a:rPr lang="zh-CN" altLang="en-US"/>
              <a:t>查询表中字段值的最大值。</a:t>
            </a:r>
          </a:p>
          <a:p>
            <a:pPr marL="285750" indent="-285750" algn="just" eaLnBrk="1" hangingPunct="1">
              <a:lnSpc>
                <a:spcPts val="2800"/>
              </a:lnSpc>
              <a:buFont typeface="Wingdings" panose="05000000000000000000" pitchFamily="2" charset="2"/>
              <a:buChar char="u"/>
            </a:pPr>
            <a:r>
              <a:rPr lang="en-US" altLang="zh-CN">
                <a:solidFill>
                  <a:srgbClr val="FF0000"/>
                </a:solidFill>
              </a:rPr>
              <a:t>MIN()</a:t>
            </a:r>
            <a:r>
              <a:rPr lang="zh-CN" altLang="en-US">
                <a:solidFill>
                  <a:srgbClr val="FF0000"/>
                </a:solidFill>
              </a:rPr>
              <a:t>函数：</a:t>
            </a:r>
            <a:r>
              <a:rPr lang="zh-CN" altLang="en-US"/>
              <a:t>查询表中字段值的最小值。</a:t>
            </a:r>
          </a:p>
        </p:txBody>
      </p:sp>
    </p:spTree>
    <p:extLst>
      <p:ext uri="{BB962C8B-B14F-4D97-AF65-F5344CB8AC3E}">
        <p14:creationId xmlns:p14="http://schemas.microsoft.com/office/powerpoint/2010/main" val="402722550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22DFB-A24E-C845-205A-B533308D7444}"/>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92DFCF11-894F-911E-39AD-7DEC73331C01}"/>
              </a:ext>
            </a:extLst>
          </p:cNvPr>
          <p:cNvSpPr txBox="1">
            <a:spLocks noChangeArrowheads="1"/>
          </p:cNvSpPr>
          <p:nvPr/>
        </p:nvSpPr>
        <p:spPr bwMode="auto">
          <a:xfrm>
            <a:off x="582424" y="1415792"/>
            <a:ext cx="110333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r>
              <a:rPr lang="zh-CN" altLang="en-US" noProof="1"/>
              <a:t>使用聚合函数查询的基本语法形式如下：</a:t>
            </a:r>
            <a:endParaRPr lang="zh-CN" altLang="en-US"/>
          </a:p>
        </p:txBody>
      </p:sp>
      <p:sp>
        <p:nvSpPr>
          <p:cNvPr id="3" name="矩形 2">
            <a:extLst>
              <a:ext uri="{FF2B5EF4-FFF2-40B4-BE49-F238E27FC236}">
                <a16:creationId xmlns:a16="http://schemas.microsoft.com/office/drawing/2014/main" id="{0E19A50E-5AB6-8647-9F47-A8B16B0A9E84}"/>
              </a:ext>
            </a:extLst>
          </p:cNvPr>
          <p:cNvSpPr/>
          <p:nvPr/>
        </p:nvSpPr>
        <p:spPr>
          <a:xfrm>
            <a:off x="1130166" y="1899477"/>
            <a:ext cx="10052154" cy="50093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B29183A5-6BE1-7E6C-5EB5-269BE4AD279A}"/>
              </a:ext>
            </a:extLst>
          </p:cNvPr>
          <p:cNvSpPr txBox="1">
            <a:spLocks noChangeArrowheads="1"/>
          </p:cNvSpPr>
          <p:nvPr/>
        </p:nvSpPr>
        <p:spPr bwMode="auto">
          <a:xfrm>
            <a:off x="2158062" y="1939395"/>
            <a:ext cx="8478042"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function(*|col_num) FROM table_name WHERE CONDITION</a:t>
            </a:r>
          </a:p>
        </p:txBody>
      </p:sp>
      <p:sp>
        <p:nvSpPr>
          <p:cNvPr id="5" name="文本框 10">
            <a:extLst>
              <a:ext uri="{FF2B5EF4-FFF2-40B4-BE49-F238E27FC236}">
                <a16:creationId xmlns:a16="http://schemas.microsoft.com/office/drawing/2014/main" id="{E8081B94-7648-CEA3-701C-66F75F0619F9}"/>
              </a:ext>
            </a:extLst>
          </p:cNvPr>
          <p:cNvSpPr txBox="1">
            <a:spLocks noChangeArrowheads="1"/>
          </p:cNvSpPr>
          <p:nvPr/>
        </p:nvSpPr>
        <p:spPr bwMode="auto">
          <a:xfrm>
            <a:off x="576197" y="2482630"/>
            <a:ext cx="110333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r>
              <a:rPr lang="zh-CN" altLang="en-US" noProof="1"/>
              <a:t>本节依然以</a:t>
            </a:r>
            <a:r>
              <a:rPr lang="en-US" altLang="zh-CN" noProof="1"/>
              <a:t>db_shop</a:t>
            </a:r>
            <a:r>
              <a:rPr lang="zh-CN" altLang="en-US" noProof="1"/>
              <a:t>数据库中的</a:t>
            </a:r>
            <a:r>
              <a:rPr lang="en-US" altLang="zh-CN" noProof="1"/>
              <a:t>goods</a:t>
            </a:r>
            <a:r>
              <a:rPr lang="zh-CN" altLang="en-US" noProof="1"/>
              <a:t>表为例进行操作，在操作之前，先执行以下语句，向数据表中追加</a:t>
            </a:r>
            <a:r>
              <a:rPr lang="en-US" altLang="zh-CN" noProof="1"/>
              <a:t>5</a:t>
            </a:r>
            <a:r>
              <a:rPr lang="zh-CN" altLang="en-US" noProof="1"/>
              <a:t>条记录。</a:t>
            </a:r>
            <a:endParaRPr lang="zh-CN" altLang="en-US"/>
          </a:p>
        </p:txBody>
      </p:sp>
      <p:sp>
        <p:nvSpPr>
          <p:cNvPr id="6" name="矩形 5">
            <a:extLst>
              <a:ext uri="{FF2B5EF4-FFF2-40B4-BE49-F238E27FC236}">
                <a16:creationId xmlns:a16="http://schemas.microsoft.com/office/drawing/2014/main" id="{170E18E7-0CFF-8041-B14E-979A399FF347}"/>
              </a:ext>
            </a:extLst>
          </p:cNvPr>
          <p:cNvSpPr/>
          <p:nvPr/>
        </p:nvSpPr>
        <p:spPr>
          <a:xfrm>
            <a:off x="1123939" y="3236913"/>
            <a:ext cx="10052154" cy="220529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89A0444B-D50F-8156-D2A3-5D4267724DEF}"/>
              </a:ext>
            </a:extLst>
          </p:cNvPr>
          <p:cNvSpPr txBox="1">
            <a:spLocks noChangeArrowheads="1"/>
          </p:cNvSpPr>
          <p:nvPr/>
        </p:nvSpPr>
        <p:spPr bwMode="auto">
          <a:xfrm>
            <a:off x="2151835" y="3314156"/>
            <a:ext cx="8478042" cy="1984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INSERT INTO goods(id,type,name,price,num,add_time)</a:t>
            </a:r>
          </a:p>
          <a:p>
            <a:pPr eaLnBrk="1" hangingPunct="1">
              <a:lnSpc>
                <a:spcPts val="2500"/>
              </a:lnSpc>
            </a:pPr>
            <a:r>
              <a:rPr lang="en-US" altLang="zh-CN" sz="1600">
                <a:solidFill>
                  <a:srgbClr val="FF0000"/>
                </a:solidFill>
              </a:rPr>
              <a:t>VALUES(6,'</a:t>
            </a:r>
            <a:r>
              <a:rPr lang="zh-CN" altLang="en-US" sz="1600">
                <a:solidFill>
                  <a:srgbClr val="FF0000"/>
                </a:solidFill>
              </a:rPr>
              <a:t>书籍</a:t>
            </a:r>
            <a:r>
              <a:rPr lang="en-US" altLang="zh-CN" sz="1600">
                <a:solidFill>
                  <a:srgbClr val="FF0000"/>
                </a:solidFill>
              </a:rPr>
              <a:t>','</a:t>
            </a:r>
            <a:r>
              <a:rPr lang="zh-CN" altLang="en-US" sz="1600">
                <a:solidFill>
                  <a:srgbClr val="FF0000"/>
                </a:solidFill>
              </a:rPr>
              <a:t>论语</a:t>
            </a:r>
            <a:r>
              <a:rPr lang="en-US" altLang="zh-CN" sz="1600">
                <a:solidFill>
                  <a:srgbClr val="FF0000"/>
                </a:solidFill>
              </a:rPr>
              <a:t>',109,50,'2018-01-03 13:40:40'),</a:t>
            </a:r>
          </a:p>
          <a:p>
            <a:pPr eaLnBrk="1" hangingPunct="1">
              <a:lnSpc>
                <a:spcPts val="2500"/>
              </a:lnSpc>
            </a:pPr>
            <a:r>
              <a:rPr lang="en-US" altLang="zh-CN" sz="1600">
                <a:solidFill>
                  <a:srgbClr val="FF0000"/>
                </a:solidFill>
              </a:rPr>
              <a:t>(7,'</a:t>
            </a:r>
            <a:r>
              <a:rPr lang="zh-CN" altLang="en-US" sz="1600">
                <a:solidFill>
                  <a:srgbClr val="FF0000"/>
                </a:solidFill>
              </a:rPr>
              <a:t>水果</a:t>
            </a:r>
            <a:r>
              <a:rPr lang="en-US" altLang="zh-CN" sz="1600">
                <a:solidFill>
                  <a:srgbClr val="FF0000"/>
                </a:solidFill>
              </a:rPr>
              <a:t>','</a:t>
            </a:r>
            <a:r>
              <a:rPr lang="zh-CN" altLang="en-US" sz="1600">
                <a:solidFill>
                  <a:srgbClr val="FF0000"/>
                </a:solidFill>
              </a:rPr>
              <a:t>西瓜</a:t>
            </a:r>
            <a:r>
              <a:rPr lang="en-US" altLang="zh-CN" sz="1600">
                <a:solidFill>
                  <a:srgbClr val="FF0000"/>
                </a:solidFill>
              </a:rPr>
              <a:t>',1.5,null,'2018-02-05 13:40:40'),</a:t>
            </a:r>
          </a:p>
          <a:p>
            <a:pPr eaLnBrk="1" hangingPunct="1">
              <a:lnSpc>
                <a:spcPts val="2500"/>
              </a:lnSpc>
            </a:pPr>
            <a:r>
              <a:rPr lang="en-US" altLang="zh-CN" sz="1600">
                <a:solidFill>
                  <a:srgbClr val="FF0000"/>
                </a:solidFill>
              </a:rPr>
              <a:t>(8,'</a:t>
            </a:r>
            <a:r>
              <a:rPr lang="zh-CN" altLang="en-US" sz="1600">
                <a:solidFill>
                  <a:srgbClr val="FF0000"/>
                </a:solidFill>
              </a:rPr>
              <a:t>水果</a:t>
            </a:r>
            <a:r>
              <a:rPr lang="en-US" altLang="zh-CN" sz="1600">
                <a:solidFill>
                  <a:srgbClr val="FF0000"/>
                </a:solidFill>
              </a:rPr>
              <a:t>','</a:t>
            </a:r>
            <a:r>
              <a:rPr lang="zh-CN" altLang="en-US" sz="1600">
                <a:solidFill>
                  <a:srgbClr val="FF0000"/>
                </a:solidFill>
              </a:rPr>
              <a:t>苹果</a:t>
            </a:r>
            <a:r>
              <a:rPr lang="en-US" altLang="zh-CN" sz="1600">
                <a:solidFill>
                  <a:srgbClr val="FF0000"/>
                </a:solidFill>
              </a:rPr>
              <a:t>',3,100,'2018-03-05 13:40:40'),</a:t>
            </a:r>
          </a:p>
          <a:p>
            <a:pPr eaLnBrk="1" hangingPunct="1">
              <a:lnSpc>
                <a:spcPts val="2500"/>
              </a:lnSpc>
            </a:pPr>
            <a:r>
              <a:rPr lang="en-US" altLang="zh-CN" sz="1600">
                <a:solidFill>
                  <a:srgbClr val="FF0000"/>
                </a:solidFill>
              </a:rPr>
              <a:t>(9,'</a:t>
            </a:r>
            <a:r>
              <a:rPr lang="zh-CN" altLang="en-US" sz="1600">
                <a:solidFill>
                  <a:srgbClr val="FF0000"/>
                </a:solidFill>
              </a:rPr>
              <a:t>服饰</a:t>
            </a:r>
            <a:r>
              <a:rPr lang="en-US" altLang="zh-CN" sz="1600">
                <a:solidFill>
                  <a:srgbClr val="FF0000"/>
                </a:solidFill>
              </a:rPr>
              <a:t>','</a:t>
            </a:r>
            <a:r>
              <a:rPr lang="zh-CN" altLang="en-US" sz="1600">
                <a:solidFill>
                  <a:srgbClr val="FF0000"/>
                </a:solidFill>
              </a:rPr>
              <a:t>牛仔裤</a:t>
            </a:r>
            <a:r>
              <a:rPr lang="en-US" altLang="zh-CN" sz="1600">
                <a:solidFill>
                  <a:srgbClr val="FF0000"/>
                </a:solidFill>
              </a:rPr>
              <a:t>',120,10,'2018-05-04 13:40:40'),</a:t>
            </a:r>
          </a:p>
          <a:p>
            <a:pPr eaLnBrk="1" hangingPunct="1">
              <a:lnSpc>
                <a:spcPts val="2500"/>
              </a:lnSpc>
            </a:pPr>
            <a:r>
              <a:rPr lang="en-US" altLang="zh-CN" sz="1600">
                <a:solidFill>
                  <a:srgbClr val="FF0000"/>
                </a:solidFill>
              </a:rPr>
              <a:t>(10,'</a:t>
            </a:r>
            <a:r>
              <a:rPr lang="zh-CN" altLang="en-US" sz="1600">
                <a:solidFill>
                  <a:srgbClr val="FF0000"/>
                </a:solidFill>
              </a:rPr>
              <a:t>书籍</a:t>
            </a:r>
            <a:r>
              <a:rPr lang="en-US" altLang="zh-CN" sz="1600">
                <a:solidFill>
                  <a:srgbClr val="FF0000"/>
                </a:solidFill>
              </a:rPr>
              <a:t>','</a:t>
            </a:r>
            <a:r>
              <a:rPr lang="zh-CN" altLang="en-US" sz="1600">
                <a:solidFill>
                  <a:srgbClr val="FF0000"/>
                </a:solidFill>
              </a:rPr>
              <a:t>红楼梦</a:t>
            </a:r>
            <a:r>
              <a:rPr lang="en-US" altLang="zh-CN" sz="1600">
                <a:solidFill>
                  <a:srgbClr val="FF0000"/>
                </a:solidFill>
              </a:rPr>
              <a:t>',50.5,15,'2018-05-06 13:40:40');</a:t>
            </a:r>
          </a:p>
        </p:txBody>
      </p:sp>
    </p:spTree>
    <p:extLst>
      <p:ext uri="{BB962C8B-B14F-4D97-AF65-F5344CB8AC3E}">
        <p14:creationId xmlns:p14="http://schemas.microsoft.com/office/powerpoint/2010/main" val="144695255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4CAA8-7E28-A108-BCC1-0B289D365965}"/>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328B2DC2-9812-0535-1A72-F34F1DEB50B0}"/>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1D515974-8E31-7EB0-3D51-F540E4CA63D3}"/>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600854F0-A2F2-A07C-848F-3850A1D1933B}"/>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6C0CD637-B427-D04E-F122-D341210C1A96}"/>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C126C2CC-1B81-8A3F-B695-0C3CCBBCCD8C}"/>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3361DC45-CAEC-8F3E-9601-EED61DF69E9D}"/>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F72C2179-ADC3-1C8E-F88E-8A21ECAB9592}"/>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14713B59-B1E0-38D0-295D-842392DC1EC6}"/>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A254C4F7-452A-3412-1C84-2ABF7E6202D2}"/>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85938002-74C7-F2DF-1CE9-1C9D07D1C5B6}"/>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97DD7E9C-3FDE-CD26-F272-C11BB74B4964}"/>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706E4EC7-5F13-9A0E-E3FF-F3045C12FAAC}"/>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ED2AFBBC-8E01-DD02-EA19-B113C2EEE6D5}"/>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2F8EAF7A-31EE-2AA3-66AF-A9E9C333812D}"/>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ADE1B205-7010-D10F-A0FF-0F69D79878E0}"/>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CFA4AA21-DA19-461B-F3E4-B43894B70887}"/>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ED96F749-311D-3840-D756-BD02261C65E1}"/>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0D16507D-FB7D-F424-B9F2-373CD698FD00}"/>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F875BC56-AA94-A917-562A-4228858ABCDB}"/>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9A47E171-693F-5A1F-0872-A7C333AC6EBF}"/>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A68DFD4C-683B-7EA7-08F0-DF806EC03B52}"/>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61E30882-C499-77AB-4AB8-DBCB3BB17E4A}"/>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4EB244AB-B47D-63CC-8C4E-FCA1B814883D}"/>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D08F9E2F-2BBB-963A-6F63-EDDFBD94864C}"/>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ABD76D0B-1CFE-5503-B269-6A20312EBE33}"/>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D9DA6E05-66AD-3CB8-A7B5-79AA63614815}"/>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4D72111C-A943-C48E-098E-5EBF2683BF8C}"/>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2C933BEF-55BD-0865-0A4F-ADBB65819FFE}"/>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136F9C20-3475-5E2B-8A19-AF1500A0F2D7}"/>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CD70A824-8250-4C50-E5DC-A822DB011C2E}"/>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3E45A94A-A769-8939-01B5-0C425079CE18}"/>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5BE710D5-AB3D-830A-0AC7-70C9C871C48C}"/>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7216607C-7EB3-B409-0188-EE2D04B443D8}"/>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9DF0C0E9-8ED7-2C0B-C27B-33C0A58C4EFC}"/>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A9A35EFD-51F6-7887-8684-28CD11DB806E}"/>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5C425C69-E1D7-5DBE-5180-ADC0D0825918}"/>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3B2A814E-118A-A454-4D7F-DB45AB504267}"/>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9C839DC5-5906-25CB-C593-45E32676A05D}"/>
              </a:ext>
            </a:extLst>
          </p:cNvPr>
          <p:cNvCxnSpPr/>
          <p:nvPr/>
        </p:nvCxnSpPr>
        <p:spPr>
          <a:xfrm>
            <a:off x="5442945"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11177AA3-DAD1-CC0E-0DC9-7D27D37511B7}"/>
              </a:ext>
            </a:extLst>
          </p:cNvPr>
          <p:cNvSpPr txBox="1">
            <a:spLocks noChangeArrowheads="1"/>
          </p:cNvSpPr>
          <p:nvPr/>
        </p:nvSpPr>
        <p:spPr bwMode="auto">
          <a:xfrm>
            <a:off x="4329935"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2</a:t>
            </a:r>
          </a:p>
        </p:txBody>
      </p:sp>
      <p:sp>
        <p:nvSpPr>
          <p:cNvPr id="41" name="文本框 52">
            <a:extLst>
              <a:ext uri="{FF2B5EF4-FFF2-40B4-BE49-F238E27FC236}">
                <a16:creationId xmlns:a16="http://schemas.microsoft.com/office/drawing/2014/main" id="{65DF658E-0F75-DC53-79B0-3E9E59C1070F}"/>
              </a:ext>
            </a:extLst>
          </p:cNvPr>
          <p:cNvSpPr txBox="1">
            <a:spLocks noChangeArrowheads="1"/>
          </p:cNvSpPr>
          <p:nvPr/>
        </p:nvSpPr>
        <p:spPr bwMode="auto">
          <a:xfrm>
            <a:off x="5533837" y="3117141"/>
            <a:ext cx="634019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000" b="1" noProof="1">
                <a:solidFill>
                  <a:schemeClr val="bg1"/>
                </a:solidFill>
                <a:latin typeface="微软雅黑" pitchFamily="34" charset="-122"/>
              </a:rPr>
              <a:t>简单数据记录查询</a:t>
            </a:r>
          </a:p>
        </p:txBody>
      </p:sp>
    </p:spTree>
    <p:extLst>
      <p:ext uri="{BB962C8B-B14F-4D97-AF65-F5344CB8AC3E}">
        <p14:creationId xmlns:p14="http://schemas.microsoft.com/office/powerpoint/2010/main" val="19987017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69963-F974-624E-2140-8CC4F6CADFBB}"/>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9E300CEC-EAF7-D6C8-9BBB-51EB7CBA11DF}"/>
              </a:ext>
            </a:extLst>
          </p:cNvPr>
          <p:cNvSpPr txBox="1">
            <a:spLocks noChangeArrowheads="1"/>
          </p:cNvSpPr>
          <p:nvPr/>
        </p:nvSpPr>
        <p:spPr bwMode="auto">
          <a:xfrm>
            <a:off x="2030582" y="1066080"/>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a:t>COUNT()</a:t>
            </a:r>
            <a:r>
              <a:rPr lang="zh-CN" altLang="en-US"/>
              <a:t>函数</a:t>
            </a:r>
            <a:endParaRPr lang="zh-CN" altLang="en-US" noProof="1"/>
          </a:p>
        </p:txBody>
      </p:sp>
      <p:grpSp>
        <p:nvGrpSpPr>
          <p:cNvPr id="3" name="组合 2">
            <a:extLst>
              <a:ext uri="{FF2B5EF4-FFF2-40B4-BE49-F238E27FC236}">
                <a16:creationId xmlns:a16="http://schemas.microsoft.com/office/drawing/2014/main" id="{31BF813F-4BB7-1AD2-5C27-124569619097}"/>
              </a:ext>
            </a:extLst>
          </p:cNvPr>
          <p:cNvGrpSpPr/>
          <p:nvPr/>
        </p:nvGrpSpPr>
        <p:grpSpPr>
          <a:xfrm>
            <a:off x="1027282" y="950775"/>
            <a:ext cx="1003300" cy="722312"/>
            <a:chOff x="877888" y="1586140"/>
            <a:chExt cx="1003300" cy="722312"/>
          </a:xfrm>
        </p:grpSpPr>
        <p:sp>
          <p:nvSpPr>
            <p:cNvPr id="18" name="íṩľíḍè-Freeform: Shape 9">
              <a:extLst>
                <a:ext uri="{FF2B5EF4-FFF2-40B4-BE49-F238E27FC236}">
                  <a16:creationId xmlns:a16="http://schemas.microsoft.com/office/drawing/2014/main" id="{BE346A94-9D5C-B634-33BE-3E83676B9255}"/>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9" name="íṩľíḍè-Oval 10">
              <a:extLst>
                <a:ext uri="{FF2B5EF4-FFF2-40B4-BE49-F238E27FC236}">
                  <a16:creationId xmlns:a16="http://schemas.microsoft.com/office/drawing/2014/main" id="{16C1CC20-7252-4D77-1AAA-A8005CC420ED}"/>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4" name="矩形 3">
            <a:extLst>
              <a:ext uri="{FF2B5EF4-FFF2-40B4-BE49-F238E27FC236}">
                <a16:creationId xmlns:a16="http://schemas.microsoft.com/office/drawing/2014/main" id="{C9AAE0DC-42C6-4857-7A78-44FDC6DC180A}"/>
              </a:ext>
            </a:extLst>
          </p:cNvPr>
          <p:cNvSpPr/>
          <p:nvPr/>
        </p:nvSpPr>
        <p:spPr>
          <a:xfrm>
            <a:off x="1226695" y="1712408"/>
            <a:ext cx="10161756" cy="369332"/>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en-US" altLang="zh-CN"/>
              <a:t>COUNT()</a:t>
            </a:r>
            <a:r>
              <a:rPr lang="zh-CN" altLang="en-US"/>
              <a:t>函数用于</a:t>
            </a:r>
            <a:r>
              <a:rPr lang="zh-CN" altLang="en-US">
                <a:solidFill>
                  <a:srgbClr val="FF0000"/>
                </a:solidFill>
              </a:rPr>
              <a:t>统计数据记录条数</a:t>
            </a:r>
            <a:r>
              <a:rPr lang="zh-CN" altLang="en-US"/>
              <a:t>，用于返回表中记录的条数，或者符合特定条件的记录条数。</a:t>
            </a:r>
            <a:endParaRPr lang="en-US" altLang="zh-CN"/>
          </a:p>
        </p:txBody>
      </p:sp>
      <p:sp>
        <p:nvSpPr>
          <p:cNvPr id="5" name="矩形 4">
            <a:extLst>
              <a:ext uri="{FF2B5EF4-FFF2-40B4-BE49-F238E27FC236}">
                <a16:creationId xmlns:a16="http://schemas.microsoft.com/office/drawing/2014/main" id="{DF41B760-7E05-FBAC-052F-9921F972D16D}"/>
              </a:ext>
            </a:extLst>
          </p:cNvPr>
          <p:cNvSpPr/>
          <p:nvPr/>
        </p:nvSpPr>
        <p:spPr>
          <a:xfrm>
            <a:off x="1211137" y="2182062"/>
            <a:ext cx="8808822" cy="646331"/>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buFont typeface="Wingdings" panose="05000000000000000000" pitchFamily="2" charset="2"/>
              <a:buChar char="u"/>
            </a:pPr>
            <a:r>
              <a:rPr lang="en-US" altLang="zh-CN">
                <a:solidFill>
                  <a:srgbClr val="FF0000"/>
                </a:solidFill>
              </a:rPr>
              <a:t>COUNT(*)</a:t>
            </a:r>
            <a:r>
              <a:rPr lang="zh-CN" altLang="en-US">
                <a:solidFill>
                  <a:srgbClr val="FF0000"/>
                </a:solidFill>
              </a:rPr>
              <a:t>：</a:t>
            </a:r>
            <a:r>
              <a:rPr lang="zh-CN" altLang="en-US"/>
              <a:t>计算表中总的记录数，不管表字段中是否包含</a:t>
            </a:r>
            <a:r>
              <a:rPr lang="en-US" altLang="zh-CN"/>
              <a:t>NULL</a:t>
            </a:r>
            <a:r>
              <a:rPr lang="zh-CN" altLang="en-US"/>
              <a:t>值。</a:t>
            </a:r>
          </a:p>
          <a:p>
            <a:pPr marL="285750" indent="-285750">
              <a:buFont typeface="Wingdings" panose="05000000000000000000" pitchFamily="2" charset="2"/>
              <a:buChar char="u"/>
            </a:pPr>
            <a:r>
              <a:rPr lang="en-US" altLang="zh-CN">
                <a:solidFill>
                  <a:srgbClr val="FF0000"/>
                </a:solidFill>
              </a:rPr>
              <a:t>COUNT(col_name)</a:t>
            </a:r>
            <a:r>
              <a:rPr lang="zh-CN" altLang="en-US">
                <a:solidFill>
                  <a:srgbClr val="FF0000"/>
                </a:solidFill>
              </a:rPr>
              <a:t>：</a:t>
            </a:r>
            <a:r>
              <a:rPr lang="zh-CN" altLang="en-US"/>
              <a:t>计算表中指定字段的记录数，在具体统计时将忽略</a:t>
            </a:r>
            <a:r>
              <a:rPr lang="en-US" altLang="zh-CN"/>
              <a:t>NULL</a:t>
            </a:r>
            <a:r>
              <a:rPr lang="zh-CN" altLang="en-US"/>
              <a:t>值。</a:t>
            </a:r>
          </a:p>
        </p:txBody>
      </p:sp>
      <p:grpSp>
        <p:nvGrpSpPr>
          <p:cNvPr id="6" name="组合 5">
            <a:extLst>
              <a:ext uri="{FF2B5EF4-FFF2-40B4-BE49-F238E27FC236}">
                <a16:creationId xmlns:a16="http://schemas.microsoft.com/office/drawing/2014/main" id="{2D1EA6E7-A2E0-337D-2665-1DDE0B19CD5E}"/>
              </a:ext>
            </a:extLst>
          </p:cNvPr>
          <p:cNvGrpSpPr/>
          <p:nvPr/>
        </p:nvGrpSpPr>
        <p:grpSpPr>
          <a:xfrm>
            <a:off x="1027282" y="2876617"/>
            <a:ext cx="2183765" cy="600710"/>
            <a:chOff x="1320" y="4641"/>
            <a:chExt cx="3439" cy="946"/>
          </a:xfrm>
          <a:solidFill>
            <a:schemeClr val="accent6"/>
          </a:solidFill>
        </p:grpSpPr>
        <p:sp>
          <p:nvSpPr>
            <p:cNvPr id="16" name="椭圆 15">
              <a:extLst>
                <a:ext uri="{FF2B5EF4-FFF2-40B4-BE49-F238E27FC236}">
                  <a16:creationId xmlns:a16="http://schemas.microsoft.com/office/drawing/2014/main" id="{E6DAC382-4291-496F-88F9-D85727C6760F}"/>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7" name="圆角矩形 12">
              <a:extLst>
                <a:ext uri="{FF2B5EF4-FFF2-40B4-BE49-F238E27FC236}">
                  <a16:creationId xmlns:a16="http://schemas.microsoft.com/office/drawing/2014/main" id="{71D682CC-8C64-E9A6-CB1F-71078E3E5FC8}"/>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26</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7" name="文本框 36">
            <a:extLst>
              <a:ext uri="{FF2B5EF4-FFF2-40B4-BE49-F238E27FC236}">
                <a16:creationId xmlns:a16="http://schemas.microsoft.com/office/drawing/2014/main" id="{0053590A-B619-C8FD-3285-D531A6A1F5D4}"/>
              </a:ext>
            </a:extLst>
          </p:cNvPr>
          <p:cNvSpPr txBox="1">
            <a:spLocks noChangeArrowheads="1"/>
          </p:cNvSpPr>
          <p:nvPr/>
        </p:nvSpPr>
        <p:spPr bwMode="auto">
          <a:xfrm>
            <a:off x="3467270" y="3002788"/>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表中总的记录条数，执行结果如下。</a:t>
            </a:r>
          </a:p>
        </p:txBody>
      </p:sp>
      <p:sp>
        <p:nvSpPr>
          <p:cNvPr id="8" name="矩形 7">
            <a:extLst>
              <a:ext uri="{FF2B5EF4-FFF2-40B4-BE49-F238E27FC236}">
                <a16:creationId xmlns:a16="http://schemas.microsoft.com/office/drawing/2014/main" id="{62406518-D7DC-CE6C-DB69-B38FD643745A}"/>
              </a:ext>
            </a:extLst>
          </p:cNvPr>
          <p:cNvSpPr/>
          <p:nvPr/>
        </p:nvSpPr>
        <p:spPr>
          <a:xfrm>
            <a:off x="803549" y="3497708"/>
            <a:ext cx="5605269" cy="185580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03E88E85-2000-C134-82DF-AADF5E9158B9}"/>
              </a:ext>
            </a:extLst>
          </p:cNvPr>
          <p:cNvSpPr txBox="1">
            <a:spLocks noChangeArrowheads="1"/>
          </p:cNvSpPr>
          <p:nvPr/>
        </p:nvSpPr>
        <p:spPr bwMode="auto">
          <a:xfrm>
            <a:off x="889013" y="3537625"/>
            <a:ext cx="541712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COUNT(*) AS goods_num FROM goods;</a:t>
            </a:r>
          </a:p>
          <a:p>
            <a:pPr eaLnBrk="1" hangingPunct="1"/>
            <a:r>
              <a:rPr lang="en-US" altLang="zh-CN" sz="1600">
                <a:solidFill>
                  <a:srgbClr val="FF0000"/>
                </a:solidFill>
              </a:rPr>
              <a:t>+-------------------------+</a:t>
            </a:r>
          </a:p>
          <a:p>
            <a:pPr eaLnBrk="1" hangingPunct="1"/>
            <a:r>
              <a:rPr lang="en-US" altLang="zh-CN" sz="1600">
                <a:solidFill>
                  <a:srgbClr val="FF0000"/>
                </a:solidFill>
              </a:rPr>
              <a:t>| goods_num	|</a:t>
            </a:r>
          </a:p>
          <a:p>
            <a:pPr eaLnBrk="1" hangingPunct="1"/>
            <a:r>
              <a:rPr lang="en-US" altLang="zh-CN" sz="1600">
                <a:solidFill>
                  <a:srgbClr val="FF0000"/>
                </a:solidFill>
              </a:rPr>
              <a:t>+-------------------------+</a:t>
            </a:r>
          </a:p>
          <a:p>
            <a:pPr eaLnBrk="1" hangingPunct="1"/>
            <a:r>
              <a:rPr lang="en-US" altLang="zh-CN" sz="1600">
                <a:solidFill>
                  <a:srgbClr val="FF0000"/>
                </a:solidFill>
              </a:rPr>
              <a:t>|        10		|</a:t>
            </a:r>
          </a:p>
          <a:p>
            <a:pPr eaLnBrk="1" hangingPunct="1"/>
            <a:r>
              <a:rPr lang="en-US" altLang="zh-CN" sz="1600">
                <a:solidFill>
                  <a:srgbClr val="FF0000"/>
                </a:solidFill>
              </a:rPr>
              <a:t>+-------------------------+</a:t>
            </a:r>
          </a:p>
          <a:p>
            <a:pPr eaLnBrk="1" hangingPunct="1"/>
            <a:r>
              <a:rPr lang="en-US" altLang="zh-CN" sz="1600">
                <a:solidFill>
                  <a:srgbClr val="FF0000"/>
                </a:solidFill>
              </a:rPr>
              <a:t>1 row in set (0.06 sec)</a:t>
            </a:r>
          </a:p>
        </p:txBody>
      </p:sp>
      <p:grpSp>
        <p:nvGrpSpPr>
          <p:cNvPr id="10" name="组合 9">
            <a:extLst>
              <a:ext uri="{FF2B5EF4-FFF2-40B4-BE49-F238E27FC236}">
                <a16:creationId xmlns:a16="http://schemas.microsoft.com/office/drawing/2014/main" id="{0035D7DC-D74B-15ED-C096-022880AEF2FC}"/>
              </a:ext>
            </a:extLst>
          </p:cNvPr>
          <p:cNvGrpSpPr/>
          <p:nvPr/>
        </p:nvGrpSpPr>
        <p:grpSpPr>
          <a:xfrm>
            <a:off x="3904079" y="4440514"/>
            <a:ext cx="7260183" cy="1724790"/>
            <a:chOff x="812165" y="4424635"/>
            <a:chExt cx="10581323" cy="1800000"/>
          </a:xfrm>
        </p:grpSpPr>
        <p:sp>
          <p:nvSpPr>
            <p:cNvPr id="12" name="圆角矩形 17">
              <a:extLst>
                <a:ext uri="{FF2B5EF4-FFF2-40B4-BE49-F238E27FC236}">
                  <a16:creationId xmlns:a16="http://schemas.microsoft.com/office/drawing/2014/main" id="{2A8575B1-D73B-5A5F-B74D-4E392B1E2B04}"/>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3" name="组合 12">
              <a:extLst>
                <a:ext uri="{FF2B5EF4-FFF2-40B4-BE49-F238E27FC236}">
                  <a16:creationId xmlns:a16="http://schemas.microsoft.com/office/drawing/2014/main" id="{47291A31-22FE-715F-1079-2B5CE7C21C79}"/>
                </a:ext>
              </a:extLst>
            </p:cNvPr>
            <p:cNvGrpSpPr>
              <a:grpSpLocks/>
            </p:cNvGrpSpPr>
            <p:nvPr/>
          </p:nvGrpSpPr>
          <p:grpSpPr bwMode="auto">
            <a:xfrm>
              <a:off x="812165" y="4424635"/>
              <a:ext cx="2660015" cy="1800000"/>
              <a:chOff x="1349" y="2421"/>
              <a:chExt cx="4189" cy="3606"/>
            </a:xfrm>
          </p:grpSpPr>
          <p:sp>
            <p:nvSpPr>
              <p:cNvPr id="14" name="Flowchart: Off-page Connector 32">
                <a:extLst>
                  <a:ext uri="{FF2B5EF4-FFF2-40B4-BE49-F238E27FC236}">
                    <a16:creationId xmlns:a16="http://schemas.microsoft.com/office/drawing/2014/main" id="{6793C941-37F0-2607-D95C-99653B9E11FB}"/>
                  </a:ext>
                </a:extLst>
              </p:cNvPr>
              <p:cNvSpPr/>
              <p:nvPr/>
            </p:nvSpPr>
            <p:spPr>
              <a:xfrm rot="16200000">
                <a:off x="2376" y="2865"/>
                <a:ext cx="3606" cy="2718"/>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5" name="Round Same Side Corner Rectangle 33">
                <a:extLst>
                  <a:ext uri="{FF2B5EF4-FFF2-40B4-BE49-F238E27FC236}">
                    <a16:creationId xmlns:a16="http://schemas.microsoft.com/office/drawing/2014/main" id="{24495378-F0C7-3F5F-0985-35708B0105A7}"/>
                  </a:ext>
                </a:extLst>
              </p:cNvPr>
              <p:cNvSpPr/>
              <p:nvPr/>
            </p:nvSpPr>
            <p:spPr>
              <a:xfrm rot="16200000">
                <a:off x="1197" y="2581"/>
                <a:ext cx="3590" cy="3285"/>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1" name="文本框 41">
            <a:extLst>
              <a:ext uri="{FF2B5EF4-FFF2-40B4-BE49-F238E27FC236}">
                <a16:creationId xmlns:a16="http://schemas.microsoft.com/office/drawing/2014/main" id="{059B66CF-D63D-F9BD-3C3D-A483DED8E05A}"/>
              </a:ext>
            </a:extLst>
          </p:cNvPr>
          <p:cNvSpPr txBox="1">
            <a:spLocks noChangeArrowheads="1"/>
          </p:cNvSpPr>
          <p:nvPr/>
        </p:nvSpPr>
        <p:spPr bwMode="auto">
          <a:xfrm>
            <a:off x="5830294" y="4553478"/>
            <a:ext cx="5075852" cy="1493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dirty="0">
                <a:solidFill>
                  <a:schemeClr val="bg1"/>
                </a:solidFill>
              </a:rPr>
              <a:t>上述语句中使用</a:t>
            </a:r>
            <a:r>
              <a:rPr lang="en-US" altLang="zh-CN" dirty="0">
                <a:solidFill>
                  <a:schemeClr val="bg1"/>
                </a:solidFill>
              </a:rPr>
              <a:t>AS</a:t>
            </a:r>
            <a:r>
              <a:rPr lang="zh-CN" altLang="en-US" dirty="0">
                <a:solidFill>
                  <a:schemeClr val="bg1"/>
                </a:solidFill>
              </a:rPr>
              <a:t>关键字为字段取别名为</a:t>
            </a:r>
            <a:r>
              <a:rPr lang="en-US" altLang="zh-CN" dirty="0" err="1">
                <a:solidFill>
                  <a:schemeClr val="bg1"/>
                </a:solidFill>
              </a:rPr>
              <a:t>goods_num</a:t>
            </a:r>
            <a:r>
              <a:rPr lang="zh-CN" altLang="en-US" dirty="0">
                <a:solidFill>
                  <a:schemeClr val="bg1"/>
                </a:solidFill>
              </a:rPr>
              <a:t>，使得查询结果简单明了，</a:t>
            </a:r>
            <a:r>
              <a:rPr lang="en-US" altLang="zh-CN" dirty="0">
                <a:solidFill>
                  <a:schemeClr val="bg1"/>
                </a:solidFill>
              </a:rPr>
              <a:t>AS</a:t>
            </a:r>
            <a:r>
              <a:rPr lang="zh-CN" altLang="en-US" dirty="0">
                <a:solidFill>
                  <a:schemeClr val="bg1"/>
                </a:solidFill>
              </a:rPr>
              <a:t>关键字可省略。使用</a:t>
            </a:r>
            <a:r>
              <a:rPr lang="en-US" altLang="zh-CN" dirty="0">
                <a:solidFill>
                  <a:schemeClr val="bg1"/>
                </a:solidFill>
              </a:rPr>
              <a:t>AS</a:t>
            </a:r>
            <a:r>
              <a:rPr lang="zh-CN" altLang="en-US" dirty="0">
                <a:solidFill>
                  <a:schemeClr val="bg1"/>
                </a:solidFill>
              </a:rPr>
              <a:t>关键字不仅可以为字段取别名，还可为表取别名，其使用非常灵活。</a:t>
            </a:r>
          </a:p>
        </p:txBody>
      </p:sp>
    </p:spTree>
    <p:extLst>
      <p:ext uri="{BB962C8B-B14F-4D97-AF65-F5344CB8AC3E}">
        <p14:creationId xmlns:p14="http://schemas.microsoft.com/office/powerpoint/2010/main" val="3490102321"/>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069AF-E477-DE0D-51D5-EA29B6512354}"/>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9AF383F3-52FA-0E89-FC12-ECEE2D4E5486}"/>
              </a:ext>
            </a:extLst>
          </p:cNvPr>
          <p:cNvSpPr txBox="1">
            <a:spLocks noChangeArrowheads="1"/>
          </p:cNvSpPr>
          <p:nvPr/>
        </p:nvSpPr>
        <p:spPr bwMode="auto">
          <a:xfrm>
            <a:off x="1643732" y="977652"/>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a:t>COUNT()</a:t>
            </a:r>
            <a:r>
              <a:rPr lang="zh-CN" altLang="en-US"/>
              <a:t>函数</a:t>
            </a:r>
            <a:endParaRPr lang="zh-CN" altLang="en-US" noProof="1"/>
          </a:p>
        </p:txBody>
      </p:sp>
      <p:grpSp>
        <p:nvGrpSpPr>
          <p:cNvPr id="3" name="组合 2">
            <a:extLst>
              <a:ext uri="{FF2B5EF4-FFF2-40B4-BE49-F238E27FC236}">
                <a16:creationId xmlns:a16="http://schemas.microsoft.com/office/drawing/2014/main" id="{2ACF0083-FEBF-218D-20A9-4DECBB58F657}"/>
              </a:ext>
            </a:extLst>
          </p:cNvPr>
          <p:cNvGrpSpPr/>
          <p:nvPr/>
        </p:nvGrpSpPr>
        <p:grpSpPr>
          <a:xfrm>
            <a:off x="640432" y="862347"/>
            <a:ext cx="1003300" cy="722312"/>
            <a:chOff x="877888" y="1586140"/>
            <a:chExt cx="1003300" cy="722312"/>
          </a:xfrm>
        </p:grpSpPr>
        <p:sp>
          <p:nvSpPr>
            <p:cNvPr id="26" name="íṩľíḍè-Freeform: Shape 9">
              <a:extLst>
                <a:ext uri="{FF2B5EF4-FFF2-40B4-BE49-F238E27FC236}">
                  <a16:creationId xmlns:a16="http://schemas.microsoft.com/office/drawing/2014/main" id="{3B0EB159-E791-593A-9A5D-F233051C0DC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27" name="íṩľíḍè-Oval 10">
              <a:extLst>
                <a:ext uri="{FF2B5EF4-FFF2-40B4-BE49-F238E27FC236}">
                  <a16:creationId xmlns:a16="http://schemas.microsoft.com/office/drawing/2014/main" id="{F8EB8B73-4498-B089-A7FB-0A7A8AF3456C}"/>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grpSp>
        <p:nvGrpSpPr>
          <p:cNvPr id="4" name="组合 3">
            <a:extLst>
              <a:ext uri="{FF2B5EF4-FFF2-40B4-BE49-F238E27FC236}">
                <a16:creationId xmlns:a16="http://schemas.microsoft.com/office/drawing/2014/main" id="{4D9DA037-C080-0D50-CC61-09BCB14AF889}"/>
              </a:ext>
            </a:extLst>
          </p:cNvPr>
          <p:cNvGrpSpPr/>
          <p:nvPr/>
        </p:nvGrpSpPr>
        <p:grpSpPr>
          <a:xfrm>
            <a:off x="640432" y="1714475"/>
            <a:ext cx="2183765" cy="600710"/>
            <a:chOff x="1320" y="4641"/>
            <a:chExt cx="3439" cy="946"/>
          </a:xfrm>
          <a:solidFill>
            <a:schemeClr val="accent6"/>
          </a:solidFill>
        </p:grpSpPr>
        <p:sp>
          <p:nvSpPr>
            <p:cNvPr id="24" name="椭圆 23">
              <a:extLst>
                <a:ext uri="{FF2B5EF4-FFF2-40B4-BE49-F238E27FC236}">
                  <a16:creationId xmlns:a16="http://schemas.microsoft.com/office/drawing/2014/main" id="{7484CBF0-7781-CBD8-7EF6-6D9F77047801}"/>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5" name="圆角矩形 12">
              <a:extLst>
                <a:ext uri="{FF2B5EF4-FFF2-40B4-BE49-F238E27FC236}">
                  <a16:creationId xmlns:a16="http://schemas.microsoft.com/office/drawing/2014/main" id="{2F02871A-F39A-007C-48BE-8BE93AEE1776}"/>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27</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5" name="文本框 36">
            <a:extLst>
              <a:ext uri="{FF2B5EF4-FFF2-40B4-BE49-F238E27FC236}">
                <a16:creationId xmlns:a16="http://schemas.microsoft.com/office/drawing/2014/main" id="{780F32C8-044E-528A-1403-EDB5138539C0}"/>
              </a:ext>
            </a:extLst>
          </p:cNvPr>
          <p:cNvSpPr txBox="1">
            <a:spLocks noChangeArrowheads="1"/>
          </p:cNvSpPr>
          <p:nvPr/>
        </p:nvSpPr>
        <p:spPr bwMode="auto">
          <a:xfrm>
            <a:off x="3080420" y="1840646"/>
            <a:ext cx="7778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表中有库存（</a:t>
            </a:r>
            <a:r>
              <a:rPr lang="en-US" altLang="zh-CN"/>
              <a:t>num</a:t>
            </a:r>
            <a:r>
              <a:rPr lang="zh-CN" altLang="en-US"/>
              <a:t>值不为</a:t>
            </a:r>
            <a:r>
              <a:rPr lang="en-US" altLang="zh-CN"/>
              <a:t>NULL</a:t>
            </a:r>
            <a:r>
              <a:rPr lang="zh-CN" altLang="en-US"/>
              <a:t>）的记录条数，执行结果如下。</a:t>
            </a:r>
          </a:p>
        </p:txBody>
      </p:sp>
      <p:sp>
        <p:nvSpPr>
          <p:cNvPr id="6" name="矩形 5">
            <a:extLst>
              <a:ext uri="{FF2B5EF4-FFF2-40B4-BE49-F238E27FC236}">
                <a16:creationId xmlns:a16="http://schemas.microsoft.com/office/drawing/2014/main" id="{B8C4B698-D2D3-E566-22B0-94E0A32CB3A1}"/>
              </a:ext>
            </a:extLst>
          </p:cNvPr>
          <p:cNvSpPr/>
          <p:nvPr/>
        </p:nvSpPr>
        <p:spPr>
          <a:xfrm>
            <a:off x="901911" y="2755461"/>
            <a:ext cx="9882453" cy="203169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51A44678-B27F-8959-1BC9-5C579FD377A8}"/>
              </a:ext>
            </a:extLst>
          </p:cNvPr>
          <p:cNvSpPr txBox="1">
            <a:spLocks noChangeArrowheads="1"/>
          </p:cNvSpPr>
          <p:nvPr/>
        </p:nvSpPr>
        <p:spPr bwMode="auto">
          <a:xfrm>
            <a:off x="1929806" y="2860695"/>
            <a:ext cx="857463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COUNT(num) AS goods_num FROM goods;</a:t>
            </a:r>
          </a:p>
          <a:p>
            <a:pPr eaLnBrk="1" hangingPunct="1"/>
            <a:r>
              <a:rPr lang="en-US" altLang="zh-CN" sz="1600">
                <a:solidFill>
                  <a:srgbClr val="FF0000"/>
                </a:solidFill>
              </a:rPr>
              <a:t>+----------------+</a:t>
            </a:r>
          </a:p>
          <a:p>
            <a:pPr eaLnBrk="1" hangingPunct="1"/>
            <a:r>
              <a:rPr lang="en-US" altLang="zh-CN" sz="1600">
                <a:solidFill>
                  <a:srgbClr val="FF0000"/>
                </a:solidFill>
              </a:rPr>
              <a:t>| goods_num |</a:t>
            </a:r>
          </a:p>
          <a:p>
            <a:pPr eaLnBrk="1" hangingPunct="1"/>
            <a:r>
              <a:rPr lang="en-US" altLang="zh-CN" sz="1600">
                <a:solidFill>
                  <a:srgbClr val="FF0000"/>
                </a:solidFill>
              </a:rPr>
              <a:t>+----------------+</a:t>
            </a:r>
          </a:p>
          <a:p>
            <a:pPr eaLnBrk="1" hangingPunct="1"/>
            <a:r>
              <a:rPr lang="en-US" altLang="zh-CN" sz="1600">
                <a:solidFill>
                  <a:srgbClr val="FF0000"/>
                </a:solidFill>
              </a:rPr>
              <a:t>|         9	     |</a:t>
            </a:r>
          </a:p>
          <a:p>
            <a:pPr eaLnBrk="1" hangingPunct="1"/>
            <a:r>
              <a:rPr lang="en-US" altLang="zh-CN" sz="1600">
                <a:solidFill>
                  <a:srgbClr val="FF0000"/>
                </a:solidFill>
              </a:rPr>
              <a:t>+----------------+</a:t>
            </a:r>
          </a:p>
          <a:p>
            <a:pPr eaLnBrk="1" hangingPunct="1"/>
            <a:r>
              <a:rPr lang="en-US" altLang="zh-CN" sz="1600">
                <a:solidFill>
                  <a:srgbClr val="FF0000"/>
                </a:solidFill>
              </a:rPr>
              <a:t>1 row in set (0.01 sec)</a:t>
            </a:r>
          </a:p>
        </p:txBody>
      </p:sp>
      <p:grpSp>
        <p:nvGrpSpPr>
          <p:cNvPr id="8" name="组合 7">
            <a:extLst>
              <a:ext uri="{FF2B5EF4-FFF2-40B4-BE49-F238E27FC236}">
                <a16:creationId xmlns:a16="http://schemas.microsoft.com/office/drawing/2014/main" id="{295BB891-2C91-8E9D-50B9-004BEE18B6E3}"/>
              </a:ext>
            </a:extLst>
          </p:cNvPr>
          <p:cNvGrpSpPr/>
          <p:nvPr/>
        </p:nvGrpSpPr>
        <p:grpSpPr>
          <a:xfrm flipH="1">
            <a:off x="8524160" y="2259198"/>
            <a:ext cx="3027408" cy="4266146"/>
            <a:chOff x="1133465" y="1394673"/>
            <a:chExt cx="3150360" cy="4702535"/>
          </a:xfrm>
        </p:grpSpPr>
        <p:sp>
          <p:nvSpPr>
            <p:cNvPr id="9" name="Freeform 5">
              <a:extLst>
                <a:ext uri="{FF2B5EF4-FFF2-40B4-BE49-F238E27FC236}">
                  <a16:creationId xmlns:a16="http://schemas.microsoft.com/office/drawing/2014/main" id="{95B10239-2A31-F30E-D229-7684346668E9}"/>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0" name="Freeform 37">
              <a:extLst>
                <a:ext uri="{FF2B5EF4-FFF2-40B4-BE49-F238E27FC236}">
                  <a16:creationId xmlns:a16="http://schemas.microsoft.com/office/drawing/2014/main" id="{CBCD1C97-CE0F-4DF5-7D1E-443EFC3F2CB5}"/>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1" name="Freeform 38">
              <a:extLst>
                <a:ext uri="{FF2B5EF4-FFF2-40B4-BE49-F238E27FC236}">
                  <a16:creationId xmlns:a16="http://schemas.microsoft.com/office/drawing/2014/main" id="{0DE426F7-C195-9929-B080-5DAC81C28D90}"/>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2" name="组合 11">
              <a:extLst>
                <a:ext uri="{FF2B5EF4-FFF2-40B4-BE49-F238E27FC236}">
                  <a16:creationId xmlns:a16="http://schemas.microsoft.com/office/drawing/2014/main" id="{EDC537DA-7C0A-34CC-C8FF-10160150ED9C}"/>
                </a:ext>
              </a:extLst>
            </p:cNvPr>
            <p:cNvGrpSpPr/>
            <p:nvPr/>
          </p:nvGrpSpPr>
          <p:grpSpPr>
            <a:xfrm>
              <a:off x="1864305" y="4689096"/>
              <a:ext cx="985838" cy="1408112"/>
              <a:chOff x="8928912" y="5105375"/>
              <a:chExt cx="985838" cy="1408112"/>
            </a:xfrm>
            <a:solidFill>
              <a:srgbClr val="546E7A"/>
            </a:solidFill>
          </p:grpSpPr>
          <p:sp>
            <p:nvSpPr>
              <p:cNvPr id="22" name="Oval 8">
                <a:extLst>
                  <a:ext uri="{FF2B5EF4-FFF2-40B4-BE49-F238E27FC236}">
                    <a16:creationId xmlns:a16="http://schemas.microsoft.com/office/drawing/2014/main" id="{B1DB6D0A-67E3-12F0-2B2C-1C9FDB22BC0C}"/>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3" name="Freeform 35">
                <a:extLst>
                  <a:ext uri="{FF2B5EF4-FFF2-40B4-BE49-F238E27FC236}">
                    <a16:creationId xmlns:a16="http://schemas.microsoft.com/office/drawing/2014/main" id="{27A7C003-6848-0D69-1FC7-1813E4B67085}"/>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3" name="Freeform 5">
              <a:extLst>
                <a:ext uri="{FF2B5EF4-FFF2-40B4-BE49-F238E27FC236}">
                  <a16:creationId xmlns:a16="http://schemas.microsoft.com/office/drawing/2014/main" id="{F27A0868-B70F-166B-2EFD-C58D11501935}"/>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4" name="直接连接符 13">
              <a:extLst>
                <a:ext uri="{FF2B5EF4-FFF2-40B4-BE49-F238E27FC236}">
                  <a16:creationId xmlns:a16="http://schemas.microsoft.com/office/drawing/2014/main" id="{3CDD865E-F4DD-F18D-9527-499383D2BFC6}"/>
                </a:ext>
              </a:extLst>
            </p:cNvPr>
            <p:cNvCxnSpPr>
              <a:stCxn id="9" idx="4"/>
              <a:endCxn id="23"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接连接符 14">
              <a:extLst>
                <a:ext uri="{FF2B5EF4-FFF2-40B4-BE49-F238E27FC236}">
                  <a16:creationId xmlns:a16="http://schemas.microsoft.com/office/drawing/2014/main" id="{16E01527-D0BA-D599-3601-32F6F3B3F5D6}"/>
                </a:ext>
              </a:extLst>
            </p:cNvPr>
            <p:cNvCxnSpPr>
              <a:stCxn id="11" idx="4"/>
              <a:endCxn id="23"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直接连接符 15">
              <a:extLst>
                <a:ext uri="{FF2B5EF4-FFF2-40B4-BE49-F238E27FC236}">
                  <a16:creationId xmlns:a16="http://schemas.microsoft.com/office/drawing/2014/main" id="{B2E49E74-35A3-F77C-72F6-16151AC30375}"/>
                </a:ext>
              </a:extLst>
            </p:cNvPr>
            <p:cNvCxnSpPr>
              <a:stCxn id="13" idx="4"/>
              <a:endCxn id="23"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接连接符 16">
              <a:extLst>
                <a:ext uri="{FF2B5EF4-FFF2-40B4-BE49-F238E27FC236}">
                  <a16:creationId xmlns:a16="http://schemas.microsoft.com/office/drawing/2014/main" id="{481E0433-72DF-9E67-04CD-C03F5944FE87}"/>
                </a:ext>
              </a:extLst>
            </p:cNvPr>
            <p:cNvCxnSpPr>
              <a:stCxn id="10" idx="4"/>
              <a:endCxn id="23"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18" name="Freeform 24">
              <a:extLst>
                <a:ext uri="{FF2B5EF4-FFF2-40B4-BE49-F238E27FC236}">
                  <a16:creationId xmlns:a16="http://schemas.microsoft.com/office/drawing/2014/main" id="{7168A3AB-254A-FEEC-EF04-E77FDE1B5E82}"/>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9" name="Freeform 21">
              <a:extLst>
                <a:ext uri="{FF2B5EF4-FFF2-40B4-BE49-F238E27FC236}">
                  <a16:creationId xmlns:a16="http://schemas.microsoft.com/office/drawing/2014/main" id="{39DD8ECF-DE21-F5DC-8514-AD3A2DC6E6A6}"/>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0" name="Freeform 22">
              <a:extLst>
                <a:ext uri="{FF2B5EF4-FFF2-40B4-BE49-F238E27FC236}">
                  <a16:creationId xmlns:a16="http://schemas.microsoft.com/office/drawing/2014/main" id="{EE63A2B1-8014-593A-25DA-AE460CB29A13}"/>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1" name="Freeform 23">
              <a:extLst>
                <a:ext uri="{FF2B5EF4-FFF2-40B4-BE49-F238E27FC236}">
                  <a16:creationId xmlns:a16="http://schemas.microsoft.com/office/drawing/2014/main" id="{8B36B244-28B8-21FD-6738-7E62E289C226}"/>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301874950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F40B2-2991-8F82-22E9-0A51AE74BE99}"/>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8B883813-DAA0-FD74-B2F0-410127547ECF}"/>
              </a:ext>
            </a:extLst>
          </p:cNvPr>
          <p:cNvSpPr txBox="1">
            <a:spLocks noChangeArrowheads="1"/>
          </p:cNvSpPr>
          <p:nvPr/>
        </p:nvSpPr>
        <p:spPr bwMode="auto">
          <a:xfrm>
            <a:off x="1841772" y="1143358"/>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a:t>SUM()</a:t>
            </a:r>
            <a:r>
              <a:rPr lang="zh-CN" altLang="en-US"/>
              <a:t>函数</a:t>
            </a:r>
            <a:endParaRPr lang="zh-CN" altLang="en-US" noProof="1"/>
          </a:p>
        </p:txBody>
      </p:sp>
      <p:grpSp>
        <p:nvGrpSpPr>
          <p:cNvPr id="3" name="组合 2">
            <a:extLst>
              <a:ext uri="{FF2B5EF4-FFF2-40B4-BE49-F238E27FC236}">
                <a16:creationId xmlns:a16="http://schemas.microsoft.com/office/drawing/2014/main" id="{32071A34-D20D-8F87-455E-DCF439CFAEB2}"/>
              </a:ext>
            </a:extLst>
          </p:cNvPr>
          <p:cNvGrpSpPr/>
          <p:nvPr/>
        </p:nvGrpSpPr>
        <p:grpSpPr>
          <a:xfrm>
            <a:off x="838472" y="1028053"/>
            <a:ext cx="1003300" cy="722312"/>
            <a:chOff x="877888" y="1586140"/>
            <a:chExt cx="1003300" cy="722312"/>
          </a:xfrm>
        </p:grpSpPr>
        <p:sp>
          <p:nvSpPr>
            <p:cNvPr id="13" name="íṩľíḍè-Freeform: Shape 9">
              <a:extLst>
                <a:ext uri="{FF2B5EF4-FFF2-40B4-BE49-F238E27FC236}">
                  <a16:creationId xmlns:a16="http://schemas.microsoft.com/office/drawing/2014/main" id="{D41286FC-D9D9-5DFF-4BB6-49E951FA8CFC}"/>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4" name="íṩľíḍè-Oval 10">
              <a:extLst>
                <a:ext uri="{FF2B5EF4-FFF2-40B4-BE49-F238E27FC236}">
                  <a16:creationId xmlns:a16="http://schemas.microsoft.com/office/drawing/2014/main" id="{9370CF65-1983-2A1D-9058-BD31451D31E8}"/>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4" name="矩形 3">
            <a:extLst>
              <a:ext uri="{FF2B5EF4-FFF2-40B4-BE49-F238E27FC236}">
                <a16:creationId xmlns:a16="http://schemas.microsoft.com/office/drawing/2014/main" id="{6125BBE9-1C93-BDC2-61E9-BD553B32FB55}"/>
              </a:ext>
            </a:extLst>
          </p:cNvPr>
          <p:cNvSpPr/>
          <p:nvPr/>
        </p:nvSpPr>
        <p:spPr>
          <a:xfrm>
            <a:off x="1037885" y="1789686"/>
            <a:ext cx="10315644" cy="646331"/>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en-US" altLang="zh-CN"/>
              <a:t>SUM()</a:t>
            </a:r>
            <a:r>
              <a:rPr lang="zh-CN" altLang="en-US"/>
              <a:t>函数是一个</a:t>
            </a:r>
            <a:r>
              <a:rPr lang="zh-CN" altLang="en-US">
                <a:solidFill>
                  <a:srgbClr val="FF0000"/>
                </a:solidFill>
              </a:rPr>
              <a:t>求总和</a:t>
            </a:r>
            <a:r>
              <a:rPr lang="zh-CN" altLang="en-US"/>
              <a:t>的函数，用于返回指定字段值的总和，或符合特定条件的指定字段值总和，</a:t>
            </a:r>
            <a:endParaRPr lang="en-US" altLang="zh-CN"/>
          </a:p>
          <a:p>
            <a:r>
              <a:rPr lang="zh-CN" altLang="en-US"/>
              <a:t>在具体计算时将忽略</a:t>
            </a:r>
            <a:r>
              <a:rPr lang="en-US" altLang="zh-CN"/>
              <a:t>NULL</a:t>
            </a:r>
            <a:r>
              <a:rPr lang="zh-CN" altLang="en-US"/>
              <a:t>值。其使用方法如下：</a:t>
            </a:r>
            <a:endParaRPr lang="en-US" altLang="zh-CN"/>
          </a:p>
        </p:txBody>
      </p:sp>
      <p:grpSp>
        <p:nvGrpSpPr>
          <p:cNvPr id="5" name="组合 4">
            <a:extLst>
              <a:ext uri="{FF2B5EF4-FFF2-40B4-BE49-F238E27FC236}">
                <a16:creationId xmlns:a16="http://schemas.microsoft.com/office/drawing/2014/main" id="{62F2C39E-90EE-6D70-3DF5-8015298C749B}"/>
              </a:ext>
            </a:extLst>
          </p:cNvPr>
          <p:cNvGrpSpPr/>
          <p:nvPr/>
        </p:nvGrpSpPr>
        <p:grpSpPr>
          <a:xfrm>
            <a:off x="838472" y="3131184"/>
            <a:ext cx="2183765" cy="600710"/>
            <a:chOff x="1320" y="4641"/>
            <a:chExt cx="3439" cy="946"/>
          </a:xfrm>
          <a:solidFill>
            <a:schemeClr val="accent6"/>
          </a:solidFill>
        </p:grpSpPr>
        <p:sp>
          <p:nvSpPr>
            <p:cNvPr id="11" name="椭圆 10">
              <a:extLst>
                <a:ext uri="{FF2B5EF4-FFF2-40B4-BE49-F238E27FC236}">
                  <a16:creationId xmlns:a16="http://schemas.microsoft.com/office/drawing/2014/main" id="{253FBCC8-6987-A903-6379-63C93DD8C314}"/>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12">
              <a:extLst>
                <a:ext uri="{FF2B5EF4-FFF2-40B4-BE49-F238E27FC236}">
                  <a16:creationId xmlns:a16="http://schemas.microsoft.com/office/drawing/2014/main" id="{9E61AD4B-92FC-C452-501B-EE4E5F576E39}"/>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28</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C87A5F47-4A9D-0C8E-EE92-844F0EFED6EA}"/>
              </a:ext>
            </a:extLst>
          </p:cNvPr>
          <p:cNvSpPr txBox="1">
            <a:spLocks noChangeArrowheads="1"/>
          </p:cNvSpPr>
          <p:nvPr/>
        </p:nvSpPr>
        <p:spPr bwMode="auto">
          <a:xfrm>
            <a:off x="3278460" y="3257355"/>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表中商品库存的总和，执行结果如下。</a:t>
            </a:r>
          </a:p>
        </p:txBody>
      </p:sp>
      <p:sp>
        <p:nvSpPr>
          <p:cNvPr id="7" name="矩形 6">
            <a:extLst>
              <a:ext uri="{FF2B5EF4-FFF2-40B4-BE49-F238E27FC236}">
                <a16:creationId xmlns:a16="http://schemas.microsoft.com/office/drawing/2014/main" id="{4DE52A14-057A-7871-7527-DE725068AB1A}"/>
              </a:ext>
            </a:extLst>
          </p:cNvPr>
          <p:cNvSpPr/>
          <p:nvPr/>
        </p:nvSpPr>
        <p:spPr>
          <a:xfrm>
            <a:off x="989745" y="3873612"/>
            <a:ext cx="10160351" cy="195633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4AE3FB60-EBB8-E651-7B16-0EB96B533807}"/>
              </a:ext>
            </a:extLst>
          </p:cNvPr>
          <p:cNvSpPr txBox="1">
            <a:spLocks noChangeArrowheads="1"/>
          </p:cNvSpPr>
          <p:nvPr/>
        </p:nvSpPr>
        <p:spPr bwMode="auto">
          <a:xfrm>
            <a:off x="1625738" y="3932191"/>
            <a:ext cx="762676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SUM(num) goods_num FROM goods;</a:t>
            </a:r>
          </a:p>
          <a:p>
            <a:pPr eaLnBrk="1" hangingPunct="1"/>
            <a:r>
              <a:rPr lang="en-US" altLang="zh-CN" sz="1600">
                <a:solidFill>
                  <a:srgbClr val="FF0000"/>
                </a:solidFill>
              </a:rPr>
              <a:t>+-----------------+</a:t>
            </a:r>
          </a:p>
          <a:p>
            <a:pPr eaLnBrk="1" hangingPunct="1"/>
            <a:r>
              <a:rPr lang="en-US" altLang="zh-CN" sz="1600">
                <a:solidFill>
                  <a:srgbClr val="FF0000"/>
                </a:solidFill>
              </a:rPr>
              <a:t>| goods_num  |</a:t>
            </a:r>
          </a:p>
          <a:p>
            <a:pPr eaLnBrk="1" hangingPunct="1"/>
            <a:r>
              <a:rPr lang="en-US" altLang="zh-CN" sz="1600">
                <a:solidFill>
                  <a:srgbClr val="FF0000"/>
                </a:solidFill>
              </a:rPr>
              <a:t>+-----------------+</a:t>
            </a:r>
          </a:p>
          <a:p>
            <a:pPr eaLnBrk="1" hangingPunct="1"/>
            <a:r>
              <a:rPr lang="en-US" altLang="zh-CN" sz="1600">
                <a:solidFill>
                  <a:srgbClr val="FF0000"/>
                </a:solidFill>
              </a:rPr>
              <a:t>|       575 	      |</a:t>
            </a:r>
          </a:p>
          <a:p>
            <a:pPr eaLnBrk="1" hangingPunct="1"/>
            <a:r>
              <a:rPr lang="en-US" altLang="zh-CN" sz="1600">
                <a:solidFill>
                  <a:srgbClr val="FF0000"/>
                </a:solidFill>
              </a:rPr>
              <a:t>+-----------------+</a:t>
            </a:r>
          </a:p>
          <a:p>
            <a:pPr eaLnBrk="1" hangingPunct="1"/>
            <a:r>
              <a:rPr lang="en-US" altLang="zh-CN" sz="1600">
                <a:solidFill>
                  <a:srgbClr val="FF0000"/>
                </a:solidFill>
              </a:rPr>
              <a:t>1 row in set (0.04 sec)</a:t>
            </a:r>
          </a:p>
        </p:txBody>
      </p:sp>
      <p:sp>
        <p:nvSpPr>
          <p:cNvPr id="9" name="矩形 8">
            <a:extLst>
              <a:ext uri="{FF2B5EF4-FFF2-40B4-BE49-F238E27FC236}">
                <a16:creationId xmlns:a16="http://schemas.microsoft.com/office/drawing/2014/main" id="{8609030F-0DEC-C2DD-5163-2293D45E1E65}"/>
              </a:ext>
            </a:extLst>
          </p:cNvPr>
          <p:cNvSpPr/>
          <p:nvPr/>
        </p:nvSpPr>
        <p:spPr>
          <a:xfrm>
            <a:off x="1099477" y="2539183"/>
            <a:ext cx="10052154" cy="50093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62B51E13-F35F-42F7-DD46-B6480EB5CEC9}"/>
              </a:ext>
            </a:extLst>
          </p:cNvPr>
          <p:cNvSpPr txBox="1">
            <a:spLocks noChangeArrowheads="1"/>
          </p:cNvSpPr>
          <p:nvPr/>
        </p:nvSpPr>
        <p:spPr bwMode="auto">
          <a:xfrm>
            <a:off x="2127373" y="2579101"/>
            <a:ext cx="8478042"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SUM(col_name)</a:t>
            </a:r>
          </a:p>
        </p:txBody>
      </p:sp>
    </p:spTree>
    <p:extLst>
      <p:ext uri="{BB962C8B-B14F-4D97-AF65-F5344CB8AC3E}">
        <p14:creationId xmlns:p14="http://schemas.microsoft.com/office/powerpoint/2010/main" val="101177151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57D7D-7967-8E39-F303-FD2EB06FB6B4}"/>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489200D1-42D8-1F5A-A1DA-1F63F1A02C37}"/>
              </a:ext>
            </a:extLst>
          </p:cNvPr>
          <p:cNvSpPr txBox="1">
            <a:spLocks noChangeArrowheads="1"/>
          </p:cNvSpPr>
          <p:nvPr/>
        </p:nvSpPr>
        <p:spPr bwMode="auto">
          <a:xfrm>
            <a:off x="1863155" y="1145077"/>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a:t>AVG()</a:t>
            </a:r>
            <a:r>
              <a:rPr lang="zh-CN" altLang="en-US"/>
              <a:t>函数</a:t>
            </a:r>
            <a:endParaRPr lang="zh-CN" altLang="en-US" noProof="1"/>
          </a:p>
        </p:txBody>
      </p:sp>
      <p:grpSp>
        <p:nvGrpSpPr>
          <p:cNvPr id="3" name="组合 2">
            <a:extLst>
              <a:ext uri="{FF2B5EF4-FFF2-40B4-BE49-F238E27FC236}">
                <a16:creationId xmlns:a16="http://schemas.microsoft.com/office/drawing/2014/main" id="{3AF2443A-DC64-87E4-01A4-F72E71EA9A70}"/>
              </a:ext>
            </a:extLst>
          </p:cNvPr>
          <p:cNvGrpSpPr/>
          <p:nvPr/>
        </p:nvGrpSpPr>
        <p:grpSpPr>
          <a:xfrm>
            <a:off x="859855" y="1029772"/>
            <a:ext cx="1003300" cy="722312"/>
            <a:chOff x="877888" y="1586140"/>
            <a:chExt cx="1003300" cy="722312"/>
          </a:xfrm>
        </p:grpSpPr>
        <p:sp>
          <p:nvSpPr>
            <p:cNvPr id="13" name="íṩľíḍè-Freeform: Shape 9">
              <a:extLst>
                <a:ext uri="{FF2B5EF4-FFF2-40B4-BE49-F238E27FC236}">
                  <a16:creationId xmlns:a16="http://schemas.microsoft.com/office/drawing/2014/main" id="{CB8776C7-94F0-E37C-E333-55280FD348A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4" name="íṩľíḍè-Oval 10">
              <a:extLst>
                <a:ext uri="{FF2B5EF4-FFF2-40B4-BE49-F238E27FC236}">
                  <a16:creationId xmlns:a16="http://schemas.microsoft.com/office/drawing/2014/main" id="{CABC95C3-665C-79CF-542E-6B928153114F}"/>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3</a:t>
              </a:r>
            </a:p>
          </p:txBody>
        </p:sp>
      </p:grpSp>
      <p:sp>
        <p:nvSpPr>
          <p:cNvPr id="4" name="矩形 3">
            <a:extLst>
              <a:ext uri="{FF2B5EF4-FFF2-40B4-BE49-F238E27FC236}">
                <a16:creationId xmlns:a16="http://schemas.microsoft.com/office/drawing/2014/main" id="{0934343E-68FD-3FCB-ECFE-FAFF3AEC1EA3}"/>
              </a:ext>
            </a:extLst>
          </p:cNvPr>
          <p:cNvSpPr/>
          <p:nvPr/>
        </p:nvSpPr>
        <p:spPr>
          <a:xfrm>
            <a:off x="1059268" y="1791405"/>
            <a:ext cx="10272877" cy="646331"/>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en-US" altLang="zh-CN"/>
              <a:t>AVG()</a:t>
            </a:r>
            <a:r>
              <a:rPr lang="zh-CN" altLang="en-US"/>
              <a:t>函数通过计算返回的行数和每一行数据的和，得到指定列数据的平均值，在具体计算时将忽略</a:t>
            </a:r>
            <a:endParaRPr lang="en-US" altLang="zh-CN"/>
          </a:p>
          <a:p>
            <a:r>
              <a:rPr lang="en-US" altLang="zh-CN"/>
              <a:t>NULL</a:t>
            </a:r>
            <a:r>
              <a:rPr lang="zh-CN" altLang="en-US"/>
              <a:t>值。</a:t>
            </a:r>
            <a:r>
              <a:rPr lang="en-US" altLang="zh-CN"/>
              <a:t>AVG()</a:t>
            </a:r>
            <a:r>
              <a:rPr lang="zh-CN" altLang="en-US"/>
              <a:t>函数与</a:t>
            </a:r>
            <a:r>
              <a:rPr lang="en-US" altLang="zh-CN">
                <a:solidFill>
                  <a:srgbClr val="FF0000"/>
                </a:solidFill>
              </a:rPr>
              <a:t>GROUP BY</a:t>
            </a:r>
            <a:r>
              <a:rPr lang="zh-CN" altLang="en-US"/>
              <a:t>一起使用，可以计算每个分组的平均值。其使用方式如下：</a:t>
            </a:r>
            <a:endParaRPr lang="en-US" altLang="zh-CN"/>
          </a:p>
        </p:txBody>
      </p:sp>
      <p:grpSp>
        <p:nvGrpSpPr>
          <p:cNvPr id="5" name="组合 4">
            <a:extLst>
              <a:ext uri="{FF2B5EF4-FFF2-40B4-BE49-F238E27FC236}">
                <a16:creationId xmlns:a16="http://schemas.microsoft.com/office/drawing/2014/main" id="{3987C07B-024B-7E8E-D217-51532809A159}"/>
              </a:ext>
            </a:extLst>
          </p:cNvPr>
          <p:cNvGrpSpPr/>
          <p:nvPr/>
        </p:nvGrpSpPr>
        <p:grpSpPr>
          <a:xfrm>
            <a:off x="859855" y="3132903"/>
            <a:ext cx="2183765" cy="600710"/>
            <a:chOff x="1320" y="4641"/>
            <a:chExt cx="3439" cy="946"/>
          </a:xfrm>
          <a:solidFill>
            <a:schemeClr val="accent6"/>
          </a:solidFill>
        </p:grpSpPr>
        <p:sp>
          <p:nvSpPr>
            <p:cNvPr id="11" name="椭圆 10">
              <a:extLst>
                <a:ext uri="{FF2B5EF4-FFF2-40B4-BE49-F238E27FC236}">
                  <a16:creationId xmlns:a16="http://schemas.microsoft.com/office/drawing/2014/main" id="{235848A5-2CB5-C68D-ACFE-139677AC6D47}"/>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12">
              <a:extLst>
                <a:ext uri="{FF2B5EF4-FFF2-40B4-BE49-F238E27FC236}">
                  <a16:creationId xmlns:a16="http://schemas.microsoft.com/office/drawing/2014/main" id="{C975000D-B2A1-9C5B-8268-A28ECF608652}"/>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29</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822D2024-4E37-14F2-AB39-2852E6A56745}"/>
              </a:ext>
            </a:extLst>
          </p:cNvPr>
          <p:cNvSpPr txBox="1">
            <a:spLocks noChangeArrowheads="1"/>
          </p:cNvSpPr>
          <p:nvPr/>
        </p:nvSpPr>
        <p:spPr bwMode="auto">
          <a:xfrm>
            <a:off x="3299843" y="3259074"/>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表中每个商品类别的平均价格，执行结果如下。</a:t>
            </a:r>
          </a:p>
        </p:txBody>
      </p:sp>
      <p:sp>
        <p:nvSpPr>
          <p:cNvPr id="7" name="矩形 6">
            <a:extLst>
              <a:ext uri="{FF2B5EF4-FFF2-40B4-BE49-F238E27FC236}">
                <a16:creationId xmlns:a16="http://schemas.microsoft.com/office/drawing/2014/main" id="{F999BBB7-468B-250E-033C-589A2B2BCF3D}"/>
              </a:ext>
            </a:extLst>
          </p:cNvPr>
          <p:cNvSpPr/>
          <p:nvPr/>
        </p:nvSpPr>
        <p:spPr>
          <a:xfrm>
            <a:off x="1011128" y="3810014"/>
            <a:ext cx="9764959" cy="285934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540EC8E3-20A5-0BE6-DF4A-30B6BDA905D4}"/>
              </a:ext>
            </a:extLst>
          </p:cNvPr>
          <p:cNvSpPr txBox="1">
            <a:spLocks noChangeArrowheads="1"/>
          </p:cNvSpPr>
          <p:nvPr/>
        </p:nvSpPr>
        <p:spPr bwMode="auto">
          <a:xfrm>
            <a:off x="1647121" y="3868593"/>
            <a:ext cx="7626762"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type,AVG(price) FROM goods GROUP BY type;</a:t>
            </a:r>
          </a:p>
          <a:p>
            <a:pPr eaLnBrk="1" hangingPunct="1"/>
            <a:r>
              <a:rPr lang="en-US" altLang="zh-CN" sz="1600">
                <a:solidFill>
                  <a:srgbClr val="FF0000"/>
                </a:solidFill>
              </a:rPr>
              <a:t>+------+---------------------+</a:t>
            </a:r>
          </a:p>
          <a:p>
            <a:pPr eaLnBrk="1" hangingPunct="1"/>
            <a:r>
              <a:rPr lang="en-US" altLang="zh-CN" sz="1600">
                <a:solidFill>
                  <a:srgbClr val="FF0000"/>
                </a:solidFill>
              </a:rPr>
              <a:t>| type | AVG(price)		|</a:t>
            </a:r>
          </a:p>
          <a:p>
            <a:pPr eaLnBrk="1" hangingPunct="1"/>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书籍 </a:t>
            </a:r>
            <a:r>
              <a:rPr lang="en-US" altLang="zh-CN" sz="1600">
                <a:solidFill>
                  <a:srgbClr val="FF0000"/>
                </a:solidFill>
              </a:rPr>
              <a:t>|  69.966667	|</a:t>
            </a:r>
          </a:p>
          <a:p>
            <a:pPr eaLnBrk="1" hangingPunct="1"/>
            <a:r>
              <a:rPr lang="en-US" altLang="zh-CN" sz="1600">
                <a:solidFill>
                  <a:srgbClr val="FF0000"/>
                </a:solidFill>
              </a:rPr>
              <a:t>| </a:t>
            </a:r>
            <a:r>
              <a:rPr lang="zh-CN" altLang="en-US" sz="1600">
                <a:solidFill>
                  <a:srgbClr val="FF0000"/>
                </a:solidFill>
              </a:rPr>
              <a:t>服饰 </a:t>
            </a:r>
            <a:r>
              <a:rPr lang="en-US" altLang="zh-CN" sz="1600">
                <a:solidFill>
                  <a:srgbClr val="FF0000"/>
                </a:solidFill>
              </a:rPr>
              <a:t>| 460.000000	|</a:t>
            </a:r>
          </a:p>
          <a:p>
            <a:pPr eaLnBrk="1" hangingPunct="1"/>
            <a:r>
              <a:rPr lang="en-US" altLang="zh-CN" sz="1600">
                <a:solidFill>
                  <a:srgbClr val="FF0000"/>
                </a:solidFill>
              </a:rPr>
              <a:t>| </a:t>
            </a:r>
            <a:r>
              <a:rPr lang="zh-CN" altLang="en-US" sz="1600">
                <a:solidFill>
                  <a:srgbClr val="FF0000"/>
                </a:solidFill>
              </a:rPr>
              <a:t>水果 </a:t>
            </a:r>
            <a:r>
              <a:rPr lang="en-US" altLang="zh-CN" sz="1600">
                <a:solidFill>
                  <a:srgbClr val="FF0000"/>
                </a:solidFill>
              </a:rPr>
              <a:t>|   2.250000	|</a:t>
            </a:r>
          </a:p>
          <a:p>
            <a:pPr eaLnBrk="1" hangingPunct="1"/>
            <a:r>
              <a:rPr lang="en-US" altLang="zh-CN" sz="1600">
                <a:solidFill>
                  <a:srgbClr val="FF0000"/>
                </a:solidFill>
              </a:rPr>
              <a:t>| </a:t>
            </a:r>
            <a:r>
              <a:rPr lang="zh-CN" altLang="en-US" sz="1600">
                <a:solidFill>
                  <a:srgbClr val="FF0000"/>
                </a:solidFill>
              </a:rPr>
              <a:t>糖类 </a:t>
            </a:r>
            <a:r>
              <a:rPr lang="en-US" altLang="zh-CN" sz="1600">
                <a:solidFill>
                  <a:srgbClr val="FF0000"/>
                </a:solidFill>
              </a:rPr>
              <a:t>|   5.000000	|</a:t>
            </a:r>
          </a:p>
          <a:p>
            <a:pPr eaLnBrk="1" hangingPunct="1"/>
            <a:r>
              <a:rPr lang="en-US" altLang="zh-CN" sz="1600">
                <a:solidFill>
                  <a:srgbClr val="FF0000"/>
                </a:solidFill>
              </a:rPr>
              <a:t>| </a:t>
            </a:r>
            <a:r>
              <a:rPr lang="zh-CN" altLang="en-US" sz="1600">
                <a:solidFill>
                  <a:srgbClr val="FF0000"/>
                </a:solidFill>
              </a:rPr>
              <a:t>饮品 </a:t>
            </a:r>
            <a:r>
              <a:rPr lang="en-US" altLang="zh-CN" sz="1600">
                <a:solidFill>
                  <a:srgbClr val="FF0000"/>
                </a:solidFill>
              </a:rPr>
              <a:t>|   2.500000	|</a:t>
            </a:r>
          </a:p>
          <a:p>
            <a:pPr eaLnBrk="1" hangingPunct="1"/>
            <a:r>
              <a:rPr lang="en-US" altLang="zh-CN" sz="1600">
                <a:solidFill>
                  <a:srgbClr val="FF0000"/>
                </a:solidFill>
              </a:rPr>
              <a:t>+------+---------------------+</a:t>
            </a:r>
          </a:p>
          <a:p>
            <a:pPr eaLnBrk="1" hangingPunct="1"/>
            <a:r>
              <a:rPr lang="en-US" altLang="zh-CN" sz="1600">
                <a:solidFill>
                  <a:srgbClr val="FF0000"/>
                </a:solidFill>
              </a:rPr>
              <a:t>5 rows in set (0.03 sec)</a:t>
            </a:r>
          </a:p>
        </p:txBody>
      </p:sp>
      <p:sp>
        <p:nvSpPr>
          <p:cNvPr id="9" name="矩形 8">
            <a:extLst>
              <a:ext uri="{FF2B5EF4-FFF2-40B4-BE49-F238E27FC236}">
                <a16:creationId xmlns:a16="http://schemas.microsoft.com/office/drawing/2014/main" id="{14D597E3-3C4F-33D1-4CE9-331A2912CD84}"/>
              </a:ext>
            </a:extLst>
          </p:cNvPr>
          <p:cNvSpPr/>
          <p:nvPr/>
        </p:nvSpPr>
        <p:spPr>
          <a:xfrm>
            <a:off x="1120860" y="2540902"/>
            <a:ext cx="10052154" cy="50093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文本框 38">
            <a:extLst>
              <a:ext uri="{FF2B5EF4-FFF2-40B4-BE49-F238E27FC236}">
                <a16:creationId xmlns:a16="http://schemas.microsoft.com/office/drawing/2014/main" id="{CE6FAAD2-D38D-7F3B-B440-413979D8943C}"/>
              </a:ext>
            </a:extLst>
          </p:cNvPr>
          <p:cNvSpPr txBox="1">
            <a:spLocks noChangeArrowheads="1"/>
          </p:cNvSpPr>
          <p:nvPr/>
        </p:nvSpPr>
        <p:spPr bwMode="auto">
          <a:xfrm>
            <a:off x="2148756" y="2580820"/>
            <a:ext cx="8478042"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AVG(col_name) </a:t>
            </a:r>
          </a:p>
        </p:txBody>
      </p:sp>
    </p:spTree>
    <p:extLst>
      <p:ext uri="{BB962C8B-B14F-4D97-AF65-F5344CB8AC3E}">
        <p14:creationId xmlns:p14="http://schemas.microsoft.com/office/powerpoint/2010/main" val="427425146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43E6C-1C57-FD86-ADF0-4074A05E3862}"/>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EB9EFC47-C2B2-9574-8194-CF9956D1F33A}"/>
              </a:ext>
            </a:extLst>
          </p:cNvPr>
          <p:cNvSpPr txBox="1">
            <a:spLocks noChangeArrowheads="1"/>
          </p:cNvSpPr>
          <p:nvPr/>
        </p:nvSpPr>
        <p:spPr bwMode="auto">
          <a:xfrm>
            <a:off x="1962150" y="1208118"/>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en-US" altLang="zh-CN"/>
              <a:t>MAX()</a:t>
            </a:r>
            <a:r>
              <a:rPr lang="zh-CN" altLang="en-US"/>
              <a:t>函数和</a:t>
            </a:r>
            <a:r>
              <a:rPr lang="en-US" altLang="zh-CN"/>
              <a:t>MIN()</a:t>
            </a:r>
            <a:r>
              <a:rPr lang="zh-CN" altLang="en-US"/>
              <a:t>函数</a:t>
            </a:r>
            <a:endParaRPr lang="zh-CN" altLang="en-US" noProof="1"/>
          </a:p>
        </p:txBody>
      </p:sp>
      <p:grpSp>
        <p:nvGrpSpPr>
          <p:cNvPr id="3" name="组合 2">
            <a:extLst>
              <a:ext uri="{FF2B5EF4-FFF2-40B4-BE49-F238E27FC236}">
                <a16:creationId xmlns:a16="http://schemas.microsoft.com/office/drawing/2014/main" id="{2AA5407E-CD24-C56D-F2D4-6D495D2A0228}"/>
              </a:ext>
            </a:extLst>
          </p:cNvPr>
          <p:cNvGrpSpPr/>
          <p:nvPr/>
        </p:nvGrpSpPr>
        <p:grpSpPr>
          <a:xfrm>
            <a:off x="958850" y="1092813"/>
            <a:ext cx="1003300" cy="722312"/>
            <a:chOff x="877888" y="1586140"/>
            <a:chExt cx="1003300" cy="722312"/>
          </a:xfrm>
        </p:grpSpPr>
        <p:sp>
          <p:nvSpPr>
            <p:cNvPr id="12" name="íṩľíḍè-Freeform: Shape 9">
              <a:extLst>
                <a:ext uri="{FF2B5EF4-FFF2-40B4-BE49-F238E27FC236}">
                  <a16:creationId xmlns:a16="http://schemas.microsoft.com/office/drawing/2014/main" id="{D5DBF32D-503A-2B20-7688-76DD468A901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3" name="íṩľíḍè-Oval 10">
              <a:extLst>
                <a:ext uri="{FF2B5EF4-FFF2-40B4-BE49-F238E27FC236}">
                  <a16:creationId xmlns:a16="http://schemas.microsoft.com/office/drawing/2014/main" id="{0A6BE985-B2B6-5410-136B-F1BE7253619B}"/>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4</a:t>
              </a:r>
            </a:p>
          </p:txBody>
        </p:sp>
      </p:grpSp>
      <p:sp>
        <p:nvSpPr>
          <p:cNvPr id="4" name="矩形 3">
            <a:extLst>
              <a:ext uri="{FF2B5EF4-FFF2-40B4-BE49-F238E27FC236}">
                <a16:creationId xmlns:a16="http://schemas.microsoft.com/office/drawing/2014/main" id="{A8CD7B79-4D8B-FCBD-9E84-258DBFA3F68B}"/>
              </a:ext>
            </a:extLst>
          </p:cNvPr>
          <p:cNvSpPr/>
          <p:nvPr/>
        </p:nvSpPr>
        <p:spPr>
          <a:xfrm>
            <a:off x="1158263" y="1947756"/>
            <a:ext cx="9956572" cy="646331"/>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en-US" altLang="zh-CN"/>
              <a:t>MAX()</a:t>
            </a:r>
            <a:r>
              <a:rPr lang="zh-CN" altLang="en-US"/>
              <a:t>函数和</a:t>
            </a:r>
            <a:r>
              <a:rPr lang="en-US" altLang="zh-CN"/>
              <a:t>MIN()</a:t>
            </a:r>
            <a:r>
              <a:rPr lang="zh-CN" altLang="en-US"/>
              <a:t>函数是用于求最大值和最小值的函数，可返回指定字段中的最大值和最小值，</a:t>
            </a:r>
            <a:endParaRPr lang="en-US" altLang="zh-CN"/>
          </a:p>
          <a:p>
            <a:r>
              <a:rPr lang="zh-CN" altLang="en-US"/>
              <a:t>或者符合特定条件的指定字段值中的最大值和最小值。</a:t>
            </a:r>
            <a:endParaRPr lang="en-US" altLang="zh-CN"/>
          </a:p>
        </p:txBody>
      </p:sp>
      <p:grpSp>
        <p:nvGrpSpPr>
          <p:cNvPr id="5" name="组合 4">
            <a:extLst>
              <a:ext uri="{FF2B5EF4-FFF2-40B4-BE49-F238E27FC236}">
                <a16:creationId xmlns:a16="http://schemas.microsoft.com/office/drawing/2014/main" id="{527440EA-E3FA-F34C-80E0-A51E169CD74B}"/>
              </a:ext>
            </a:extLst>
          </p:cNvPr>
          <p:cNvGrpSpPr/>
          <p:nvPr/>
        </p:nvGrpSpPr>
        <p:grpSpPr>
          <a:xfrm>
            <a:off x="958850" y="3410557"/>
            <a:ext cx="2183765" cy="600710"/>
            <a:chOff x="1320" y="4641"/>
            <a:chExt cx="3439" cy="946"/>
          </a:xfrm>
          <a:solidFill>
            <a:schemeClr val="accent6"/>
          </a:solidFill>
        </p:grpSpPr>
        <p:sp>
          <p:nvSpPr>
            <p:cNvPr id="10" name="椭圆 9">
              <a:extLst>
                <a:ext uri="{FF2B5EF4-FFF2-40B4-BE49-F238E27FC236}">
                  <a16:creationId xmlns:a16="http://schemas.microsoft.com/office/drawing/2014/main" id="{25DCF940-062D-E7A4-F0E4-F0BEF78A8A04}"/>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圆角矩形 12">
              <a:extLst>
                <a:ext uri="{FF2B5EF4-FFF2-40B4-BE49-F238E27FC236}">
                  <a16:creationId xmlns:a16="http://schemas.microsoft.com/office/drawing/2014/main" id="{868EEB91-9F68-7CEC-1A14-432C2F32A761}"/>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30</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88434C17-1DC8-3031-F446-986BD311B08A}"/>
              </a:ext>
            </a:extLst>
          </p:cNvPr>
          <p:cNvSpPr txBox="1">
            <a:spLocks noChangeArrowheads="1"/>
          </p:cNvSpPr>
          <p:nvPr/>
        </p:nvSpPr>
        <p:spPr bwMode="auto">
          <a:xfrm>
            <a:off x="3398838" y="3536728"/>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语句，查询</a:t>
            </a:r>
            <a:r>
              <a:rPr lang="en-US" altLang="zh-CN"/>
              <a:t>goods</a:t>
            </a:r>
            <a:r>
              <a:rPr lang="zh-CN" altLang="en-US"/>
              <a:t>表中商品的最高价格和最低价格，执行结果如下。</a:t>
            </a:r>
          </a:p>
        </p:txBody>
      </p:sp>
      <p:sp>
        <p:nvSpPr>
          <p:cNvPr id="7" name="矩形 6">
            <a:extLst>
              <a:ext uri="{FF2B5EF4-FFF2-40B4-BE49-F238E27FC236}">
                <a16:creationId xmlns:a16="http://schemas.microsoft.com/office/drawing/2014/main" id="{B54791BB-3DDC-BAA8-50D8-0FC6FB7DAE0F}"/>
              </a:ext>
            </a:extLst>
          </p:cNvPr>
          <p:cNvSpPr/>
          <p:nvPr/>
        </p:nvSpPr>
        <p:spPr>
          <a:xfrm>
            <a:off x="1110123" y="4087668"/>
            <a:ext cx="9764959" cy="207763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B7AD90A6-5338-A9FC-2CF3-CAD64B169520}"/>
              </a:ext>
            </a:extLst>
          </p:cNvPr>
          <p:cNvSpPr txBox="1">
            <a:spLocks noChangeArrowheads="1"/>
          </p:cNvSpPr>
          <p:nvPr/>
        </p:nvSpPr>
        <p:spPr bwMode="auto">
          <a:xfrm>
            <a:off x="1746116" y="4220895"/>
            <a:ext cx="762676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MAX(price) maxpri,MIN(price) minpri FROM goods;</a:t>
            </a:r>
          </a:p>
          <a:p>
            <a:pPr eaLnBrk="1" hangingPunct="1"/>
            <a:r>
              <a:rPr lang="en-US" altLang="zh-CN" sz="1600">
                <a:solidFill>
                  <a:srgbClr val="FF0000"/>
                </a:solidFill>
              </a:rPr>
              <a:t>+----------+-----------+</a:t>
            </a:r>
          </a:p>
          <a:p>
            <a:pPr eaLnBrk="1" hangingPunct="1"/>
            <a:r>
              <a:rPr lang="en-US" altLang="zh-CN" sz="1600">
                <a:solidFill>
                  <a:srgbClr val="FF0000"/>
                </a:solidFill>
              </a:rPr>
              <a:t>| maxpri	| minpri	|</a:t>
            </a:r>
          </a:p>
          <a:p>
            <a:pPr eaLnBrk="1" hangingPunct="1"/>
            <a:r>
              <a:rPr lang="en-US" altLang="zh-CN" sz="1600">
                <a:solidFill>
                  <a:srgbClr val="FF0000"/>
                </a:solidFill>
              </a:rPr>
              <a:t>+----------+-----------+</a:t>
            </a:r>
          </a:p>
          <a:p>
            <a:pPr eaLnBrk="1" hangingPunct="1"/>
            <a:r>
              <a:rPr lang="en-US" altLang="zh-CN" sz="1600">
                <a:solidFill>
                  <a:srgbClr val="FF0000"/>
                </a:solidFill>
              </a:rPr>
              <a:t>| 800.00	|   1.50	|</a:t>
            </a:r>
          </a:p>
          <a:p>
            <a:pPr eaLnBrk="1" hangingPunct="1"/>
            <a:r>
              <a:rPr lang="en-US" altLang="zh-CN" sz="1600">
                <a:solidFill>
                  <a:srgbClr val="FF0000"/>
                </a:solidFill>
              </a:rPr>
              <a:t>+----------+-----------+</a:t>
            </a:r>
          </a:p>
          <a:p>
            <a:pPr eaLnBrk="1" hangingPunct="1"/>
            <a:r>
              <a:rPr lang="en-US" altLang="zh-CN" sz="1600">
                <a:solidFill>
                  <a:srgbClr val="FF0000"/>
                </a:solidFill>
              </a:rPr>
              <a:t>1 row in set (0.04 sec)</a:t>
            </a:r>
          </a:p>
        </p:txBody>
      </p:sp>
      <p:sp>
        <p:nvSpPr>
          <p:cNvPr id="9" name="矩形 8">
            <a:extLst>
              <a:ext uri="{FF2B5EF4-FFF2-40B4-BE49-F238E27FC236}">
                <a16:creationId xmlns:a16="http://schemas.microsoft.com/office/drawing/2014/main" id="{8D7E8500-FFAD-1494-F35E-76B7D7EF2C6E}"/>
              </a:ext>
            </a:extLst>
          </p:cNvPr>
          <p:cNvSpPr/>
          <p:nvPr/>
        </p:nvSpPr>
        <p:spPr>
          <a:xfrm>
            <a:off x="1146068" y="2640414"/>
            <a:ext cx="9863138" cy="646331"/>
          </a:xfrm>
          <a:prstGeom prst="rect">
            <a:avLst/>
          </a:prstGeom>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buFont typeface="Wingdings" panose="05000000000000000000" pitchFamily="2" charset="2"/>
              <a:buChar char="u"/>
            </a:pPr>
            <a:r>
              <a:rPr lang="en-US" altLang="zh-CN" dirty="0">
                <a:solidFill>
                  <a:srgbClr val="FF0000"/>
                </a:solidFill>
              </a:rPr>
              <a:t>MAX(</a:t>
            </a:r>
            <a:r>
              <a:rPr lang="en-US" altLang="zh-CN" dirty="0" err="1">
                <a:solidFill>
                  <a:srgbClr val="FF0000"/>
                </a:solidFill>
              </a:rPr>
              <a:t>col_name</a:t>
            </a:r>
            <a:r>
              <a:rPr lang="en-US" altLang="zh-CN" dirty="0">
                <a:solidFill>
                  <a:srgbClr val="FF0000"/>
                </a:solidFill>
              </a:rPr>
              <a:t>)</a:t>
            </a:r>
            <a:r>
              <a:rPr lang="zh-CN" altLang="en-US" dirty="0">
                <a:solidFill>
                  <a:srgbClr val="FF0000"/>
                </a:solidFill>
              </a:rPr>
              <a:t>：</a:t>
            </a:r>
            <a:r>
              <a:rPr lang="zh-CN" altLang="en-US" dirty="0"/>
              <a:t>该方式可以实现计算指定字段值中的</a:t>
            </a:r>
            <a:r>
              <a:rPr lang="zh-CN" altLang="en-US" dirty="0">
                <a:solidFill>
                  <a:srgbClr val="FF0000"/>
                </a:solidFill>
              </a:rPr>
              <a:t>最大值</a:t>
            </a:r>
            <a:r>
              <a:rPr lang="zh-CN" altLang="en-US" dirty="0"/>
              <a:t>，在具体计算时将忽略</a:t>
            </a:r>
            <a:r>
              <a:rPr lang="en-US" altLang="zh-CN" dirty="0"/>
              <a:t>NULL</a:t>
            </a:r>
            <a:r>
              <a:rPr lang="zh-CN" altLang="en-US" dirty="0"/>
              <a:t>值。</a:t>
            </a:r>
          </a:p>
          <a:p>
            <a:pPr marL="285750" indent="-285750">
              <a:buFont typeface="Wingdings" panose="05000000000000000000" pitchFamily="2" charset="2"/>
              <a:buChar char="u"/>
            </a:pPr>
            <a:r>
              <a:rPr lang="en-US" altLang="zh-CN" dirty="0">
                <a:solidFill>
                  <a:srgbClr val="FF0000"/>
                </a:solidFill>
              </a:rPr>
              <a:t>MIN(</a:t>
            </a:r>
            <a:r>
              <a:rPr lang="en-US" altLang="zh-CN" dirty="0" err="1">
                <a:solidFill>
                  <a:srgbClr val="FF0000"/>
                </a:solidFill>
              </a:rPr>
              <a:t>col_name</a:t>
            </a:r>
            <a:r>
              <a:rPr lang="en-US" altLang="zh-CN" dirty="0">
                <a:solidFill>
                  <a:srgbClr val="FF0000"/>
                </a:solidFill>
              </a:rPr>
              <a:t>)</a:t>
            </a:r>
            <a:r>
              <a:rPr lang="zh-CN" altLang="en-US" dirty="0">
                <a:solidFill>
                  <a:srgbClr val="FF0000"/>
                </a:solidFill>
              </a:rPr>
              <a:t>：</a:t>
            </a:r>
            <a:r>
              <a:rPr lang="zh-CN" altLang="en-US" dirty="0"/>
              <a:t>该方式可以实现计算指定字段值中的</a:t>
            </a:r>
            <a:r>
              <a:rPr lang="zh-CN" altLang="en-US" dirty="0">
                <a:solidFill>
                  <a:srgbClr val="FF0000"/>
                </a:solidFill>
              </a:rPr>
              <a:t>最小值</a:t>
            </a:r>
            <a:r>
              <a:rPr lang="zh-CN" altLang="en-US" dirty="0"/>
              <a:t>，在具体计算时将忽略</a:t>
            </a:r>
            <a:r>
              <a:rPr lang="en-US" altLang="zh-CN" dirty="0"/>
              <a:t>NULL</a:t>
            </a:r>
            <a:r>
              <a:rPr lang="zh-CN" altLang="en-US" dirty="0"/>
              <a:t>值。</a:t>
            </a:r>
          </a:p>
        </p:txBody>
      </p:sp>
    </p:spTree>
    <p:extLst>
      <p:ext uri="{BB962C8B-B14F-4D97-AF65-F5344CB8AC3E}">
        <p14:creationId xmlns:p14="http://schemas.microsoft.com/office/powerpoint/2010/main" val="3640928693"/>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1BE7C-0F15-BCA9-9677-6D0249F13955}"/>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C6E8609F-41B3-4DB3-0770-AA312E616581}"/>
              </a:ext>
            </a:extLst>
          </p:cNvPr>
          <p:cNvSpPr txBox="1">
            <a:spLocks noChangeArrowheads="1"/>
          </p:cNvSpPr>
          <p:nvPr/>
        </p:nvSpPr>
        <p:spPr bwMode="auto">
          <a:xfrm>
            <a:off x="616625" y="1046827"/>
            <a:ext cx="1095874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r>
              <a:rPr lang="zh-CN" altLang="en-US" noProof="1">
                <a:solidFill>
                  <a:srgbClr val="FF0000"/>
                </a:solidFill>
              </a:rPr>
              <a:t>分组查询</a:t>
            </a:r>
            <a:r>
              <a:rPr lang="zh-CN" altLang="en-US" noProof="1"/>
              <a:t>是将查询结果按照某个或多个字段进行分组，</a:t>
            </a:r>
            <a:r>
              <a:rPr lang="en-US" altLang="zh-CN" noProof="1"/>
              <a:t>MySQL</a:t>
            </a:r>
            <a:r>
              <a:rPr lang="zh-CN" altLang="en-US" noProof="1"/>
              <a:t>使用</a:t>
            </a:r>
            <a:r>
              <a:rPr lang="en-US" altLang="zh-CN" noProof="1">
                <a:solidFill>
                  <a:srgbClr val="FF0000"/>
                </a:solidFill>
              </a:rPr>
              <a:t>GROUP BY</a:t>
            </a:r>
            <a:r>
              <a:rPr lang="zh-CN" altLang="en-US" noProof="1">
                <a:solidFill>
                  <a:srgbClr val="FF0000"/>
                </a:solidFill>
              </a:rPr>
              <a:t>语句</a:t>
            </a:r>
            <a:r>
              <a:rPr lang="zh-CN" altLang="en-US" noProof="1"/>
              <a:t>对数据进行分组。</a:t>
            </a:r>
            <a:r>
              <a:rPr lang="en-US" altLang="zh-CN" noProof="1"/>
              <a:t>GROUP BY</a:t>
            </a:r>
            <a:r>
              <a:rPr lang="zh-CN" altLang="en-US" noProof="1"/>
              <a:t>从字面上理解就是“根据（</a:t>
            </a:r>
            <a:r>
              <a:rPr lang="en-US" altLang="zh-CN" noProof="1"/>
              <a:t>BY</a:t>
            </a:r>
            <a:r>
              <a:rPr lang="zh-CN" altLang="en-US" noProof="1"/>
              <a:t>）一定的规则进行分组（</a:t>
            </a:r>
            <a:r>
              <a:rPr lang="en-US" altLang="zh-CN" noProof="1"/>
              <a:t>GROUP</a:t>
            </a:r>
            <a:r>
              <a:rPr lang="zh-CN" altLang="en-US" noProof="1"/>
              <a:t>）”。它的工作原理是按照一定的规则将一个数据集合划分成若干个小的区域，然后针对这些区域的数据进行处理，语法形式如下：</a:t>
            </a:r>
            <a:endParaRPr lang="zh-CN" altLang="en-US"/>
          </a:p>
        </p:txBody>
      </p:sp>
      <p:sp>
        <p:nvSpPr>
          <p:cNvPr id="3" name="矩形 2">
            <a:extLst>
              <a:ext uri="{FF2B5EF4-FFF2-40B4-BE49-F238E27FC236}">
                <a16:creationId xmlns:a16="http://schemas.microsoft.com/office/drawing/2014/main" id="{0B5F76E9-D6D1-2A34-2771-1017B625D288}"/>
              </a:ext>
            </a:extLst>
          </p:cNvPr>
          <p:cNvSpPr/>
          <p:nvPr/>
        </p:nvSpPr>
        <p:spPr>
          <a:xfrm>
            <a:off x="1164367" y="1987731"/>
            <a:ext cx="10052154" cy="81815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38983FA5-7459-0F7D-9525-5919B95B3B10}"/>
              </a:ext>
            </a:extLst>
          </p:cNvPr>
          <p:cNvSpPr txBox="1">
            <a:spLocks noChangeArrowheads="1"/>
          </p:cNvSpPr>
          <p:nvPr/>
        </p:nvSpPr>
        <p:spPr bwMode="auto">
          <a:xfrm>
            <a:off x="2192263" y="2027649"/>
            <a:ext cx="8478042" cy="7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aggregate_func FROM table_name </a:t>
            </a:r>
          </a:p>
          <a:p>
            <a:pPr eaLnBrk="1" hangingPunct="1">
              <a:lnSpc>
                <a:spcPts val="2500"/>
              </a:lnSpc>
            </a:pPr>
            <a:r>
              <a:rPr lang="en-US" altLang="zh-CN" sz="1600">
                <a:solidFill>
                  <a:srgbClr val="FF0000"/>
                </a:solidFill>
              </a:rPr>
              <a:t>GROUP BY col_namea [HAVING condition];</a:t>
            </a:r>
          </a:p>
        </p:txBody>
      </p:sp>
      <p:sp>
        <p:nvSpPr>
          <p:cNvPr id="5" name="文本框 3">
            <a:extLst>
              <a:ext uri="{FF2B5EF4-FFF2-40B4-BE49-F238E27FC236}">
                <a16:creationId xmlns:a16="http://schemas.microsoft.com/office/drawing/2014/main" id="{4AE12637-E6CC-1901-5B05-29528483599D}"/>
              </a:ext>
            </a:extLst>
          </p:cNvPr>
          <p:cNvSpPr txBox="1">
            <a:spLocks noChangeArrowheads="1"/>
          </p:cNvSpPr>
          <p:nvPr/>
        </p:nvSpPr>
        <p:spPr bwMode="auto">
          <a:xfrm>
            <a:off x="1906662" y="2878001"/>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简单分组查询</a:t>
            </a:r>
            <a:endParaRPr lang="zh-CN" altLang="en-US" noProof="1"/>
          </a:p>
        </p:txBody>
      </p:sp>
      <p:grpSp>
        <p:nvGrpSpPr>
          <p:cNvPr id="6" name="组合 5">
            <a:extLst>
              <a:ext uri="{FF2B5EF4-FFF2-40B4-BE49-F238E27FC236}">
                <a16:creationId xmlns:a16="http://schemas.microsoft.com/office/drawing/2014/main" id="{380FFEE5-2E00-1EA4-6063-425E0E1044B5}"/>
              </a:ext>
            </a:extLst>
          </p:cNvPr>
          <p:cNvGrpSpPr/>
          <p:nvPr/>
        </p:nvGrpSpPr>
        <p:grpSpPr>
          <a:xfrm>
            <a:off x="903362" y="2762696"/>
            <a:ext cx="1003300" cy="722312"/>
            <a:chOff x="877888" y="1586140"/>
            <a:chExt cx="1003300" cy="722312"/>
          </a:xfrm>
        </p:grpSpPr>
        <p:sp>
          <p:nvSpPr>
            <p:cNvPr id="14" name="íṩľíḍè-Freeform: Shape 9">
              <a:extLst>
                <a:ext uri="{FF2B5EF4-FFF2-40B4-BE49-F238E27FC236}">
                  <a16:creationId xmlns:a16="http://schemas.microsoft.com/office/drawing/2014/main" id="{E7D24018-27AA-67B9-603D-ABF71E76E0D4}"/>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5" name="íṩľíḍè-Oval 10">
              <a:extLst>
                <a:ext uri="{FF2B5EF4-FFF2-40B4-BE49-F238E27FC236}">
                  <a16:creationId xmlns:a16="http://schemas.microsoft.com/office/drawing/2014/main" id="{6860143B-B2CA-FB60-FCF4-7E5491B87016}"/>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7" name="矩形 6">
            <a:extLst>
              <a:ext uri="{FF2B5EF4-FFF2-40B4-BE49-F238E27FC236}">
                <a16:creationId xmlns:a16="http://schemas.microsoft.com/office/drawing/2014/main" id="{7AE74EE2-5C6E-252D-6EE4-5AE7B7E1E4A6}"/>
              </a:ext>
            </a:extLst>
          </p:cNvPr>
          <p:cNvSpPr/>
          <p:nvPr/>
        </p:nvSpPr>
        <p:spPr>
          <a:xfrm>
            <a:off x="1102775" y="3393695"/>
            <a:ext cx="7913385" cy="369332"/>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a:t>将</a:t>
            </a:r>
            <a:r>
              <a:rPr lang="en-US" altLang="zh-CN">
                <a:solidFill>
                  <a:srgbClr val="FF0000"/>
                </a:solidFill>
              </a:rPr>
              <a:t>GROUP BY</a:t>
            </a:r>
            <a:r>
              <a:rPr lang="zh-CN" altLang="en-US">
                <a:solidFill>
                  <a:srgbClr val="FF0000"/>
                </a:solidFill>
              </a:rPr>
              <a:t>关键字</a:t>
            </a:r>
            <a:r>
              <a:rPr lang="zh-CN" altLang="en-US"/>
              <a:t>与聚合函数</a:t>
            </a:r>
            <a:r>
              <a:rPr lang="en-US" altLang="zh-CN">
                <a:solidFill>
                  <a:srgbClr val="FF0000"/>
                </a:solidFill>
              </a:rPr>
              <a:t>COUNT()</a:t>
            </a:r>
            <a:r>
              <a:rPr lang="zh-CN" altLang="en-US"/>
              <a:t>一起使用，可以查询每组的数量。</a:t>
            </a:r>
            <a:endParaRPr lang="en-US" altLang="zh-CN"/>
          </a:p>
        </p:txBody>
      </p:sp>
      <p:grpSp>
        <p:nvGrpSpPr>
          <p:cNvPr id="8" name="组合 7">
            <a:extLst>
              <a:ext uri="{FF2B5EF4-FFF2-40B4-BE49-F238E27FC236}">
                <a16:creationId xmlns:a16="http://schemas.microsoft.com/office/drawing/2014/main" id="{E0533264-5903-6B35-6326-C6FFC7F6C30E}"/>
              </a:ext>
            </a:extLst>
          </p:cNvPr>
          <p:cNvGrpSpPr/>
          <p:nvPr/>
        </p:nvGrpSpPr>
        <p:grpSpPr>
          <a:xfrm>
            <a:off x="903362" y="3718114"/>
            <a:ext cx="2183765" cy="600710"/>
            <a:chOff x="1320" y="4641"/>
            <a:chExt cx="3439" cy="946"/>
          </a:xfrm>
          <a:solidFill>
            <a:schemeClr val="accent6"/>
          </a:solidFill>
        </p:grpSpPr>
        <p:sp>
          <p:nvSpPr>
            <p:cNvPr id="12" name="椭圆 11">
              <a:extLst>
                <a:ext uri="{FF2B5EF4-FFF2-40B4-BE49-F238E27FC236}">
                  <a16:creationId xmlns:a16="http://schemas.microsoft.com/office/drawing/2014/main" id="{8D76AF4B-99DD-F2F9-71D4-AC1D18EE31AC}"/>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11">
              <a:extLst>
                <a:ext uri="{FF2B5EF4-FFF2-40B4-BE49-F238E27FC236}">
                  <a16:creationId xmlns:a16="http://schemas.microsoft.com/office/drawing/2014/main" id="{9A221CA8-7912-96F3-A0D0-CF700C40E351}"/>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31</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C4568301-7452-AF8E-D627-2A3A4BCA9913}"/>
              </a:ext>
            </a:extLst>
          </p:cNvPr>
          <p:cNvSpPr txBox="1">
            <a:spLocks noChangeArrowheads="1"/>
          </p:cNvSpPr>
          <p:nvPr/>
        </p:nvSpPr>
        <p:spPr bwMode="auto">
          <a:xfrm>
            <a:off x="3343350" y="3722982"/>
            <a:ext cx="7778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语句，将</a:t>
            </a:r>
            <a:r>
              <a:rPr lang="en-US" altLang="zh-CN"/>
              <a:t>goods</a:t>
            </a:r>
            <a:r>
              <a:rPr lang="zh-CN" altLang="en-US"/>
              <a:t>表中的记录按照</a:t>
            </a:r>
            <a:r>
              <a:rPr lang="en-US" altLang="zh-CN"/>
              <a:t>type</a:t>
            </a:r>
            <a:r>
              <a:rPr lang="zh-CN" altLang="en-US"/>
              <a:t>字段（商品类别）进行分组，并统计每组的数量，结果如下：</a:t>
            </a:r>
          </a:p>
        </p:txBody>
      </p:sp>
      <p:sp>
        <p:nvSpPr>
          <p:cNvPr id="10" name="矩形 9">
            <a:extLst>
              <a:ext uri="{FF2B5EF4-FFF2-40B4-BE49-F238E27FC236}">
                <a16:creationId xmlns:a16="http://schemas.microsoft.com/office/drawing/2014/main" id="{AB13DA3E-C175-2882-1491-2A0E233FB84A}"/>
              </a:ext>
            </a:extLst>
          </p:cNvPr>
          <p:cNvSpPr/>
          <p:nvPr/>
        </p:nvSpPr>
        <p:spPr>
          <a:xfrm>
            <a:off x="1054635" y="4341319"/>
            <a:ext cx="9764959" cy="244406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BE3540D5-3053-D304-7551-95297768FA88}"/>
              </a:ext>
            </a:extLst>
          </p:cNvPr>
          <p:cNvSpPr txBox="1">
            <a:spLocks noChangeArrowheads="1"/>
          </p:cNvSpPr>
          <p:nvPr/>
        </p:nvSpPr>
        <p:spPr bwMode="auto">
          <a:xfrm>
            <a:off x="1690628" y="4351163"/>
            <a:ext cx="7626762"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SELECT type,count(*) FROM goods GROUP BY type;</a:t>
            </a:r>
          </a:p>
          <a:p>
            <a:pPr eaLnBrk="1" hangingPunct="1"/>
            <a:r>
              <a:rPr lang="en-US" altLang="zh-CN" sz="1400">
                <a:solidFill>
                  <a:srgbClr val="FF0000"/>
                </a:solidFill>
              </a:rPr>
              <a:t>+------+--------------+</a:t>
            </a:r>
          </a:p>
          <a:p>
            <a:pPr eaLnBrk="1" hangingPunct="1"/>
            <a:r>
              <a:rPr lang="en-US" altLang="zh-CN" sz="1400">
                <a:solidFill>
                  <a:srgbClr val="FF0000"/>
                </a:solidFill>
              </a:rPr>
              <a:t>| type | count(*)	|</a:t>
            </a:r>
          </a:p>
          <a:p>
            <a:pPr eaLnBrk="1" hangingPunct="1"/>
            <a:r>
              <a:rPr lang="en-US" altLang="zh-CN" sz="1400">
                <a:solidFill>
                  <a:srgbClr val="FF0000"/>
                </a:solidFill>
              </a:rPr>
              <a:t>+------+--------------+</a:t>
            </a:r>
          </a:p>
          <a:p>
            <a:pPr eaLnBrk="1" hangingPunct="1"/>
            <a:r>
              <a:rPr lang="en-US" altLang="zh-CN" sz="1400">
                <a:solidFill>
                  <a:srgbClr val="FF0000"/>
                </a:solidFill>
              </a:rPr>
              <a:t>| </a:t>
            </a:r>
            <a:r>
              <a:rPr lang="zh-CN" altLang="en-US" sz="1400">
                <a:solidFill>
                  <a:srgbClr val="FF0000"/>
                </a:solidFill>
              </a:rPr>
              <a:t>书籍 </a:t>
            </a:r>
            <a:r>
              <a:rPr lang="en-US" altLang="zh-CN" sz="1400">
                <a:solidFill>
                  <a:srgbClr val="FF0000"/>
                </a:solidFill>
              </a:rPr>
              <a:t>|        3	|</a:t>
            </a:r>
          </a:p>
          <a:p>
            <a:pPr eaLnBrk="1" hangingPunct="1"/>
            <a:r>
              <a:rPr lang="en-US" altLang="zh-CN" sz="1400">
                <a:solidFill>
                  <a:srgbClr val="FF0000"/>
                </a:solidFill>
              </a:rPr>
              <a:t>| </a:t>
            </a:r>
            <a:r>
              <a:rPr lang="zh-CN" altLang="en-US" sz="1400">
                <a:solidFill>
                  <a:srgbClr val="FF0000"/>
                </a:solidFill>
              </a:rPr>
              <a:t>服饰 </a:t>
            </a:r>
            <a:r>
              <a:rPr lang="en-US" altLang="zh-CN" sz="1400">
                <a:solidFill>
                  <a:srgbClr val="FF0000"/>
                </a:solidFill>
              </a:rPr>
              <a:t>|        2	|</a:t>
            </a:r>
          </a:p>
          <a:p>
            <a:pPr eaLnBrk="1" hangingPunct="1"/>
            <a:r>
              <a:rPr lang="en-US" altLang="zh-CN" sz="1400">
                <a:solidFill>
                  <a:srgbClr val="FF0000"/>
                </a:solidFill>
              </a:rPr>
              <a:t>| </a:t>
            </a:r>
            <a:r>
              <a:rPr lang="zh-CN" altLang="en-US" sz="1400">
                <a:solidFill>
                  <a:srgbClr val="FF0000"/>
                </a:solidFill>
              </a:rPr>
              <a:t>水果 </a:t>
            </a:r>
            <a:r>
              <a:rPr lang="en-US" altLang="zh-CN" sz="1400">
                <a:solidFill>
                  <a:srgbClr val="FF0000"/>
                </a:solidFill>
              </a:rPr>
              <a:t>|        2	|</a:t>
            </a:r>
          </a:p>
          <a:p>
            <a:pPr eaLnBrk="1" hangingPunct="1"/>
            <a:r>
              <a:rPr lang="en-US" altLang="zh-CN" sz="1400">
                <a:solidFill>
                  <a:srgbClr val="FF0000"/>
                </a:solidFill>
              </a:rPr>
              <a:t>| </a:t>
            </a:r>
            <a:r>
              <a:rPr lang="zh-CN" altLang="en-US" sz="1400">
                <a:solidFill>
                  <a:srgbClr val="FF0000"/>
                </a:solidFill>
              </a:rPr>
              <a:t>糖类 </a:t>
            </a:r>
            <a:r>
              <a:rPr lang="en-US" altLang="zh-CN" sz="1400">
                <a:solidFill>
                  <a:srgbClr val="FF0000"/>
                </a:solidFill>
              </a:rPr>
              <a:t>|        2	|</a:t>
            </a:r>
          </a:p>
          <a:p>
            <a:pPr eaLnBrk="1" hangingPunct="1"/>
            <a:r>
              <a:rPr lang="en-US" altLang="zh-CN" sz="1400">
                <a:solidFill>
                  <a:srgbClr val="FF0000"/>
                </a:solidFill>
              </a:rPr>
              <a:t>| </a:t>
            </a:r>
            <a:r>
              <a:rPr lang="zh-CN" altLang="en-US" sz="1400">
                <a:solidFill>
                  <a:srgbClr val="FF0000"/>
                </a:solidFill>
              </a:rPr>
              <a:t>饮品 </a:t>
            </a:r>
            <a:r>
              <a:rPr lang="en-US" altLang="zh-CN" sz="1400">
                <a:solidFill>
                  <a:srgbClr val="FF0000"/>
                </a:solidFill>
              </a:rPr>
              <a:t>|        1	|</a:t>
            </a:r>
          </a:p>
          <a:p>
            <a:pPr eaLnBrk="1" hangingPunct="1"/>
            <a:r>
              <a:rPr lang="en-US" altLang="zh-CN" sz="1400">
                <a:solidFill>
                  <a:srgbClr val="FF0000"/>
                </a:solidFill>
              </a:rPr>
              <a:t>+------+--------------+</a:t>
            </a:r>
          </a:p>
          <a:p>
            <a:pPr eaLnBrk="1" hangingPunct="1"/>
            <a:r>
              <a:rPr lang="en-US" altLang="zh-CN" sz="1400">
                <a:solidFill>
                  <a:srgbClr val="FF0000"/>
                </a:solidFill>
              </a:rPr>
              <a:t>5 rows in set (0.02 sec)</a:t>
            </a:r>
          </a:p>
        </p:txBody>
      </p:sp>
    </p:spTree>
    <p:extLst>
      <p:ext uri="{BB962C8B-B14F-4D97-AF65-F5344CB8AC3E}">
        <p14:creationId xmlns:p14="http://schemas.microsoft.com/office/powerpoint/2010/main" val="3467744468"/>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54854-F0B4-5724-AC44-F3EC0C923B69}"/>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C1A46799-BB8F-354A-658C-358D6E705C94}"/>
              </a:ext>
            </a:extLst>
          </p:cNvPr>
          <p:cNvSpPr txBox="1">
            <a:spLocks noChangeArrowheads="1"/>
          </p:cNvSpPr>
          <p:nvPr/>
        </p:nvSpPr>
        <p:spPr bwMode="auto">
          <a:xfrm>
            <a:off x="1914724" y="1216271"/>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简单分组查询</a:t>
            </a:r>
            <a:endParaRPr lang="zh-CN" altLang="en-US" noProof="1"/>
          </a:p>
        </p:txBody>
      </p:sp>
      <p:grpSp>
        <p:nvGrpSpPr>
          <p:cNvPr id="3" name="组合 2">
            <a:extLst>
              <a:ext uri="{FF2B5EF4-FFF2-40B4-BE49-F238E27FC236}">
                <a16:creationId xmlns:a16="http://schemas.microsoft.com/office/drawing/2014/main" id="{F434B573-5831-4E02-1680-A7A72DB1515A}"/>
              </a:ext>
            </a:extLst>
          </p:cNvPr>
          <p:cNvGrpSpPr/>
          <p:nvPr/>
        </p:nvGrpSpPr>
        <p:grpSpPr>
          <a:xfrm>
            <a:off x="911424" y="1100966"/>
            <a:ext cx="1003300" cy="722312"/>
            <a:chOff x="877888" y="1586140"/>
            <a:chExt cx="1003300" cy="722312"/>
          </a:xfrm>
        </p:grpSpPr>
        <p:sp>
          <p:nvSpPr>
            <p:cNvPr id="11" name="íṩľíḍè-Freeform: Shape 9">
              <a:extLst>
                <a:ext uri="{FF2B5EF4-FFF2-40B4-BE49-F238E27FC236}">
                  <a16:creationId xmlns:a16="http://schemas.microsoft.com/office/drawing/2014/main" id="{72710481-17F4-3A73-3469-2E1338DB235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2" name="íṩľíḍè-Oval 10">
              <a:extLst>
                <a:ext uri="{FF2B5EF4-FFF2-40B4-BE49-F238E27FC236}">
                  <a16:creationId xmlns:a16="http://schemas.microsoft.com/office/drawing/2014/main" id="{56E167FA-6D43-AA57-6AC4-8406DD9EA638}"/>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4" name="矩形 3">
            <a:extLst>
              <a:ext uri="{FF2B5EF4-FFF2-40B4-BE49-F238E27FC236}">
                <a16:creationId xmlns:a16="http://schemas.microsoft.com/office/drawing/2014/main" id="{7C6EB8CB-1F7B-CF61-7A16-561414C6AC48}"/>
              </a:ext>
            </a:extLst>
          </p:cNvPr>
          <p:cNvSpPr/>
          <p:nvPr/>
        </p:nvSpPr>
        <p:spPr>
          <a:xfrm>
            <a:off x="1110837" y="1918585"/>
            <a:ext cx="8430513" cy="369332"/>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a:t>如果需要将每种类型中包含的商品名称显示出来，可以使用</a:t>
            </a:r>
            <a:r>
              <a:rPr lang="en-US" altLang="zh-CN">
                <a:solidFill>
                  <a:srgbClr val="FF0000"/>
                </a:solidFill>
              </a:rPr>
              <a:t>group_concat()</a:t>
            </a:r>
            <a:r>
              <a:rPr lang="zh-CN" altLang="en-US">
                <a:solidFill>
                  <a:srgbClr val="FF0000"/>
                </a:solidFill>
              </a:rPr>
              <a:t>函数</a:t>
            </a:r>
            <a:r>
              <a:rPr lang="zh-CN" altLang="en-US"/>
              <a:t>。</a:t>
            </a:r>
            <a:endParaRPr lang="en-US" altLang="zh-CN"/>
          </a:p>
        </p:txBody>
      </p:sp>
      <p:grpSp>
        <p:nvGrpSpPr>
          <p:cNvPr id="5" name="组合 4">
            <a:extLst>
              <a:ext uri="{FF2B5EF4-FFF2-40B4-BE49-F238E27FC236}">
                <a16:creationId xmlns:a16="http://schemas.microsoft.com/office/drawing/2014/main" id="{9458BED4-C552-9CFB-CF2A-7D2338C5D1ED}"/>
              </a:ext>
            </a:extLst>
          </p:cNvPr>
          <p:cNvGrpSpPr/>
          <p:nvPr/>
        </p:nvGrpSpPr>
        <p:grpSpPr>
          <a:xfrm>
            <a:off x="911424" y="2354976"/>
            <a:ext cx="2183765" cy="600710"/>
            <a:chOff x="1320" y="4641"/>
            <a:chExt cx="3439" cy="946"/>
          </a:xfrm>
          <a:solidFill>
            <a:schemeClr val="accent6"/>
          </a:solidFill>
        </p:grpSpPr>
        <p:sp>
          <p:nvSpPr>
            <p:cNvPr id="9" name="椭圆 8">
              <a:extLst>
                <a:ext uri="{FF2B5EF4-FFF2-40B4-BE49-F238E27FC236}">
                  <a16:creationId xmlns:a16="http://schemas.microsoft.com/office/drawing/2014/main" id="{7E691C2A-0D48-B0C0-1FE5-5D60A5E5040C}"/>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11">
              <a:extLst>
                <a:ext uri="{FF2B5EF4-FFF2-40B4-BE49-F238E27FC236}">
                  <a16:creationId xmlns:a16="http://schemas.microsoft.com/office/drawing/2014/main" id="{A6296459-6C3B-01B3-3F3E-7960FA769342}"/>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32</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3C9DD114-26DA-D9B4-328A-428DCB6FBAC5}"/>
              </a:ext>
            </a:extLst>
          </p:cNvPr>
          <p:cNvSpPr txBox="1">
            <a:spLocks noChangeArrowheads="1"/>
          </p:cNvSpPr>
          <p:nvPr/>
        </p:nvSpPr>
        <p:spPr bwMode="auto">
          <a:xfrm>
            <a:off x="3351412" y="2359844"/>
            <a:ext cx="7778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语句，将</a:t>
            </a:r>
            <a:r>
              <a:rPr lang="en-US" altLang="zh-CN"/>
              <a:t>goods</a:t>
            </a:r>
            <a:r>
              <a:rPr lang="zh-CN" altLang="en-US"/>
              <a:t>表中的记录按照</a:t>
            </a:r>
            <a:r>
              <a:rPr lang="en-US" altLang="zh-CN"/>
              <a:t>type</a:t>
            </a:r>
            <a:r>
              <a:rPr lang="zh-CN" altLang="en-US"/>
              <a:t>字段进行分组，并显示每组中的商品名称，结果如下：</a:t>
            </a:r>
          </a:p>
        </p:txBody>
      </p:sp>
      <p:sp>
        <p:nvSpPr>
          <p:cNvPr id="7" name="矩形 6">
            <a:extLst>
              <a:ext uri="{FF2B5EF4-FFF2-40B4-BE49-F238E27FC236}">
                <a16:creationId xmlns:a16="http://schemas.microsoft.com/office/drawing/2014/main" id="{5E830950-8F11-A804-B060-5416EBE0DD7F}"/>
              </a:ext>
            </a:extLst>
          </p:cNvPr>
          <p:cNvSpPr/>
          <p:nvPr/>
        </p:nvSpPr>
        <p:spPr>
          <a:xfrm>
            <a:off x="1062697" y="3174132"/>
            <a:ext cx="9764959" cy="291916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E7BB27D2-5F3E-A44E-2547-1DB446FBDFB7}"/>
              </a:ext>
            </a:extLst>
          </p:cNvPr>
          <p:cNvSpPr txBox="1">
            <a:spLocks noChangeArrowheads="1"/>
          </p:cNvSpPr>
          <p:nvPr/>
        </p:nvSpPr>
        <p:spPr bwMode="auto">
          <a:xfrm>
            <a:off x="1698690" y="3249293"/>
            <a:ext cx="7626762"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type,group_concat(name) FROM goods GROUP BY type;</a:t>
            </a:r>
          </a:p>
          <a:p>
            <a:pPr eaLnBrk="1" hangingPunct="1"/>
            <a:r>
              <a:rPr lang="en-US" altLang="zh-CN" sz="1600">
                <a:solidFill>
                  <a:srgbClr val="FF0000"/>
                </a:solidFill>
              </a:rPr>
              <a:t>+------+--------------------------------+</a:t>
            </a:r>
          </a:p>
          <a:p>
            <a:pPr eaLnBrk="1" hangingPunct="1"/>
            <a:r>
              <a:rPr lang="en-US" altLang="zh-CN" sz="1600">
                <a:solidFill>
                  <a:srgbClr val="FF0000"/>
                </a:solidFill>
              </a:rPr>
              <a:t>| type | group_concat(name)	 |</a:t>
            </a:r>
          </a:p>
          <a:p>
            <a:pPr eaLnBrk="1" hangingPunct="1"/>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书籍 </a:t>
            </a:r>
            <a:r>
              <a:rPr lang="en-US" altLang="zh-CN" sz="1600">
                <a:solidFill>
                  <a:srgbClr val="FF0000"/>
                </a:solidFill>
              </a:rPr>
              <a:t>| </a:t>
            </a:r>
            <a:r>
              <a:rPr lang="zh-CN" altLang="en-US" sz="1600">
                <a:solidFill>
                  <a:srgbClr val="FF0000"/>
                </a:solidFill>
              </a:rPr>
              <a:t>西游记</a:t>
            </a:r>
            <a:r>
              <a:rPr lang="en-US" altLang="zh-CN" sz="1600">
                <a:solidFill>
                  <a:srgbClr val="FF0000"/>
                </a:solidFill>
              </a:rPr>
              <a:t>,</a:t>
            </a:r>
            <a:r>
              <a:rPr lang="zh-CN" altLang="en-US" sz="1600">
                <a:solidFill>
                  <a:srgbClr val="FF0000"/>
                </a:solidFill>
              </a:rPr>
              <a:t>论语</a:t>
            </a:r>
            <a:r>
              <a:rPr lang="en-US" altLang="zh-CN" sz="1600">
                <a:solidFill>
                  <a:srgbClr val="FF0000"/>
                </a:solidFill>
              </a:rPr>
              <a:t>,</a:t>
            </a:r>
            <a:r>
              <a:rPr lang="zh-CN" altLang="en-US" sz="1600">
                <a:solidFill>
                  <a:srgbClr val="FF0000"/>
                </a:solidFill>
              </a:rPr>
              <a:t>红楼梦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服饰 </a:t>
            </a:r>
            <a:r>
              <a:rPr lang="en-US" altLang="zh-CN" sz="1600">
                <a:solidFill>
                  <a:srgbClr val="FF0000"/>
                </a:solidFill>
              </a:rPr>
              <a:t>| </a:t>
            </a:r>
            <a:r>
              <a:rPr lang="zh-CN" altLang="en-US" sz="1600">
                <a:solidFill>
                  <a:srgbClr val="FF0000"/>
                </a:solidFill>
              </a:rPr>
              <a:t>休闲西服</a:t>
            </a:r>
            <a:r>
              <a:rPr lang="en-US" altLang="zh-CN" sz="1600">
                <a:solidFill>
                  <a:srgbClr val="FF0000"/>
                </a:solidFill>
              </a:rPr>
              <a:t>,</a:t>
            </a:r>
            <a:r>
              <a:rPr lang="zh-CN" altLang="en-US" sz="1600">
                <a:solidFill>
                  <a:srgbClr val="FF0000"/>
                </a:solidFill>
              </a:rPr>
              <a:t>牛仔裤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水果 </a:t>
            </a:r>
            <a:r>
              <a:rPr lang="en-US" altLang="zh-CN" sz="1600">
                <a:solidFill>
                  <a:srgbClr val="FF0000"/>
                </a:solidFill>
              </a:rPr>
              <a:t>| </a:t>
            </a:r>
            <a:r>
              <a:rPr lang="zh-CN" altLang="en-US" sz="1600">
                <a:solidFill>
                  <a:srgbClr val="FF0000"/>
                </a:solidFill>
              </a:rPr>
              <a:t>西瓜</a:t>
            </a:r>
            <a:r>
              <a:rPr lang="en-US" altLang="zh-CN" sz="1600">
                <a:solidFill>
                  <a:srgbClr val="FF0000"/>
                </a:solidFill>
              </a:rPr>
              <a:t>,</a:t>
            </a:r>
            <a:r>
              <a:rPr lang="zh-CN" altLang="en-US" sz="1600">
                <a:solidFill>
                  <a:srgbClr val="FF0000"/>
                </a:solidFill>
              </a:rPr>
              <a:t>苹果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糖类 </a:t>
            </a:r>
            <a:r>
              <a:rPr lang="en-US" altLang="zh-CN" sz="1600">
                <a:solidFill>
                  <a:srgbClr val="FF0000"/>
                </a:solidFill>
              </a:rPr>
              <a:t>| </a:t>
            </a:r>
            <a:r>
              <a:rPr lang="zh-CN" altLang="en-US" sz="1600">
                <a:solidFill>
                  <a:srgbClr val="FF0000"/>
                </a:solidFill>
              </a:rPr>
              <a:t>牛奶糖</a:t>
            </a:r>
            <a:r>
              <a:rPr lang="en-US" altLang="zh-CN" sz="1600">
                <a:solidFill>
                  <a:srgbClr val="FF0000"/>
                </a:solidFill>
              </a:rPr>
              <a:t>,</a:t>
            </a:r>
            <a:r>
              <a:rPr lang="zh-CN" altLang="en-US" sz="1600">
                <a:solidFill>
                  <a:srgbClr val="FF0000"/>
                </a:solidFill>
              </a:rPr>
              <a:t>水果糖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饮品 </a:t>
            </a:r>
            <a:r>
              <a:rPr lang="en-US" altLang="zh-CN" sz="1600">
                <a:solidFill>
                  <a:srgbClr val="FF0000"/>
                </a:solidFill>
              </a:rPr>
              <a:t>| </a:t>
            </a:r>
            <a:r>
              <a:rPr lang="zh-CN" altLang="en-US" sz="1600">
                <a:solidFill>
                  <a:srgbClr val="FF0000"/>
                </a:solidFill>
              </a:rPr>
              <a:t>果汁		 </a:t>
            </a:r>
            <a:r>
              <a:rPr lang="en-US" altLang="zh-CN" sz="1600">
                <a:solidFill>
                  <a:srgbClr val="FF0000"/>
                </a:solidFill>
              </a:rPr>
              <a:t>|</a:t>
            </a:r>
          </a:p>
          <a:p>
            <a:pPr eaLnBrk="1" hangingPunct="1"/>
            <a:r>
              <a:rPr lang="en-US" altLang="zh-CN" sz="1600">
                <a:solidFill>
                  <a:srgbClr val="FF0000"/>
                </a:solidFill>
              </a:rPr>
              <a:t>+------+--------------------------------+</a:t>
            </a:r>
          </a:p>
          <a:p>
            <a:pPr eaLnBrk="1" hangingPunct="1"/>
            <a:r>
              <a:rPr lang="en-US" altLang="zh-CN" sz="1600">
                <a:solidFill>
                  <a:srgbClr val="FF0000"/>
                </a:solidFill>
              </a:rPr>
              <a:t>5 rows in set (0.00 sec)</a:t>
            </a:r>
          </a:p>
        </p:txBody>
      </p:sp>
    </p:spTree>
    <p:extLst>
      <p:ext uri="{BB962C8B-B14F-4D97-AF65-F5344CB8AC3E}">
        <p14:creationId xmlns:p14="http://schemas.microsoft.com/office/powerpoint/2010/main" val="190926289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A6C78-0876-429C-0B6D-0BBD7AD52E24}"/>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5F5203ED-05AC-F9AC-CB7D-9FF563316836}"/>
              </a:ext>
            </a:extLst>
          </p:cNvPr>
          <p:cNvSpPr txBox="1">
            <a:spLocks noChangeArrowheads="1"/>
          </p:cNvSpPr>
          <p:nvPr/>
        </p:nvSpPr>
        <p:spPr bwMode="auto">
          <a:xfrm>
            <a:off x="1595935" y="1200247"/>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HAVING</a:t>
            </a:r>
            <a:r>
              <a:rPr lang="zh-CN" altLang="en-US"/>
              <a:t>过滤分组后数据</a:t>
            </a:r>
            <a:endParaRPr lang="zh-CN" altLang="en-US" noProof="1"/>
          </a:p>
        </p:txBody>
      </p:sp>
      <p:grpSp>
        <p:nvGrpSpPr>
          <p:cNvPr id="3" name="组合 2">
            <a:extLst>
              <a:ext uri="{FF2B5EF4-FFF2-40B4-BE49-F238E27FC236}">
                <a16:creationId xmlns:a16="http://schemas.microsoft.com/office/drawing/2014/main" id="{6D3B73DF-FEB5-2C2C-4652-CBEC54148ACA}"/>
              </a:ext>
            </a:extLst>
          </p:cNvPr>
          <p:cNvGrpSpPr/>
          <p:nvPr/>
        </p:nvGrpSpPr>
        <p:grpSpPr>
          <a:xfrm>
            <a:off x="592635" y="1084942"/>
            <a:ext cx="1003300" cy="722312"/>
            <a:chOff x="877888" y="1586140"/>
            <a:chExt cx="1003300" cy="722312"/>
          </a:xfrm>
        </p:grpSpPr>
        <p:sp>
          <p:nvSpPr>
            <p:cNvPr id="11" name="íṩľíḍè-Freeform: Shape 9">
              <a:extLst>
                <a:ext uri="{FF2B5EF4-FFF2-40B4-BE49-F238E27FC236}">
                  <a16:creationId xmlns:a16="http://schemas.microsoft.com/office/drawing/2014/main" id="{097B729A-E3AE-D5C9-C766-124E10E80224}"/>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2" name="íṩľíḍè-Oval 10">
              <a:extLst>
                <a:ext uri="{FF2B5EF4-FFF2-40B4-BE49-F238E27FC236}">
                  <a16:creationId xmlns:a16="http://schemas.microsoft.com/office/drawing/2014/main" id="{495E4460-A708-2BE0-0D15-442663DDEFFE}"/>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4" name="矩形 3">
            <a:extLst>
              <a:ext uri="{FF2B5EF4-FFF2-40B4-BE49-F238E27FC236}">
                <a16:creationId xmlns:a16="http://schemas.microsoft.com/office/drawing/2014/main" id="{C28B8FA2-F93C-8B84-97BC-9F2D8DF25541}"/>
              </a:ext>
            </a:extLst>
          </p:cNvPr>
          <p:cNvSpPr/>
          <p:nvPr/>
        </p:nvSpPr>
        <p:spPr>
          <a:xfrm>
            <a:off x="792048" y="1902561"/>
            <a:ext cx="10807318" cy="369332"/>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en-US" altLang="zh-CN"/>
              <a:t>GROUP BY</a:t>
            </a:r>
            <a:r>
              <a:rPr lang="zh-CN" altLang="en-US"/>
              <a:t>和</a:t>
            </a:r>
            <a:r>
              <a:rPr lang="en-US" altLang="zh-CN"/>
              <a:t>HAVING</a:t>
            </a:r>
            <a:r>
              <a:rPr lang="zh-CN" altLang="en-US"/>
              <a:t>一起使用，可以指定显示记录所需满足的条件，只有满足条件的分组才会被显示。</a:t>
            </a:r>
            <a:endParaRPr lang="en-US" altLang="zh-CN"/>
          </a:p>
        </p:txBody>
      </p:sp>
      <p:grpSp>
        <p:nvGrpSpPr>
          <p:cNvPr id="5" name="组合 4">
            <a:extLst>
              <a:ext uri="{FF2B5EF4-FFF2-40B4-BE49-F238E27FC236}">
                <a16:creationId xmlns:a16="http://schemas.microsoft.com/office/drawing/2014/main" id="{35A0D687-E4F0-84EF-92C5-C5CFD969A457}"/>
              </a:ext>
            </a:extLst>
          </p:cNvPr>
          <p:cNvGrpSpPr/>
          <p:nvPr/>
        </p:nvGrpSpPr>
        <p:grpSpPr>
          <a:xfrm>
            <a:off x="592635" y="2404269"/>
            <a:ext cx="2183765" cy="600710"/>
            <a:chOff x="1320" y="4641"/>
            <a:chExt cx="3439" cy="946"/>
          </a:xfrm>
          <a:solidFill>
            <a:schemeClr val="accent6"/>
          </a:solidFill>
        </p:grpSpPr>
        <p:sp>
          <p:nvSpPr>
            <p:cNvPr id="9" name="椭圆 8">
              <a:extLst>
                <a:ext uri="{FF2B5EF4-FFF2-40B4-BE49-F238E27FC236}">
                  <a16:creationId xmlns:a16="http://schemas.microsoft.com/office/drawing/2014/main" id="{62A3160E-E280-4554-0A0C-4583272466FE}"/>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11">
              <a:extLst>
                <a:ext uri="{FF2B5EF4-FFF2-40B4-BE49-F238E27FC236}">
                  <a16:creationId xmlns:a16="http://schemas.microsoft.com/office/drawing/2014/main" id="{8DF0E533-D33B-761E-A968-9F64283685A4}"/>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33</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C1B5AC27-3741-7D6A-E176-D844C354C815}"/>
              </a:ext>
            </a:extLst>
          </p:cNvPr>
          <p:cNvSpPr txBox="1">
            <a:spLocks noChangeArrowheads="1"/>
          </p:cNvSpPr>
          <p:nvPr/>
        </p:nvSpPr>
        <p:spPr bwMode="auto">
          <a:xfrm>
            <a:off x="3032623" y="2409137"/>
            <a:ext cx="7778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语句，将</a:t>
            </a:r>
            <a:r>
              <a:rPr lang="en-US" altLang="zh-CN"/>
              <a:t>goods</a:t>
            </a:r>
            <a:r>
              <a:rPr lang="zh-CN" altLang="en-US"/>
              <a:t>表中的记录按照</a:t>
            </a:r>
            <a:r>
              <a:rPr lang="en-US" altLang="zh-CN"/>
              <a:t>type</a:t>
            </a:r>
            <a:r>
              <a:rPr lang="zh-CN" altLang="en-US"/>
              <a:t>字段分组并统计每组的数量，然后只取商品数量大于</a:t>
            </a:r>
            <a:r>
              <a:rPr lang="en-US" altLang="zh-CN"/>
              <a:t>1</a:t>
            </a:r>
            <a:r>
              <a:rPr lang="zh-CN" altLang="en-US"/>
              <a:t>的分组，结果如下：</a:t>
            </a:r>
          </a:p>
        </p:txBody>
      </p:sp>
      <p:sp>
        <p:nvSpPr>
          <p:cNvPr id="7" name="矩形 6">
            <a:extLst>
              <a:ext uri="{FF2B5EF4-FFF2-40B4-BE49-F238E27FC236}">
                <a16:creationId xmlns:a16="http://schemas.microsoft.com/office/drawing/2014/main" id="{C251900B-FCEB-A3B5-2292-332FCF438B2B}"/>
              </a:ext>
            </a:extLst>
          </p:cNvPr>
          <p:cNvSpPr/>
          <p:nvPr/>
        </p:nvSpPr>
        <p:spPr>
          <a:xfrm>
            <a:off x="743908" y="3232756"/>
            <a:ext cx="9764959" cy="278853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9297C4DA-5C29-40A0-494A-B60290A8AFED}"/>
              </a:ext>
            </a:extLst>
          </p:cNvPr>
          <p:cNvSpPr txBox="1">
            <a:spLocks noChangeArrowheads="1"/>
          </p:cNvSpPr>
          <p:nvPr/>
        </p:nvSpPr>
        <p:spPr bwMode="auto">
          <a:xfrm>
            <a:off x="1379901" y="3382565"/>
            <a:ext cx="8466494"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type,count(*) FROM goods GROUP BY type HAVING COUNT(*)&gt;1;</a:t>
            </a:r>
          </a:p>
          <a:p>
            <a:pPr eaLnBrk="1" hangingPunct="1"/>
            <a:r>
              <a:rPr lang="en-US" altLang="zh-CN" sz="1600">
                <a:solidFill>
                  <a:srgbClr val="FF0000"/>
                </a:solidFill>
              </a:rPr>
              <a:t>+------+------------------+</a:t>
            </a:r>
          </a:p>
          <a:p>
            <a:pPr eaLnBrk="1" hangingPunct="1"/>
            <a:r>
              <a:rPr lang="en-US" altLang="zh-CN" sz="1600">
                <a:solidFill>
                  <a:srgbClr val="FF0000"/>
                </a:solidFill>
              </a:rPr>
              <a:t>| type | count(*)	|</a:t>
            </a:r>
          </a:p>
          <a:p>
            <a:pPr eaLnBrk="1" hangingPunct="1"/>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书籍 </a:t>
            </a:r>
            <a:r>
              <a:rPr lang="en-US" altLang="zh-CN" sz="1600">
                <a:solidFill>
                  <a:srgbClr val="FF0000"/>
                </a:solidFill>
              </a:rPr>
              <a:t>|        3	|</a:t>
            </a:r>
          </a:p>
          <a:p>
            <a:pPr eaLnBrk="1" hangingPunct="1"/>
            <a:r>
              <a:rPr lang="en-US" altLang="zh-CN" sz="1600">
                <a:solidFill>
                  <a:srgbClr val="FF0000"/>
                </a:solidFill>
              </a:rPr>
              <a:t>| </a:t>
            </a:r>
            <a:r>
              <a:rPr lang="zh-CN" altLang="en-US" sz="1600">
                <a:solidFill>
                  <a:srgbClr val="FF0000"/>
                </a:solidFill>
              </a:rPr>
              <a:t>服饰 </a:t>
            </a:r>
            <a:r>
              <a:rPr lang="en-US" altLang="zh-CN" sz="1600">
                <a:solidFill>
                  <a:srgbClr val="FF0000"/>
                </a:solidFill>
              </a:rPr>
              <a:t>|        2	|</a:t>
            </a:r>
          </a:p>
          <a:p>
            <a:pPr eaLnBrk="1" hangingPunct="1"/>
            <a:r>
              <a:rPr lang="en-US" altLang="zh-CN" sz="1600">
                <a:solidFill>
                  <a:srgbClr val="FF0000"/>
                </a:solidFill>
              </a:rPr>
              <a:t>| </a:t>
            </a:r>
            <a:r>
              <a:rPr lang="zh-CN" altLang="en-US" sz="1600">
                <a:solidFill>
                  <a:srgbClr val="FF0000"/>
                </a:solidFill>
              </a:rPr>
              <a:t>水果 </a:t>
            </a:r>
            <a:r>
              <a:rPr lang="en-US" altLang="zh-CN" sz="1600">
                <a:solidFill>
                  <a:srgbClr val="FF0000"/>
                </a:solidFill>
              </a:rPr>
              <a:t>|        2	|</a:t>
            </a:r>
          </a:p>
          <a:p>
            <a:pPr eaLnBrk="1" hangingPunct="1"/>
            <a:r>
              <a:rPr lang="en-US" altLang="zh-CN" sz="1600">
                <a:solidFill>
                  <a:srgbClr val="FF0000"/>
                </a:solidFill>
              </a:rPr>
              <a:t>| </a:t>
            </a:r>
            <a:r>
              <a:rPr lang="zh-CN" altLang="en-US" sz="1600">
                <a:solidFill>
                  <a:srgbClr val="FF0000"/>
                </a:solidFill>
              </a:rPr>
              <a:t>糖类 </a:t>
            </a:r>
            <a:r>
              <a:rPr lang="en-US" altLang="zh-CN" sz="1600">
                <a:solidFill>
                  <a:srgbClr val="FF0000"/>
                </a:solidFill>
              </a:rPr>
              <a:t>|        2	|</a:t>
            </a:r>
          </a:p>
          <a:p>
            <a:pPr eaLnBrk="1" hangingPunct="1"/>
            <a:r>
              <a:rPr lang="en-US" altLang="zh-CN" sz="1600">
                <a:solidFill>
                  <a:srgbClr val="FF0000"/>
                </a:solidFill>
              </a:rPr>
              <a:t>+------+------------------+</a:t>
            </a:r>
          </a:p>
          <a:p>
            <a:pPr eaLnBrk="1" hangingPunct="1"/>
            <a:r>
              <a:rPr lang="en-US" altLang="zh-CN" sz="1600">
                <a:solidFill>
                  <a:srgbClr val="FF0000"/>
                </a:solidFill>
              </a:rPr>
              <a:t>4 rows in set (0.06 sec)</a:t>
            </a:r>
          </a:p>
        </p:txBody>
      </p:sp>
    </p:spTree>
    <p:extLst>
      <p:ext uri="{BB962C8B-B14F-4D97-AF65-F5344CB8AC3E}">
        <p14:creationId xmlns:p14="http://schemas.microsoft.com/office/powerpoint/2010/main" val="220363285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17348-328B-4FAC-92DD-60F8A5A85BA2}"/>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D54809F5-0598-25D1-F942-4E4A0ACD9926}"/>
              </a:ext>
            </a:extLst>
          </p:cNvPr>
          <p:cNvSpPr txBox="1">
            <a:spLocks noChangeArrowheads="1"/>
          </p:cNvSpPr>
          <p:nvPr/>
        </p:nvSpPr>
        <p:spPr bwMode="auto">
          <a:xfrm>
            <a:off x="1643731" y="1149892"/>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HAVING</a:t>
            </a:r>
            <a:r>
              <a:rPr lang="zh-CN" altLang="en-US"/>
              <a:t>过滤分组后数据</a:t>
            </a:r>
            <a:endParaRPr lang="zh-CN" altLang="en-US" noProof="1"/>
          </a:p>
        </p:txBody>
      </p:sp>
      <p:grpSp>
        <p:nvGrpSpPr>
          <p:cNvPr id="3" name="组合 2">
            <a:extLst>
              <a:ext uri="{FF2B5EF4-FFF2-40B4-BE49-F238E27FC236}">
                <a16:creationId xmlns:a16="http://schemas.microsoft.com/office/drawing/2014/main" id="{A68A138B-F797-AFE5-CA9D-F908278963E1}"/>
              </a:ext>
            </a:extLst>
          </p:cNvPr>
          <p:cNvGrpSpPr/>
          <p:nvPr/>
        </p:nvGrpSpPr>
        <p:grpSpPr>
          <a:xfrm>
            <a:off x="640431" y="1034587"/>
            <a:ext cx="1003300" cy="722312"/>
            <a:chOff x="877888" y="1586140"/>
            <a:chExt cx="1003300" cy="722312"/>
          </a:xfrm>
        </p:grpSpPr>
        <p:sp>
          <p:nvSpPr>
            <p:cNvPr id="22" name="íṩľíḍè-Freeform: Shape 9">
              <a:extLst>
                <a:ext uri="{FF2B5EF4-FFF2-40B4-BE49-F238E27FC236}">
                  <a16:creationId xmlns:a16="http://schemas.microsoft.com/office/drawing/2014/main" id="{F6461B87-C3C3-F380-CF80-88364B1CAFD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23" name="íṩľíḍè-Oval 10">
              <a:extLst>
                <a:ext uri="{FF2B5EF4-FFF2-40B4-BE49-F238E27FC236}">
                  <a16:creationId xmlns:a16="http://schemas.microsoft.com/office/drawing/2014/main" id="{957B8D2F-4F6E-393C-E5B5-B310177DF13D}"/>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4" name="矩形 3">
            <a:extLst>
              <a:ext uri="{FF2B5EF4-FFF2-40B4-BE49-F238E27FC236}">
                <a16:creationId xmlns:a16="http://schemas.microsoft.com/office/drawing/2014/main" id="{0D3DABE2-80A0-10E4-DFE0-C21032E2C003}"/>
              </a:ext>
            </a:extLst>
          </p:cNvPr>
          <p:cNvSpPr/>
          <p:nvPr/>
        </p:nvSpPr>
        <p:spPr>
          <a:xfrm>
            <a:off x="839844" y="1852206"/>
            <a:ext cx="9529083" cy="369332"/>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en-US" altLang="zh-CN"/>
              <a:t>WHERE</a:t>
            </a:r>
            <a:r>
              <a:rPr lang="zh-CN" altLang="en-US"/>
              <a:t>子句和</a:t>
            </a:r>
            <a:r>
              <a:rPr lang="en-US" altLang="zh-CN"/>
              <a:t>HAVING</a:t>
            </a:r>
            <a:r>
              <a:rPr lang="zh-CN" altLang="en-US"/>
              <a:t>子句都具有</a:t>
            </a:r>
            <a:r>
              <a:rPr lang="zh-CN" altLang="en-US">
                <a:solidFill>
                  <a:srgbClr val="FF0000"/>
                </a:solidFill>
              </a:rPr>
              <a:t>按照条件筛选数据</a:t>
            </a:r>
            <a:r>
              <a:rPr lang="zh-CN" altLang="en-US"/>
              <a:t>的功能，两者的区别主要有以下几点：</a:t>
            </a:r>
            <a:endParaRPr lang="en-US" altLang="zh-CN"/>
          </a:p>
        </p:txBody>
      </p:sp>
      <p:sp>
        <p:nvSpPr>
          <p:cNvPr id="5" name="矩形 4">
            <a:extLst>
              <a:ext uri="{FF2B5EF4-FFF2-40B4-BE49-F238E27FC236}">
                <a16:creationId xmlns:a16="http://schemas.microsoft.com/office/drawing/2014/main" id="{D11870D8-3AAD-69AE-DB6D-DD3E0BE77059}"/>
              </a:ext>
            </a:extLst>
          </p:cNvPr>
          <p:cNvSpPr/>
          <p:nvPr/>
        </p:nvSpPr>
        <p:spPr>
          <a:xfrm>
            <a:off x="946133" y="2325770"/>
            <a:ext cx="9619862" cy="1754326"/>
          </a:xfrm>
          <a:prstGeom prst="rect">
            <a:avLst/>
          </a:prstGeom>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nSpc>
                <a:spcPct val="150000"/>
              </a:lnSpc>
              <a:buFont typeface="Wingdings" panose="05000000000000000000" pitchFamily="2" charset="2"/>
              <a:buChar char="u"/>
            </a:pPr>
            <a:r>
              <a:rPr lang="en-US" altLang="zh-CN"/>
              <a:t>WHERE</a:t>
            </a:r>
            <a:r>
              <a:rPr lang="zh-CN" altLang="en-US"/>
              <a:t>子句在进行</a:t>
            </a:r>
            <a:r>
              <a:rPr lang="zh-CN" altLang="en-US">
                <a:solidFill>
                  <a:srgbClr val="FF0000"/>
                </a:solidFill>
              </a:rPr>
              <a:t>分组操作之前</a:t>
            </a:r>
            <a:r>
              <a:rPr lang="zh-CN" altLang="en-US"/>
              <a:t>用来选择记录，而</a:t>
            </a:r>
            <a:r>
              <a:rPr lang="en-US" altLang="zh-CN"/>
              <a:t>HAVING</a:t>
            </a:r>
            <a:r>
              <a:rPr lang="zh-CN" altLang="en-US"/>
              <a:t>子句在进行</a:t>
            </a:r>
            <a:r>
              <a:rPr lang="zh-CN" altLang="en-US">
                <a:solidFill>
                  <a:srgbClr val="FF0000"/>
                </a:solidFill>
              </a:rPr>
              <a:t>分组操作之后</a:t>
            </a:r>
            <a:r>
              <a:rPr lang="zh-CN" altLang="en-US"/>
              <a:t>通过过滤来选择分组。</a:t>
            </a:r>
          </a:p>
          <a:p>
            <a:pPr marL="285750" indent="-285750">
              <a:lnSpc>
                <a:spcPct val="150000"/>
              </a:lnSpc>
              <a:buFont typeface="Wingdings" panose="05000000000000000000" pitchFamily="2" charset="2"/>
              <a:buChar char="u"/>
            </a:pPr>
            <a:r>
              <a:rPr lang="en-US" altLang="zh-CN"/>
              <a:t>HAVING</a:t>
            </a:r>
            <a:r>
              <a:rPr lang="zh-CN" altLang="en-US"/>
              <a:t>子句中的每个字段必须被包含在</a:t>
            </a:r>
            <a:r>
              <a:rPr lang="en-US" altLang="zh-CN">
                <a:solidFill>
                  <a:srgbClr val="FF0000"/>
                </a:solidFill>
              </a:rPr>
              <a:t>SELECT</a:t>
            </a:r>
            <a:r>
              <a:rPr lang="zh-CN" altLang="en-US">
                <a:solidFill>
                  <a:srgbClr val="FF0000"/>
                </a:solidFill>
              </a:rPr>
              <a:t>关键字</a:t>
            </a:r>
            <a:r>
              <a:rPr lang="zh-CN" altLang="en-US"/>
              <a:t>后的字段列表中。</a:t>
            </a:r>
          </a:p>
          <a:p>
            <a:pPr marL="285750" indent="-285750">
              <a:lnSpc>
                <a:spcPct val="150000"/>
              </a:lnSpc>
              <a:buFont typeface="Wingdings" panose="05000000000000000000" pitchFamily="2" charset="2"/>
              <a:buChar char="u"/>
            </a:pPr>
            <a:r>
              <a:rPr lang="en-US" altLang="zh-CN"/>
              <a:t>HAVING</a:t>
            </a:r>
            <a:r>
              <a:rPr lang="zh-CN" altLang="en-US"/>
              <a:t>子句</a:t>
            </a:r>
            <a:r>
              <a:rPr lang="zh-CN" altLang="en-US">
                <a:solidFill>
                  <a:srgbClr val="FF0000"/>
                </a:solidFill>
              </a:rPr>
              <a:t>可以包含</a:t>
            </a:r>
            <a:r>
              <a:rPr lang="zh-CN" altLang="en-US"/>
              <a:t>聚合函数，但</a:t>
            </a:r>
            <a:r>
              <a:rPr lang="en-US" altLang="zh-CN"/>
              <a:t>WHERE</a:t>
            </a:r>
            <a:r>
              <a:rPr lang="zh-CN" altLang="en-US"/>
              <a:t>子句</a:t>
            </a:r>
            <a:r>
              <a:rPr lang="zh-CN" altLang="en-US">
                <a:solidFill>
                  <a:srgbClr val="FF0000"/>
                </a:solidFill>
              </a:rPr>
              <a:t>不能</a:t>
            </a:r>
            <a:r>
              <a:rPr lang="zh-CN" altLang="en-US"/>
              <a:t>。</a:t>
            </a:r>
          </a:p>
        </p:txBody>
      </p:sp>
      <p:grpSp>
        <p:nvGrpSpPr>
          <p:cNvPr id="6" name="组合 5">
            <a:extLst>
              <a:ext uri="{FF2B5EF4-FFF2-40B4-BE49-F238E27FC236}">
                <a16:creationId xmlns:a16="http://schemas.microsoft.com/office/drawing/2014/main" id="{99937806-CA6D-D32D-E1F3-F0415CE84C75}"/>
              </a:ext>
            </a:extLst>
          </p:cNvPr>
          <p:cNvGrpSpPr/>
          <p:nvPr/>
        </p:nvGrpSpPr>
        <p:grpSpPr>
          <a:xfrm flipH="1">
            <a:off x="8755640" y="2761203"/>
            <a:ext cx="2795930" cy="4052173"/>
            <a:chOff x="1133465" y="1394673"/>
            <a:chExt cx="3150360" cy="4702535"/>
          </a:xfrm>
        </p:grpSpPr>
        <p:sp>
          <p:nvSpPr>
            <p:cNvPr id="7" name="Freeform 5">
              <a:extLst>
                <a:ext uri="{FF2B5EF4-FFF2-40B4-BE49-F238E27FC236}">
                  <a16:creationId xmlns:a16="http://schemas.microsoft.com/office/drawing/2014/main" id="{6646377B-D5C5-5A4C-7E63-963AD16B8D28}"/>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8" name="Freeform 37">
              <a:extLst>
                <a:ext uri="{FF2B5EF4-FFF2-40B4-BE49-F238E27FC236}">
                  <a16:creationId xmlns:a16="http://schemas.microsoft.com/office/drawing/2014/main" id="{5585963B-B9A9-8D2F-5F7F-81FE409867B3}"/>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9" name="Freeform 38">
              <a:extLst>
                <a:ext uri="{FF2B5EF4-FFF2-40B4-BE49-F238E27FC236}">
                  <a16:creationId xmlns:a16="http://schemas.microsoft.com/office/drawing/2014/main" id="{631DC165-62EF-1E58-87BA-09F31E333B0F}"/>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0" name="组合 9">
              <a:extLst>
                <a:ext uri="{FF2B5EF4-FFF2-40B4-BE49-F238E27FC236}">
                  <a16:creationId xmlns:a16="http://schemas.microsoft.com/office/drawing/2014/main" id="{B56ED859-B42C-1184-7957-0731DE2DEAF2}"/>
                </a:ext>
              </a:extLst>
            </p:cNvPr>
            <p:cNvGrpSpPr/>
            <p:nvPr/>
          </p:nvGrpSpPr>
          <p:grpSpPr>
            <a:xfrm>
              <a:off x="1864305" y="4689096"/>
              <a:ext cx="985838" cy="1408112"/>
              <a:chOff x="8928912" y="5105375"/>
              <a:chExt cx="985838" cy="1408112"/>
            </a:xfrm>
            <a:solidFill>
              <a:srgbClr val="546E7A"/>
            </a:solidFill>
          </p:grpSpPr>
          <p:sp>
            <p:nvSpPr>
              <p:cNvPr id="20" name="Oval 8">
                <a:extLst>
                  <a:ext uri="{FF2B5EF4-FFF2-40B4-BE49-F238E27FC236}">
                    <a16:creationId xmlns:a16="http://schemas.microsoft.com/office/drawing/2014/main" id="{57369957-CECF-F9A9-EFE1-935069C4310D}"/>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1" name="Freeform 35">
                <a:extLst>
                  <a:ext uri="{FF2B5EF4-FFF2-40B4-BE49-F238E27FC236}">
                    <a16:creationId xmlns:a16="http://schemas.microsoft.com/office/drawing/2014/main" id="{6D25A920-A5BF-8712-4C27-D2D1788CECDF}"/>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1" name="Freeform 5">
              <a:extLst>
                <a:ext uri="{FF2B5EF4-FFF2-40B4-BE49-F238E27FC236}">
                  <a16:creationId xmlns:a16="http://schemas.microsoft.com/office/drawing/2014/main" id="{5AE8E6BE-F899-6B8B-DDF0-DDB3B1772CF1}"/>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2" name="直接连接符 11">
              <a:extLst>
                <a:ext uri="{FF2B5EF4-FFF2-40B4-BE49-F238E27FC236}">
                  <a16:creationId xmlns:a16="http://schemas.microsoft.com/office/drawing/2014/main" id="{918DCF0C-6735-2CD5-447A-D6465DF6AF38}"/>
                </a:ext>
              </a:extLst>
            </p:cNvPr>
            <p:cNvCxnSpPr>
              <a:stCxn id="7" idx="4"/>
              <a:endCxn id="21"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直接连接符 12">
              <a:extLst>
                <a:ext uri="{FF2B5EF4-FFF2-40B4-BE49-F238E27FC236}">
                  <a16:creationId xmlns:a16="http://schemas.microsoft.com/office/drawing/2014/main" id="{E90F9344-70A3-BD6C-F36E-F0C5AE8FD162}"/>
                </a:ext>
              </a:extLst>
            </p:cNvPr>
            <p:cNvCxnSpPr>
              <a:stCxn id="9" idx="4"/>
              <a:endCxn id="21"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直接连接符 13">
              <a:extLst>
                <a:ext uri="{FF2B5EF4-FFF2-40B4-BE49-F238E27FC236}">
                  <a16:creationId xmlns:a16="http://schemas.microsoft.com/office/drawing/2014/main" id="{E7FC13D6-40A0-B086-3121-698142D2207E}"/>
                </a:ext>
              </a:extLst>
            </p:cNvPr>
            <p:cNvCxnSpPr>
              <a:stCxn id="11" idx="4"/>
              <a:endCxn id="21"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接连接符 14">
              <a:extLst>
                <a:ext uri="{FF2B5EF4-FFF2-40B4-BE49-F238E27FC236}">
                  <a16:creationId xmlns:a16="http://schemas.microsoft.com/office/drawing/2014/main" id="{11F3FCCD-6881-E470-64C9-C747CC1E1428}"/>
                </a:ext>
              </a:extLst>
            </p:cNvPr>
            <p:cNvCxnSpPr>
              <a:stCxn id="8" idx="4"/>
              <a:endCxn id="21"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16" name="Freeform 24">
              <a:extLst>
                <a:ext uri="{FF2B5EF4-FFF2-40B4-BE49-F238E27FC236}">
                  <a16:creationId xmlns:a16="http://schemas.microsoft.com/office/drawing/2014/main" id="{BAB6525B-18B5-E96B-0A6F-4A66DB009B8C}"/>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7" name="Freeform 21">
              <a:extLst>
                <a:ext uri="{FF2B5EF4-FFF2-40B4-BE49-F238E27FC236}">
                  <a16:creationId xmlns:a16="http://schemas.microsoft.com/office/drawing/2014/main" id="{9F2FE9DF-FB16-A652-B5FC-B9A02C7BCCF2}"/>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8" name="Freeform 22">
              <a:extLst>
                <a:ext uri="{FF2B5EF4-FFF2-40B4-BE49-F238E27FC236}">
                  <a16:creationId xmlns:a16="http://schemas.microsoft.com/office/drawing/2014/main" id="{DA5EBAF7-2C2E-7212-85A3-FF76DD7FFD6C}"/>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9" name="Freeform 23">
              <a:extLst>
                <a:ext uri="{FF2B5EF4-FFF2-40B4-BE49-F238E27FC236}">
                  <a16:creationId xmlns:a16="http://schemas.microsoft.com/office/drawing/2014/main" id="{D3B27A6C-5C96-167A-D746-1E75138CB77D}"/>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351525671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35BB0-511B-27FE-E337-F84E7A0B5CBB}"/>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DB9CE6AD-0F25-1DF4-F351-FB06673836BB}"/>
              </a:ext>
            </a:extLst>
          </p:cNvPr>
          <p:cNvSpPr txBox="1">
            <a:spLocks noChangeArrowheads="1"/>
          </p:cNvSpPr>
          <p:nvPr/>
        </p:nvSpPr>
        <p:spPr bwMode="auto">
          <a:xfrm>
            <a:off x="1752003" y="1152581"/>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使用多个字段进行分组</a:t>
            </a:r>
            <a:endParaRPr lang="zh-CN" altLang="en-US" noProof="1"/>
          </a:p>
        </p:txBody>
      </p:sp>
      <p:grpSp>
        <p:nvGrpSpPr>
          <p:cNvPr id="3" name="组合 2">
            <a:extLst>
              <a:ext uri="{FF2B5EF4-FFF2-40B4-BE49-F238E27FC236}">
                <a16:creationId xmlns:a16="http://schemas.microsoft.com/office/drawing/2014/main" id="{036233C6-9EC0-9386-97C8-CCDB4A689DBB}"/>
              </a:ext>
            </a:extLst>
          </p:cNvPr>
          <p:cNvGrpSpPr/>
          <p:nvPr/>
        </p:nvGrpSpPr>
        <p:grpSpPr>
          <a:xfrm>
            <a:off x="748703" y="1037276"/>
            <a:ext cx="1003300" cy="722312"/>
            <a:chOff x="877888" y="1586140"/>
            <a:chExt cx="1003300" cy="722312"/>
          </a:xfrm>
        </p:grpSpPr>
        <p:sp>
          <p:nvSpPr>
            <p:cNvPr id="11" name="íṩľíḍè-Freeform: Shape 9">
              <a:extLst>
                <a:ext uri="{FF2B5EF4-FFF2-40B4-BE49-F238E27FC236}">
                  <a16:creationId xmlns:a16="http://schemas.microsoft.com/office/drawing/2014/main" id="{39F4A48C-EFCF-D0A7-6344-A5C289D3144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2" name="íṩľíḍè-Oval 10">
              <a:extLst>
                <a:ext uri="{FF2B5EF4-FFF2-40B4-BE49-F238E27FC236}">
                  <a16:creationId xmlns:a16="http://schemas.microsoft.com/office/drawing/2014/main" id="{C4EBDB9E-0287-7553-97D7-1AB0C935F5AB}"/>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3</a:t>
              </a:r>
            </a:p>
          </p:txBody>
        </p:sp>
      </p:grpSp>
      <p:sp>
        <p:nvSpPr>
          <p:cNvPr id="4" name="矩形 3">
            <a:extLst>
              <a:ext uri="{FF2B5EF4-FFF2-40B4-BE49-F238E27FC236}">
                <a16:creationId xmlns:a16="http://schemas.microsoft.com/office/drawing/2014/main" id="{CD5A9F7F-65FD-A835-B1FE-2AFACD963ED8}"/>
              </a:ext>
            </a:extLst>
          </p:cNvPr>
          <p:cNvSpPr/>
          <p:nvPr/>
        </p:nvSpPr>
        <p:spPr>
          <a:xfrm>
            <a:off x="948116" y="1798909"/>
            <a:ext cx="10495181" cy="646331"/>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a:t>使用</a:t>
            </a:r>
            <a:r>
              <a:rPr lang="en-US" altLang="zh-CN"/>
              <a:t>GROUP BY</a:t>
            </a:r>
            <a:r>
              <a:rPr lang="zh-CN" altLang="en-US"/>
              <a:t>不止可以按照一个字段进行分组，还可以按</a:t>
            </a:r>
            <a:r>
              <a:rPr lang="zh-CN" altLang="en-US">
                <a:solidFill>
                  <a:srgbClr val="FF0000"/>
                </a:solidFill>
              </a:rPr>
              <a:t>多个字段</a:t>
            </a:r>
            <a:r>
              <a:rPr lang="zh-CN" altLang="en-US"/>
              <a:t>进行分组。分组层次从左到右，</a:t>
            </a:r>
            <a:endParaRPr lang="en-US" altLang="zh-CN"/>
          </a:p>
          <a:p>
            <a:r>
              <a:rPr lang="zh-CN" altLang="en-US"/>
              <a:t>即先按第</a:t>
            </a:r>
            <a:r>
              <a:rPr lang="en-US" altLang="zh-CN"/>
              <a:t>1</a:t>
            </a:r>
            <a:r>
              <a:rPr lang="zh-CN" altLang="en-US"/>
              <a:t>个字段进行分组，然后对第</a:t>
            </a:r>
            <a:r>
              <a:rPr lang="en-US" altLang="zh-CN"/>
              <a:t>1</a:t>
            </a:r>
            <a:r>
              <a:rPr lang="zh-CN" altLang="en-US"/>
              <a:t>个字段值相同的记录，再根据第</a:t>
            </a:r>
            <a:r>
              <a:rPr lang="en-US" altLang="zh-CN"/>
              <a:t>2</a:t>
            </a:r>
            <a:r>
              <a:rPr lang="zh-CN" altLang="en-US"/>
              <a:t>个字段进行分组，依此类推。</a:t>
            </a:r>
            <a:endParaRPr lang="en-US" altLang="zh-CN"/>
          </a:p>
        </p:txBody>
      </p:sp>
      <p:grpSp>
        <p:nvGrpSpPr>
          <p:cNvPr id="5" name="组合 4">
            <a:extLst>
              <a:ext uri="{FF2B5EF4-FFF2-40B4-BE49-F238E27FC236}">
                <a16:creationId xmlns:a16="http://schemas.microsoft.com/office/drawing/2014/main" id="{7174D8CD-1F87-136C-8D19-E7B83ACAF8B5}"/>
              </a:ext>
            </a:extLst>
          </p:cNvPr>
          <p:cNvGrpSpPr/>
          <p:nvPr/>
        </p:nvGrpSpPr>
        <p:grpSpPr>
          <a:xfrm>
            <a:off x="748703" y="2468575"/>
            <a:ext cx="2183765" cy="600710"/>
            <a:chOff x="1320" y="4641"/>
            <a:chExt cx="3439" cy="946"/>
          </a:xfrm>
          <a:solidFill>
            <a:schemeClr val="accent6"/>
          </a:solidFill>
        </p:grpSpPr>
        <p:sp>
          <p:nvSpPr>
            <p:cNvPr id="9" name="椭圆 8">
              <a:extLst>
                <a:ext uri="{FF2B5EF4-FFF2-40B4-BE49-F238E27FC236}">
                  <a16:creationId xmlns:a16="http://schemas.microsoft.com/office/drawing/2014/main" id="{76802401-4846-B8DA-9AAD-2EE31F4F6DD8}"/>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33">
              <a:extLst>
                <a:ext uri="{FF2B5EF4-FFF2-40B4-BE49-F238E27FC236}">
                  <a16:creationId xmlns:a16="http://schemas.microsoft.com/office/drawing/2014/main" id="{FEA6A392-32DF-5BCB-2CE7-A1DE745870C3}"/>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34</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AD447D49-5688-4E42-7118-C6B9CE3704B9}"/>
              </a:ext>
            </a:extLst>
          </p:cNvPr>
          <p:cNvSpPr txBox="1">
            <a:spLocks noChangeArrowheads="1"/>
          </p:cNvSpPr>
          <p:nvPr/>
        </p:nvSpPr>
        <p:spPr bwMode="auto">
          <a:xfrm>
            <a:off x="3188691" y="2473443"/>
            <a:ext cx="79707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执行</a:t>
            </a:r>
            <a:r>
              <a:rPr lang="en-US" altLang="zh-CN"/>
              <a:t>SQL</a:t>
            </a:r>
            <a:r>
              <a:rPr lang="zh-CN" altLang="en-US"/>
              <a:t>语句，将</a:t>
            </a:r>
            <a:r>
              <a:rPr lang="en-US" altLang="zh-CN"/>
              <a:t>goods</a:t>
            </a:r>
            <a:r>
              <a:rPr lang="zh-CN" altLang="en-US"/>
              <a:t>表中的记录按照</a:t>
            </a:r>
            <a:r>
              <a:rPr lang="en-US" altLang="zh-CN"/>
              <a:t>type</a:t>
            </a:r>
            <a:r>
              <a:rPr lang="zh-CN" altLang="en-US"/>
              <a:t>和</a:t>
            </a:r>
            <a:r>
              <a:rPr lang="en-US" altLang="zh-CN"/>
              <a:t>num</a:t>
            </a:r>
            <a:r>
              <a:rPr lang="zh-CN" altLang="en-US"/>
              <a:t>字段进行分组并统计，显示每个分组中商品类别、库存、商品名称和商品数量，执行结果如下：</a:t>
            </a:r>
          </a:p>
        </p:txBody>
      </p:sp>
      <p:sp>
        <p:nvSpPr>
          <p:cNvPr id="7" name="矩形 6">
            <a:extLst>
              <a:ext uri="{FF2B5EF4-FFF2-40B4-BE49-F238E27FC236}">
                <a16:creationId xmlns:a16="http://schemas.microsoft.com/office/drawing/2014/main" id="{4931182E-6C91-E4EC-864C-4580CAA0CDE7}"/>
              </a:ext>
            </a:extLst>
          </p:cNvPr>
          <p:cNvSpPr/>
          <p:nvPr/>
        </p:nvSpPr>
        <p:spPr>
          <a:xfrm>
            <a:off x="899976" y="3185091"/>
            <a:ext cx="9764959" cy="3628285"/>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F313DE37-9B8A-61F7-B2C8-DBD921A63FB5}"/>
              </a:ext>
            </a:extLst>
          </p:cNvPr>
          <p:cNvSpPr txBox="1">
            <a:spLocks noChangeArrowheads="1"/>
          </p:cNvSpPr>
          <p:nvPr/>
        </p:nvSpPr>
        <p:spPr bwMode="auto">
          <a:xfrm>
            <a:off x="1535969" y="3241589"/>
            <a:ext cx="762676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SELECT type,num,group_concat(name),count(name) FROM goods GROUP BY type,num;</a:t>
            </a:r>
          </a:p>
          <a:p>
            <a:pPr eaLnBrk="1" hangingPunct="1"/>
            <a:r>
              <a:rPr lang="en-US" altLang="zh-CN" sz="1400">
                <a:solidFill>
                  <a:srgbClr val="FF0000"/>
                </a:solidFill>
              </a:rPr>
              <a:t>+--------+--------+---------------------------+---------------------------+</a:t>
            </a:r>
          </a:p>
          <a:p>
            <a:pPr eaLnBrk="1" hangingPunct="1"/>
            <a:r>
              <a:rPr lang="en-US" altLang="zh-CN" sz="1400">
                <a:solidFill>
                  <a:srgbClr val="FF0000"/>
                </a:solidFill>
              </a:rPr>
              <a:t>| type  | num   | group_concat(name)| count(name)	|</a:t>
            </a:r>
          </a:p>
          <a:p>
            <a:pPr eaLnBrk="1" hangingPunct="1"/>
            <a:r>
              <a:rPr lang="en-US" altLang="zh-CN" sz="1400">
                <a:solidFill>
                  <a:srgbClr val="FF0000"/>
                </a:solidFill>
              </a:rPr>
              <a:t>+--------+--------+---------------------------+---------------------------+</a:t>
            </a:r>
          </a:p>
          <a:p>
            <a:pPr eaLnBrk="1" hangingPunct="1"/>
            <a:r>
              <a:rPr lang="en-US" altLang="zh-CN" sz="1400">
                <a:solidFill>
                  <a:srgbClr val="FF0000"/>
                </a:solidFill>
              </a:rPr>
              <a:t>| </a:t>
            </a:r>
            <a:r>
              <a:rPr lang="zh-CN" altLang="en-US" sz="1400">
                <a:solidFill>
                  <a:srgbClr val="FF0000"/>
                </a:solidFill>
              </a:rPr>
              <a:t>书籍 </a:t>
            </a:r>
            <a:r>
              <a:rPr lang="en-US" altLang="zh-CN" sz="1400">
                <a:solidFill>
                  <a:srgbClr val="FF0000"/>
                </a:solidFill>
              </a:rPr>
              <a:t>|   15	    | </a:t>
            </a:r>
            <a:r>
              <a:rPr lang="zh-CN" altLang="en-US" sz="1400">
                <a:solidFill>
                  <a:srgbClr val="FF0000"/>
                </a:solidFill>
              </a:rPr>
              <a:t>红楼梦		  </a:t>
            </a:r>
            <a:r>
              <a:rPr lang="en-US" altLang="zh-CN" sz="1400">
                <a:solidFill>
                  <a:srgbClr val="FF0000"/>
                </a:solidFill>
              </a:rPr>
              <a:t>|          1 		|</a:t>
            </a:r>
          </a:p>
          <a:p>
            <a:pPr eaLnBrk="1" hangingPunct="1"/>
            <a:r>
              <a:rPr lang="en-US" altLang="zh-CN" sz="1400">
                <a:solidFill>
                  <a:srgbClr val="FF0000"/>
                </a:solidFill>
              </a:rPr>
              <a:t>| </a:t>
            </a:r>
            <a:r>
              <a:rPr lang="zh-CN" altLang="en-US" sz="1400">
                <a:solidFill>
                  <a:srgbClr val="FF0000"/>
                </a:solidFill>
              </a:rPr>
              <a:t>书籍 </a:t>
            </a:r>
            <a:r>
              <a:rPr lang="en-US" altLang="zh-CN" sz="1400">
                <a:solidFill>
                  <a:srgbClr val="FF0000"/>
                </a:solidFill>
              </a:rPr>
              <a:t>|   20	    | </a:t>
            </a:r>
            <a:r>
              <a:rPr lang="zh-CN" altLang="en-US" sz="1400">
                <a:solidFill>
                  <a:srgbClr val="FF0000"/>
                </a:solidFill>
              </a:rPr>
              <a:t>西游记		  </a:t>
            </a:r>
            <a:r>
              <a:rPr lang="en-US" altLang="zh-CN" sz="1400">
                <a:solidFill>
                  <a:srgbClr val="FF0000"/>
                </a:solidFill>
              </a:rPr>
              <a:t>|          1 		|</a:t>
            </a:r>
          </a:p>
          <a:p>
            <a:pPr eaLnBrk="1" hangingPunct="1"/>
            <a:r>
              <a:rPr lang="en-US" altLang="zh-CN" sz="1400">
                <a:solidFill>
                  <a:srgbClr val="FF0000"/>
                </a:solidFill>
              </a:rPr>
              <a:t>| </a:t>
            </a:r>
            <a:r>
              <a:rPr lang="zh-CN" altLang="en-US" sz="1400">
                <a:solidFill>
                  <a:srgbClr val="FF0000"/>
                </a:solidFill>
              </a:rPr>
              <a:t>书籍 </a:t>
            </a:r>
            <a:r>
              <a:rPr lang="en-US" altLang="zh-CN" sz="1400">
                <a:solidFill>
                  <a:srgbClr val="FF0000"/>
                </a:solidFill>
              </a:rPr>
              <a:t>|   50	    | </a:t>
            </a:r>
            <a:r>
              <a:rPr lang="zh-CN" altLang="en-US" sz="1400">
                <a:solidFill>
                  <a:srgbClr val="FF0000"/>
                </a:solidFill>
              </a:rPr>
              <a:t>论语		  </a:t>
            </a:r>
            <a:r>
              <a:rPr lang="en-US" altLang="zh-CN" sz="1400">
                <a:solidFill>
                  <a:srgbClr val="FF0000"/>
                </a:solidFill>
              </a:rPr>
              <a:t>|          1 		|</a:t>
            </a:r>
          </a:p>
          <a:p>
            <a:pPr eaLnBrk="1" hangingPunct="1"/>
            <a:r>
              <a:rPr lang="en-US" altLang="zh-CN" sz="1400">
                <a:solidFill>
                  <a:srgbClr val="FF0000"/>
                </a:solidFill>
              </a:rPr>
              <a:t>| </a:t>
            </a:r>
            <a:r>
              <a:rPr lang="zh-CN" altLang="en-US" sz="1400">
                <a:solidFill>
                  <a:srgbClr val="FF0000"/>
                </a:solidFill>
              </a:rPr>
              <a:t>服饰 </a:t>
            </a:r>
            <a:r>
              <a:rPr lang="en-US" altLang="zh-CN" sz="1400">
                <a:solidFill>
                  <a:srgbClr val="FF0000"/>
                </a:solidFill>
              </a:rPr>
              <a:t>|   10	    | </a:t>
            </a:r>
            <a:r>
              <a:rPr lang="zh-CN" altLang="en-US" sz="1400">
                <a:solidFill>
                  <a:srgbClr val="FF0000"/>
                </a:solidFill>
              </a:rPr>
              <a:t>休闲西服</a:t>
            </a:r>
            <a:r>
              <a:rPr lang="en-US" altLang="zh-CN" sz="1400">
                <a:solidFill>
                  <a:srgbClr val="FF0000"/>
                </a:solidFill>
              </a:rPr>
              <a:t>,</a:t>
            </a:r>
            <a:r>
              <a:rPr lang="zh-CN" altLang="en-US" sz="1400">
                <a:solidFill>
                  <a:srgbClr val="FF0000"/>
                </a:solidFill>
              </a:rPr>
              <a:t>牛仔裤	  </a:t>
            </a:r>
            <a:r>
              <a:rPr lang="en-US" altLang="zh-CN" sz="1400">
                <a:solidFill>
                  <a:srgbClr val="FF0000"/>
                </a:solidFill>
              </a:rPr>
              <a:t>|          2		|</a:t>
            </a:r>
          </a:p>
          <a:p>
            <a:pPr eaLnBrk="1" hangingPunct="1"/>
            <a:r>
              <a:rPr lang="en-US" altLang="zh-CN" sz="1400">
                <a:solidFill>
                  <a:srgbClr val="FF0000"/>
                </a:solidFill>
              </a:rPr>
              <a:t>| </a:t>
            </a:r>
            <a:r>
              <a:rPr lang="zh-CN" altLang="en-US" sz="1400">
                <a:solidFill>
                  <a:srgbClr val="FF0000"/>
                </a:solidFill>
              </a:rPr>
              <a:t>水果 </a:t>
            </a:r>
            <a:r>
              <a:rPr lang="en-US" altLang="zh-CN" sz="1400">
                <a:solidFill>
                  <a:srgbClr val="FF0000"/>
                </a:solidFill>
              </a:rPr>
              <a:t>| NULL  | </a:t>
            </a:r>
            <a:r>
              <a:rPr lang="zh-CN" altLang="en-US" sz="1400">
                <a:solidFill>
                  <a:srgbClr val="FF0000"/>
                </a:solidFill>
              </a:rPr>
              <a:t>西瓜		  </a:t>
            </a:r>
            <a:r>
              <a:rPr lang="en-US" altLang="zh-CN" sz="1400">
                <a:solidFill>
                  <a:srgbClr val="FF0000"/>
                </a:solidFill>
              </a:rPr>
              <a:t>|          1 		|</a:t>
            </a:r>
          </a:p>
          <a:p>
            <a:pPr eaLnBrk="1" hangingPunct="1"/>
            <a:r>
              <a:rPr lang="en-US" altLang="zh-CN" sz="1400">
                <a:solidFill>
                  <a:srgbClr val="FF0000"/>
                </a:solidFill>
              </a:rPr>
              <a:t>| </a:t>
            </a:r>
            <a:r>
              <a:rPr lang="zh-CN" altLang="en-US" sz="1400">
                <a:solidFill>
                  <a:srgbClr val="FF0000"/>
                </a:solidFill>
              </a:rPr>
              <a:t>水果 </a:t>
            </a:r>
            <a:r>
              <a:rPr lang="en-US" altLang="zh-CN" sz="1400">
                <a:solidFill>
                  <a:srgbClr val="FF0000"/>
                </a:solidFill>
              </a:rPr>
              <a:t>|  100    | </a:t>
            </a:r>
            <a:r>
              <a:rPr lang="zh-CN" altLang="en-US" sz="1400">
                <a:solidFill>
                  <a:srgbClr val="FF0000"/>
                </a:solidFill>
              </a:rPr>
              <a:t>苹果		  </a:t>
            </a:r>
            <a:r>
              <a:rPr lang="en-US" altLang="zh-CN" sz="1400">
                <a:solidFill>
                  <a:srgbClr val="FF0000"/>
                </a:solidFill>
              </a:rPr>
              <a:t>|          1 		|</a:t>
            </a:r>
          </a:p>
          <a:p>
            <a:pPr eaLnBrk="1" hangingPunct="1"/>
            <a:r>
              <a:rPr lang="en-US" altLang="zh-CN" sz="1400">
                <a:solidFill>
                  <a:srgbClr val="FF0000"/>
                </a:solidFill>
              </a:rPr>
              <a:t>| </a:t>
            </a:r>
            <a:r>
              <a:rPr lang="zh-CN" altLang="en-US" sz="1400">
                <a:solidFill>
                  <a:srgbClr val="FF0000"/>
                </a:solidFill>
              </a:rPr>
              <a:t>糖类 </a:t>
            </a:r>
            <a:r>
              <a:rPr lang="en-US" altLang="zh-CN" sz="1400">
                <a:solidFill>
                  <a:srgbClr val="FF0000"/>
                </a:solidFill>
              </a:rPr>
              <a:t>|  100    | </a:t>
            </a:r>
            <a:r>
              <a:rPr lang="zh-CN" altLang="en-US" sz="1400">
                <a:solidFill>
                  <a:srgbClr val="FF0000"/>
                </a:solidFill>
              </a:rPr>
              <a:t>水果糖		  </a:t>
            </a:r>
            <a:r>
              <a:rPr lang="en-US" altLang="zh-CN" sz="1400">
                <a:solidFill>
                  <a:srgbClr val="FF0000"/>
                </a:solidFill>
              </a:rPr>
              <a:t>|          1 		|</a:t>
            </a:r>
          </a:p>
          <a:p>
            <a:pPr eaLnBrk="1" hangingPunct="1"/>
            <a:r>
              <a:rPr lang="en-US" altLang="zh-CN" sz="1400">
                <a:solidFill>
                  <a:srgbClr val="FF0000"/>
                </a:solidFill>
              </a:rPr>
              <a:t>| </a:t>
            </a:r>
            <a:r>
              <a:rPr lang="zh-CN" altLang="en-US" sz="1400">
                <a:solidFill>
                  <a:srgbClr val="FF0000"/>
                </a:solidFill>
              </a:rPr>
              <a:t>糖类 </a:t>
            </a:r>
            <a:r>
              <a:rPr lang="en-US" altLang="zh-CN" sz="1400">
                <a:solidFill>
                  <a:srgbClr val="FF0000"/>
                </a:solidFill>
              </a:rPr>
              <a:t>|  200    | </a:t>
            </a:r>
            <a:r>
              <a:rPr lang="zh-CN" altLang="en-US" sz="1400">
                <a:solidFill>
                  <a:srgbClr val="FF0000"/>
                </a:solidFill>
              </a:rPr>
              <a:t>牛奶糖		  </a:t>
            </a:r>
            <a:r>
              <a:rPr lang="en-US" altLang="zh-CN" sz="1400">
                <a:solidFill>
                  <a:srgbClr val="FF0000"/>
                </a:solidFill>
              </a:rPr>
              <a:t>|          1 		|</a:t>
            </a:r>
          </a:p>
          <a:p>
            <a:pPr eaLnBrk="1" hangingPunct="1"/>
            <a:r>
              <a:rPr lang="en-US" altLang="zh-CN" sz="1400">
                <a:solidFill>
                  <a:srgbClr val="FF0000"/>
                </a:solidFill>
              </a:rPr>
              <a:t>| </a:t>
            </a:r>
            <a:r>
              <a:rPr lang="zh-CN" altLang="en-US" sz="1400">
                <a:solidFill>
                  <a:srgbClr val="FF0000"/>
                </a:solidFill>
              </a:rPr>
              <a:t>饮品 </a:t>
            </a:r>
            <a:r>
              <a:rPr lang="en-US" altLang="zh-CN" sz="1400">
                <a:solidFill>
                  <a:srgbClr val="FF0000"/>
                </a:solidFill>
              </a:rPr>
              <a:t>|   70	     | </a:t>
            </a:r>
            <a:r>
              <a:rPr lang="zh-CN" altLang="en-US" sz="1400">
                <a:solidFill>
                  <a:srgbClr val="FF0000"/>
                </a:solidFill>
              </a:rPr>
              <a:t>果汁		  </a:t>
            </a:r>
            <a:r>
              <a:rPr lang="en-US" altLang="zh-CN" sz="1400">
                <a:solidFill>
                  <a:srgbClr val="FF0000"/>
                </a:solidFill>
              </a:rPr>
              <a:t>|          1		|</a:t>
            </a:r>
          </a:p>
          <a:p>
            <a:pPr eaLnBrk="1" hangingPunct="1"/>
            <a:r>
              <a:rPr lang="en-US" altLang="zh-CN" sz="1400">
                <a:solidFill>
                  <a:srgbClr val="FF0000"/>
                </a:solidFill>
              </a:rPr>
              <a:t>+--------+--------+---------------------------+---------------------------+</a:t>
            </a:r>
          </a:p>
          <a:p>
            <a:pPr eaLnBrk="1" hangingPunct="1"/>
            <a:r>
              <a:rPr lang="en-US" altLang="zh-CN" sz="1400">
                <a:solidFill>
                  <a:srgbClr val="FF0000"/>
                </a:solidFill>
              </a:rPr>
              <a:t>9 rows in set (0.01 sec)</a:t>
            </a:r>
          </a:p>
        </p:txBody>
      </p:sp>
    </p:spTree>
    <p:extLst>
      <p:ext uri="{BB962C8B-B14F-4D97-AF65-F5344CB8AC3E}">
        <p14:creationId xmlns:p14="http://schemas.microsoft.com/office/powerpoint/2010/main" val="293726429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EFBA5-9067-B530-0FF0-1831664C9C06}"/>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C6258AB5-0E9A-41A5-FDCF-36317EE4699B}"/>
              </a:ext>
            </a:extLst>
          </p:cNvPr>
          <p:cNvGrpSpPr/>
          <p:nvPr/>
        </p:nvGrpSpPr>
        <p:grpSpPr>
          <a:xfrm>
            <a:off x="670768" y="1491346"/>
            <a:ext cx="10850465" cy="1420290"/>
            <a:chOff x="784806" y="1153896"/>
            <a:chExt cx="10850465" cy="1420290"/>
          </a:xfrm>
        </p:grpSpPr>
        <p:grpSp>
          <p:nvGrpSpPr>
            <p:cNvPr id="5" name="组合 4">
              <a:extLst>
                <a:ext uri="{FF2B5EF4-FFF2-40B4-BE49-F238E27FC236}">
                  <a16:creationId xmlns:a16="http://schemas.microsoft.com/office/drawing/2014/main" id="{329566E7-E7D4-9524-E53D-B3825DCF9661}"/>
                </a:ext>
              </a:extLst>
            </p:cNvPr>
            <p:cNvGrpSpPr/>
            <p:nvPr/>
          </p:nvGrpSpPr>
          <p:grpSpPr>
            <a:xfrm>
              <a:off x="784806" y="1153896"/>
              <a:ext cx="10850465" cy="1420290"/>
              <a:chOff x="812799" y="1508963"/>
              <a:chExt cx="10850465" cy="1658274"/>
            </a:xfrm>
          </p:grpSpPr>
          <p:sp>
            <p:nvSpPr>
              <p:cNvPr id="7" name="íṩľíḍè-圆角矩形 61">
                <a:extLst>
                  <a:ext uri="{FF2B5EF4-FFF2-40B4-BE49-F238E27FC236}">
                    <a16:creationId xmlns:a16="http://schemas.microsoft.com/office/drawing/2014/main" id="{16E9BF35-DE27-E343-708B-4C31096812D0}"/>
                  </a:ext>
                </a:extLst>
              </p:cNvPr>
              <p:cNvSpPr/>
              <p:nvPr/>
            </p:nvSpPr>
            <p:spPr>
              <a:xfrm>
                <a:off x="812799" y="1508963"/>
                <a:ext cx="10850465" cy="1658274"/>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íṩľíḍè-圆角矩形 61">
                <a:extLst>
                  <a:ext uri="{FF2B5EF4-FFF2-40B4-BE49-F238E27FC236}">
                    <a16:creationId xmlns:a16="http://schemas.microsoft.com/office/drawing/2014/main" id="{358CA949-D1D0-A315-8730-D2D31DC78F96}"/>
                  </a:ext>
                </a:extLst>
              </p:cNvPr>
              <p:cNvSpPr/>
              <p:nvPr/>
            </p:nvSpPr>
            <p:spPr>
              <a:xfrm>
                <a:off x="906109" y="1572466"/>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6" name="文本框 41">
              <a:extLst>
                <a:ext uri="{FF2B5EF4-FFF2-40B4-BE49-F238E27FC236}">
                  <a16:creationId xmlns:a16="http://schemas.microsoft.com/office/drawing/2014/main" id="{EE0B666E-1019-2BB4-23C9-D65BC61C6FB0}"/>
                </a:ext>
              </a:extLst>
            </p:cNvPr>
            <p:cNvSpPr txBox="1">
              <a:spLocks noChangeArrowheads="1"/>
            </p:cNvSpPr>
            <p:nvPr/>
          </p:nvSpPr>
          <p:spPr bwMode="auto">
            <a:xfrm>
              <a:off x="970383" y="1266790"/>
              <a:ext cx="10356981" cy="1134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简单数据记录查询主要包括：</a:t>
              </a:r>
              <a:r>
                <a:rPr lang="zh-CN" altLang="en-US">
                  <a:solidFill>
                    <a:srgbClr val="FF0000"/>
                  </a:solidFill>
                </a:rPr>
                <a:t>查询所有字段</a:t>
              </a:r>
              <a:r>
                <a:rPr lang="zh-CN" altLang="en-US"/>
                <a:t>、</a:t>
              </a:r>
              <a:r>
                <a:rPr lang="zh-CN" altLang="en-US">
                  <a:solidFill>
                    <a:srgbClr val="FF0000"/>
                  </a:solidFill>
                </a:rPr>
                <a:t>查询指定字段</a:t>
              </a:r>
              <a:r>
                <a:rPr lang="zh-CN" altLang="en-US"/>
                <a:t>、</a:t>
              </a:r>
              <a:r>
                <a:rPr lang="zh-CN" altLang="en-US">
                  <a:solidFill>
                    <a:srgbClr val="FF0000"/>
                  </a:solidFill>
                </a:rPr>
                <a:t>查询指定记录</a:t>
              </a:r>
              <a:r>
                <a:rPr lang="zh-CN" altLang="en-US"/>
                <a:t>、</a:t>
              </a:r>
              <a:r>
                <a:rPr lang="zh-CN" altLang="en-US">
                  <a:solidFill>
                    <a:srgbClr val="FF0000"/>
                  </a:solidFill>
                </a:rPr>
                <a:t>多条件查询</a:t>
              </a:r>
              <a:r>
                <a:rPr lang="zh-CN" altLang="en-US"/>
                <a:t>、</a:t>
              </a:r>
              <a:r>
                <a:rPr lang="zh-CN" altLang="en-US">
                  <a:solidFill>
                    <a:srgbClr val="FF0000"/>
                  </a:solidFill>
                </a:rPr>
                <a:t>排序查询</a:t>
              </a:r>
              <a:r>
                <a:rPr lang="zh-CN" altLang="en-US"/>
                <a:t>等。本节将以第</a:t>
              </a:r>
              <a:r>
                <a:rPr lang="en-US" altLang="zh-CN"/>
                <a:t>5</a:t>
              </a:r>
              <a:r>
                <a:rPr lang="zh-CN" altLang="en-US"/>
                <a:t>章创建的</a:t>
              </a:r>
              <a:r>
                <a:rPr lang="en-US" altLang="zh-CN"/>
                <a:t>goods</a:t>
              </a:r>
              <a:r>
                <a:rPr lang="zh-CN" altLang="en-US"/>
                <a:t>表为操作对象，讲解简单数据记录查询的具体实现方法，如果表内还没有数据，执行以下语句在其中插入数据。</a:t>
              </a:r>
            </a:p>
          </p:txBody>
        </p:sp>
      </p:grpSp>
      <p:sp>
        <p:nvSpPr>
          <p:cNvPr id="3" name="矩形 2">
            <a:extLst>
              <a:ext uri="{FF2B5EF4-FFF2-40B4-BE49-F238E27FC236}">
                <a16:creationId xmlns:a16="http://schemas.microsoft.com/office/drawing/2014/main" id="{BDAD1C90-72FD-FF2C-CF12-13765F1A6C51}"/>
              </a:ext>
            </a:extLst>
          </p:cNvPr>
          <p:cNvSpPr/>
          <p:nvPr/>
        </p:nvSpPr>
        <p:spPr>
          <a:xfrm>
            <a:off x="1030139" y="3219559"/>
            <a:ext cx="9865945" cy="214709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CE231429-923D-82C2-73C0-E257DB94F560}"/>
              </a:ext>
            </a:extLst>
          </p:cNvPr>
          <p:cNvSpPr txBox="1">
            <a:spLocks noChangeArrowheads="1"/>
          </p:cNvSpPr>
          <p:nvPr/>
        </p:nvSpPr>
        <p:spPr bwMode="auto">
          <a:xfrm>
            <a:off x="1434844" y="3278050"/>
            <a:ext cx="8444204" cy="1984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INSERT INTO goods(id,type,name,price,num,add_time)</a:t>
            </a:r>
          </a:p>
          <a:p>
            <a:pPr eaLnBrk="1" hangingPunct="1">
              <a:lnSpc>
                <a:spcPts val="2500"/>
              </a:lnSpc>
            </a:pPr>
            <a:r>
              <a:rPr lang="en-US" altLang="zh-CN" sz="1600">
                <a:solidFill>
                  <a:srgbClr val="FF0000"/>
                </a:solidFill>
              </a:rPr>
              <a:t>VALUES(1,'</a:t>
            </a:r>
            <a:r>
              <a:rPr lang="zh-CN" altLang="en-US" sz="1600">
                <a:solidFill>
                  <a:srgbClr val="FF0000"/>
                </a:solidFill>
              </a:rPr>
              <a:t>书籍</a:t>
            </a:r>
            <a:r>
              <a:rPr lang="en-US" altLang="zh-CN" sz="1600">
                <a:solidFill>
                  <a:srgbClr val="FF0000"/>
                </a:solidFill>
              </a:rPr>
              <a:t>','</a:t>
            </a:r>
            <a:r>
              <a:rPr lang="zh-CN" altLang="en-US" sz="1600">
                <a:solidFill>
                  <a:srgbClr val="FF0000"/>
                </a:solidFill>
              </a:rPr>
              <a:t>西游记</a:t>
            </a:r>
            <a:r>
              <a:rPr lang="en-US" altLang="zh-CN" sz="1600">
                <a:solidFill>
                  <a:srgbClr val="FF0000"/>
                </a:solidFill>
              </a:rPr>
              <a:t>',50.4,20,'2018-01-01 13:40:40'),</a:t>
            </a:r>
          </a:p>
          <a:p>
            <a:pPr eaLnBrk="1" hangingPunct="1">
              <a:lnSpc>
                <a:spcPts val="2500"/>
              </a:lnSpc>
            </a:pPr>
            <a:r>
              <a:rPr lang="en-US" altLang="zh-CN" sz="1600">
                <a:solidFill>
                  <a:srgbClr val="FF0000"/>
                </a:solidFill>
              </a:rPr>
              <a:t>(2,'</a:t>
            </a:r>
            <a:r>
              <a:rPr lang="zh-CN" altLang="en-US" sz="1600">
                <a:solidFill>
                  <a:srgbClr val="FF0000"/>
                </a:solidFill>
              </a:rPr>
              <a:t>糖类</a:t>
            </a:r>
            <a:r>
              <a:rPr lang="en-US" altLang="zh-CN" sz="1600">
                <a:solidFill>
                  <a:srgbClr val="FF0000"/>
                </a:solidFill>
              </a:rPr>
              <a:t>','</a:t>
            </a:r>
            <a:r>
              <a:rPr lang="zh-CN" altLang="en-US" sz="1600">
                <a:solidFill>
                  <a:srgbClr val="FF0000"/>
                </a:solidFill>
              </a:rPr>
              <a:t>牛奶糖</a:t>
            </a:r>
            <a:r>
              <a:rPr lang="en-US" altLang="zh-CN" sz="1600">
                <a:solidFill>
                  <a:srgbClr val="FF0000"/>
                </a:solidFill>
              </a:rPr>
              <a:t>',7.5,200,'2018-02-02 13:40:40'),</a:t>
            </a:r>
          </a:p>
          <a:p>
            <a:pPr eaLnBrk="1" hangingPunct="1">
              <a:lnSpc>
                <a:spcPts val="2500"/>
              </a:lnSpc>
            </a:pPr>
            <a:r>
              <a:rPr lang="en-US" altLang="zh-CN" sz="1600">
                <a:solidFill>
                  <a:srgbClr val="FF0000"/>
                </a:solidFill>
              </a:rPr>
              <a:t>(3,'</a:t>
            </a:r>
            <a:r>
              <a:rPr lang="zh-CN" altLang="en-US" sz="1600">
                <a:solidFill>
                  <a:srgbClr val="FF0000"/>
                </a:solidFill>
              </a:rPr>
              <a:t>糖类</a:t>
            </a:r>
            <a:r>
              <a:rPr lang="en-US" altLang="zh-CN" sz="1600">
                <a:solidFill>
                  <a:srgbClr val="FF0000"/>
                </a:solidFill>
              </a:rPr>
              <a:t>','</a:t>
            </a:r>
            <a:r>
              <a:rPr lang="zh-CN" altLang="en-US" sz="1600">
                <a:solidFill>
                  <a:srgbClr val="FF0000"/>
                </a:solidFill>
              </a:rPr>
              <a:t>水果糖</a:t>
            </a:r>
            <a:r>
              <a:rPr lang="en-US" altLang="zh-CN" sz="1600">
                <a:solidFill>
                  <a:srgbClr val="FF0000"/>
                </a:solidFill>
              </a:rPr>
              <a:t>',2.5,100,null),</a:t>
            </a:r>
          </a:p>
          <a:p>
            <a:pPr eaLnBrk="1" hangingPunct="1">
              <a:lnSpc>
                <a:spcPts val="2500"/>
              </a:lnSpc>
            </a:pPr>
            <a:r>
              <a:rPr lang="en-US" altLang="zh-CN" sz="1600">
                <a:solidFill>
                  <a:srgbClr val="FF0000"/>
                </a:solidFill>
              </a:rPr>
              <a:t>(4,'</a:t>
            </a:r>
            <a:r>
              <a:rPr lang="zh-CN" altLang="en-US" sz="1600">
                <a:solidFill>
                  <a:srgbClr val="FF0000"/>
                </a:solidFill>
              </a:rPr>
              <a:t>服饰</a:t>
            </a:r>
            <a:r>
              <a:rPr lang="en-US" altLang="zh-CN" sz="1600">
                <a:solidFill>
                  <a:srgbClr val="FF0000"/>
                </a:solidFill>
              </a:rPr>
              <a:t>','</a:t>
            </a:r>
            <a:r>
              <a:rPr lang="zh-CN" altLang="en-US" sz="1600">
                <a:solidFill>
                  <a:srgbClr val="FF0000"/>
                </a:solidFill>
              </a:rPr>
              <a:t>休闲西服</a:t>
            </a:r>
            <a:r>
              <a:rPr lang="en-US" altLang="zh-CN" sz="1600">
                <a:solidFill>
                  <a:srgbClr val="FF0000"/>
                </a:solidFill>
              </a:rPr>
              <a:t>',800,null,'2018-04-04 13:40:40'),</a:t>
            </a:r>
          </a:p>
          <a:p>
            <a:pPr eaLnBrk="1" hangingPunct="1">
              <a:lnSpc>
                <a:spcPts val="2500"/>
              </a:lnSpc>
            </a:pPr>
            <a:r>
              <a:rPr lang="en-US" altLang="zh-CN" sz="1600">
                <a:solidFill>
                  <a:srgbClr val="FF0000"/>
                </a:solidFill>
              </a:rPr>
              <a:t>(5,'</a:t>
            </a:r>
            <a:r>
              <a:rPr lang="zh-CN" altLang="en-US" sz="1600">
                <a:solidFill>
                  <a:srgbClr val="FF0000"/>
                </a:solidFill>
              </a:rPr>
              <a:t>饮品</a:t>
            </a:r>
            <a:r>
              <a:rPr lang="en-US" altLang="zh-CN" sz="1600">
                <a:solidFill>
                  <a:srgbClr val="FF0000"/>
                </a:solidFill>
              </a:rPr>
              <a:t>','</a:t>
            </a:r>
            <a:r>
              <a:rPr lang="zh-CN" altLang="en-US" sz="1600">
                <a:solidFill>
                  <a:srgbClr val="FF0000"/>
                </a:solidFill>
              </a:rPr>
              <a:t>果汁</a:t>
            </a:r>
            <a:r>
              <a:rPr lang="en-US" altLang="zh-CN" sz="1600">
                <a:solidFill>
                  <a:srgbClr val="FF0000"/>
                </a:solidFill>
              </a:rPr>
              <a:t>',3,70,'2018-05-05 13:40:40');</a:t>
            </a:r>
          </a:p>
        </p:txBody>
      </p:sp>
    </p:spTree>
    <p:extLst>
      <p:ext uri="{BB962C8B-B14F-4D97-AF65-F5344CB8AC3E}">
        <p14:creationId xmlns:p14="http://schemas.microsoft.com/office/powerpoint/2010/main" val="151792686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86ADC-A6AB-9D10-0F9D-B3E16C0DE83A}"/>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472CB551-D3EE-4AE5-1C5A-05D934731927}"/>
              </a:ext>
            </a:extLst>
          </p:cNvPr>
          <p:cNvSpPr txBox="1">
            <a:spLocks noChangeArrowheads="1"/>
          </p:cNvSpPr>
          <p:nvPr/>
        </p:nvSpPr>
        <p:spPr bwMode="auto">
          <a:xfrm>
            <a:off x="885372" y="963761"/>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a:t>
            </a:r>
            <a:r>
              <a:rPr lang="zh-CN" altLang="en-US" sz="1600">
                <a:solidFill>
                  <a:schemeClr val="tx1">
                    <a:lumMod val="65000"/>
                    <a:lumOff val="35000"/>
                  </a:schemeClr>
                </a:solidFill>
              </a:rPr>
              <a:t>进入</a:t>
            </a:r>
            <a:r>
              <a:rPr lang="en-US" altLang="zh-CN" sz="1600">
                <a:solidFill>
                  <a:schemeClr val="tx1">
                    <a:lumMod val="65000"/>
                    <a:lumOff val="35000"/>
                  </a:schemeClr>
                </a:solidFill>
              </a:rPr>
              <a:t>Navicat for MySQL</a:t>
            </a:r>
            <a:r>
              <a:rPr lang="zh-CN" altLang="en-US" sz="1600">
                <a:solidFill>
                  <a:schemeClr val="tx1">
                    <a:lumMod val="65000"/>
                    <a:lumOff val="35000"/>
                  </a:schemeClr>
                </a:solidFill>
              </a:rPr>
              <a:t>后，选择</a:t>
            </a:r>
            <a:r>
              <a:rPr lang="en-US" altLang="zh-CN" sz="1600">
                <a:solidFill>
                  <a:schemeClr val="tx1">
                    <a:lumMod val="65000"/>
                    <a:lumOff val="35000"/>
                  </a:schemeClr>
                </a:solidFill>
              </a:rPr>
              <a:t>db_shop</a:t>
            </a:r>
            <a:r>
              <a:rPr lang="zh-CN" altLang="en-US" sz="1600">
                <a:solidFill>
                  <a:schemeClr val="tx1">
                    <a:lumMod val="65000"/>
                    <a:lumOff val="35000"/>
                  </a:schemeClr>
                </a:solidFill>
              </a:rPr>
              <a:t>数据库，单击“查询”按钮，然后单击“新建查询”按钮，选择“查询创建工具”选项卡，如图</a:t>
            </a:r>
            <a:r>
              <a:rPr lang="en-US" altLang="zh-CN" sz="1600">
                <a:solidFill>
                  <a:schemeClr val="tx1">
                    <a:lumMod val="65000"/>
                    <a:lumOff val="35000"/>
                  </a:schemeClr>
                </a:solidFill>
              </a:rPr>
              <a:t>7-8</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48210925-EDD8-3AD8-1FE6-9BA8B7BD4C8A}"/>
              </a:ext>
            </a:extLst>
          </p:cNvPr>
          <p:cNvSpPr/>
          <p:nvPr/>
        </p:nvSpPr>
        <p:spPr>
          <a:xfrm>
            <a:off x="4583591" y="5898758"/>
            <a:ext cx="2670924"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8  </a:t>
            </a:r>
            <a:r>
              <a:rPr lang="zh-CN" altLang="en-US" sz="1600" dirty="0"/>
              <a:t>打开“查询创建工具”</a:t>
            </a:r>
          </a:p>
        </p:txBody>
      </p:sp>
      <p:pic>
        <p:nvPicPr>
          <p:cNvPr id="4" name="Picture 2">
            <a:extLst>
              <a:ext uri="{FF2B5EF4-FFF2-40B4-BE49-F238E27FC236}">
                <a16:creationId xmlns:a16="http://schemas.microsoft.com/office/drawing/2014/main" id="{B2C8CF3F-C0E0-848F-A95F-7C5A188E9F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517" y="1972516"/>
            <a:ext cx="8126963" cy="3841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702064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421F8-74A8-EAB9-17BE-C6992ED49DDF}"/>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A8E50D08-D2FB-AF62-36DC-49B5267B1CA0}"/>
              </a:ext>
            </a:extLst>
          </p:cNvPr>
          <p:cNvSpPr txBox="1">
            <a:spLocks noChangeArrowheads="1"/>
          </p:cNvSpPr>
          <p:nvPr/>
        </p:nvSpPr>
        <p:spPr bwMode="auto">
          <a:xfrm>
            <a:off x="885372" y="1019747"/>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a:t>
            </a:r>
            <a:r>
              <a:rPr lang="zh-CN" altLang="en-US" sz="1600">
                <a:solidFill>
                  <a:schemeClr val="tx1">
                    <a:lumMod val="65000"/>
                    <a:lumOff val="35000"/>
                  </a:schemeClr>
                </a:solidFill>
              </a:rPr>
              <a:t>单击“查询创建工具”右下方编辑区中的灰色文字“按这里添加表”，选择需要查询的</a:t>
            </a:r>
            <a:r>
              <a:rPr lang="en-US" altLang="zh-CN" sz="1600">
                <a:solidFill>
                  <a:schemeClr val="tx1">
                    <a:lumMod val="65000"/>
                    <a:lumOff val="35000"/>
                  </a:schemeClr>
                </a:solidFill>
              </a:rPr>
              <a:t>db_shop.goods</a:t>
            </a:r>
            <a:r>
              <a:rPr lang="zh-CN" altLang="en-US" sz="1600">
                <a:solidFill>
                  <a:schemeClr val="tx1">
                    <a:lumMod val="65000"/>
                    <a:lumOff val="35000"/>
                  </a:schemeClr>
                </a:solidFill>
              </a:rPr>
              <a:t>表，如图</a:t>
            </a:r>
            <a:r>
              <a:rPr lang="en-US" altLang="zh-CN" sz="1600">
                <a:solidFill>
                  <a:schemeClr val="tx1">
                    <a:lumMod val="65000"/>
                    <a:lumOff val="35000"/>
                  </a:schemeClr>
                </a:solidFill>
              </a:rPr>
              <a:t>7-9</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510EF403-D7BE-C35B-994C-CF80106DE79D}"/>
              </a:ext>
            </a:extLst>
          </p:cNvPr>
          <p:cNvSpPr/>
          <p:nvPr/>
        </p:nvSpPr>
        <p:spPr>
          <a:xfrm>
            <a:off x="5414050" y="5898758"/>
            <a:ext cx="1234633"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9  </a:t>
            </a:r>
            <a:r>
              <a:rPr lang="zh-CN" altLang="en-US" sz="1600" dirty="0"/>
              <a:t>选择表</a:t>
            </a:r>
          </a:p>
        </p:txBody>
      </p:sp>
      <p:pic>
        <p:nvPicPr>
          <p:cNvPr id="4" name="Picture 2">
            <a:extLst>
              <a:ext uri="{FF2B5EF4-FFF2-40B4-BE49-F238E27FC236}">
                <a16:creationId xmlns:a16="http://schemas.microsoft.com/office/drawing/2014/main" id="{8EC093EA-8073-F525-1F9B-9708D30576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6326" y="2118172"/>
            <a:ext cx="7548551" cy="35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840980917"/>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05FB0-5932-E229-67D5-38D2AAAE971E}"/>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181D7A55-3860-EFC6-7017-DDF2345F82F6}"/>
              </a:ext>
            </a:extLst>
          </p:cNvPr>
          <p:cNvSpPr txBox="1">
            <a:spLocks noChangeArrowheads="1"/>
          </p:cNvSpPr>
          <p:nvPr/>
        </p:nvSpPr>
        <p:spPr bwMode="auto">
          <a:xfrm>
            <a:off x="885372" y="1023798"/>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a:t>
            </a:r>
            <a:r>
              <a:rPr lang="zh-CN" altLang="en-US" sz="1600">
                <a:solidFill>
                  <a:schemeClr val="tx1">
                    <a:lumMod val="65000"/>
                    <a:lumOff val="35000"/>
                  </a:schemeClr>
                </a:solidFill>
              </a:rPr>
              <a:t>单击“按这里添加栏位”文字，可以在“列表”选项卡中选择需要查询的字段，也可以在“编辑”选项卡中直接填写内容，此处输入“</a:t>
            </a:r>
            <a:r>
              <a:rPr lang="en-US" altLang="zh-CN" sz="1600">
                <a:solidFill>
                  <a:schemeClr val="tx1">
                    <a:lumMod val="65000"/>
                    <a:lumOff val="35000"/>
                  </a:schemeClr>
                </a:solidFill>
              </a:rPr>
              <a:t>type,count(*)”</a:t>
            </a:r>
            <a:r>
              <a:rPr lang="zh-CN" altLang="en-US" sz="1600">
                <a:solidFill>
                  <a:schemeClr val="tx1">
                    <a:lumMod val="65000"/>
                    <a:lumOff val="35000"/>
                  </a:schemeClr>
                </a:solidFill>
              </a:rPr>
              <a:t>，如图</a:t>
            </a:r>
            <a:r>
              <a:rPr lang="en-US" altLang="zh-CN" sz="1600">
                <a:solidFill>
                  <a:schemeClr val="tx1">
                    <a:lumMod val="65000"/>
                    <a:lumOff val="35000"/>
                  </a:schemeClr>
                </a:solidFill>
              </a:rPr>
              <a:t>7-10</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0A577D0C-362B-CE1C-1421-44A23E1AE7F5}"/>
              </a:ext>
            </a:extLst>
          </p:cNvPr>
          <p:cNvSpPr/>
          <p:nvPr/>
        </p:nvSpPr>
        <p:spPr>
          <a:xfrm>
            <a:off x="5199437" y="6042774"/>
            <a:ext cx="1553630"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10  </a:t>
            </a:r>
            <a:r>
              <a:rPr lang="zh-CN" altLang="en-US" sz="1600" dirty="0"/>
              <a:t>选择字段</a:t>
            </a:r>
          </a:p>
        </p:txBody>
      </p:sp>
      <p:pic>
        <p:nvPicPr>
          <p:cNvPr id="4" name="Picture 2">
            <a:extLst>
              <a:ext uri="{FF2B5EF4-FFF2-40B4-BE49-F238E27FC236}">
                <a16:creationId xmlns:a16="http://schemas.microsoft.com/office/drawing/2014/main" id="{D5233BB9-25FB-08B3-C3B8-16C0C27C0D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2511" y="1913923"/>
            <a:ext cx="8157612" cy="3988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50004535"/>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A87B8-9CC2-7E0F-8E04-56890D3FAB98}"/>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14AD0A6B-41B3-7F20-1861-9D4AFF2480B9}"/>
              </a:ext>
            </a:extLst>
          </p:cNvPr>
          <p:cNvSpPr txBox="1">
            <a:spLocks noChangeArrowheads="1"/>
          </p:cNvSpPr>
          <p:nvPr/>
        </p:nvSpPr>
        <p:spPr bwMode="auto">
          <a:xfrm>
            <a:off x="885372" y="1023798"/>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4</a:t>
            </a:r>
            <a:r>
              <a:rPr lang="en-US" altLang="zh-CN" sz="1600">
                <a:solidFill>
                  <a:schemeClr val="tx1">
                    <a:lumMod val="65000"/>
                    <a:lumOff val="35000"/>
                  </a:schemeClr>
                </a:solidFill>
              </a:rPr>
              <a:t></a:t>
            </a:r>
            <a:r>
              <a:rPr lang="zh-CN" altLang="en-US" sz="1600">
                <a:solidFill>
                  <a:schemeClr val="tx1">
                    <a:lumMod val="65000"/>
                    <a:lumOff val="35000"/>
                  </a:schemeClr>
                </a:solidFill>
              </a:rPr>
              <a:t>单击“按这里添加栏位”文字，可以在“列表”选项卡中选择需要查询的字段，也可以在“编辑”选项卡中直接填写内容，此处输入“</a:t>
            </a:r>
            <a:r>
              <a:rPr lang="en-US" altLang="zh-CN" sz="1600">
                <a:solidFill>
                  <a:schemeClr val="tx1">
                    <a:lumMod val="65000"/>
                    <a:lumOff val="35000"/>
                  </a:schemeClr>
                </a:solidFill>
              </a:rPr>
              <a:t>type,count(*)”</a:t>
            </a:r>
            <a:r>
              <a:rPr lang="zh-CN" altLang="en-US" sz="1600">
                <a:solidFill>
                  <a:schemeClr val="tx1">
                    <a:lumMod val="65000"/>
                    <a:lumOff val="35000"/>
                  </a:schemeClr>
                </a:solidFill>
              </a:rPr>
              <a:t>，如图</a:t>
            </a:r>
            <a:r>
              <a:rPr lang="en-US" altLang="zh-CN" sz="1600">
                <a:solidFill>
                  <a:schemeClr val="tx1">
                    <a:lumMod val="65000"/>
                    <a:lumOff val="35000"/>
                  </a:schemeClr>
                </a:solidFill>
              </a:rPr>
              <a:t>7-10</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8AADEC1A-6CF0-30E6-667D-E7BC6D0F0A29}"/>
              </a:ext>
            </a:extLst>
          </p:cNvPr>
          <p:cNvSpPr/>
          <p:nvPr/>
        </p:nvSpPr>
        <p:spPr>
          <a:xfrm>
            <a:off x="5199437" y="6042774"/>
            <a:ext cx="1948739"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11  </a:t>
            </a:r>
            <a:r>
              <a:rPr lang="zh-CN" altLang="en-US" sz="1600" dirty="0"/>
              <a:t>添加筛选条件</a:t>
            </a:r>
          </a:p>
        </p:txBody>
      </p:sp>
      <p:pic>
        <p:nvPicPr>
          <p:cNvPr id="4" name="Picture 2">
            <a:extLst>
              <a:ext uri="{FF2B5EF4-FFF2-40B4-BE49-F238E27FC236}">
                <a16:creationId xmlns:a16="http://schemas.microsoft.com/office/drawing/2014/main" id="{AA48F480-4F11-D2B3-EA68-598A205D32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7359" y="1923138"/>
            <a:ext cx="7970999" cy="390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58011132"/>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80A66-C538-CBE1-B44B-7BC7A4F2D28F}"/>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7ED27414-5D25-2925-817D-B7909F7142A5}"/>
              </a:ext>
            </a:extLst>
          </p:cNvPr>
          <p:cNvSpPr txBox="1">
            <a:spLocks noChangeArrowheads="1"/>
          </p:cNvSpPr>
          <p:nvPr/>
        </p:nvSpPr>
        <p:spPr bwMode="auto">
          <a:xfrm>
            <a:off x="885372" y="1023798"/>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5</a:t>
            </a:r>
            <a:r>
              <a:rPr lang="en-US" altLang="zh-CN" sz="1600">
                <a:solidFill>
                  <a:schemeClr val="tx1">
                    <a:lumMod val="65000"/>
                    <a:lumOff val="35000"/>
                  </a:schemeClr>
                </a:solidFill>
              </a:rPr>
              <a:t></a:t>
            </a:r>
            <a:r>
              <a:rPr lang="zh-CN" altLang="en-US" sz="1600">
                <a:solidFill>
                  <a:schemeClr val="tx1">
                    <a:lumMod val="65000"/>
                    <a:lumOff val="35000"/>
                  </a:schemeClr>
                </a:solidFill>
              </a:rPr>
              <a:t>参照上述方法添加其他参数，使查询按照</a:t>
            </a:r>
            <a:r>
              <a:rPr lang="en-US" altLang="zh-CN" sz="1600">
                <a:solidFill>
                  <a:schemeClr val="tx1">
                    <a:lumMod val="65000"/>
                    <a:lumOff val="35000"/>
                  </a:schemeClr>
                </a:solidFill>
              </a:rPr>
              <a:t>type</a:t>
            </a:r>
            <a:r>
              <a:rPr lang="zh-CN" altLang="en-US" sz="1600">
                <a:solidFill>
                  <a:schemeClr val="tx1">
                    <a:lumMod val="65000"/>
                    <a:lumOff val="35000"/>
                  </a:schemeClr>
                </a:solidFill>
              </a:rPr>
              <a:t>字段分组，分组后去掉</a:t>
            </a:r>
            <a:r>
              <a:rPr lang="en-US" altLang="zh-CN" sz="1600">
                <a:solidFill>
                  <a:schemeClr val="tx1">
                    <a:lumMod val="65000"/>
                    <a:lumOff val="35000"/>
                  </a:schemeClr>
                </a:solidFill>
              </a:rPr>
              <a:t>type</a:t>
            </a:r>
            <a:r>
              <a:rPr lang="zh-CN" altLang="en-US" sz="1600">
                <a:solidFill>
                  <a:schemeClr val="tx1">
                    <a:lumMod val="65000"/>
                    <a:lumOff val="35000"/>
                  </a:schemeClr>
                </a:solidFill>
              </a:rPr>
              <a:t>值为“饮品”的组，如图</a:t>
            </a:r>
            <a:r>
              <a:rPr lang="en-US" altLang="zh-CN" sz="1600">
                <a:solidFill>
                  <a:schemeClr val="tx1">
                    <a:lumMod val="65000"/>
                    <a:lumOff val="35000"/>
                  </a:schemeClr>
                </a:solidFill>
              </a:rPr>
              <a:t>7-12</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DF52A8F5-8852-12BB-19C6-F3DB87CC9D68}"/>
              </a:ext>
            </a:extLst>
          </p:cNvPr>
          <p:cNvSpPr/>
          <p:nvPr/>
        </p:nvSpPr>
        <p:spPr>
          <a:xfrm>
            <a:off x="4592922" y="6042774"/>
            <a:ext cx="2579552"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12  </a:t>
            </a:r>
            <a:r>
              <a:rPr lang="zh-CN" altLang="en-US" sz="1600" dirty="0"/>
              <a:t>多个关键字组合查询</a:t>
            </a:r>
          </a:p>
        </p:txBody>
      </p:sp>
      <p:pic>
        <p:nvPicPr>
          <p:cNvPr id="4" name="Picture 2">
            <a:extLst>
              <a:ext uri="{FF2B5EF4-FFF2-40B4-BE49-F238E27FC236}">
                <a16:creationId xmlns:a16="http://schemas.microsoft.com/office/drawing/2014/main" id="{A7F9285B-7CE3-6CA3-72E4-1508D6A3D6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639" y="1655402"/>
            <a:ext cx="7828448" cy="416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78389087"/>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DA768-9981-3E2F-A7A7-90EDADF9F42F}"/>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0DE95122-BA07-DA3F-C69D-08865DF51D15}"/>
              </a:ext>
            </a:extLst>
          </p:cNvPr>
          <p:cNvSpPr txBox="1">
            <a:spLocks noChangeArrowheads="1"/>
          </p:cNvSpPr>
          <p:nvPr/>
        </p:nvSpPr>
        <p:spPr bwMode="auto">
          <a:xfrm>
            <a:off x="885372" y="1023798"/>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6</a:t>
            </a:r>
            <a:r>
              <a:rPr lang="en-US" altLang="zh-CN" sz="1600">
                <a:solidFill>
                  <a:schemeClr val="tx1">
                    <a:lumMod val="65000"/>
                    <a:lumOff val="35000"/>
                  </a:schemeClr>
                </a:solidFill>
              </a:rPr>
              <a:t></a:t>
            </a:r>
            <a:r>
              <a:rPr lang="zh-CN" altLang="en-US" sz="1600">
                <a:solidFill>
                  <a:schemeClr val="tx1">
                    <a:lumMod val="65000"/>
                    <a:lumOff val="35000"/>
                  </a:schemeClr>
                </a:solidFill>
              </a:rPr>
              <a:t>编辑完查询语句后，单击“查询创建工具”选项卡上方的“运行”按钮，查询语句和结果会在“查询编辑器”选项卡中显示，如图</a:t>
            </a:r>
            <a:r>
              <a:rPr lang="en-US" altLang="zh-CN" sz="1600">
                <a:solidFill>
                  <a:schemeClr val="tx1">
                    <a:lumMod val="65000"/>
                    <a:lumOff val="35000"/>
                  </a:schemeClr>
                </a:solidFill>
              </a:rPr>
              <a:t>7-13</a:t>
            </a:r>
            <a:r>
              <a:rPr lang="zh-CN" altLang="en-US" sz="1600">
                <a:solidFill>
                  <a:schemeClr val="tx1">
                    <a:lumMod val="65000"/>
                    <a:lumOff val="35000"/>
                  </a:schemeClr>
                </a:solidFill>
              </a:rPr>
              <a:t>所示。</a:t>
            </a:r>
          </a:p>
        </p:txBody>
      </p:sp>
      <p:sp>
        <p:nvSpPr>
          <p:cNvPr id="3" name="矩形 2">
            <a:extLst>
              <a:ext uri="{FF2B5EF4-FFF2-40B4-BE49-F238E27FC236}">
                <a16:creationId xmlns:a16="http://schemas.microsoft.com/office/drawing/2014/main" id="{0CE5792A-F9BC-143C-140E-54CF56C58B17}"/>
              </a:ext>
            </a:extLst>
          </p:cNvPr>
          <p:cNvSpPr/>
          <p:nvPr/>
        </p:nvSpPr>
        <p:spPr>
          <a:xfrm>
            <a:off x="4994155" y="6042774"/>
            <a:ext cx="1963999" cy="338554"/>
          </a:xfrm>
          <a:prstGeom prst="rect">
            <a:avLst/>
          </a:prstGeom>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r>
              <a:rPr lang="zh-CN" altLang="en-US" sz="1600" dirty="0"/>
              <a:t>图</a:t>
            </a:r>
            <a:r>
              <a:rPr lang="en-US" altLang="zh-CN" sz="1600" dirty="0"/>
              <a:t>13  </a:t>
            </a:r>
            <a:r>
              <a:rPr lang="zh-CN" altLang="en-US" sz="1600" dirty="0"/>
              <a:t>查看查询结果</a:t>
            </a:r>
          </a:p>
        </p:txBody>
      </p:sp>
      <p:pic>
        <p:nvPicPr>
          <p:cNvPr id="4" name="Picture 2">
            <a:extLst>
              <a:ext uri="{FF2B5EF4-FFF2-40B4-BE49-F238E27FC236}">
                <a16:creationId xmlns:a16="http://schemas.microsoft.com/office/drawing/2014/main" id="{76C647E8-7A42-E09A-F806-523C862885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7799" y="1957432"/>
            <a:ext cx="7723014" cy="393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6703786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WordArt 4"/>
          <p:cNvSpPr>
            <a:spLocks noTextEdit="1"/>
          </p:cNvSpPr>
          <p:nvPr/>
        </p:nvSpPr>
        <p:spPr>
          <a:xfrm>
            <a:off x="4224020" y="2780348"/>
            <a:ext cx="3814763" cy="571500"/>
          </a:xfrm>
          <a:prstGeom prst="rect">
            <a:avLst/>
          </a:prstGeom>
        </p:spPr>
        <p:txBody>
          <a:bodyPr wrap="none" fromWordArt="1">
            <a:prstTxWarp prst="textDeflate">
              <a:avLst>
                <a:gd name="adj" fmla="val 0"/>
              </a:avLst>
            </a:prstTxWarp>
            <a:normAutofit fontScale="92500" lnSpcReduction="10000"/>
          </a:bodyPr>
          <a:lstStyle/>
          <a:p>
            <a:pPr algn="ctr"/>
            <a:r>
              <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Thank You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A4D66-106F-6F15-950F-69398BF54B9B}"/>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B0AF7C77-C960-51DA-969A-57562A7844E8}"/>
              </a:ext>
            </a:extLst>
          </p:cNvPr>
          <p:cNvSpPr txBox="1">
            <a:spLocks noChangeArrowheads="1"/>
          </p:cNvSpPr>
          <p:nvPr/>
        </p:nvSpPr>
        <p:spPr bwMode="auto">
          <a:xfrm>
            <a:off x="932355" y="993627"/>
            <a:ext cx="104268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500"/>
              </a:lnSpc>
            </a:pPr>
            <a:r>
              <a:rPr lang="zh-CN" altLang="en-US" noProof="1"/>
              <a:t>查询所有字段数据，是指从一张表中检索出所有记录，查询方式有两种，一种是</a:t>
            </a:r>
            <a:r>
              <a:rPr lang="zh-CN" altLang="en-US" noProof="1">
                <a:solidFill>
                  <a:srgbClr val="FF0000"/>
                </a:solidFill>
              </a:rPr>
              <a:t>使用通配符“*”</a:t>
            </a:r>
            <a:r>
              <a:rPr lang="zh-CN" altLang="en-US" noProof="1"/>
              <a:t>，另一种是</a:t>
            </a:r>
            <a:r>
              <a:rPr lang="zh-CN" altLang="en-US" noProof="1">
                <a:solidFill>
                  <a:srgbClr val="FF0000"/>
                </a:solidFill>
              </a:rPr>
              <a:t>列出所有字段名</a:t>
            </a:r>
            <a:r>
              <a:rPr lang="zh-CN" altLang="en-US" noProof="1"/>
              <a:t>，语法形式如下：</a:t>
            </a:r>
            <a:endParaRPr lang="zh-CN" altLang="en-US"/>
          </a:p>
        </p:txBody>
      </p:sp>
      <p:sp>
        <p:nvSpPr>
          <p:cNvPr id="3" name="矩形 2">
            <a:extLst>
              <a:ext uri="{FF2B5EF4-FFF2-40B4-BE49-F238E27FC236}">
                <a16:creationId xmlns:a16="http://schemas.microsoft.com/office/drawing/2014/main" id="{711D6405-1831-93BE-D396-92ACD62B1825}"/>
              </a:ext>
            </a:extLst>
          </p:cNvPr>
          <p:cNvSpPr/>
          <p:nvPr/>
        </p:nvSpPr>
        <p:spPr>
          <a:xfrm>
            <a:off x="1141077" y="1828785"/>
            <a:ext cx="10052154" cy="57865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0965F534-4A1D-2A74-666F-B8D1F2ADD45D}"/>
              </a:ext>
            </a:extLst>
          </p:cNvPr>
          <p:cNvSpPr txBox="1">
            <a:spLocks noChangeArrowheads="1"/>
          </p:cNvSpPr>
          <p:nvPr/>
        </p:nvSpPr>
        <p:spPr bwMode="auto">
          <a:xfrm>
            <a:off x="2168973" y="1906028"/>
            <a:ext cx="6968444"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{*|col_list} FROM table_name;</a:t>
            </a:r>
          </a:p>
        </p:txBody>
      </p:sp>
      <p:grpSp>
        <p:nvGrpSpPr>
          <p:cNvPr id="5" name="组合 4">
            <a:extLst>
              <a:ext uri="{FF2B5EF4-FFF2-40B4-BE49-F238E27FC236}">
                <a16:creationId xmlns:a16="http://schemas.microsoft.com/office/drawing/2014/main" id="{E1AB6C60-E8B5-8959-AA57-BCBAA4C85BBF}"/>
              </a:ext>
            </a:extLst>
          </p:cNvPr>
          <p:cNvGrpSpPr/>
          <p:nvPr/>
        </p:nvGrpSpPr>
        <p:grpSpPr>
          <a:xfrm>
            <a:off x="832759" y="2591857"/>
            <a:ext cx="2183765" cy="600710"/>
            <a:chOff x="1320" y="4641"/>
            <a:chExt cx="3439" cy="946"/>
          </a:xfrm>
          <a:solidFill>
            <a:schemeClr val="accent6"/>
          </a:solidFill>
        </p:grpSpPr>
        <p:sp>
          <p:nvSpPr>
            <p:cNvPr id="9" name="椭圆 8">
              <a:extLst>
                <a:ext uri="{FF2B5EF4-FFF2-40B4-BE49-F238E27FC236}">
                  <a16:creationId xmlns:a16="http://schemas.microsoft.com/office/drawing/2014/main" id="{246F2896-B264-974C-9183-5B3C45085588}"/>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14">
              <a:extLst>
                <a:ext uri="{FF2B5EF4-FFF2-40B4-BE49-F238E27FC236}">
                  <a16:creationId xmlns:a16="http://schemas.microsoft.com/office/drawing/2014/main" id="{EF246AD1-538A-3E02-AF1D-FFFB82B4B705}"/>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3B8B950A-EB14-AB94-BF02-1FBC9DC690C4}"/>
              </a:ext>
            </a:extLst>
          </p:cNvPr>
          <p:cNvSpPr txBox="1">
            <a:spLocks noChangeArrowheads="1"/>
          </p:cNvSpPr>
          <p:nvPr/>
        </p:nvSpPr>
        <p:spPr bwMode="auto">
          <a:xfrm>
            <a:off x="3272747" y="2708697"/>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使用通配符“*”查询</a:t>
            </a:r>
            <a:r>
              <a:rPr lang="en-US" altLang="zh-CN"/>
              <a:t>goods</a:t>
            </a:r>
            <a:r>
              <a:rPr lang="zh-CN" altLang="en-US"/>
              <a:t>表中所有数据，</a:t>
            </a:r>
            <a:r>
              <a:rPr lang="en-US" altLang="zh-CN"/>
              <a:t>SQL</a:t>
            </a:r>
            <a:r>
              <a:rPr lang="zh-CN" altLang="en-US"/>
              <a:t>语句及其执行结果如下。</a:t>
            </a:r>
          </a:p>
        </p:txBody>
      </p:sp>
      <p:sp>
        <p:nvSpPr>
          <p:cNvPr id="7" name="矩形 6">
            <a:extLst>
              <a:ext uri="{FF2B5EF4-FFF2-40B4-BE49-F238E27FC236}">
                <a16:creationId xmlns:a16="http://schemas.microsoft.com/office/drawing/2014/main" id="{D9375DB0-6C82-366E-D985-DA0304D45F14}"/>
              </a:ext>
            </a:extLst>
          </p:cNvPr>
          <p:cNvSpPr/>
          <p:nvPr/>
        </p:nvSpPr>
        <p:spPr>
          <a:xfrm>
            <a:off x="1056914" y="3399566"/>
            <a:ext cx="9882453" cy="246480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DC073A90-8B94-2A84-7993-5FCAE2CC1582}"/>
              </a:ext>
            </a:extLst>
          </p:cNvPr>
          <p:cNvSpPr txBox="1">
            <a:spLocks noChangeArrowheads="1"/>
          </p:cNvSpPr>
          <p:nvPr/>
        </p:nvSpPr>
        <p:spPr bwMode="auto">
          <a:xfrm>
            <a:off x="2084809" y="3402161"/>
            <a:ext cx="8574639"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dirty="0" err="1">
                <a:solidFill>
                  <a:srgbClr val="FF0000"/>
                </a:solidFill>
              </a:rPr>
              <a:t>mysql</a:t>
            </a:r>
            <a:r>
              <a:rPr lang="en-US" altLang="zh-CN" sz="1400" dirty="0">
                <a:solidFill>
                  <a:srgbClr val="FF0000"/>
                </a:solidFill>
              </a:rPr>
              <a:t>&gt; SELECT * FROM goods;</a:t>
            </a:r>
          </a:p>
          <a:p>
            <a:pPr eaLnBrk="1" hangingPunct="1"/>
            <a:r>
              <a:rPr lang="en-US" altLang="zh-CN" sz="1400" dirty="0">
                <a:solidFill>
                  <a:srgbClr val="FF0000"/>
                </a:solidFill>
              </a:rPr>
              <a:t>+----+--------+--------------+--------------+--------------+-----------------------------+</a:t>
            </a:r>
          </a:p>
          <a:p>
            <a:pPr eaLnBrk="1" hangingPunct="1"/>
            <a:r>
              <a:rPr lang="en-US" altLang="zh-CN" sz="1400" dirty="0">
                <a:solidFill>
                  <a:srgbClr val="FF0000"/>
                </a:solidFill>
              </a:rPr>
              <a:t>| id  | type	| name	| price	| num	| </a:t>
            </a:r>
            <a:r>
              <a:rPr lang="en-US" altLang="zh-CN" sz="1400" dirty="0" err="1">
                <a:solidFill>
                  <a:srgbClr val="FF0000"/>
                </a:solidFill>
              </a:rPr>
              <a:t>add_time</a:t>
            </a:r>
            <a:r>
              <a:rPr lang="en-US" altLang="zh-CN" sz="1400" dirty="0">
                <a:solidFill>
                  <a:srgbClr val="FF0000"/>
                </a:solidFill>
              </a:rPr>
              <a:t>		|</a:t>
            </a:r>
          </a:p>
          <a:p>
            <a:pPr eaLnBrk="1" hangingPunct="1"/>
            <a:r>
              <a:rPr lang="en-US" altLang="zh-CN" sz="1400" dirty="0">
                <a:solidFill>
                  <a:srgbClr val="FF0000"/>
                </a:solidFill>
              </a:rPr>
              <a:t>+----+--------+--------------+--------------+--------------+-----------------------------+</a:t>
            </a:r>
          </a:p>
          <a:p>
            <a:pPr eaLnBrk="1" hangingPunct="1"/>
            <a:r>
              <a:rPr lang="en-US" altLang="zh-CN" sz="1400" dirty="0">
                <a:solidFill>
                  <a:srgbClr val="FF0000"/>
                </a:solidFill>
              </a:rPr>
              <a:t>|  1  | </a:t>
            </a:r>
            <a:r>
              <a:rPr lang="zh-CN" altLang="en-US" sz="1400" dirty="0">
                <a:solidFill>
                  <a:srgbClr val="FF0000"/>
                </a:solidFill>
              </a:rPr>
              <a:t>书籍	</a:t>
            </a:r>
            <a:r>
              <a:rPr lang="en-US" altLang="zh-CN" sz="1400" dirty="0">
                <a:solidFill>
                  <a:srgbClr val="FF0000"/>
                </a:solidFill>
              </a:rPr>
              <a:t>| </a:t>
            </a:r>
            <a:r>
              <a:rPr lang="zh-CN" altLang="en-US" sz="1400" dirty="0">
                <a:solidFill>
                  <a:srgbClr val="FF0000"/>
                </a:solidFill>
              </a:rPr>
              <a:t>西游记	</a:t>
            </a:r>
            <a:r>
              <a:rPr lang="en-US" altLang="zh-CN" sz="1400" dirty="0">
                <a:solidFill>
                  <a:srgbClr val="FF0000"/>
                </a:solidFill>
              </a:rPr>
              <a:t>|  50.40	|   20	| 2018-01-01 13:40:40	|</a:t>
            </a:r>
          </a:p>
          <a:p>
            <a:pPr eaLnBrk="1" hangingPunct="1"/>
            <a:r>
              <a:rPr lang="en-US" altLang="zh-CN" sz="1400" dirty="0">
                <a:solidFill>
                  <a:srgbClr val="FF0000"/>
                </a:solidFill>
              </a:rPr>
              <a:t>|  2  | </a:t>
            </a:r>
            <a:r>
              <a:rPr lang="zh-CN" altLang="en-US" sz="1400" dirty="0">
                <a:solidFill>
                  <a:srgbClr val="FF0000"/>
                </a:solidFill>
              </a:rPr>
              <a:t>糖类	</a:t>
            </a:r>
            <a:r>
              <a:rPr lang="en-US" altLang="zh-CN" sz="1400" dirty="0">
                <a:solidFill>
                  <a:srgbClr val="FF0000"/>
                </a:solidFill>
              </a:rPr>
              <a:t>| </a:t>
            </a:r>
            <a:r>
              <a:rPr lang="zh-CN" altLang="en-US" sz="1400" dirty="0">
                <a:solidFill>
                  <a:srgbClr val="FF0000"/>
                </a:solidFill>
              </a:rPr>
              <a:t>牛奶糖	</a:t>
            </a:r>
            <a:r>
              <a:rPr lang="en-US" altLang="zh-CN" sz="1400" dirty="0">
                <a:solidFill>
                  <a:srgbClr val="FF0000"/>
                </a:solidFill>
              </a:rPr>
              <a:t>|   7.50	|  200	| 2018-02-02 13:40:40	|</a:t>
            </a:r>
          </a:p>
          <a:p>
            <a:pPr eaLnBrk="1" hangingPunct="1"/>
            <a:r>
              <a:rPr lang="en-US" altLang="zh-CN" sz="1400" dirty="0">
                <a:solidFill>
                  <a:srgbClr val="FF0000"/>
                </a:solidFill>
              </a:rPr>
              <a:t>|  3  | </a:t>
            </a:r>
            <a:r>
              <a:rPr lang="zh-CN" altLang="en-US" sz="1400" dirty="0">
                <a:solidFill>
                  <a:srgbClr val="FF0000"/>
                </a:solidFill>
              </a:rPr>
              <a:t>糖类	</a:t>
            </a:r>
            <a:r>
              <a:rPr lang="en-US" altLang="zh-CN" sz="1400" dirty="0">
                <a:solidFill>
                  <a:srgbClr val="FF0000"/>
                </a:solidFill>
              </a:rPr>
              <a:t>| </a:t>
            </a:r>
            <a:r>
              <a:rPr lang="zh-CN" altLang="en-US" sz="1400" dirty="0">
                <a:solidFill>
                  <a:srgbClr val="FF0000"/>
                </a:solidFill>
              </a:rPr>
              <a:t>水果糖	</a:t>
            </a:r>
            <a:r>
              <a:rPr lang="en-US" altLang="zh-CN" sz="1400" dirty="0">
                <a:solidFill>
                  <a:srgbClr val="FF0000"/>
                </a:solidFill>
              </a:rPr>
              <a:t>|   2.50	|  100	| NULL		|</a:t>
            </a:r>
          </a:p>
          <a:p>
            <a:pPr eaLnBrk="1" hangingPunct="1"/>
            <a:r>
              <a:rPr lang="en-US" altLang="zh-CN" sz="1400" dirty="0">
                <a:solidFill>
                  <a:srgbClr val="FF0000"/>
                </a:solidFill>
              </a:rPr>
              <a:t>|  4  | </a:t>
            </a:r>
            <a:r>
              <a:rPr lang="zh-CN" altLang="en-US" sz="1400" dirty="0">
                <a:solidFill>
                  <a:srgbClr val="FF0000"/>
                </a:solidFill>
              </a:rPr>
              <a:t>服饰	</a:t>
            </a:r>
            <a:r>
              <a:rPr lang="en-US" altLang="zh-CN" sz="1400" dirty="0">
                <a:solidFill>
                  <a:srgbClr val="FF0000"/>
                </a:solidFill>
              </a:rPr>
              <a:t>| </a:t>
            </a:r>
            <a:r>
              <a:rPr lang="zh-CN" altLang="en-US" sz="1400" dirty="0">
                <a:solidFill>
                  <a:srgbClr val="FF0000"/>
                </a:solidFill>
              </a:rPr>
              <a:t>休闲西服	</a:t>
            </a:r>
            <a:r>
              <a:rPr lang="en-US" altLang="zh-CN" sz="1400" dirty="0">
                <a:solidFill>
                  <a:srgbClr val="FF0000"/>
                </a:solidFill>
              </a:rPr>
              <a:t>| 800.00	| NULL	| 2018-04-04 13:40:40	|</a:t>
            </a:r>
          </a:p>
          <a:p>
            <a:pPr eaLnBrk="1" hangingPunct="1"/>
            <a:r>
              <a:rPr lang="en-US" altLang="zh-CN" sz="1400" dirty="0">
                <a:solidFill>
                  <a:srgbClr val="FF0000"/>
                </a:solidFill>
              </a:rPr>
              <a:t>|  5  | </a:t>
            </a:r>
            <a:r>
              <a:rPr lang="zh-CN" altLang="en-US" sz="1400" dirty="0">
                <a:solidFill>
                  <a:srgbClr val="FF0000"/>
                </a:solidFill>
              </a:rPr>
              <a:t>饮品  	</a:t>
            </a:r>
            <a:r>
              <a:rPr lang="en-US" altLang="zh-CN" sz="1400" dirty="0">
                <a:solidFill>
                  <a:srgbClr val="FF0000"/>
                </a:solidFill>
              </a:rPr>
              <a:t>| </a:t>
            </a:r>
            <a:r>
              <a:rPr lang="zh-CN" altLang="en-US" sz="1400" dirty="0">
                <a:solidFill>
                  <a:srgbClr val="FF0000"/>
                </a:solidFill>
              </a:rPr>
              <a:t>果汁	</a:t>
            </a:r>
            <a:r>
              <a:rPr lang="en-US" altLang="zh-CN" sz="1400" dirty="0">
                <a:solidFill>
                  <a:srgbClr val="FF0000"/>
                </a:solidFill>
              </a:rPr>
              <a:t>|   3.00	|   70	| 2018-05-05 13:40:40	|</a:t>
            </a:r>
          </a:p>
          <a:p>
            <a:pPr eaLnBrk="1" hangingPunct="1"/>
            <a:r>
              <a:rPr lang="en-US" altLang="zh-CN" sz="1400" dirty="0">
                <a:solidFill>
                  <a:srgbClr val="FF0000"/>
                </a:solidFill>
              </a:rPr>
              <a:t>+----+--------+--------------+--------------+--------------+-----------------------------+</a:t>
            </a:r>
          </a:p>
          <a:p>
            <a:pPr eaLnBrk="1" hangingPunct="1"/>
            <a:r>
              <a:rPr lang="en-US" altLang="zh-CN" sz="1400" dirty="0">
                <a:solidFill>
                  <a:srgbClr val="FF0000"/>
                </a:solidFill>
              </a:rPr>
              <a:t>5 rows in set (0.00 sec)</a:t>
            </a:r>
          </a:p>
        </p:txBody>
      </p:sp>
    </p:spTree>
    <p:extLst>
      <p:ext uri="{BB962C8B-B14F-4D97-AF65-F5344CB8AC3E}">
        <p14:creationId xmlns:p14="http://schemas.microsoft.com/office/powerpoint/2010/main" val="71902133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8E719-633C-A580-62B2-A104712AD6F8}"/>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0C5FF8D8-1C79-049E-2BD6-01EAD853C0E3}"/>
              </a:ext>
            </a:extLst>
          </p:cNvPr>
          <p:cNvSpPr txBox="1">
            <a:spLocks noChangeArrowheads="1"/>
          </p:cNvSpPr>
          <p:nvPr/>
        </p:nvSpPr>
        <p:spPr bwMode="auto">
          <a:xfrm>
            <a:off x="725208" y="1005991"/>
            <a:ext cx="104268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通过</a:t>
            </a:r>
            <a:r>
              <a:rPr lang="zh-CN" altLang="en-US" noProof="1">
                <a:solidFill>
                  <a:srgbClr val="FF0000"/>
                </a:solidFill>
              </a:rPr>
              <a:t>在</a:t>
            </a:r>
            <a:r>
              <a:rPr lang="en-US" altLang="zh-CN" noProof="1">
                <a:solidFill>
                  <a:srgbClr val="FF0000"/>
                </a:solidFill>
              </a:rPr>
              <a:t>SELECT</a:t>
            </a:r>
            <a:r>
              <a:rPr lang="zh-CN" altLang="en-US" noProof="1">
                <a:solidFill>
                  <a:srgbClr val="FF0000"/>
                </a:solidFill>
              </a:rPr>
              <a:t>关键字后面列出所有字段名</a:t>
            </a:r>
            <a:r>
              <a:rPr lang="zh-CN" altLang="en-US" noProof="1"/>
              <a:t>，也可以查询所有列数据，</a:t>
            </a:r>
            <a:r>
              <a:rPr lang="en-US" altLang="zh-CN" noProof="1"/>
              <a:t>SQL</a:t>
            </a:r>
            <a:r>
              <a:rPr lang="zh-CN" altLang="en-US" noProof="1"/>
              <a:t>语句如下，其查询结果与实例</a:t>
            </a:r>
            <a:r>
              <a:rPr lang="en-US" altLang="zh-CN" noProof="1"/>
              <a:t>7-1</a:t>
            </a:r>
            <a:r>
              <a:rPr lang="zh-CN" altLang="en-US" noProof="1"/>
              <a:t>的结果相同。</a:t>
            </a:r>
            <a:endParaRPr lang="zh-CN" altLang="en-US"/>
          </a:p>
        </p:txBody>
      </p:sp>
      <p:sp>
        <p:nvSpPr>
          <p:cNvPr id="3" name="矩形 2">
            <a:extLst>
              <a:ext uri="{FF2B5EF4-FFF2-40B4-BE49-F238E27FC236}">
                <a16:creationId xmlns:a16="http://schemas.microsoft.com/office/drawing/2014/main" id="{4BF6FB87-DC87-29D1-A36D-7D3E9BF81354}"/>
              </a:ext>
            </a:extLst>
          </p:cNvPr>
          <p:cNvSpPr/>
          <p:nvPr/>
        </p:nvSpPr>
        <p:spPr>
          <a:xfrm>
            <a:off x="933930" y="2037100"/>
            <a:ext cx="10052154" cy="57865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629D9119-9480-1562-0C5E-358F49BD2741}"/>
              </a:ext>
            </a:extLst>
          </p:cNvPr>
          <p:cNvSpPr txBox="1">
            <a:spLocks noChangeArrowheads="1"/>
          </p:cNvSpPr>
          <p:nvPr/>
        </p:nvSpPr>
        <p:spPr bwMode="auto">
          <a:xfrm>
            <a:off x="1961826" y="2114343"/>
            <a:ext cx="6968444"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id,type,name,price,num,add_time FROM goods;</a:t>
            </a:r>
          </a:p>
        </p:txBody>
      </p:sp>
      <p:grpSp>
        <p:nvGrpSpPr>
          <p:cNvPr id="5" name="组合 4">
            <a:extLst>
              <a:ext uri="{FF2B5EF4-FFF2-40B4-BE49-F238E27FC236}">
                <a16:creationId xmlns:a16="http://schemas.microsoft.com/office/drawing/2014/main" id="{8AD4AF45-041B-7BCE-54BB-32CDE138C06D}"/>
              </a:ext>
            </a:extLst>
          </p:cNvPr>
          <p:cNvGrpSpPr/>
          <p:nvPr/>
        </p:nvGrpSpPr>
        <p:grpSpPr>
          <a:xfrm>
            <a:off x="604832" y="2890550"/>
            <a:ext cx="8702554" cy="1132368"/>
            <a:chOff x="812800" y="4424635"/>
            <a:chExt cx="10580688" cy="1800000"/>
          </a:xfrm>
        </p:grpSpPr>
        <p:sp>
          <p:nvSpPr>
            <p:cNvPr id="23" name="圆角矩形 17">
              <a:extLst>
                <a:ext uri="{FF2B5EF4-FFF2-40B4-BE49-F238E27FC236}">
                  <a16:creationId xmlns:a16="http://schemas.microsoft.com/office/drawing/2014/main" id="{7341BEBA-8569-7D64-A797-3E83289E9FF2}"/>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24" name="组合 23">
              <a:extLst>
                <a:ext uri="{FF2B5EF4-FFF2-40B4-BE49-F238E27FC236}">
                  <a16:creationId xmlns:a16="http://schemas.microsoft.com/office/drawing/2014/main" id="{9D06AD51-4E0A-F6AB-9A83-6AD397A783E0}"/>
                </a:ext>
              </a:extLst>
            </p:cNvPr>
            <p:cNvGrpSpPr>
              <a:grpSpLocks/>
            </p:cNvGrpSpPr>
            <p:nvPr/>
          </p:nvGrpSpPr>
          <p:grpSpPr bwMode="auto">
            <a:xfrm>
              <a:off x="812800" y="4424635"/>
              <a:ext cx="1927225" cy="1800000"/>
              <a:chOff x="1350" y="2421"/>
              <a:chExt cx="3035" cy="3606"/>
            </a:xfrm>
          </p:grpSpPr>
          <p:sp>
            <p:nvSpPr>
              <p:cNvPr id="25" name="Flowchart: Off-page Connector 32">
                <a:extLst>
                  <a:ext uri="{FF2B5EF4-FFF2-40B4-BE49-F238E27FC236}">
                    <a16:creationId xmlns:a16="http://schemas.microsoft.com/office/drawing/2014/main" id="{CCA1220C-4EF0-2E25-6B54-8905DAEB3EEA}"/>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26" name="Round Same Side Corner Rectangle 33">
                <a:extLst>
                  <a:ext uri="{FF2B5EF4-FFF2-40B4-BE49-F238E27FC236}">
                    <a16:creationId xmlns:a16="http://schemas.microsoft.com/office/drawing/2014/main" id="{C6886D97-1F57-35BD-D6FB-C14497615B25}"/>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知识库</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6" name="文本框 41">
            <a:extLst>
              <a:ext uri="{FF2B5EF4-FFF2-40B4-BE49-F238E27FC236}">
                <a16:creationId xmlns:a16="http://schemas.microsoft.com/office/drawing/2014/main" id="{664DC3F5-D1C2-9FA2-3921-6CF2B385F4B5}"/>
              </a:ext>
            </a:extLst>
          </p:cNvPr>
          <p:cNvSpPr txBox="1">
            <a:spLocks noChangeArrowheads="1"/>
          </p:cNvSpPr>
          <p:nvPr/>
        </p:nvSpPr>
        <p:spPr bwMode="auto">
          <a:xfrm>
            <a:off x="2358706" y="3056675"/>
            <a:ext cx="6201055" cy="7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dirty="0">
                <a:solidFill>
                  <a:schemeClr val="bg1"/>
                </a:solidFill>
              </a:rPr>
              <a:t>一般使用通配符查询表中所有字段数据；而使用列出字段名的方式查询部分字段数据。</a:t>
            </a:r>
          </a:p>
        </p:txBody>
      </p:sp>
      <p:grpSp>
        <p:nvGrpSpPr>
          <p:cNvPr id="7" name="组合 6">
            <a:extLst>
              <a:ext uri="{FF2B5EF4-FFF2-40B4-BE49-F238E27FC236}">
                <a16:creationId xmlns:a16="http://schemas.microsoft.com/office/drawing/2014/main" id="{A051C447-0C27-2883-7418-2B1EB9544650}"/>
              </a:ext>
            </a:extLst>
          </p:cNvPr>
          <p:cNvGrpSpPr/>
          <p:nvPr/>
        </p:nvGrpSpPr>
        <p:grpSpPr>
          <a:xfrm flipH="1">
            <a:off x="8455567" y="1998364"/>
            <a:ext cx="3131600" cy="4454972"/>
            <a:chOff x="1133465" y="1394673"/>
            <a:chExt cx="3150360" cy="4702535"/>
          </a:xfrm>
        </p:grpSpPr>
        <p:sp>
          <p:nvSpPr>
            <p:cNvPr id="8" name="Freeform 5">
              <a:extLst>
                <a:ext uri="{FF2B5EF4-FFF2-40B4-BE49-F238E27FC236}">
                  <a16:creationId xmlns:a16="http://schemas.microsoft.com/office/drawing/2014/main" id="{0DE68B88-2AB6-CF6B-35AE-33F45D7A4BA5}"/>
                </a:ext>
              </a:extLst>
            </p:cNvPr>
            <p:cNvSpPr>
              <a:spLocks/>
            </p:cNvSpPr>
            <p:nvPr/>
          </p:nvSpPr>
          <p:spPr bwMode="auto">
            <a:xfrm>
              <a:off x="1921262" y="1394673"/>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9" name="Freeform 37">
              <a:extLst>
                <a:ext uri="{FF2B5EF4-FFF2-40B4-BE49-F238E27FC236}">
                  <a16:creationId xmlns:a16="http://schemas.microsoft.com/office/drawing/2014/main" id="{A5A8E922-ACBB-7102-B3C4-2228E253AD51}"/>
                </a:ext>
              </a:extLst>
            </p:cNvPr>
            <p:cNvSpPr>
              <a:spLocks/>
            </p:cNvSpPr>
            <p:nvPr/>
          </p:nvSpPr>
          <p:spPr bwMode="auto">
            <a:xfrm>
              <a:off x="1133465" y="2193053"/>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1"/>
            </a:solidFill>
            <a:ln>
              <a:noFill/>
            </a:ln>
            <a:effectLst>
              <a:outerShdw blurRad="12700" dist="114299" dir="5400000" algn="ctr" rotWithShape="0">
                <a:schemeClr val="bg2">
                  <a:alpha val="9000"/>
                </a:schemeClr>
              </a:outerShdw>
            </a:effectLst>
            <a:extLst>
              <a:ext uri="{91240B29-F687-4F45-9708-019B960494DF}">
                <a14:hiddenLine xmlns:a14="http://schemas.microsoft.com/office/drawing/2010/main" w="25400">
                  <a:solidFill>
                    <a:srgbClr val="000000"/>
                  </a:solidFill>
                  <a:miter lim="800000"/>
                  <a:headEnd/>
                  <a:tailEnd/>
                </a14:hiddenLine>
              </a:ext>
            </a:ex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sp>
          <p:nvSpPr>
            <p:cNvPr id="10" name="Freeform 38">
              <a:extLst>
                <a:ext uri="{FF2B5EF4-FFF2-40B4-BE49-F238E27FC236}">
                  <a16:creationId xmlns:a16="http://schemas.microsoft.com/office/drawing/2014/main" id="{E3B56A65-1E26-2844-AB5C-5F4F05F4EAC3}"/>
                </a:ext>
              </a:extLst>
            </p:cNvPr>
            <p:cNvSpPr>
              <a:spLocks/>
            </p:cNvSpPr>
            <p:nvPr/>
          </p:nvSpPr>
          <p:spPr bwMode="auto">
            <a:xfrm rot="21238373">
              <a:off x="2854669" y="1813579"/>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F8841D"/>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grpSp>
          <p:nvGrpSpPr>
            <p:cNvPr id="11" name="组合 10">
              <a:extLst>
                <a:ext uri="{FF2B5EF4-FFF2-40B4-BE49-F238E27FC236}">
                  <a16:creationId xmlns:a16="http://schemas.microsoft.com/office/drawing/2014/main" id="{54E2434F-C220-F882-F611-DF8ED74C4077}"/>
                </a:ext>
              </a:extLst>
            </p:cNvPr>
            <p:cNvGrpSpPr/>
            <p:nvPr/>
          </p:nvGrpSpPr>
          <p:grpSpPr>
            <a:xfrm>
              <a:off x="1864305" y="4689096"/>
              <a:ext cx="985838" cy="1408112"/>
              <a:chOff x="8928912" y="5105375"/>
              <a:chExt cx="985838" cy="1408112"/>
            </a:xfrm>
            <a:solidFill>
              <a:srgbClr val="546E7A"/>
            </a:solidFill>
          </p:grpSpPr>
          <p:sp>
            <p:nvSpPr>
              <p:cNvPr id="21" name="Oval 8">
                <a:extLst>
                  <a:ext uri="{FF2B5EF4-FFF2-40B4-BE49-F238E27FC236}">
                    <a16:creationId xmlns:a16="http://schemas.microsoft.com/office/drawing/2014/main" id="{34BFCE14-E09B-9B5A-8E6D-F02587F0A8AF}"/>
                  </a:ext>
                </a:extLst>
              </p:cNvPr>
              <p:cNvSpPr>
                <a:spLocks noChangeArrowheads="1"/>
              </p:cNvSpPr>
              <p:nvPr/>
            </p:nvSpPr>
            <p:spPr bwMode="auto">
              <a:xfrm>
                <a:off x="9163862" y="5105375"/>
                <a:ext cx="244475" cy="242888"/>
              </a:xfrm>
              <a:prstGeom prst="ellipse">
                <a:avLst/>
              </a:pr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sp>
            <p:nvSpPr>
              <p:cNvPr id="22" name="Freeform 35">
                <a:extLst>
                  <a:ext uri="{FF2B5EF4-FFF2-40B4-BE49-F238E27FC236}">
                    <a16:creationId xmlns:a16="http://schemas.microsoft.com/office/drawing/2014/main" id="{62AB712B-6749-9DC7-8CF1-7311672852AB}"/>
                  </a:ext>
                </a:extLst>
              </p:cNvPr>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rgbClr val="575A5D"/>
                  </a:solidFill>
                </a:endParaRPr>
              </a:p>
            </p:txBody>
          </p:sp>
        </p:grpSp>
        <p:sp>
          <p:nvSpPr>
            <p:cNvPr id="12" name="Freeform 5">
              <a:extLst>
                <a:ext uri="{FF2B5EF4-FFF2-40B4-BE49-F238E27FC236}">
                  <a16:creationId xmlns:a16="http://schemas.microsoft.com/office/drawing/2014/main" id="{548B0588-CFE1-6000-4A22-E0903E0C1F4F}"/>
                </a:ext>
              </a:extLst>
            </p:cNvPr>
            <p:cNvSpPr>
              <a:spLocks/>
            </p:cNvSpPr>
            <p:nvPr/>
          </p:nvSpPr>
          <p:spPr bwMode="auto">
            <a:xfrm rot="2216878">
              <a:off x="3163050" y="2974968"/>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F26D64"/>
            </a:solidFill>
            <a:ln>
              <a:noFill/>
            </a:ln>
            <a:effectLst>
              <a:outerShdw blurRad="12700" dist="114299" dir="5400000" algn="ctr" rotWithShape="0">
                <a:schemeClr val="bg2">
                  <a:alpha val="9000"/>
                </a:schemeClr>
              </a:outerShdw>
            </a:effectLst>
          </p:spPr>
          <p:txBody>
            <a:bodyPr lIns="0" tIns="0" rIns="0" bIns="0"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sz="1350">
                <a:solidFill>
                  <a:srgbClr val="FFFFFF"/>
                </a:solidFill>
                <a:latin typeface="Roboto Light" charset="0"/>
              </a:endParaRPr>
            </a:p>
          </p:txBody>
        </p:sp>
        <p:cxnSp>
          <p:nvCxnSpPr>
            <p:cNvPr id="13" name="直接连接符 12">
              <a:extLst>
                <a:ext uri="{FF2B5EF4-FFF2-40B4-BE49-F238E27FC236}">
                  <a16:creationId xmlns:a16="http://schemas.microsoft.com/office/drawing/2014/main" id="{114462E8-E345-91FF-1793-D7A6A35B46DA}"/>
                </a:ext>
              </a:extLst>
            </p:cNvPr>
            <p:cNvCxnSpPr>
              <a:stCxn id="8" idx="4"/>
              <a:endCxn id="22" idx="0"/>
            </p:cNvCxnSpPr>
            <p:nvPr/>
          </p:nvCxnSpPr>
          <p:spPr>
            <a:xfrm>
              <a:off x="2471662" y="2694836"/>
              <a:ext cx="362939" cy="23212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直接连接符 13">
              <a:extLst>
                <a:ext uri="{FF2B5EF4-FFF2-40B4-BE49-F238E27FC236}">
                  <a16:creationId xmlns:a16="http://schemas.microsoft.com/office/drawing/2014/main" id="{3CCB9018-5013-70C8-9282-6E7030020450}"/>
                </a:ext>
              </a:extLst>
            </p:cNvPr>
            <p:cNvCxnSpPr>
              <a:stCxn id="10" idx="4"/>
              <a:endCxn id="22" idx="0"/>
            </p:cNvCxnSpPr>
            <p:nvPr/>
          </p:nvCxnSpPr>
          <p:spPr>
            <a:xfrm flipH="1">
              <a:off x="2834601" y="3132025"/>
              <a:ext cx="347094" cy="1884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接连接符 14">
              <a:extLst>
                <a:ext uri="{FF2B5EF4-FFF2-40B4-BE49-F238E27FC236}">
                  <a16:creationId xmlns:a16="http://schemas.microsoft.com/office/drawing/2014/main" id="{B3AC6891-5231-1918-3ECE-6A775C97E761}"/>
                </a:ext>
              </a:extLst>
            </p:cNvPr>
            <p:cNvCxnSpPr>
              <a:stCxn id="12" idx="4"/>
              <a:endCxn id="22" idx="0"/>
            </p:cNvCxnSpPr>
            <p:nvPr/>
          </p:nvCxnSpPr>
          <p:spPr>
            <a:xfrm flipH="1">
              <a:off x="2834601" y="4138579"/>
              <a:ext cx="490098" cy="8774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直接连接符 15">
              <a:extLst>
                <a:ext uri="{FF2B5EF4-FFF2-40B4-BE49-F238E27FC236}">
                  <a16:creationId xmlns:a16="http://schemas.microsoft.com/office/drawing/2014/main" id="{0CD7E324-53DB-8CB2-C08C-5F92257D6D90}"/>
                </a:ext>
              </a:extLst>
            </p:cNvPr>
            <p:cNvCxnSpPr>
              <a:stCxn id="9" idx="4"/>
              <a:endCxn id="22" idx="0"/>
            </p:cNvCxnSpPr>
            <p:nvPr/>
          </p:nvCxnSpPr>
          <p:spPr>
            <a:xfrm>
              <a:off x="2137278" y="3475753"/>
              <a:ext cx="697323" cy="1540305"/>
            </a:xfrm>
            <a:prstGeom prst="line">
              <a:avLst/>
            </a:prstGeom>
          </p:spPr>
          <p:style>
            <a:lnRef idx="2">
              <a:schemeClr val="accent1"/>
            </a:lnRef>
            <a:fillRef idx="0">
              <a:schemeClr val="accent1"/>
            </a:fillRef>
            <a:effectRef idx="1">
              <a:schemeClr val="accent1"/>
            </a:effectRef>
            <a:fontRef idx="minor">
              <a:schemeClr val="tx1"/>
            </a:fontRef>
          </p:style>
        </p:cxnSp>
        <p:sp>
          <p:nvSpPr>
            <p:cNvPr id="17" name="Freeform 24">
              <a:extLst>
                <a:ext uri="{FF2B5EF4-FFF2-40B4-BE49-F238E27FC236}">
                  <a16:creationId xmlns:a16="http://schemas.microsoft.com/office/drawing/2014/main" id="{478731BE-A961-24B0-8B66-66EEBC6C65FB}"/>
                </a:ext>
              </a:extLst>
            </p:cNvPr>
            <p:cNvSpPr>
              <a:spLocks noEditPoints="1"/>
            </p:cNvSpPr>
            <p:nvPr/>
          </p:nvSpPr>
          <p:spPr bwMode="auto">
            <a:xfrm flipH="1">
              <a:off x="1515345" y="2629831"/>
              <a:ext cx="499890" cy="502194"/>
            </a:xfrm>
            <a:custGeom>
              <a:avLst/>
              <a:gdLst>
                <a:gd name="T0" fmla="*/ 149 w 264"/>
                <a:gd name="T1" fmla="*/ 58 h 265"/>
                <a:gd name="T2" fmla="*/ 116 w 264"/>
                <a:gd name="T3" fmla="*/ 58 h 265"/>
                <a:gd name="T4" fmla="*/ 116 w 264"/>
                <a:gd name="T5" fmla="*/ 116 h 265"/>
                <a:gd name="T6" fmla="*/ 60 w 264"/>
                <a:gd name="T7" fmla="*/ 116 h 265"/>
                <a:gd name="T8" fmla="*/ 60 w 264"/>
                <a:gd name="T9" fmla="*/ 148 h 265"/>
                <a:gd name="T10" fmla="*/ 116 w 264"/>
                <a:gd name="T11" fmla="*/ 148 h 265"/>
                <a:gd name="T12" fmla="*/ 116 w 264"/>
                <a:gd name="T13" fmla="*/ 207 h 265"/>
                <a:gd name="T14" fmla="*/ 149 w 264"/>
                <a:gd name="T15" fmla="*/ 207 h 265"/>
                <a:gd name="T16" fmla="*/ 149 w 264"/>
                <a:gd name="T17" fmla="*/ 148 h 265"/>
                <a:gd name="T18" fmla="*/ 205 w 264"/>
                <a:gd name="T19" fmla="*/ 148 h 265"/>
                <a:gd name="T20" fmla="*/ 205 w 264"/>
                <a:gd name="T21" fmla="*/ 116 h 265"/>
                <a:gd name="T22" fmla="*/ 149 w 264"/>
                <a:gd name="T23" fmla="*/ 116 h 265"/>
                <a:gd name="T24" fmla="*/ 149 w 264"/>
                <a:gd name="T25" fmla="*/ 58 h 265"/>
                <a:gd name="T26" fmla="*/ 132 w 264"/>
                <a:gd name="T27" fmla="*/ 235 h 265"/>
                <a:gd name="T28" fmla="*/ 30 w 264"/>
                <a:gd name="T29" fmla="*/ 133 h 265"/>
                <a:gd name="T30" fmla="*/ 132 w 264"/>
                <a:gd name="T31" fmla="*/ 30 h 265"/>
                <a:gd name="T32" fmla="*/ 235 w 264"/>
                <a:gd name="T33" fmla="*/ 133 h 265"/>
                <a:gd name="T34" fmla="*/ 132 w 264"/>
                <a:gd name="T35" fmla="*/ 235 h 265"/>
                <a:gd name="T36" fmla="*/ 132 w 264"/>
                <a:gd name="T37" fmla="*/ 0 h 265"/>
                <a:gd name="T38" fmla="*/ 0 w 264"/>
                <a:gd name="T39" fmla="*/ 133 h 265"/>
                <a:gd name="T40" fmla="*/ 132 w 264"/>
                <a:gd name="T41" fmla="*/ 265 h 265"/>
                <a:gd name="T42" fmla="*/ 264 w 264"/>
                <a:gd name="T43" fmla="*/ 133 h 265"/>
                <a:gd name="T44" fmla="*/ 132 w 264"/>
                <a:gd name="T4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4" h="265">
                  <a:moveTo>
                    <a:pt x="149" y="58"/>
                  </a:moveTo>
                  <a:cubicBezTo>
                    <a:pt x="116" y="58"/>
                    <a:pt x="116" y="58"/>
                    <a:pt x="116" y="58"/>
                  </a:cubicBezTo>
                  <a:cubicBezTo>
                    <a:pt x="116" y="116"/>
                    <a:pt x="116" y="116"/>
                    <a:pt x="116" y="116"/>
                  </a:cubicBezTo>
                  <a:cubicBezTo>
                    <a:pt x="60" y="116"/>
                    <a:pt x="60" y="116"/>
                    <a:pt x="60" y="116"/>
                  </a:cubicBezTo>
                  <a:cubicBezTo>
                    <a:pt x="60" y="148"/>
                    <a:pt x="60" y="148"/>
                    <a:pt x="60" y="148"/>
                  </a:cubicBezTo>
                  <a:cubicBezTo>
                    <a:pt x="116" y="148"/>
                    <a:pt x="116" y="148"/>
                    <a:pt x="116" y="148"/>
                  </a:cubicBezTo>
                  <a:cubicBezTo>
                    <a:pt x="116" y="207"/>
                    <a:pt x="116" y="207"/>
                    <a:pt x="116" y="207"/>
                  </a:cubicBezTo>
                  <a:cubicBezTo>
                    <a:pt x="149" y="207"/>
                    <a:pt x="149" y="207"/>
                    <a:pt x="149" y="207"/>
                  </a:cubicBezTo>
                  <a:cubicBezTo>
                    <a:pt x="149" y="148"/>
                    <a:pt x="149" y="148"/>
                    <a:pt x="149" y="148"/>
                  </a:cubicBezTo>
                  <a:cubicBezTo>
                    <a:pt x="205" y="148"/>
                    <a:pt x="205" y="148"/>
                    <a:pt x="205" y="148"/>
                  </a:cubicBezTo>
                  <a:cubicBezTo>
                    <a:pt x="205" y="116"/>
                    <a:pt x="205" y="116"/>
                    <a:pt x="205" y="116"/>
                  </a:cubicBezTo>
                  <a:cubicBezTo>
                    <a:pt x="149" y="116"/>
                    <a:pt x="149" y="116"/>
                    <a:pt x="149" y="116"/>
                  </a:cubicBezTo>
                  <a:cubicBezTo>
                    <a:pt x="149" y="58"/>
                    <a:pt x="149" y="58"/>
                    <a:pt x="149" y="58"/>
                  </a:cubicBezTo>
                  <a:moveTo>
                    <a:pt x="132" y="235"/>
                  </a:moveTo>
                  <a:cubicBezTo>
                    <a:pt x="76" y="235"/>
                    <a:pt x="30" y="189"/>
                    <a:pt x="30" y="133"/>
                  </a:cubicBezTo>
                  <a:cubicBezTo>
                    <a:pt x="30" y="76"/>
                    <a:pt x="76" y="30"/>
                    <a:pt x="132" y="30"/>
                  </a:cubicBezTo>
                  <a:cubicBezTo>
                    <a:pt x="189" y="30"/>
                    <a:pt x="235" y="76"/>
                    <a:pt x="235" y="133"/>
                  </a:cubicBezTo>
                  <a:cubicBezTo>
                    <a:pt x="235" y="189"/>
                    <a:pt x="189" y="235"/>
                    <a:pt x="132" y="235"/>
                  </a:cubicBezTo>
                  <a:moveTo>
                    <a:pt x="132" y="0"/>
                  </a:moveTo>
                  <a:cubicBezTo>
                    <a:pt x="59" y="0"/>
                    <a:pt x="0" y="60"/>
                    <a:pt x="0" y="133"/>
                  </a:cubicBezTo>
                  <a:cubicBezTo>
                    <a:pt x="0" y="206"/>
                    <a:pt x="59" y="265"/>
                    <a:pt x="132" y="265"/>
                  </a:cubicBezTo>
                  <a:cubicBezTo>
                    <a:pt x="205" y="265"/>
                    <a:pt x="264" y="206"/>
                    <a:pt x="264" y="133"/>
                  </a:cubicBezTo>
                  <a:cubicBezTo>
                    <a:pt x="264" y="60"/>
                    <a:pt x="205" y="0"/>
                    <a:pt x="13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8" name="Freeform 21">
              <a:extLst>
                <a:ext uri="{FF2B5EF4-FFF2-40B4-BE49-F238E27FC236}">
                  <a16:creationId xmlns:a16="http://schemas.microsoft.com/office/drawing/2014/main" id="{A2203664-1139-B875-8E8E-99C75FBFF664}"/>
                </a:ext>
              </a:extLst>
            </p:cNvPr>
            <p:cNvSpPr>
              <a:spLocks noEditPoints="1"/>
            </p:cNvSpPr>
            <p:nvPr/>
          </p:nvSpPr>
          <p:spPr bwMode="auto">
            <a:xfrm flipH="1">
              <a:off x="2243803" y="1642234"/>
              <a:ext cx="440173" cy="726347"/>
            </a:xfrm>
            <a:custGeom>
              <a:avLst/>
              <a:gdLst>
                <a:gd name="T0" fmla="*/ 76 w 221"/>
                <a:gd name="T1" fmla="*/ 315 h 365"/>
                <a:gd name="T2" fmla="*/ 110 w 221"/>
                <a:gd name="T3" fmla="*/ 186 h 365"/>
                <a:gd name="T4" fmla="*/ 171 w 221"/>
                <a:gd name="T5" fmla="*/ 289 h 365"/>
                <a:gd name="T6" fmla="*/ 97 w 221"/>
                <a:gd name="T7" fmla="*/ 145 h 365"/>
                <a:gd name="T8" fmla="*/ 70 w 221"/>
                <a:gd name="T9" fmla="*/ 174 h 365"/>
                <a:gd name="T10" fmla="*/ 23 w 221"/>
                <a:gd name="T11" fmla="*/ 186 h 365"/>
                <a:gd name="T12" fmla="*/ 24 w 221"/>
                <a:gd name="T13" fmla="*/ 226 h 365"/>
                <a:gd name="T14" fmla="*/ 0 w 221"/>
                <a:gd name="T15" fmla="*/ 268 h 365"/>
                <a:gd name="T16" fmla="*/ 29 w 221"/>
                <a:gd name="T17" fmla="*/ 296 h 365"/>
                <a:gd name="T18" fmla="*/ 42 w 221"/>
                <a:gd name="T19" fmla="*/ 342 h 365"/>
                <a:gd name="T20" fmla="*/ 82 w 221"/>
                <a:gd name="T21" fmla="*/ 341 h 365"/>
                <a:gd name="T22" fmla="*/ 118 w 221"/>
                <a:gd name="T23" fmla="*/ 346 h 365"/>
                <a:gd name="T24" fmla="*/ 156 w 221"/>
                <a:gd name="T25" fmla="*/ 356 h 365"/>
                <a:gd name="T26" fmla="*/ 180 w 221"/>
                <a:gd name="T27" fmla="*/ 314 h 365"/>
                <a:gd name="T28" fmla="*/ 214 w 221"/>
                <a:gd name="T29" fmla="*/ 294 h 365"/>
                <a:gd name="T30" fmla="*/ 201 w 221"/>
                <a:gd name="T31" fmla="*/ 247 h 365"/>
                <a:gd name="T32" fmla="*/ 211 w 221"/>
                <a:gd name="T33" fmla="*/ 209 h 365"/>
                <a:gd name="T34" fmla="*/ 169 w 221"/>
                <a:gd name="T35" fmla="*/ 186 h 365"/>
                <a:gd name="T36" fmla="*/ 149 w 221"/>
                <a:gd name="T37" fmla="*/ 151 h 365"/>
                <a:gd name="T38" fmla="*/ 110 w 221"/>
                <a:gd name="T39" fmla="*/ 164 h 365"/>
                <a:gd name="T40" fmla="*/ 97 w 221"/>
                <a:gd name="T41" fmla="*/ 145 h 365"/>
                <a:gd name="T42" fmla="*/ 74 w 221"/>
                <a:gd name="T43" fmla="*/ 116 h 365"/>
                <a:gd name="T44" fmla="*/ 97 w 221"/>
                <a:gd name="T45" fmla="*/ 27 h 365"/>
                <a:gd name="T46" fmla="*/ 138 w 221"/>
                <a:gd name="T47" fmla="*/ 98 h 365"/>
                <a:gd name="T48" fmla="*/ 88 w 221"/>
                <a:gd name="T49" fmla="*/ 0 h 365"/>
                <a:gd name="T50" fmla="*/ 70 w 221"/>
                <a:gd name="T51" fmla="*/ 19 h 365"/>
                <a:gd name="T52" fmla="*/ 38 w 221"/>
                <a:gd name="T53" fmla="*/ 28 h 365"/>
                <a:gd name="T54" fmla="*/ 39 w 221"/>
                <a:gd name="T55" fmla="*/ 55 h 365"/>
                <a:gd name="T56" fmla="*/ 22 w 221"/>
                <a:gd name="T57" fmla="*/ 83 h 365"/>
                <a:gd name="T58" fmla="*/ 42 w 221"/>
                <a:gd name="T59" fmla="*/ 102 h 365"/>
                <a:gd name="T60" fmla="*/ 50 w 221"/>
                <a:gd name="T61" fmla="*/ 134 h 365"/>
                <a:gd name="T62" fmla="*/ 78 w 221"/>
                <a:gd name="T63" fmla="*/ 133 h 365"/>
                <a:gd name="T64" fmla="*/ 102 w 221"/>
                <a:gd name="T65" fmla="*/ 136 h 365"/>
                <a:gd name="T66" fmla="*/ 128 w 221"/>
                <a:gd name="T67" fmla="*/ 143 h 365"/>
                <a:gd name="T68" fmla="*/ 144 w 221"/>
                <a:gd name="T69" fmla="*/ 114 h 365"/>
                <a:gd name="T70" fmla="*/ 168 w 221"/>
                <a:gd name="T71" fmla="*/ 101 h 365"/>
                <a:gd name="T72" fmla="*/ 159 w 221"/>
                <a:gd name="T73" fmla="*/ 69 h 365"/>
                <a:gd name="T74" fmla="*/ 166 w 221"/>
                <a:gd name="T75" fmla="*/ 43 h 365"/>
                <a:gd name="T76" fmla="*/ 137 w 221"/>
                <a:gd name="T77" fmla="*/ 27 h 365"/>
                <a:gd name="T78" fmla="*/ 123 w 221"/>
                <a:gd name="T79" fmla="*/ 4 h 365"/>
                <a:gd name="T80" fmla="*/ 97 w 221"/>
                <a:gd name="T81" fmla="*/ 13 h 365"/>
                <a:gd name="T82" fmla="*/ 88 w 221"/>
                <a:gd name="T8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365">
                  <a:moveTo>
                    <a:pt x="110" y="324"/>
                  </a:moveTo>
                  <a:cubicBezTo>
                    <a:pt x="99" y="324"/>
                    <a:pt x="87" y="321"/>
                    <a:pt x="76" y="315"/>
                  </a:cubicBezTo>
                  <a:cubicBezTo>
                    <a:pt x="43" y="297"/>
                    <a:pt x="31" y="254"/>
                    <a:pt x="50" y="221"/>
                  </a:cubicBezTo>
                  <a:cubicBezTo>
                    <a:pt x="63" y="198"/>
                    <a:pt x="86" y="186"/>
                    <a:pt x="110" y="186"/>
                  </a:cubicBezTo>
                  <a:cubicBezTo>
                    <a:pt x="122" y="186"/>
                    <a:pt x="134" y="188"/>
                    <a:pt x="144" y="194"/>
                  </a:cubicBezTo>
                  <a:cubicBezTo>
                    <a:pt x="178" y="213"/>
                    <a:pt x="190" y="256"/>
                    <a:pt x="171" y="289"/>
                  </a:cubicBezTo>
                  <a:cubicBezTo>
                    <a:pt x="158" y="312"/>
                    <a:pt x="135" y="324"/>
                    <a:pt x="110" y="324"/>
                  </a:cubicBezTo>
                  <a:moveTo>
                    <a:pt x="97" y="145"/>
                  </a:moveTo>
                  <a:cubicBezTo>
                    <a:pt x="64" y="154"/>
                    <a:pt x="64" y="154"/>
                    <a:pt x="64" y="154"/>
                  </a:cubicBezTo>
                  <a:cubicBezTo>
                    <a:pt x="70" y="174"/>
                    <a:pt x="70" y="174"/>
                    <a:pt x="70" y="174"/>
                  </a:cubicBezTo>
                  <a:cubicBezTo>
                    <a:pt x="59" y="179"/>
                    <a:pt x="49" y="187"/>
                    <a:pt x="41" y="196"/>
                  </a:cubicBezTo>
                  <a:cubicBezTo>
                    <a:pt x="23" y="186"/>
                    <a:pt x="23" y="186"/>
                    <a:pt x="23" y="186"/>
                  </a:cubicBezTo>
                  <a:cubicBezTo>
                    <a:pt x="6" y="216"/>
                    <a:pt x="6" y="216"/>
                    <a:pt x="6" y="216"/>
                  </a:cubicBezTo>
                  <a:cubicBezTo>
                    <a:pt x="24" y="226"/>
                    <a:pt x="24" y="226"/>
                    <a:pt x="24" y="226"/>
                  </a:cubicBezTo>
                  <a:cubicBezTo>
                    <a:pt x="20" y="238"/>
                    <a:pt x="19" y="250"/>
                    <a:pt x="20" y="263"/>
                  </a:cubicBezTo>
                  <a:cubicBezTo>
                    <a:pt x="0" y="268"/>
                    <a:pt x="0" y="268"/>
                    <a:pt x="0" y="268"/>
                  </a:cubicBezTo>
                  <a:cubicBezTo>
                    <a:pt x="9" y="301"/>
                    <a:pt x="9" y="301"/>
                    <a:pt x="9" y="301"/>
                  </a:cubicBezTo>
                  <a:cubicBezTo>
                    <a:pt x="29" y="296"/>
                    <a:pt x="29" y="296"/>
                    <a:pt x="29" y="296"/>
                  </a:cubicBezTo>
                  <a:cubicBezTo>
                    <a:pt x="34" y="306"/>
                    <a:pt x="42" y="316"/>
                    <a:pt x="52" y="324"/>
                  </a:cubicBezTo>
                  <a:cubicBezTo>
                    <a:pt x="42" y="342"/>
                    <a:pt x="42" y="342"/>
                    <a:pt x="42" y="342"/>
                  </a:cubicBezTo>
                  <a:cubicBezTo>
                    <a:pt x="72" y="359"/>
                    <a:pt x="72" y="359"/>
                    <a:pt x="72" y="359"/>
                  </a:cubicBezTo>
                  <a:cubicBezTo>
                    <a:pt x="82" y="341"/>
                    <a:pt x="82" y="341"/>
                    <a:pt x="82" y="341"/>
                  </a:cubicBezTo>
                  <a:cubicBezTo>
                    <a:pt x="91" y="344"/>
                    <a:pt x="101" y="346"/>
                    <a:pt x="110" y="346"/>
                  </a:cubicBezTo>
                  <a:cubicBezTo>
                    <a:pt x="113" y="346"/>
                    <a:pt x="115" y="346"/>
                    <a:pt x="118" y="346"/>
                  </a:cubicBezTo>
                  <a:cubicBezTo>
                    <a:pt x="123" y="365"/>
                    <a:pt x="123" y="365"/>
                    <a:pt x="123" y="365"/>
                  </a:cubicBezTo>
                  <a:cubicBezTo>
                    <a:pt x="156" y="356"/>
                    <a:pt x="156" y="356"/>
                    <a:pt x="156" y="356"/>
                  </a:cubicBezTo>
                  <a:cubicBezTo>
                    <a:pt x="151" y="336"/>
                    <a:pt x="151" y="336"/>
                    <a:pt x="151" y="336"/>
                  </a:cubicBezTo>
                  <a:cubicBezTo>
                    <a:pt x="162" y="331"/>
                    <a:pt x="172" y="323"/>
                    <a:pt x="180" y="314"/>
                  </a:cubicBezTo>
                  <a:cubicBezTo>
                    <a:pt x="198" y="324"/>
                    <a:pt x="198" y="324"/>
                    <a:pt x="198" y="324"/>
                  </a:cubicBezTo>
                  <a:cubicBezTo>
                    <a:pt x="214" y="294"/>
                    <a:pt x="214" y="294"/>
                    <a:pt x="214" y="294"/>
                  </a:cubicBezTo>
                  <a:cubicBezTo>
                    <a:pt x="197" y="284"/>
                    <a:pt x="197" y="284"/>
                    <a:pt x="197" y="284"/>
                  </a:cubicBezTo>
                  <a:cubicBezTo>
                    <a:pt x="201" y="272"/>
                    <a:pt x="202" y="259"/>
                    <a:pt x="201" y="247"/>
                  </a:cubicBezTo>
                  <a:cubicBezTo>
                    <a:pt x="221" y="242"/>
                    <a:pt x="221" y="242"/>
                    <a:pt x="221" y="242"/>
                  </a:cubicBezTo>
                  <a:cubicBezTo>
                    <a:pt x="211" y="209"/>
                    <a:pt x="211" y="209"/>
                    <a:pt x="211" y="209"/>
                  </a:cubicBezTo>
                  <a:cubicBezTo>
                    <a:pt x="192" y="214"/>
                    <a:pt x="192" y="214"/>
                    <a:pt x="192" y="214"/>
                  </a:cubicBezTo>
                  <a:cubicBezTo>
                    <a:pt x="186" y="203"/>
                    <a:pt x="179" y="194"/>
                    <a:pt x="169" y="186"/>
                  </a:cubicBezTo>
                  <a:cubicBezTo>
                    <a:pt x="179" y="168"/>
                    <a:pt x="179" y="168"/>
                    <a:pt x="179" y="168"/>
                  </a:cubicBezTo>
                  <a:cubicBezTo>
                    <a:pt x="149" y="151"/>
                    <a:pt x="149" y="151"/>
                    <a:pt x="149" y="151"/>
                  </a:cubicBezTo>
                  <a:cubicBezTo>
                    <a:pt x="139" y="169"/>
                    <a:pt x="139" y="169"/>
                    <a:pt x="139" y="169"/>
                  </a:cubicBezTo>
                  <a:cubicBezTo>
                    <a:pt x="130" y="166"/>
                    <a:pt x="120" y="164"/>
                    <a:pt x="110" y="164"/>
                  </a:cubicBezTo>
                  <a:cubicBezTo>
                    <a:pt x="108" y="164"/>
                    <a:pt x="105" y="164"/>
                    <a:pt x="103" y="164"/>
                  </a:cubicBezTo>
                  <a:cubicBezTo>
                    <a:pt x="97" y="145"/>
                    <a:pt x="97" y="145"/>
                    <a:pt x="97" y="145"/>
                  </a:cubicBezTo>
                  <a:moveTo>
                    <a:pt x="97" y="122"/>
                  </a:moveTo>
                  <a:cubicBezTo>
                    <a:pt x="89" y="122"/>
                    <a:pt x="81" y="120"/>
                    <a:pt x="74" y="116"/>
                  </a:cubicBezTo>
                  <a:cubicBezTo>
                    <a:pt x="51" y="103"/>
                    <a:pt x="43" y="74"/>
                    <a:pt x="56" y="51"/>
                  </a:cubicBezTo>
                  <a:cubicBezTo>
                    <a:pt x="65" y="36"/>
                    <a:pt x="81" y="27"/>
                    <a:pt x="97" y="27"/>
                  </a:cubicBezTo>
                  <a:cubicBezTo>
                    <a:pt x="105" y="27"/>
                    <a:pt x="113" y="29"/>
                    <a:pt x="120" y="34"/>
                  </a:cubicBezTo>
                  <a:cubicBezTo>
                    <a:pt x="143" y="46"/>
                    <a:pt x="151" y="75"/>
                    <a:pt x="138" y="98"/>
                  </a:cubicBezTo>
                  <a:cubicBezTo>
                    <a:pt x="130" y="113"/>
                    <a:pt x="114" y="122"/>
                    <a:pt x="97" y="122"/>
                  </a:cubicBezTo>
                  <a:moveTo>
                    <a:pt x="88" y="0"/>
                  </a:moveTo>
                  <a:cubicBezTo>
                    <a:pt x="66" y="6"/>
                    <a:pt x="66" y="6"/>
                    <a:pt x="66" y="6"/>
                  </a:cubicBezTo>
                  <a:cubicBezTo>
                    <a:pt x="70" y="19"/>
                    <a:pt x="70" y="19"/>
                    <a:pt x="70" y="19"/>
                  </a:cubicBezTo>
                  <a:cubicBezTo>
                    <a:pt x="62" y="23"/>
                    <a:pt x="55" y="28"/>
                    <a:pt x="50" y="35"/>
                  </a:cubicBezTo>
                  <a:cubicBezTo>
                    <a:pt x="38" y="28"/>
                    <a:pt x="38" y="28"/>
                    <a:pt x="38" y="28"/>
                  </a:cubicBezTo>
                  <a:cubicBezTo>
                    <a:pt x="26" y="48"/>
                    <a:pt x="26" y="48"/>
                    <a:pt x="26" y="48"/>
                  </a:cubicBezTo>
                  <a:cubicBezTo>
                    <a:pt x="39" y="55"/>
                    <a:pt x="39" y="55"/>
                    <a:pt x="39" y="55"/>
                  </a:cubicBezTo>
                  <a:cubicBezTo>
                    <a:pt x="36" y="63"/>
                    <a:pt x="35" y="72"/>
                    <a:pt x="36" y="80"/>
                  </a:cubicBezTo>
                  <a:cubicBezTo>
                    <a:pt x="22" y="83"/>
                    <a:pt x="22" y="83"/>
                    <a:pt x="22" y="83"/>
                  </a:cubicBezTo>
                  <a:cubicBezTo>
                    <a:pt x="29" y="106"/>
                    <a:pt x="29" y="106"/>
                    <a:pt x="29" y="106"/>
                  </a:cubicBezTo>
                  <a:cubicBezTo>
                    <a:pt x="42" y="102"/>
                    <a:pt x="42" y="102"/>
                    <a:pt x="42" y="102"/>
                  </a:cubicBezTo>
                  <a:cubicBezTo>
                    <a:pt x="45" y="110"/>
                    <a:pt x="51" y="116"/>
                    <a:pt x="57" y="122"/>
                  </a:cubicBezTo>
                  <a:cubicBezTo>
                    <a:pt x="50" y="134"/>
                    <a:pt x="50" y="134"/>
                    <a:pt x="50" y="134"/>
                  </a:cubicBezTo>
                  <a:cubicBezTo>
                    <a:pt x="71" y="145"/>
                    <a:pt x="71" y="145"/>
                    <a:pt x="71" y="145"/>
                  </a:cubicBezTo>
                  <a:cubicBezTo>
                    <a:pt x="78" y="133"/>
                    <a:pt x="78" y="133"/>
                    <a:pt x="78" y="133"/>
                  </a:cubicBezTo>
                  <a:cubicBezTo>
                    <a:pt x="84" y="135"/>
                    <a:pt x="91" y="136"/>
                    <a:pt x="97" y="136"/>
                  </a:cubicBezTo>
                  <a:cubicBezTo>
                    <a:pt x="99" y="136"/>
                    <a:pt x="101" y="136"/>
                    <a:pt x="102" y="136"/>
                  </a:cubicBezTo>
                  <a:cubicBezTo>
                    <a:pt x="106" y="149"/>
                    <a:pt x="106" y="149"/>
                    <a:pt x="106" y="149"/>
                  </a:cubicBezTo>
                  <a:cubicBezTo>
                    <a:pt x="128" y="143"/>
                    <a:pt x="128" y="143"/>
                    <a:pt x="128" y="143"/>
                  </a:cubicBezTo>
                  <a:cubicBezTo>
                    <a:pt x="125" y="130"/>
                    <a:pt x="125" y="130"/>
                    <a:pt x="125" y="130"/>
                  </a:cubicBezTo>
                  <a:cubicBezTo>
                    <a:pt x="132" y="126"/>
                    <a:pt x="139" y="121"/>
                    <a:pt x="144" y="114"/>
                  </a:cubicBezTo>
                  <a:cubicBezTo>
                    <a:pt x="156" y="121"/>
                    <a:pt x="156" y="121"/>
                    <a:pt x="156" y="121"/>
                  </a:cubicBezTo>
                  <a:cubicBezTo>
                    <a:pt x="168" y="101"/>
                    <a:pt x="168" y="101"/>
                    <a:pt x="168" y="101"/>
                  </a:cubicBezTo>
                  <a:cubicBezTo>
                    <a:pt x="156" y="94"/>
                    <a:pt x="156" y="94"/>
                    <a:pt x="156" y="94"/>
                  </a:cubicBezTo>
                  <a:cubicBezTo>
                    <a:pt x="158" y="86"/>
                    <a:pt x="159" y="78"/>
                    <a:pt x="159" y="69"/>
                  </a:cubicBezTo>
                  <a:cubicBezTo>
                    <a:pt x="172" y="66"/>
                    <a:pt x="172" y="66"/>
                    <a:pt x="172" y="66"/>
                  </a:cubicBezTo>
                  <a:cubicBezTo>
                    <a:pt x="166" y="43"/>
                    <a:pt x="166" y="43"/>
                    <a:pt x="166" y="43"/>
                  </a:cubicBezTo>
                  <a:cubicBezTo>
                    <a:pt x="152" y="47"/>
                    <a:pt x="152" y="47"/>
                    <a:pt x="152" y="47"/>
                  </a:cubicBezTo>
                  <a:cubicBezTo>
                    <a:pt x="149" y="40"/>
                    <a:pt x="144" y="33"/>
                    <a:pt x="137" y="27"/>
                  </a:cubicBezTo>
                  <a:cubicBezTo>
                    <a:pt x="144" y="15"/>
                    <a:pt x="144" y="15"/>
                    <a:pt x="144" y="15"/>
                  </a:cubicBezTo>
                  <a:cubicBezTo>
                    <a:pt x="123" y="4"/>
                    <a:pt x="123" y="4"/>
                    <a:pt x="123" y="4"/>
                  </a:cubicBezTo>
                  <a:cubicBezTo>
                    <a:pt x="117" y="16"/>
                    <a:pt x="117" y="16"/>
                    <a:pt x="117" y="16"/>
                  </a:cubicBezTo>
                  <a:cubicBezTo>
                    <a:pt x="110" y="14"/>
                    <a:pt x="104" y="13"/>
                    <a:pt x="97" y="13"/>
                  </a:cubicBezTo>
                  <a:cubicBezTo>
                    <a:pt x="95" y="13"/>
                    <a:pt x="94" y="13"/>
                    <a:pt x="92" y="13"/>
                  </a:cubicBezTo>
                  <a:cubicBezTo>
                    <a:pt x="88" y="0"/>
                    <a:pt x="88" y="0"/>
                    <a:pt x="8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19" name="Freeform 22">
              <a:extLst>
                <a:ext uri="{FF2B5EF4-FFF2-40B4-BE49-F238E27FC236}">
                  <a16:creationId xmlns:a16="http://schemas.microsoft.com/office/drawing/2014/main" id="{93D86CC5-91A4-5EE1-4831-B3F0514B80D0}"/>
                </a:ext>
              </a:extLst>
            </p:cNvPr>
            <p:cNvSpPr>
              <a:spLocks noEditPoints="1"/>
            </p:cNvSpPr>
            <p:nvPr/>
          </p:nvSpPr>
          <p:spPr bwMode="auto">
            <a:xfrm flipH="1">
              <a:off x="3219075" y="2214597"/>
              <a:ext cx="534837" cy="555730"/>
            </a:xfrm>
            <a:custGeom>
              <a:avLst/>
              <a:gdLst>
                <a:gd name="T0" fmla="*/ 117 w 234"/>
                <a:gd name="T1" fmla="*/ 89 h 243"/>
                <a:gd name="T2" fmla="*/ 85 w 234"/>
                <a:gd name="T3" fmla="*/ 121 h 243"/>
                <a:gd name="T4" fmla="*/ 117 w 234"/>
                <a:gd name="T5" fmla="*/ 153 h 243"/>
                <a:gd name="T6" fmla="*/ 149 w 234"/>
                <a:gd name="T7" fmla="*/ 121 h 243"/>
                <a:gd name="T8" fmla="*/ 117 w 234"/>
                <a:gd name="T9" fmla="*/ 89 h 243"/>
                <a:gd name="T10" fmla="*/ 90 w 234"/>
                <a:gd name="T11" fmla="*/ 7 h 243"/>
                <a:gd name="T12" fmla="*/ 0 w 234"/>
                <a:gd name="T13" fmla="*/ 121 h 243"/>
                <a:gd name="T14" fmla="*/ 34 w 234"/>
                <a:gd name="T15" fmla="*/ 204 h 243"/>
                <a:gd name="T16" fmla="*/ 44 w 234"/>
                <a:gd name="T17" fmla="*/ 213 h 243"/>
                <a:gd name="T18" fmla="*/ 33 w 234"/>
                <a:gd name="T19" fmla="*/ 243 h 243"/>
                <a:gd name="T20" fmla="*/ 117 w 234"/>
                <a:gd name="T21" fmla="*/ 232 h 243"/>
                <a:gd name="T22" fmla="*/ 60 w 234"/>
                <a:gd name="T23" fmla="*/ 169 h 243"/>
                <a:gd name="T24" fmla="*/ 49 w 234"/>
                <a:gd name="T25" fmla="*/ 200 h 243"/>
                <a:gd name="T26" fmla="*/ 44 w 234"/>
                <a:gd name="T27" fmla="*/ 194 h 243"/>
                <a:gd name="T28" fmla="*/ 13 w 234"/>
                <a:gd name="T29" fmla="*/ 121 h 243"/>
                <a:gd name="T30" fmla="*/ 94 w 234"/>
                <a:gd name="T31" fmla="*/ 21 h 243"/>
                <a:gd name="T32" fmla="*/ 90 w 234"/>
                <a:gd name="T33" fmla="*/ 7 h 243"/>
                <a:gd name="T34" fmla="*/ 200 w 234"/>
                <a:gd name="T35" fmla="*/ 0 h 243"/>
                <a:gd name="T36" fmla="*/ 117 w 234"/>
                <a:gd name="T37" fmla="*/ 11 h 243"/>
                <a:gd name="T38" fmla="*/ 173 w 234"/>
                <a:gd name="T39" fmla="*/ 73 h 243"/>
                <a:gd name="T40" fmla="*/ 184 w 234"/>
                <a:gd name="T41" fmla="*/ 43 h 243"/>
                <a:gd name="T42" fmla="*/ 220 w 234"/>
                <a:gd name="T43" fmla="*/ 121 h 243"/>
                <a:gd name="T44" fmla="*/ 190 w 234"/>
                <a:gd name="T45" fmla="*/ 194 h 243"/>
                <a:gd name="T46" fmla="*/ 140 w 234"/>
                <a:gd name="T47" fmla="*/ 222 h 243"/>
                <a:gd name="T48" fmla="*/ 143 w 234"/>
                <a:gd name="T49" fmla="*/ 235 h 243"/>
                <a:gd name="T50" fmla="*/ 200 w 234"/>
                <a:gd name="T51" fmla="*/ 204 h 243"/>
                <a:gd name="T52" fmla="*/ 234 w 234"/>
                <a:gd name="T53" fmla="*/ 121 h 243"/>
                <a:gd name="T54" fmla="*/ 189 w 234"/>
                <a:gd name="T55" fmla="*/ 29 h 243"/>
                <a:gd name="T56" fmla="*/ 200 w 234"/>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3">
                  <a:moveTo>
                    <a:pt x="117" y="89"/>
                  </a:moveTo>
                  <a:cubicBezTo>
                    <a:pt x="99" y="89"/>
                    <a:pt x="85" y="104"/>
                    <a:pt x="85" y="121"/>
                  </a:cubicBezTo>
                  <a:cubicBezTo>
                    <a:pt x="85" y="139"/>
                    <a:pt x="99" y="153"/>
                    <a:pt x="117" y="153"/>
                  </a:cubicBezTo>
                  <a:cubicBezTo>
                    <a:pt x="135" y="153"/>
                    <a:pt x="149" y="139"/>
                    <a:pt x="149" y="121"/>
                  </a:cubicBezTo>
                  <a:cubicBezTo>
                    <a:pt x="149" y="104"/>
                    <a:pt x="135" y="89"/>
                    <a:pt x="117" y="89"/>
                  </a:cubicBezTo>
                  <a:moveTo>
                    <a:pt x="90" y="7"/>
                  </a:moveTo>
                  <a:cubicBezTo>
                    <a:pt x="38" y="19"/>
                    <a:pt x="0" y="66"/>
                    <a:pt x="0" y="121"/>
                  </a:cubicBezTo>
                  <a:cubicBezTo>
                    <a:pt x="0" y="153"/>
                    <a:pt x="12" y="182"/>
                    <a:pt x="34" y="204"/>
                  </a:cubicBezTo>
                  <a:cubicBezTo>
                    <a:pt x="37" y="207"/>
                    <a:pt x="41" y="210"/>
                    <a:pt x="44" y="213"/>
                  </a:cubicBezTo>
                  <a:cubicBezTo>
                    <a:pt x="33" y="243"/>
                    <a:pt x="33" y="243"/>
                    <a:pt x="33" y="243"/>
                  </a:cubicBezTo>
                  <a:cubicBezTo>
                    <a:pt x="117" y="232"/>
                    <a:pt x="117" y="232"/>
                    <a:pt x="117" y="232"/>
                  </a:cubicBezTo>
                  <a:cubicBezTo>
                    <a:pt x="60" y="169"/>
                    <a:pt x="60" y="169"/>
                    <a:pt x="60" y="169"/>
                  </a:cubicBezTo>
                  <a:cubicBezTo>
                    <a:pt x="49" y="200"/>
                    <a:pt x="49" y="200"/>
                    <a:pt x="49" y="200"/>
                  </a:cubicBezTo>
                  <a:cubicBezTo>
                    <a:pt x="47" y="198"/>
                    <a:pt x="46" y="196"/>
                    <a:pt x="44" y="194"/>
                  </a:cubicBezTo>
                  <a:cubicBezTo>
                    <a:pt x="24" y="175"/>
                    <a:pt x="13" y="149"/>
                    <a:pt x="13" y="121"/>
                  </a:cubicBezTo>
                  <a:cubicBezTo>
                    <a:pt x="13" y="72"/>
                    <a:pt x="48" y="31"/>
                    <a:pt x="94" y="21"/>
                  </a:cubicBezTo>
                  <a:cubicBezTo>
                    <a:pt x="90" y="7"/>
                    <a:pt x="90" y="7"/>
                    <a:pt x="90" y="7"/>
                  </a:cubicBezTo>
                  <a:moveTo>
                    <a:pt x="200" y="0"/>
                  </a:moveTo>
                  <a:cubicBezTo>
                    <a:pt x="117" y="11"/>
                    <a:pt x="117" y="11"/>
                    <a:pt x="117" y="11"/>
                  </a:cubicBezTo>
                  <a:cubicBezTo>
                    <a:pt x="173" y="73"/>
                    <a:pt x="173" y="73"/>
                    <a:pt x="173" y="73"/>
                  </a:cubicBezTo>
                  <a:cubicBezTo>
                    <a:pt x="184" y="43"/>
                    <a:pt x="184" y="43"/>
                    <a:pt x="184" y="43"/>
                  </a:cubicBezTo>
                  <a:cubicBezTo>
                    <a:pt x="206" y="62"/>
                    <a:pt x="220" y="90"/>
                    <a:pt x="220" y="121"/>
                  </a:cubicBezTo>
                  <a:cubicBezTo>
                    <a:pt x="220" y="149"/>
                    <a:pt x="209" y="175"/>
                    <a:pt x="190" y="194"/>
                  </a:cubicBezTo>
                  <a:cubicBezTo>
                    <a:pt x="176" y="208"/>
                    <a:pt x="159" y="218"/>
                    <a:pt x="140" y="222"/>
                  </a:cubicBezTo>
                  <a:cubicBezTo>
                    <a:pt x="143" y="235"/>
                    <a:pt x="143" y="235"/>
                    <a:pt x="143" y="235"/>
                  </a:cubicBezTo>
                  <a:cubicBezTo>
                    <a:pt x="164" y="231"/>
                    <a:pt x="184" y="220"/>
                    <a:pt x="200" y="204"/>
                  </a:cubicBezTo>
                  <a:cubicBezTo>
                    <a:pt x="222" y="182"/>
                    <a:pt x="234" y="153"/>
                    <a:pt x="234" y="121"/>
                  </a:cubicBezTo>
                  <a:cubicBezTo>
                    <a:pt x="234" y="84"/>
                    <a:pt x="216" y="51"/>
                    <a:pt x="189" y="29"/>
                  </a:cubicBezTo>
                  <a:cubicBezTo>
                    <a:pt x="200" y="0"/>
                    <a:pt x="200" y="0"/>
                    <a:pt x="20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p>
          </p:txBody>
        </p:sp>
        <p:sp>
          <p:nvSpPr>
            <p:cNvPr id="20" name="Freeform 23">
              <a:extLst>
                <a:ext uri="{FF2B5EF4-FFF2-40B4-BE49-F238E27FC236}">
                  <a16:creationId xmlns:a16="http://schemas.microsoft.com/office/drawing/2014/main" id="{5BDADA20-1E84-96D6-8059-D8F83E0557DE}"/>
                </a:ext>
              </a:extLst>
            </p:cNvPr>
            <p:cNvSpPr>
              <a:spLocks noEditPoints="1"/>
            </p:cNvSpPr>
            <p:nvPr/>
          </p:nvSpPr>
          <p:spPr bwMode="auto">
            <a:xfrm flipH="1">
              <a:off x="3498363" y="3222528"/>
              <a:ext cx="544587" cy="618405"/>
            </a:xfrm>
            <a:custGeom>
              <a:avLst/>
              <a:gdLst>
                <a:gd name="T0" fmla="*/ 122 w 238"/>
                <a:gd name="T1" fmla="*/ 76 h 270"/>
                <a:gd name="T2" fmla="*/ 116 w 238"/>
                <a:gd name="T3" fmla="*/ 76 h 270"/>
                <a:gd name="T4" fmla="*/ 116 w 238"/>
                <a:gd name="T5" fmla="*/ 150 h 270"/>
                <a:gd name="T6" fmla="*/ 110 w 238"/>
                <a:gd name="T7" fmla="*/ 156 h 270"/>
                <a:gd name="T8" fmla="*/ 114 w 238"/>
                <a:gd name="T9" fmla="*/ 160 h 270"/>
                <a:gd name="T10" fmla="*/ 116 w 238"/>
                <a:gd name="T11" fmla="*/ 158 h 270"/>
                <a:gd name="T12" fmla="*/ 116 w 238"/>
                <a:gd name="T13" fmla="*/ 166 h 270"/>
                <a:gd name="T14" fmla="*/ 122 w 238"/>
                <a:gd name="T15" fmla="*/ 166 h 270"/>
                <a:gd name="T16" fmla="*/ 122 w 238"/>
                <a:gd name="T17" fmla="*/ 152 h 270"/>
                <a:gd name="T18" fmla="*/ 163 w 238"/>
                <a:gd name="T19" fmla="*/ 111 h 270"/>
                <a:gd name="T20" fmla="*/ 160 w 238"/>
                <a:gd name="T21" fmla="*/ 107 h 270"/>
                <a:gd name="T22" fmla="*/ 122 w 238"/>
                <a:gd name="T23" fmla="*/ 144 h 270"/>
                <a:gd name="T24" fmla="*/ 122 w 238"/>
                <a:gd name="T25" fmla="*/ 76 h 270"/>
                <a:gd name="T26" fmla="*/ 116 w 238"/>
                <a:gd name="T27" fmla="*/ 70 h 270"/>
                <a:gd name="T28" fmla="*/ 122 w 238"/>
                <a:gd name="T29" fmla="*/ 70 h 270"/>
                <a:gd name="T30" fmla="*/ 122 w 238"/>
                <a:gd name="T31" fmla="*/ 48 h 270"/>
                <a:gd name="T32" fmla="*/ 189 w 238"/>
                <a:gd name="T33" fmla="*/ 76 h 270"/>
                <a:gd name="T34" fmla="*/ 174 w 238"/>
                <a:gd name="T35" fmla="*/ 92 h 270"/>
                <a:gd name="T36" fmla="*/ 179 w 238"/>
                <a:gd name="T37" fmla="*/ 96 h 270"/>
                <a:gd name="T38" fmla="*/ 194 w 238"/>
                <a:gd name="T39" fmla="*/ 81 h 270"/>
                <a:gd name="T40" fmla="*/ 222 w 238"/>
                <a:gd name="T41" fmla="*/ 148 h 270"/>
                <a:gd name="T42" fmla="*/ 200 w 238"/>
                <a:gd name="T43" fmla="*/ 148 h 270"/>
                <a:gd name="T44" fmla="*/ 200 w 238"/>
                <a:gd name="T45" fmla="*/ 154 h 270"/>
                <a:gd name="T46" fmla="*/ 222 w 238"/>
                <a:gd name="T47" fmla="*/ 154 h 270"/>
                <a:gd name="T48" fmla="*/ 194 w 238"/>
                <a:gd name="T49" fmla="*/ 221 h 270"/>
                <a:gd name="T50" fmla="*/ 179 w 238"/>
                <a:gd name="T51" fmla="*/ 206 h 270"/>
                <a:gd name="T52" fmla="*/ 174 w 238"/>
                <a:gd name="T53" fmla="*/ 210 h 270"/>
                <a:gd name="T54" fmla="*/ 189 w 238"/>
                <a:gd name="T55" fmla="*/ 226 h 270"/>
                <a:gd name="T56" fmla="*/ 122 w 238"/>
                <a:gd name="T57" fmla="*/ 254 h 270"/>
                <a:gd name="T58" fmla="*/ 122 w 238"/>
                <a:gd name="T59" fmla="*/ 232 h 270"/>
                <a:gd name="T60" fmla="*/ 116 w 238"/>
                <a:gd name="T61" fmla="*/ 232 h 270"/>
                <a:gd name="T62" fmla="*/ 116 w 238"/>
                <a:gd name="T63" fmla="*/ 254 h 270"/>
                <a:gd name="T64" fmla="*/ 49 w 238"/>
                <a:gd name="T65" fmla="*/ 226 h 270"/>
                <a:gd name="T66" fmla="*/ 64 w 238"/>
                <a:gd name="T67" fmla="*/ 210 h 270"/>
                <a:gd name="T68" fmla="*/ 60 w 238"/>
                <a:gd name="T69" fmla="*/ 206 h 270"/>
                <a:gd name="T70" fmla="*/ 44 w 238"/>
                <a:gd name="T71" fmla="*/ 221 h 270"/>
                <a:gd name="T72" fmla="*/ 17 w 238"/>
                <a:gd name="T73" fmla="*/ 154 h 270"/>
                <a:gd name="T74" fmla="*/ 38 w 238"/>
                <a:gd name="T75" fmla="*/ 154 h 270"/>
                <a:gd name="T76" fmla="*/ 38 w 238"/>
                <a:gd name="T77" fmla="*/ 148 h 270"/>
                <a:gd name="T78" fmla="*/ 17 w 238"/>
                <a:gd name="T79" fmla="*/ 148 h 270"/>
                <a:gd name="T80" fmla="*/ 44 w 238"/>
                <a:gd name="T81" fmla="*/ 81 h 270"/>
                <a:gd name="T82" fmla="*/ 60 w 238"/>
                <a:gd name="T83" fmla="*/ 96 h 270"/>
                <a:gd name="T84" fmla="*/ 64 w 238"/>
                <a:gd name="T85" fmla="*/ 92 h 270"/>
                <a:gd name="T86" fmla="*/ 49 w 238"/>
                <a:gd name="T87" fmla="*/ 76 h 270"/>
                <a:gd name="T88" fmla="*/ 116 w 238"/>
                <a:gd name="T89" fmla="*/ 48 h 270"/>
                <a:gd name="T90" fmla="*/ 116 w 238"/>
                <a:gd name="T91" fmla="*/ 70 h 270"/>
                <a:gd name="T92" fmla="*/ 147 w 238"/>
                <a:gd name="T93" fmla="*/ 0 h 270"/>
                <a:gd name="T94" fmla="*/ 91 w 238"/>
                <a:gd name="T95" fmla="*/ 0 h 270"/>
                <a:gd name="T96" fmla="*/ 91 w 238"/>
                <a:gd name="T97" fmla="*/ 23 h 270"/>
                <a:gd name="T98" fmla="*/ 112 w 238"/>
                <a:gd name="T99" fmla="*/ 23 h 270"/>
                <a:gd name="T100" fmla="*/ 112 w 238"/>
                <a:gd name="T101" fmla="*/ 32 h 270"/>
                <a:gd name="T102" fmla="*/ 0 w 238"/>
                <a:gd name="T103" fmla="*/ 151 h 270"/>
                <a:gd name="T104" fmla="*/ 119 w 238"/>
                <a:gd name="T105" fmla="*/ 270 h 270"/>
                <a:gd name="T106" fmla="*/ 238 w 238"/>
                <a:gd name="T107" fmla="*/ 151 h 270"/>
                <a:gd name="T108" fmla="*/ 126 w 238"/>
                <a:gd name="T109" fmla="*/ 32 h 270"/>
                <a:gd name="T110" fmla="*/ 126 w 238"/>
                <a:gd name="T111" fmla="*/ 23 h 270"/>
                <a:gd name="T112" fmla="*/ 147 w 238"/>
                <a:gd name="T113" fmla="*/ 23 h 270"/>
                <a:gd name="T114" fmla="*/ 147 w 238"/>
                <a:gd name="T11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70">
                  <a:moveTo>
                    <a:pt x="122" y="76"/>
                  </a:moveTo>
                  <a:cubicBezTo>
                    <a:pt x="116" y="76"/>
                    <a:pt x="116" y="76"/>
                    <a:pt x="116" y="76"/>
                  </a:cubicBezTo>
                  <a:cubicBezTo>
                    <a:pt x="116" y="150"/>
                    <a:pt x="116" y="150"/>
                    <a:pt x="116" y="150"/>
                  </a:cubicBezTo>
                  <a:cubicBezTo>
                    <a:pt x="110" y="156"/>
                    <a:pt x="110" y="156"/>
                    <a:pt x="110" y="156"/>
                  </a:cubicBezTo>
                  <a:cubicBezTo>
                    <a:pt x="114" y="160"/>
                    <a:pt x="114" y="160"/>
                    <a:pt x="114" y="160"/>
                  </a:cubicBezTo>
                  <a:cubicBezTo>
                    <a:pt x="116" y="158"/>
                    <a:pt x="116" y="158"/>
                    <a:pt x="116" y="158"/>
                  </a:cubicBezTo>
                  <a:cubicBezTo>
                    <a:pt x="116" y="166"/>
                    <a:pt x="116" y="166"/>
                    <a:pt x="116" y="166"/>
                  </a:cubicBezTo>
                  <a:cubicBezTo>
                    <a:pt x="122" y="166"/>
                    <a:pt x="122" y="166"/>
                    <a:pt x="122" y="166"/>
                  </a:cubicBezTo>
                  <a:cubicBezTo>
                    <a:pt x="122" y="152"/>
                    <a:pt x="122" y="152"/>
                    <a:pt x="122" y="152"/>
                  </a:cubicBezTo>
                  <a:cubicBezTo>
                    <a:pt x="163" y="111"/>
                    <a:pt x="163" y="111"/>
                    <a:pt x="163" y="111"/>
                  </a:cubicBezTo>
                  <a:cubicBezTo>
                    <a:pt x="160" y="107"/>
                    <a:pt x="160" y="107"/>
                    <a:pt x="160" y="107"/>
                  </a:cubicBezTo>
                  <a:cubicBezTo>
                    <a:pt x="122" y="144"/>
                    <a:pt x="122" y="144"/>
                    <a:pt x="122" y="144"/>
                  </a:cubicBezTo>
                  <a:cubicBezTo>
                    <a:pt x="122" y="76"/>
                    <a:pt x="122" y="76"/>
                    <a:pt x="122" y="76"/>
                  </a:cubicBezTo>
                  <a:moveTo>
                    <a:pt x="116" y="70"/>
                  </a:moveTo>
                  <a:cubicBezTo>
                    <a:pt x="122" y="70"/>
                    <a:pt x="122" y="70"/>
                    <a:pt x="122" y="70"/>
                  </a:cubicBezTo>
                  <a:cubicBezTo>
                    <a:pt x="122" y="48"/>
                    <a:pt x="122" y="48"/>
                    <a:pt x="122" y="48"/>
                  </a:cubicBezTo>
                  <a:cubicBezTo>
                    <a:pt x="148" y="49"/>
                    <a:pt x="172" y="60"/>
                    <a:pt x="189" y="76"/>
                  </a:cubicBezTo>
                  <a:cubicBezTo>
                    <a:pt x="174" y="92"/>
                    <a:pt x="174" y="92"/>
                    <a:pt x="174" y="92"/>
                  </a:cubicBezTo>
                  <a:cubicBezTo>
                    <a:pt x="179" y="96"/>
                    <a:pt x="179" y="96"/>
                    <a:pt x="179" y="96"/>
                  </a:cubicBezTo>
                  <a:cubicBezTo>
                    <a:pt x="194" y="81"/>
                    <a:pt x="194" y="81"/>
                    <a:pt x="194" y="81"/>
                  </a:cubicBezTo>
                  <a:cubicBezTo>
                    <a:pt x="210" y="98"/>
                    <a:pt x="221" y="122"/>
                    <a:pt x="222" y="148"/>
                  </a:cubicBezTo>
                  <a:cubicBezTo>
                    <a:pt x="200" y="148"/>
                    <a:pt x="200" y="148"/>
                    <a:pt x="200" y="148"/>
                  </a:cubicBezTo>
                  <a:cubicBezTo>
                    <a:pt x="200" y="154"/>
                    <a:pt x="200" y="154"/>
                    <a:pt x="200" y="154"/>
                  </a:cubicBezTo>
                  <a:cubicBezTo>
                    <a:pt x="222" y="154"/>
                    <a:pt x="222" y="154"/>
                    <a:pt x="222" y="154"/>
                  </a:cubicBezTo>
                  <a:cubicBezTo>
                    <a:pt x="221" y="180"/>
                    <a:pt x="210" y="204"/>
                    <a:pt x="194" y="221"/>
                  </a:cubicBezTo>
                  <a:cubicBezTo>
                    <a:pt x="179" y="206"/>
                    <a:pt x="179" y="206"/>
                    <a:pt x="179" y="206"/>
                  </a:cubicBezTo>
                  <a:cubicBezTo>
                    <a:pt x="174" y="210"/>
                    <a:pt x="174" y="210"/>
                    <a:pt x="174" y="210"/>
                  </a:cubicBezTo>
                  <a:cubicBezTo>
                    <a:pt x="189" y="226"/>
                    <a:pt x="189" y="226"/>
                    <a:pt x="189" y="226"/>
                  </a:cubicBezTo>
                  <a:cubicBezTo>
                    <a:pt x="172" y="242"/>
                    <a:pt x="148" y="253"/>
                    <a:pt x="122" y="254"/>
                  </a:cubicBezTo>
                  <a:cubicBezTo>
                    <a:pt x="122" y="232"/>
                    <a:pt x="122" y="232"/>
                    <a:pt x="122" y="232"/>
                  </a:cubicBezTo>
                  <a:cubicBezTo>
                    <a:pt x="116" y="232"/>
                    <a:pt x="116" y="232"/>
                    <a:pt x="116" y="232"/>
                  </a:cubicBezTo>
                  <a:cubicBezTo>
                    <a:pt x="116" y="254"/>
                    <a:pt x="116" y="254"/>
                    <a:pt x="116" y="254"/>
                  </a:cubicBezTo>
                  <a:cubicBezTo>
                    <a:pt x="90" y="253"/>
                    <a:pt x="67" y="242"/>
                    <a:pt x="49" y="226"/>
                  </a:cubicBezTo>
                  <a:cubicBezTo>
                    <a:pt x="64" y="210"/>
                    <a:pt x="64" y="210"/>
                    <a:pt x="64" y="210"/>
                  </a:cubicBezTo>
                  <a:cubicBezTo>
                    <a:pt x="60" y="206"/>
                    <a:pt x="60" y="206"/>
                    <a:pt x="60" y="206"/>
                  </a:cubicBezTo>
                  <a:cubicBezTo>
                    <a:pt x="44" y="221"/>
                    <a:pt x="44" y="221"/>
                    <a:pt x="44" y="221"/>
                  </a:cubicBezTo>
                  <a:cubicBezTo>
                    <a:pt x="28" y="204"/>
                    <a:pt x="17" y="180"/>
                    <a:pt x="17" y="154"/>
                  </a:cubicBezTo>
                  <a:cubicBezTo>
                    <a:pt x="38" y="154"/>
                    <a:pt x="38" y="154"/>
                    <a:pt x="38" y="154"/>
                  </a:cubicBezTo>
                  <a:cubicBezTo>
                    <a:pt x="38" y="148"/>
                    <a:pt x="38" y="148"/>
                    <a:pt x="38" y="148"/>
                  </a:cubicBezTo>
                  <a:cubicBezTo>
                    <a:pt x="17" y="148"/>
                    <a:pt x="17" y="148"/>
                    <a:pt x="17" y="148"/>
                  </a:cubicBezTo>
                  <a:cubicBezTo>
                    <a:pt x="17" y="122"/>
                    <a:pt x="28" y="98"/>
                    <a:pt x="44" y="81"/>
                  </a:cubicBezTo>
                  <a:cubicBezTo>
                    <a:pt x="60" y="96"/>
                    <a:pt x="60" y="96"/>
                    <a:pt x="60" y="96"/>
                  </a:cubicBezTo>
                  <a:cubicBezTo>
                    <a:pt x="64" y="92"/>
                    <a:pt x="64" y="92"/>
                    <a:pt x="64" y="92"/>
                  </a:cubicBezTo>
                  <a:cubicBezTo>
                    <a:pt x="49" y="76"/>
                    <a:pt x="49" y="76"/>
                    <a:pt x="49" y="76"/>
                  </a:cubicBezTo>
                  <a:cubicBezTo>
                    <a:pt x="67" y="60"/>
                    <a:pt x="90" y="49"/>
                    <a:pt x="116" y="48"/>
                  </a:cubicBezTo>
                  <a:cubicBezTo>
                    <a:pt x="116" y="70"/>
                    <a:pt x="116" y="70"/>
                    <a:pt x="116" y="70"/>
                  </a:cubicBezTo>
                  <a:moveTo>
                    <a:pt x="147" y="0"/>
                  </a:moveTo>
                  <a:cubicBezTo>
                    <a:pt x="91" y="0"/>
                    <a:pt x="91" y="0"/>
                    <a:pt x="91" y="0"/>
                  </a:cubicBezTo>
                  <a:cubicBezTo>
                    <a:pt x="91" y="23"/>
                    <a:pt x="91" y="23"/>
                    <a:pt x="91" y="23"/>
                  </a:cubicBezTo>
                  <a:cubicBezTo>
                    <a:pt x="112" y="23"/>
                    <a:pt x="112" y="23"/>
                    <a:pt x="112" y="23"/>
                  </a:cubicBezTo>
                  <a:cubicBezTo>
                    <a:pt x="112" y="32"/>
                    <a:pt x="112" y="32"/>
                    <a:pt x="112" y="32"/>
                  </a:cubicBezTo>
                  <a:cubicBezTo>
                    <a:pt x="50" y="36"/>
                    <a:pt x="0" y="88"/>
                    <a:pt x="0" y="151"/>
                  </a:cubicBezTo>
                  <a:cubicBezTo>
                    <a:pt x="0" y="217"/>
                    <a:pt x="54" y="270"/>
                    <a:pt x="119" y="270"/>
                  </a:cubicBezTo>
                  <a:cubicBezTo>
                    <a:pt x="185" y="270"/>
                    <a:pt x="238" y="217"/>
                    <a:pt x="238" y="151"/>
                  </a:cubicBezTo>
                  <a:cubicBezTo>
                    <a:pt x="238" y="88"/>
                    <a:pt x="189" y="36"/>
                    <a:pt x="126" y="32"/>
                  </a:cubicBezTo>
                  <a:cubicBezTo>
                    <a:pt x="126" y="23"/>
                    <a:pt x="126" y="23"/>
                    <a:pt x="126" y="23"/>
                  </a:cubicBezTo>
                  <a:cubicBezTo>
                    <a:pt x="147" y="23"/>
                    <a:pt x="147" y="23"/>
                    <a:pt x="147" y="23"/>
                  </a:cubicBezTo>
                  <a:cubicBezTo>
                    <a:pt x="147" y="0"/>
                    <a:pt x="147" y="0"/>
                    <a:pt x="14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a:endParaRPr lang="zh-CN" altLang="en-US">
                <a:solidFill>
                  <a:schemeClr val="bg1"/>
                </a:solidFill>
              </a:endParaRPr>
            </a:p>
          </p:txBody>
        </p:sp>
      </p:grpSp>
    </p:spTree>
    <p:extLst>
      <p:ext uri="{BB962C8B-B14F-4D97-AF65-F5344CB8AC3E}">
        <p14:creationId xmlns:p14="http://schemas.microsoft.com/office/powerpoint/2010/main" val="245106042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3A0F8-1298-2227-7C42-D0621EE51960}"/>
            </a:ext>
          </a:extLst>
        </p:cNvPr>
        <p:cNvGrpSpPr/>
        <p:nvPr/>
      </p:nvGrpSpPr>
      <p:grpSpPr>
        <a:xfrm>
          <a:off x="0" y="0"/>
          <a:ext cx="0" cy="0"/>
          <a:chOff x="0" y="0"/>
          <a:chExt cx="0" cy="0"/>
        </a:xfrm>
      </p:grpSpPr>
      <p:sp>
        <p:nvSpPr>
          <p:cNvPr id="2" name="文本框 10">
            <a:extLst>
              <a:ext uri="{FF2B5EF4-FFF2-40B4-BE49-F238E27FC236}">
                <a16:creationId xmlns:a16="http://schemas.microsoft.com/office/drawing/2014/main" id="{3EC350ED-BCF0-4D3A-3E3A-72B19B97D9DF}"/>
              </a:ext>
            </a:extLst>
          </p:cNvPr>
          <p:cNvSpPr txBox="1">
            <a:spLocks noChangeArrowheads="1"/>
          </p:cNvSpPr>
          <p:nvPr/>
        </p:nvSpPr>
        <p:spPr bwMode="auto">
          <a:xfrm>
            <a:off x="932355" y="897940"/>
            <a:ext cx="10426887"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noProof="1"/>
              <a:t>使用</a:t>
            </a:r>
            <a:r>
              <a:rPr lang="en-US" altLang="zh-CN" noProof="1">
                <a:solidFill>
                  <a:srgbClr val="FF0000"/>
                </a:solidFill>
              </a:rPr>
              <a:t>SELECT</a:t>
            </a:r>
            <a:r>
              <a:rPr lang="zh-CN" altLang="en-US" noProof="1">
                <a:solidFill>
                  <a:srgbClr val="FF0000"/>
                </a:solidFill>
              </a:rPr>
              <a:t>关键字</a:t>
            </a:r>
            <a:r>
              <a:rPr lang="zh-CN" altLang="en-US" noProof="1"/>
              <a:t>也可以查询</a:t>
            </a:r>
            <a:r>
              <a:rPr lang="zh-CN" altLang="en-US" noProof="1">
                <a:solidFill>
                  <a:srgbClr val="FF0000"/>
                </a:solidFill>
              </a:rPr>
              <a:t>指定字段的数据</a:t>
            </a:r>
            <a:r>
              <a:rPr lang="zh-CN" altLang="en-US" noProof="1"/>
              <a:t>，语法形式如下：</a:t>
            </a:r>
            <a:endParaRPr lang="zh-CN" altLang="en-US"/>
          </a:p>
        </p:txBody>
      </p:sp>
      <p:sp>
        <p:nvSpPr>
          <p:cNvPr id="3" name="矩形 2">
            <a:extLst>
              <a:ext uri="{FF2B5EF4-FFF2-40B4-BE49-F238E27FC236}">
                <a16:creationId xmlns:a16="http://schemas.microsoft.com/office/drawing/2014/main" id="{92CA7E46-CD0B-838F-04C5-A4171192CF24}"/>
              </a:ext>
            </a:extLst>
          </p:cNvPr>
          <p:cNvSpPr/>
          <p:nvPr/>
        </p:nvSpPr>
        <p:spPr>
          <a:xfrm>
            <a:off x="1141077" y="1471830"/>
            <a:ext cx="10052154" cy="57865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394204BF-D768-F36D-7B59-EFAF72FAD50C}"/>
              </a:ext>
            </a:extLst>
          </p:cNvPr>
          <p:cNvSpPr txBox="1">
            <a:spLocks noChangeArrowheads="1"/>
          </p:cNvSpPr>
          <p:nvPr/>
        </p:nvSpPr>
        <p:spPr bwMode="auto">
          <a:xfrm>
            <a:off x="2168973" y="1549073"/>
            <a:ext cx="6968444" cy="3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500"/>
              </a:lnSpc>
            </a:pPr>
            <a:r>
              <a:rPr lang="en-US" altLang="zh-CN" sz="1600">
                <a:solidFill>
                  <a:srgbClr val="FF0000"/>
                </a:solidFill>
              </a:rPr>
              <a:t>SELECT col_name1[,col_name2,……,col_namen] FROM table_name;</a:t>
            </a:r>
          </a:p>
        </p:txBody>
      </p:sp>
      <p:grpSp>
        <p:nvGrpSpPr>
          <p:cNvPr id="5" name="组合 4">
            <a:extLst>
              <a:ext uri="{FF2B5EF4-FFF2-40B4-BE49-F238E27FC236}">
                <a16:creationId xmlns:a16="http://schemas.microsoft.com/office/drawing/2014/main" id="{F3CEE1B2-4886-F06B-8DDB-2CE94F6F880E}"/>
              </a:ext>
            </a:extLst>
          </p:cNvPr>
          <p:cNvGrpSpPr/>
          <p:nvPr/>
        </p:nvGrpSpPr>
        <p:grpSpPr>
          <a:xfrm>
            <a:off x="832759" y="2225571"/>
            <a:ext cx="2183765" cy="600710"/>
            <a:chOff x="1320" y="4641"/>
            <a:chExt cx="3439" cy="946"/>
          </a:xfrm>
          <a:solidFill>
            <a:schemeClr val="accent6"/>
          </a:solidFill>
        </p:grpSpPr>
        <p:sp>
          <p:nvSpPr>
            <p:cNvPr id="9" name="椭圆 8">
              <a:extLst>
                <a:ext uri="{FF2B5EF4-FFF2-40B4-BE49-F238E27FC236}">
                  <a16:creationId xmlns:a16="http://schemas.microsoft.com/office/drawing/2014/main" id="{F06B1994-B841-313C-340F-9E5F8E63088C}"/>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0" name="圆角矩形 6">
              <a:extLst>
                <a:ext uri="{FF2B5EF4-FFF2-40B4-BE49-F238E27FC236}">
                  <a16:creationId xmlns:a16="http://schemas.microsoft.com/office/drawing/2014/main" id="{1ACFDA9F-E20C-B51B-4012-9866322C3722}"/>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6" name="文本框 36">
            <a:extLst>
              <a:ext uri="{FF2B5EF4-FFF2-40B4-BE49-F238E27FC236}">
                <a16:creationId xmlns:a16="http://schemas.microsoft.com/office/drawing/2014/main" id="{DDE0514A-B40D-E179-20CB-67893597B3AB}"/>
              </a:ext>
            </a:extLst>
          </p:cNvPr>
          <p:cNvSpPr txBox="1">
            <a:spLocks noChangeArrowheads="1"/>
          </p:cNvSpPr>
          <p:nvPr/>
        </p:nvSpPr>
        <p:spPr bwMode="auto">
          <a:xfrm>
            <a:off x="3272747" y="2342411"/>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从</a:t>
            </a:r>
            <a:r>
              <a:rPr lang="en-US" altLang="zh-CN"/>
              <a:t>goods</a:t>
            </a:r>
            <a:r>
              <a:rPr lang="zh-CN" altLang="en-US"/>
              <a:t>表中查询单个字段。</a:t>
            </a:r>
          </a:p>
        </p:txBody>
      </p:sp>
      <p:sp>
        <p:nvSpPr>
          <p:cNvPr id="7" name="矩形 6">
            <a:extLst>
              <a:ext uri="{FF2B5EF4-FFF2-40B4-BE49-F238E27FC236}">
                <a16:creationId xmlns:a16="http://schemas.microsoft.com/office/drawing/2014/main" id="{396C7B84-F976-F1BB-4E8B-101AB0C4AD48}"/>
              </a:ext>
            </a:extLst>
          </p:cNvPr>
          <p:cNvSpPr/>
          <p:nvPr/>
        </p:nvSpPr>
        <p:spPr>
          <a:xfrm>
            <a:off x="1056914" y="2977294"/>
            <a:ext cx="9882453" cy="298276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CA527BE5-9DA9-59E5-2CE6-A21D59B9E0E0}"/>
              </a:ext>
            </a:extLst>
          </p:cNvPr>
          <p:cNvSpPr txBox="1">
            <a:spLocks noChangeArrowheads="1"/>
          </p:cNvSpPr>
          <p:nvPr/>
        </p:nvSpPr>
        <p:spPr bwMode="auto">
          <a:xfrm>
            <a:off x="2084809" y="3063868"/>
            <a:ext cx="857463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name FROM goods;</a:t>
            </a:r>
          </a:p>
          <a:p>
            <a:pPr eaLnBrk="1" hangingPunct="1"/>
            <a:r>
              <a:rPr lang="en-US" altLang="zh-CN" sz="1600">
                <a:solidFill>
                  <a:srgbClr val="FF0000"/>
                </a:solidFill>
              </a:rPr>
              <a:t>+--------------+</a:t>
            </a:r>
          </a:p>
          <a:p>
            <a:pPr eaLnBrk="1" hangingPunct="1"/>
            <a:r>
              <a:rPr lang="en-US" altLang="zh-CN" sz="1600">
                <a:solidFill>
                  <a:srgbClr val="FF0000"/>
                </a:solidFill>
              </a:rPr>
              <a:t>| name        |</a:t>
            </a:r>
          </a:p>
          <a:p>
            <a:pPr eaLnBrk="1" hangingPunct="1"/>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休闲西服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果汁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水果糖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牛奶糖      </a:t>
            </a:r>
            <a:r>
              <a:rPr lang="en-US" altLang="zh-CN" sz="1600">
                <a:solidFill>
                  <a:srgbClr val="FF0000"/>
                </a:solidFill>
              </a:rPr>
              <a:t>|</a:t>
            </a:r>
          </a:p>
          <a:p>
            <a:pPr eaLnBrk="1" hangingPunct="1"/>
            <a:r>
              <a:rPr lang="en-US" altLang="zh-CN" sz="1600">
                <a:solidFill>
                  <a:srgbClr val="FF0000"/>
                </a:solidFill>
              </a:rPr>
              <a:t>| </a:t>
            </a:r>
            <a:r>
              <a:rPr lang="zh-CN" altLang="en-US" sz="1600">
                <a:solidFill>
                  <a:srgbClr val="FF0000"/>
                </a:solidFill>
              </a:rPr>
              <a:t>西游记      </a:t>
            </a:r>
            <a:r>
              <a:rPr lang="en-US" altLang="zh-CN" sz="1600">
                <a:solidFill>
                  <a:srgbClr val="FF0000"/>
                </a:solidFill>
              </a:rPr>
              <a:t>|</a:t>
            </a:r>
          </a:p>
          <a:p>
            <a:pPr eaLnBrk="1" hangingPunct="1"/>
            <a:r>
              <a:rPr lang="en-US" altLang="zh-CN" sz="1600">
                <a:solidFill>
                  <a:srgbClr val="FF0000"/>
                </a:solidFill>
              </a:rPr>
              <a:t>+--------------+</a:t>
            </a:r>
          </a:p>
          <a:p>
            <a:pPr eaLnBrk="1" hangingPunct="1"/>
            <a:r>
              <a:rPr lang="en-US" altLang="zh-CN" sz="1600">
                <a:solidFill>
                  <a:srgbClr val="FF0000"/>
                </a:solidFill>
              </a:rPr>
              <a:t>5 rows in set (0.00 sec)</a:t>
            </a:r>
          </a:p>
        </p:txBody>
      </p:sp>
    </p:spTree>
    <p:extLst>
      <p:ext uri="{BB962C8B-B14F-4D97-AF65-F5344CB8AC3E}">
        <p14:creationId xmlns:p14="http://schemas.microsoft.com/office/powerpoint/2010/main" val="211213793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26480-07F7-BCA4-73CF-BDA068A12277}"/>
            </a:ext>
          </a:extLst>
        </p:cNvPr>
        <p:cNvGrpSpPr/>
        <p:nvPr/>
      </p:nvGrpSpPr>
      <p:grpSpPr>
        <a:xfrm>
          <a:off x="0" y="0"/>
          <a:ext cx="0" cy="0"/>
          <a:chOff x="0" y="0"/>
          <a:chExt cx="0" cy="0"/>
        </a:xfrm>
      </p:grpSpPr>
      <p:grpSp>
        <p:nvGrpSpPr>
          <p:cNvPr id="2" name="组合 1">
            <a:extLst>
              <a:ext uri="{FF2B5EF4-FFF2-40B4-BE49-F238E27FC236}">
                <a16:creationId xmlns:a16="http://schemas.microsoft.com/office/drawing/2014/main" id="{3D4D43E2-4B63-0DB5-0FB5-50A2DFD7D107}"/>
              </a:ext>
            </a:extLst>
          </p:cNvPr>
          <p:cNvGrpSpPr/>
          <p:nvPr/>
        </p:nvGrpSpPr>
        <p:grpSpPr>
          <a:xfrm>
            <a:off x="986712" y="1561756"/>
            <a:ext cx="2183765" cy="600710"/>
            <a:chOff x="1320" y="4641"/>
            <a:chExt cx="3439" cy="946"/>
          </a:xfrm>
          <a:solidFill>
            <a:schemeClr val="accent6"/>
          </a:solidFill>
        </p:grpSpPr>
        <p:sp>
          <p:nvSpPr>
            <p:cNvPr id="6" name="椭圆 5">
              <a:extLst>
                <a:ext uri="{FF2B5EF4-FFF2-40B4-BE49-F238E27FC236}">
                  <a16:creationId xmlns:a16="http://schemas.microsoft.com/office/drawing/2014/main" id="{AA796B61-3DD9-AD0B-ABED-C4F43466AFA2}"/>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圆角矩形 6">
              <a:extLst>
                <a:ext uri="{FF2B5EF4-FFF2-40B4-BE49-F238E27FC236}">
                  <a16:creationId xmlns:a16="http://schemas.microsoft.com/office/drawing/2014/main" id="{CBCB0559-92AF-914B-D5B9-C88A82A2398E}"/>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3</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3" name="文本框 36">
            <a:extLst>
              <a:ext uri="{FF2B5EF4-FFF2-40B4-BE49-F238E27FC236}">
                <a16:creationId xmlns:a16="http://schemas.microsoft.com/office/drawing/2014/main" id="{63CB6B8B-F9E9-3185-0CFB-D5A2685ACC62}"/>
              </a:ext>
            </a:extLst>
          </p:cNvPr>
          <p:cNvSpPr txBox="1">
            <a:spLocks noChangeArrowheads="1"/>
          </p:cNvSpPr>
          <p:nvPr/>
        </p:nvSpPr>
        <p:spPr bwMode="auto">
          <a:xfrm>
            <a:off x="3426700" y="1678596"/>
            <a:ext cx="7778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a:t>从</a:t>
            </a:r>
            <a:r>
              <a:rPr lang="en-US" altLang="zh-CN"/>
              <a:t>goods</a:t>
            </a:r>
            <a:r>
              <a:rPr lang="zh-CN" altLang="en-US"/>
              <a:t>表中查询多个字段。</a:t>
            </a:r>
          </a:p>
        </p:txBody>
      </p:sp>
      <p:sp>
        <p:nvSpPr>
          <p:cNvPr id="4" name="矩形 3">
            <a:extLst>
              <a:ext uri="{FF2B5EF4-FFF2-40B4-BE49-F238E27FC236}">
                <a16:creationId xmlns:a16="http://schemas.microsoft.com/office/drawing/2014/main" id="{B316DD0C-62F5-0B6A-E4C6-CBD9372F2A46}"/>
              </a:ext>
            </a:extLst>
          </p:cNvPr>
          <p:cNvSpPr/>
          <p:nvPr/>
        </p:nvSpPr>
        <p:spPr>
          <a:xfrm>
            <a:off x="1210867" y="2313479"/>
            <a:ext cx="9882453" cy="298276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6A966116-575D-1850-EE13-0D3AF69E512E}"/>
              </a:ext>
            </a:extLst>
          </p:cNvPr>
          <p:cNvSpPr txBox="1">
            <a:spLocks noChangeArrowheads="1"/>
          </p:cNvSpPr>
          <p:nvPr/>
        </p:nvSpPr>
        <p:spPr bwMode="auto">
          <a:xfrm>
            <a:off x="2238762" y="2400053"/>
            <a:ext cx="857463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SELECT id,name FROM goods;</a:t>
            </a:r>
          </a:p>
          <a:p>
            <a:pPr eaLnBrk="1" hangingPunct="1"/>
            <a:r>
              <a:rPr lang="en-US" altLang="zh-CN" sz="1600">
                <a:solidFill>
                  <a:srgbClr val="FF0000"/>
                </a:solidFill>
              </a:rPr>
              <a:t>+----+--------------+</a:t>
            </a:r>
          </a:p>
          <a:p>
            <a:pPr eaLnBrk="1" hangingPunct="1"/>
            <a:r>
              <a:rPr lang="en-US" altLang="zh-CN" sz="1600">
                <a:solidFill>
                  <a:srgbClr val="FF0000"/>
                </a:solidFill>
              </a:rPr>
              <a:t>| id   | name       |</a:t>
            </a:r>
          </a:p>
          <a:p>
            <a:pPr eaLnBrk="1" hangingPunct="1"/>
            <a:r>
              <a:rPr lang="en-US" altLang="zh-CN" sz="1600">
                <a:solidFill>
                  <a:srgbClr val="FF0000"/>
                </a:solidFill>
              </a:rPr>
              <a:t>+----+--------------+</a:t>
            </a:r>
          </a:p>
          <a:p>
            <a:pPr eaLnBrk="1" hangingPunct="1"/>
            <a:r>
              <a:rPr lang="en-US" altLang="zh-CN" sz="1600">
                <a:solidFill>
                  <a:srgbClr val="FF0000"/>
                </a:solidFill>
              </a:rPr>
              <a:t>|  4   | </a:t>
            </a:r>
            <a:r>
              <a:rPr lang="zh-CN" altLang="en-US" sz="1600">
                <a:solidFill>
                  <a:srgbClr val="FF0000"/>
                </a:solidFill>
              </a:rPr>
              <a:t>休闲西服 </a:t>
            </a:r>
            <a:r>
              <a:rPr lang="en-US" altLang="zh-CN" sz="1600">
                <a:solidFill>
                  <a:srgbClr val="FF0000"/>
                </a:solidFill>
              </a:rPr>
              <a:t>|</a:t>
            </a:r>
          </a:p>
          <a:p>
            <a:pPr eaLnBrk="1" hangingPunct="1"/>
            <a:r>
              <a:rPr lang="en-US" altLang="zh-CN" sz="1600">
                <a:solidFill>
                  <a:srgbClr val="FF0000"/>
                </a:solidFill>
              </a:rPr>
              <a:t>|  5   | </a:t>
            </a:r>
            <a:r>
              <a:rPr lang="zh-CN" altLang="en-US" sz="1600">
                <a:solidFill>
                  <a:srgbClr val="FF0000"/>
                </a:solidFill>
              </a:rPr>
              <a:t>果汁        </a:t>
            </a:r>
            <a:r>
              <a:rPr lang="en-US" altLang="zh-CN" sz="1600">
                <a:solidFill>
                  <a:srgbClr val="FF0000"/>
                </a:solidFill>
              </a:rPr>
              <a:t>|</a:t>
            </a:r>
          </a:p>
          <a:p>
            <a:pPr eaLnBrk="1" hangingPunct="1"/>
            <a:r>
              <a:rPr lang="en-US" altLang="zh-CN" sz="1600">
                <a:solidFill>
                  <a:srgbClr val="FF0000"/>
                </a:solidFill>
              </a:rPr>
              <a:t>|  3   | </a:t>
            </a:r>
            <a:r>
              <a:rPr lang="zh-CN" altLang="en-US" sz="1600">
                <a:solidFill>
                  <a:srgbClr val="FF0000"/>
                </a:solidFill>
              </a:rPr>
              <a:t>水果糖     </a:t>
            </a:r>
            <a:r>
              <a:rPr lang="en-US" altLang="zh-CN" sz="1600">
                <a:solidFill>
                  <a:srgbClr val="FF0000"/>
                </a:solidFill>
              </a:rPr>
              <a:t>|</a:t>
            </a:r>
          </a:p>
          <a:p>
            <a:pPr eaLnBrk="1" hangingPunct="1"/>
            <a:r>
              <a:rPr lang="en-US" altLang="zh-CN" sz="1600">
                <a:solidFill>
                  <a:srgbClr val="FF0000"/>
                </a:solidFill>
              </a:rPr>
              <a:t>|  2   | </a:t>
            </a:r>
            <a:r>
              <a:rPr lang="zh-CN" altLang="en-US" sz="1600">
                <a:solidFill>
                  <a:srgbClr val="FF0000"/>
                </a:solidFill>
              </a:rPr>
              <a:t>牛奶糖     </a:t>
            </a:r>
            <a:r>
              <a:rPr lang="en-US" altLang="zh-CN" sz="1600">
                <a:solidFill>
                  <a:srgbClr val="FF0000"/>
                </a:solidFill>
              </a:rPr>
              <a:t>|</a:t>
            </a:r>
          </a:p>
          <a:p>
            <a:pPr eaLnBrk="1" hangingPunct="1"/>
            <a:r>
              <a:rPr lang="en-US" altLang="zh-CN" sz="1600">
                <a:solidFill>
                  <a:srgbClr val="FF0000"/>
                </a:solidFill>
              </a:rPr>
              <a:t>|  1   | </a:t>
            </a:r>
            <a:r>
              <a:rPr lang="zh-CN" altLang="en-US" sz="1600">
                <a:solidFill>
                  <a:srgbClr val="FF0000"/>
                </a:solidFill>
              </a:rPr>
              <a:t>西游记     </a:t>
            </a:r>
            <a:r>
              <a:rPr lang="en-US" altLang="zh-CN" sz="1600">
                <a:solidFill>
                  <a:srgbClr val="FF0000"/>
                </a:solidFill>
              </a:rPr>
              <a:t>|</a:t>
            </a:r>
          </a:p>
          <a:p>
            <a:pPr eaLnBrk="1" hangingPunct="1"/>
            <a:r>
              <a:rPr lang="en-US" altLang="zh-CN" sz="1600">
                <a:solidFill>
                  <a:srgbClr val="FF0000"/>
                </a:solidFill>
              </a:rPr>
              <a:t>+----+--------------+</a:t>
            </a:r>
          </a:p>
          <a:p>
            <a:pPr eaLnBrk="1" hangingPunct="1"/>
            <a:r>
              <a:rPr lang="en-US" altLang="zh-CN" sz="1600">
                <a:solidFill>
                  <a:srgbClr val="FF0000"/>
                </a:solidFill>
              </a:rPr>
              <a:t>5 rows in set (0.00 sec)</a:t>
            </a:r>
          </a:p>
        </p:txBody>
      </p:sp>
    </p:spTree>
    <p:extLst>
      <p:ext uri="{BB962C8B-B14F-4D97-AF65-F5344CB8AC3E}">
        <p14:creationId xmlns:p14="http://schemas.microsoft.com/office/powerpoint/2010/main" val="342000809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259e4a3d-8953-45b9-a5b3-c530baca94f0"/>
  <p:tag name="COMMONDATA" val="eyJoZGlkIjoiMmE3ODljNmM3OTdiZmM2NTBiNTU4NGE3OTk1NjExMG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自定义设计方案">
  <a:themeElements>
    <a:clrScheme name="">
      <a:dk1>
        <a:srgbClr val="000000"/>
      </a:dk1>
      <a:lt1>
        <a:srgbClr val="FFFFFF"/>
      </a:lt1>
      <a:dk2>
        <a:srgbClr val="4B5661"/>
      </a:dk2>
      <a:lt2>
        <a:srgbClr val="D5E2F0"/>
      </a:lt2>
      <a:accent1>
        <a:srgbClr val="1B5A9A"/>
      </a:accent1>
      <a:accent2>
        <a:srgbClr val="344D8D"/>
      </a:accent2>
      <a:accent3>
        <a:srgbClr val="4D4080"/>
      </a:accent3>
      <a:accent4>
        <a:srgbClr val="663373"/>
      </a:accent4>
      <a:accent5>
        <a:srgbClr val="7F2666"/>
      </a:accent5>
      <a:accent6>
        <a:srgbClr val="991A5A"/>
      </a:accent6>
      <a:hlink>
        <a:srgbClr val="0026E5"/>
      </a:hlink>
      <a:folHlink>
        <a:srgbClr val="7E1FA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演示文稿1</Template>
  <TotalTime>3</TotalTime>
  <Words>6240</Words>
  <Application>Microsoft Office PowerPoint</Application>
  <PresentationFormat>宽屏</PresentationFormat>
  <Paragraphs>572</Paragraphs>
  <Slides>56</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56</vt:i4>
      </vt:variant>
    </vt:vector>
  </HeadingPairs>
  <TitlesOfParts>
    <vt:vector size="64" baseType="lpstr">
      <vt:lpstr>微软雅黑</vt:lpstr>
      <vt:lpstr>Arial</vt:lpstr>
      <vt:lpstr>Calibri</vt:lpstr>
      <vt:lpstr>Impact</vt:lpstr>
      <vt:lpstr>Roboto Light</vt:lpstr>
      <vt:lpstr>Wingdings</vt:lpstr>
      <vt:lpstr>3_自定义设计方案</vt:lpstr>
      <vt:lpstr>5_自定义设计方案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lspcieee</dc:creator>
  <cp:lastModifiedBy>昌港 徐</cp:lastModifiedBy>
  <cp:revision>189</cp:revision>
  <dcterms:created xsi:type="dcterms:W3CDTF">2014-01-13T14:27:00Z</dcterms:created>
  <dcterms:modified xsi:type="dcterms:W3CDTF">2024-12-22T07:15:56Z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E878210423CE4FA895E9EC0BB90DA950_13</vt:lpwstr>
  </property>
  <property fmtid="{D5CDD505-2E9C-101B-9397-08002B2CF9AE}" pid="3" name="KSOProductBuildVer">
    <vt:lpwstr>2052-12.1.0.18608</vt:lpwstr>
  </property>
</Properties>
</file>