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48"/>
  </p:notesMasterIdLst>
  <p:handoutMasterIdLst>
    <p:handoutMasterId r:id="rId49"/>
  </p:handoutMasterIdLst>
  <p:sldIdLst>
    <p:sldId id="466" r:id="rId3"/>
    <p:sldId id="642" r:id="rId4"/>
    <p:sldId id="643" r:id="rId5"/>
    <p:sldId id="644" r:id="rId6"/>
    <p:sldId id="645" r:id="rId7"/>
    <p:sldId id="646" r:id="rId8"/>
    <p:sldId id="647" r:id="rId9"/>
    <p:sldId id="648" r:id="rId10"/>
    <p:sldId id="649" r:id="rId11"/>
    <p:sldId id="650" r:id="rId12"/>
    <p:sldId id="651" r:id="rId13"/>
    <p:sldId id="652" r:id="rId14"/>
    <p:sldId id="653" r:id="rId15"/>
    <p:sldId id="654" r:id="rId16"/>
    <p:sldId id="655" r:id="rId17"/>
    <p:sldId id="656" r:id="rId18"/>
    <p:sldId id="657" r:id="rId19"/>
    <p:sldId id="658" r:id="rId20"/>
    <p:sldId id="659" r:id="rId21"/>
    <p:sldId id="660" r:id="rId22"/>
    <p:sldId id="661" r:id="rId23"/>
    <p:sldId id="662" r:id="rId24"/>
    <p:sldId id="663" r:id="rId25"/>
    <p:sldId id="664" r:id="rId26"/>
    <p:sldId id="665" r:id="rId27"/>
    <p:sldId id="666" r:id="rId28"/>
    <p:sldId id="667" r:id="rId29"/>
    <p:sldId id="668" r:id="rId30"/>
    <p:sldId id="669" r:id="rId31"/>
    <p:sldId id="670" r:id="rId32"/>
    <p:sldId id="671" r:id="rId33"/>
    <p:sldId id="672" r:id="rId34"/>
    <p:sldId id="673" r:id="rId35"/>
    <p:sldId id="674" r:id="rId36"/>
    <p:sldId id="675" r:id="rId37"/>
    <p:sldId id="676" r:id="rId38"/>
    <p:sldId id="677" r:id="rId39"/>
    <p:sldId id="678" r:id="rId40"/>
    <p:sldId id="679" r:id="rId41"/>
    <p:sldId id="680" r:id="rId42"/>
    <p:sldId id="681" r:id="rId43"/>
    <p:sldId id="682" r:id="rId44"/>
    <p:sldId id="683" r:id="rId45"/>
    <p:sldId id="684" r:id="rId46"/>
    <p:sldId id="468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874CB"/>
    <a:srgbClr val="1B5A9D"/>
    <a:srgbClr val="389B39"/>
    <a:srgbClr val="2492BC"/>
    <a:srgbClr val="339AC1"/>
    <a:srgbClr val="2691BD"/>
    <a:srgbClr val="78C7ED"/>
    <a:srgbClr val="E97915"/>
    <a:srgbClr val="379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/>
    <p:restoredTop sz="94619"/>
  </p:normalViewPr>
  <p:slideViewPr>
    <p:cSldViewPr showGuides="1">
      <p:cViewPr varScale="1">
        <p:scale>
          <a:sx n="92" d="100"/>
          <a:sy n="92" d="100"/>
        </p:scale>
        <p:origin x="96" y="331"/>
      </p:cViewPr>
      <p:guideLst>
        <p:guide orient="horz" pos="2156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D907B-4F5A-4CC1-B227-0B6326A0A0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A9358B-EE37-4E8F-BE4A-AFBAD25C69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172995" y="160638"/>
            <a:ext cx="11825416" cy="6524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4"/>
          <a:srcRect t="8345" b="8345"/>
          <a:stretch>
            <a:fillRect/>
          </a:stretch>
        </p:blipFill>
        <p:spPr>
          <a:xfrm>
            <a:off x="191135" y="188595"/>
            <a:ext cx="3283585" cy="13677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962660"/>
            <a:ext cx="12216765" cy="177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图片 7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3"/>
          <a:srcRect t="8319" b="8319"/>
          <a:stretch>
            <a:fillRect/>
          </a:stretch>
        </p:blipFill>
        <p:spPr>
          <a:xfrm>
            <a:off x="0" y="45085"/>
            <a:ext cx="2148840" cy="895985"/>
          </a:xfrm>
          <a:prstGeom prst="rect">
            <a:avLst/>
          </a:prstGeom>
        </p:spPr>
      </p:pic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3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2173" y="1755666"/>
            <a:ext cx="5419983" cy="2123658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itle"/>
              </a:ext>
            </a:extLst>
          </a:bodyPr>
          <a:lstStyle/>
          <a:p>
            <a:pPr algn="ctr"/>
            <a:r>
              <a:rPr lang="en-US" altLang="zh-CN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MySQL</a:t>
            </a:r>
            <a:r>
              <a:rPr lang="zh-CN" altLang="en-US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数据库项目驱动教程</a:t>
            </a:r>
          </a:p>
          <a:p>
            <a:pPr algn="ctr"/>
            <a:endParaRPr lang="zh-CN" altLang="en-US" sz="4400" b="1" spc="4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5360" y="3274675"/>
            <a:ext cx="6408916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xmlns="" type="sub-title"/>
              </a:ext>
            </a:extLst>
          </a:bodyPr>
          <a:lstStyle/>
          <a:p>
            <a:pPr algn="ctr"/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模块三</a:t>
            </a:r>
            <a:r>
              <a:rPr lang="en-US" altLang="zh-CN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创建与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维护数据库</a:t>
            </a:r>
            <a:endParaRPr lang="zh-CN" altLang="en-US" sz="3600" b="1" spc="2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984" y="4174470"/>
            <a:ext cx="6356291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xmlns="" type="sub-title"/>
              </a:ext>
            </a:extLst>
          </a:bodyPr>
          <a:lstStyle/>
          <a:p>
            <a:pPr algn="ctr"/>
            <a:r>
              <a:rPr lang="zh-CN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zh-CN" altLang="en-US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</a:t>
            </a:r>
            <a:r>
              <a:rPr lang="en-US" altLang="zh-CN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数据表基本操作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22375" y="5157385"/>
            <a:ext cx="4064000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授课讲师：</a:t>
            </a:r>
            <a:r>
              <a:rPr lang="zh-CN" altLang="en-US" sz="2400" b="1" dirty="0">
                <a:ea typeface="微软雅黑" panose="020B0503020204020204" charset="-122"/>
              </a:rPr>
              <a:t>徐昌港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C00545C-60F0-B812-166B-CD28DE743C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3" b="20965"/>
          <a:stretch/>
        </p:blipFill>
        <p:spPr>
          <a:xfrm>
            <a:off x="7464152" y="1628775"/>
            <a:ext cx="3312795" cy="3936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9FD8380-F821-8858-3649-25705CEA5A08}"/>
              </a:ext>
            </a:extLst>
          </p:cNvPr>
          <p:cNvSpPr/>
          <p:nvPr/>
        </p:nvSpPr>
        <p:spPr>
          <a:xfrm>
            <a:off x="803135" y="3812081"/>
            <a:ext cx="9871788" cy="49143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C5C69162-32D7-1985-E8EB-9CCC504BF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1032" y="3840074"/>
            <a:ext cx="6968444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col_name data_type UNSIGNED;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FD1BD870-6C07-EB44-21EE-266B6C862D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907" y="1759561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设置无符号约束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3D2919C-328D-F79F-E3A3-F899579C83B8}"/>
              </a:ext>
            </a:extLst>
          </p:cNvPr>
          <p:cNvGrpSpPr/>
          <p:nvPr/>
        </p:nvGrpSpPr>
        <p:grpSpPr>
          <a:xfrm>
            <a:off x="822607" y="1672249"/>
            <a:ext cx="1003300" cy="722312"/>
            <a:chOff x="877888" y="1586140"/>
            <a:chExt cx="1003300" cy="722312"/>
          </a:xfrm>
        </p:grpSpPr>
        <p:sp>
          <p:nvSpPr>
            <p:cNvPr id="12" name="íṩľíḍè-Freeform: Shape 9">
              <a:extLst>
                <a:ext uri="{FF2B5EF4-FFF2-40B4-BE49-F238E27FC236}">
                  <a16:creationId xmlns:a16="http://schemas.microsoft.com/office/drawing/2014/main" id="{972647EC-4E21-F16B-76DB-31B7CA238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íṩľíḍè-Oval 10">
              <a:extLst>
                <a:ext uri="{FF2B5EF4-FFF2-40B4-BE49-F238E27FC236}">
                  <a16:creationId xmlns:a16="http://schemas.microsoft.com/office/drawing/2014/main" id="{4E991F53-AA16-3504-1774-79C152B828DE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5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41297657-9A9F-E8A5-5DFA-F132234DBF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882" y="4349231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实例</a:t>
            </a:r>
            <a:r>
              <a:rPr lang="en-US" altLang="zh-CN"/>
              <a:t>5-1</a:t>
            </a:r>
            <a:r>
              <a:rPr lang="zh-CN" altLang="en-US"/>
              <a:t>创建的数据表</a:t>
            </a:r>
            <a:r>
              <a:rPr lang="en-US" altLang="zh-CN"/>
              <a:t>goods</a:t>
            </a:r>
            <a:r>
              <a:rPr lang="zh-CN" altLang="en-US"/>
              <a:t>中的</a:t>
            </a:r>
            <a:r>
              <a:rPr lang="en-US" altLang="zh-CN"/>
              <a:t>price</a:t>
            </a:r>
            <a:r>
              <a:rPr lang="zh-CN" altLang="en-US"/>
              <a:t>字段便设置了无符号约束，</a:t>
            </a:r>
            <a:r>
              <a:rPr lang="en-US" altLang="zh-CN"/>
              <a:t>SQL</a:t>
            </a:r>
            <a:r>
              <a:rPr lang="zh-CN" altLang="en-US"/>
              <a:t>语句如下：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BB7C4F2-CE95-7CFF-B2C2-FCFA4DB550E1}"/>
              </a:ext>
            </a:extLst>
          </p:cNvPr>
          <p:cNvSpPr/>
          <p:nvPr/>
        </p:nvSpPr>
        <p:spPr>
          <a:xfrm>
            <a:off x="806239" y="4878919"/>
            <a:ext cx="9871788" cy="130557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09A9C677-5C66-9750-21CA-46D119CAA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4136" y="4841595"/>
            <a:ext cx="6968444" cy="1341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CREATE TABLE goods(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price DECIMAL(7,2) UNSIGNED,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……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);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5ACB083E-8B83-008C-BF9F-2E6E014CB9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655" y="2730536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为字段设置无符号约束的关键字为</a:t>
            </a:r>
            <a:r>
              <a:rPr lang="en-US" altLang="zh-CN">
                <a:solidFill>
                  <a:srgbClr val="FF0000"/>
                </a:solidFill>
              </a:rPr>
              <a:t>UNSIGNED</a:t>
            </a:r>
            <a:r>
              <a:rPr lang="zh-CN" altLang="en-US"/>
              <a:t>，其作用是规定此列所存储的数据不为负数。</a:t>
            </a:r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226896E4-014A-89AD-CEEF-B0DD3473D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986" y="3358628"/>
            <a:ext cx="10504879" cy="45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语法形式如下：</a:t>
            </a:r>
          </a:p>
        </p:txBody>
      </p:sp>
    </p:spTree>
    <p:extLst>
      <p:ext uri="{BB962C8B-B14F-4D97-AF65-F5344CB8AC3E}">
        <p14:creationId xmlns:p14="http://schemas.microsoft.com/office/powerpoint/2010/main" val="4717572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99BB727-E3A9-09D4-5170-11A409C9D615}"/>
              </a:ext>
            </a:extLst>
          </p:cNvPr>
          <p:cNvSpPr/>
          <p:nvPr/>
        </p:nvSpPr>
        <p:spPr>
          <a:xfrm>
            <a:off x="804687" y="3640107"/>
            <a:ext cx="9871788" cy="49143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E219B3C0-214A-5B5E-51D5-DA393EEC78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2584" y="3668100"/>
            <a:ext cx="6968444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col_name data_type DEFAULT value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16B41D9B-7F06-A1A7-27A5-11609EBF66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459" y="2258707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设置默认约束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51E1DFC-F22A-ECA8-6A14-C5B619C819AB}"/>
              </a:ext>
            </a:extLst>
          </p:cNvPr>
          <p:cNvGrpSpPr/>
          <p:nvPr/>
        </p:nvGrpSpPr>
        <p:grpSpPr>
          <a:xfrm>
            <a:off x="824159" y="2171395"/>
            <a:ext cx="1003300" cy="722312"/>
            <a:chOff x="877888" y="1586140"/>
            <a:chExt cx="1003300" cy="722312"/>
          </a:xfrm>
        </p:grpSpPr>
        <p:sp>
          <p:nvSpPr>
            <p:cNvPr id="11" name="íṩľíḍè-Freeform: Shape 9">
              <a:extLst>
                <a:ext uri="{FF2B5EF4-FFF2-40B4-BE49-F238E27FC236}">
                  <a16:creationId xmlns:a16="http://schemas.microsoft.com/office/drawing/2014/main" id="{87FDFF91-FC17-C62F-A479-434C6037E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íṩľíḍè-Oval 10">
              <a:extLst>
                <a:ext uri="{FF2B5EF4-FFF2-40B4-BE49-F238E27FC236}">
                  <a16:creationId xmlns:a16="http://schemas.microsoft.com/office/drawing/2014/main" id="{39E43932-9E79-5D02-7827-329716652D4D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6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74AB7DFB-1E10-0ED4-D3D1-EE8CFD386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434" y="4185646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实例</a:t>
            </a:r>
            <a:r>
              <a:rPr lang="en-US" altLang="zh-CN"/>
              <a:t>5-1</a:t>
            </a:r>
            <a:r>
              <a:rPr lang="zh-CN" altLang="en-US"/>
              <a:t>创建的数据表</a:t>
            </a:r>
            <a:r>
              <a:rPr lang="en-US" altLang="zh-CN"/>
              <a:t>goods</a:t>
            </a:r>
            <a:r>
              <a:rPr lang="zh-CN" altLang="en-US"/>
              <a:t>中的</a:t>
            </a:r>
            <a:r>
              <a:rPr lang="en-US" altLang="zh-CN"/>
              <a:t>num</a:t>
            </a:r>
            <a:r>
              <a:rPr lang="zh-CN" altLang="en-US"/>
              <a:t>字段便设置了默认约束，</a:t>
            </a:r>
            <a:r>
              <a:rPr lang="en-US" altLang="zh-CN"/>
              <a:t>SQL</a:t>
            </a:r>
            <a:r>
              <a:rPr lang="zh-CN" altLang="en-US"/>
              <a:t>语句如下：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031D2C8-0608-A3F7-F13E-02EAABE86484}"/>
              </a:ext>
            </a:extLst>
          </p:cNvPr>
          <p:cNvSpPr/>
          <p:nvPr/>
        </p:nvSpPr>
        <p:spPr>
          <a:xfrm>
            <a:off x="807791" y="4706945"/>
            <a:ext cx="9871788" cy="130557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D9285EE7-6C7E-AC0A-E04C-313A7E5FA0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688" y="4669621"/>
            <a:ext cx="6968444" cy="1341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CREATE TABLE goods(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num INT(11) DEFAULT 0,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……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);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E9763D0E-0BD1-0C34-23E2-8FF638DAB9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207" y="3087069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设置默认约束的关键字为</a:t>
            </a:r>
            <a:r>
              <a:rPr lang="en-US" altLang="zh-CN"/>
              <a:t>DEFAULT</a:t>
            </a:r>
            <a:r>
              <a:rPr lang="zh-CN" altLang="en-US"/>
              <a:t>，语法形式如下：</a:t>
            </a:r>
          </a:p>
        </p:txBody>
      </p:sp>
    </p:spTree>
    <p:extLst>
      <p:ext uri="{BB962C8B-B14F-4D97-AF65-F5344CB8AC3E}">
        <p14:creationId xmlns:p14="http://schemas.microsoft.com/office/powerpoint/2010/main" val="164044767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FEFD474-04C3-06C8-F971-0377E87DE9B2}"/>
              </a:ext>
            </a:extLst>
          </p:cNvPr>
          <p:cNvSpPr/>
          <p:nvPr/>
        </p:nvSpPr>
        <p:spPr>
          <a:xfrm>
            <a:off x="797850" y="4259045"/>
            <a:ext cx="9871788" cy="79151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C1678BDF-E3DF-EEC9-E40E-2D6B168262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747" y="4287038"/>
            <a:ext cx="6968444" cy="7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CONSTRAINT key_name FOREIGN KEY(child_col_name) 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REFERENCES parent_table_name(parent_col_name)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93392466-6EE1-6467-C511-DC2CA651E0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7400" y="1527016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设置外键约束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DC97924-9F37-54D7-AF95-413B4DB688EB}"/>
              </a:ext>
            </a:extLst>
          </p:cNvPr>
          <p:cNvGrpSpPr/>
          <p:nvPr/>
        </p:nvGrpSpPr>
        <p:grpSpPr>
          <a:xfrm>
            <a:off x="834100" y="1439704"/>
            <a:ext cx="1003300" cy="722312"/>
            <a:chOff x="877888" y="1586140"/>
            <a:chExt cx="1003300" cy="722312"/>
          </a:xfrm>
        </p:grpSpPr>
        <p:sp>
          <p:nvSpPr>
            <p:cNvPr id="10" name="íṩľíḍè-Freeform: Shape 9">
              <a:extLst>
                <a:ext uri="{FF2B5EF4-FFF2-40B4-BE49-F238E27FC236}">
                  <a16:creationId xmlns:a16="http://schemas.microsoft.com/office/drawing/2014/main" id="{A91B9850-AD65-3ECE-E04F-34CD809F37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ṩľíḍè-Oval 10">
              <a:extLst>
                <a:ext uri="{FF2B5EF4-FFF2-40B4-BE49-F238E27FC236}">
                  <a16:creationId xmlns:a16="http://schemas.microsoft.com/office/drawing/2014/main" id="{B32EBD43-0EA4-B18B-C69B-BB2D2C6DFF4E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7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79393D20-68E1-62B6-2FD5-312B53C3CF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597" y="5215645"/>
            <a:ext cx="10504879" cy="1134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en-US" altLang="zh-CN"/>
              <a:t>CONSTRAINT</a:t>
            </a:r>
            <a:r>
              <a:rPr lang="zh-CN" altLang="en-US"/>
              <a:t>，</a:t>
            </a:r>
            <a:r>
              <a:rPr lang="en-US" altLang="zh-CN"/>
              <a:t>FOREIGN KEY</a:t>
            </a:r>
            <a:r>
              <a:rPr lang="zh-CN" altLang="en-US"/>
              <a:t>和</a:t>
            </a:r>
            <a:r>
              <a:rPr lang="en-US" altLang="zh-CN"/>
              <a:t>REFERENCES</a:t>
            </a:r>
            <a:r>
              <a:rPr lang="zh-CN" altLang="en-US"/>
              <a:t>为设置外键约束的关键字，</a:t>
            </a:r>
            <a:r>
              <a:rPr lang="en-US" altLang="zh-CN"/>
              <a:t>key_name</a:t>
            </a:r>
            <a:r>
              <a:rPr lang="zh-CN" altLang="en-US"/>
              <a:t>表示外键名，</a:t>
            </a:r>
            <a:r>
              <a:rPr lang="en-US" altLang="zh-CN"/>
              <a:t>child_col_name</a:t>
            </a:r>
            <a:r>
              <a:rPr lang="zh-CN" altLang="en-US"/>
              <a:t>表示从表中需要设置外键约束的字段名，</a:t>
            </a:r>
            <a:r>
              <a:rPr lang="en-US" altLang="zh-CN"/>
              <a:t>parent_table_name</a:t>
            </a:r>
            <a:r>
              <a:rPr lang="zh-CN" altLang="en-US"/>
              <a:t>表示主表名，</a:t>
            </a:r>
            <a:r>
              <a:rPr lang="en-US" altLang="zh-CN"/>
              <a:t>parent_col_name</a:t>
            </a:r>
            <a:r>
              <a:rPr lang="zh-CN" altLang="en-US"/>
              <a:t>表示主表中主键的字段名。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FA1E3B7C-5B81-5D8B-D153-810D93648E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148" y="2246321"/>
            <a:ext cx="10504879" cy="152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zh-CN"/>
              <a:t>设置外键约束的主要作用是</a:t>
            </a:r>
            <a:r>
              <a:rPr lang="zh-CN" altLang="zh-CN">
                <a:solidFill>
                  <a:srgbClr val="FF0000"/>
                </a:solidFill>
              </a:rPr>
              <a:t>保证数据的完整性</a:t>
            </a:r>
            <a:r>
              <a:rPr lang="zh-CN" altLang="zh-CN"/>
              <a:t>。</a:t>
            </a:r>
            <a:endParaRPr lang="en-US" altLang="zh-CN"/>
          </a:p>
          <a:p>
            <a:pPr algn="just" eaLnBrk="1" hangingPunct="1">
              <a:lnSpc>
                <a:spcPts val="2800"/>
              </a:lnSpc>
            </a:pPr>
            <a:r>
              <a:rPr lang="zh-CN" altLang="en-US"/>
              <a:t>外键可以不是所属数据表的主键，但会对应着另外一张数据表的主键。例如，商品和订单之间具有一定关系，订单数据表会有一个字段存储商品的编号，而这个字段的值对应着商品数据表中的商品编号，订单数据表可以称为从表，商品数据表可以称为主表，订单数据表中的商品编号字段就可以称为外键。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0EB69D7F-D209-62AF-4D97-F48B4C1AE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701" y="3738480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设置外键约束的语法形式如下：</a:t>
            </a:r>
          </a:p>
        </p:txBody>
      </p:sp>
    </p:spTree>
    <p:extLst>
      <p:ext uri="{BB962C8B-B14F-4D97-AF65-F5344CB8AC3E}">
        <p14:creationId xmlns:p14="http://schemas.microsoft.com/office/powerpoint/2010/main" val="129826308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784A827-C403-E70F-ABCA-57336E102DBD}"/>
              </a:ext>
            </a:extLst>
          </p:cNvPr>
          <p:cNvSpPr/>
          <p:nvPr/>
        </p:nvSpPr>
        <p:spPr>
          <a:xfrm>
            <a:off x="950571" y="4813904"/>
            <a:ext cx="6230281" cy="194500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D2A332EA-FCA2-694E-2648-9C6F5AE462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3399" y="4783175"/>
            <a:ext cx="6968444" cy="1976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CREATE TABLE orders(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o_id INT(11) PRIMARY KEY,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add_time DATETIME,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goods_id INT(11),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CONSTRAINT goo_ord FOREIGN KEY(goods_id) REFERENCES goods(id)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);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389BEE59-EB95-8F4A-9E96-755AAAD50D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9119" y="1117141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设置外键约束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524A9B2-5C67-E7DC-8A86-BBFF958398DD}"/>
              </a:ext>
            </a:extLst>
          </p:cNvPr>
          <p:cNvGrpSpPr/>
          <p:nvPr/>
        </p:nvGrpSpPr>
        <p:grpSpPr>
          <a:xfrm>
            <a:off x="835819" y="1029829"/>
            <a:ext cx="1003300" cy="722312"/>
            <a:chOff x="877888" y="1586140"/>
            <a:chExt cx="1003300" cy="722312"/>
          </a:xfrm>
        </p:grpSpPr>
        <p:sp>
          <p:nvSpPr>
            <p:cNvPr id="16" name="íṩľíḍè-Freeform: Shape 9">
              <a:extLst>
                <a:ext uri="{FF2B5EF4-FFF2-40B4-BE49-F238E27FC236}">
                  <a16:creationId xmlns:a16="http://schemas.microsoft.com/office/drawing/2014/main" id="{B0FFDDE7-AD37-4820-E0AA-6E159C2FD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íṩľíḍè-Oval 10">
              <a:extLst>
                <a:ext uri="{FF2B5EF4-FFF2-40B4-BE49-F238E27FC236}">
                  <a16:creationId xmlns:a16="http://schemas.microsoft.com/office/drawing/2014/main" id="{754A6A8C-52A1-480B-46F7-1D8632DA812D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7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01163FDD-8519-1E60-3950-727FC68294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316" y="4335986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选择数据库</a:t>
            </a:r>
            <a:r>
              <a:rPr lang="en-US" altLang="zh-CN"/>
              <a:t>db_shop</a:t>
            </a:r>
            <a:r>
              <a:rPr lang="zh-CN" altLang="en-US"/>
              <a:t>后，执行以下</a:t>
            </a:r>
            <a:r>
              <a:rPr lang="en-US" altLang="zh-CN"/>
              <a:t>SQL</a:t>
            </a:r>
            <a:r>
              <a:rPr lang="zh-CN" altLang="en-US"/>
              <a:t>语句，创建数据表</a:t>
            </a:r>
            <a:r>
              <a:rPr lang="en-US" altLang="zh-CN"/>
              <a:t>orders</a:t>
            </a:r>
            <a:r>
              <a:rPr lang="zh-CN" altLang="en-US"/>
              <a:t>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5EEA2EA-13FD-5A11-F13B-66A47DF0DC85}"/>
              </a:ext>
            </a:extLst>
          </p:cNvPr>
          <p:cNvGrpSpPr/>
          <p:nvPr/>
        </p:nvGrpSpPr>
        <p:grpSpPr>
          <a:xfrm>
            <a:off x="796131" y="1831923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465723D-D220-CBA3-9B45-0834CD11771D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5" name="圆角矩形 18">
              <a:extLst>
                <a:ext uri="{FF2B5EF4-FFF2-40B4-BE49-F238E27FC236}">
                  <a16:creationId xmlns:a16="http://schemas.microsoft.com/office/drawing/2014/main" id="{866FAC5C-FD08-0AE3-E686-8E950C442FF0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例2】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36">
            <a:extLst>
              <a:ext uri="{FF2B5EF4-FFF2-40B4-BE49-F238E27FC236}">
                <a16:creationId xmlns:a16="http://schemas.microsoft.com/office/drawing/2014/main" id="{8CC48622-85C0-CCE8-C440-6CDEB15E87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6119" y="1948763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dirty="0"/>
              <a:t>根据表</a:t>
            </a:r>
            <a:r>
              <a:rPr lang="en-US" altLang="zh-CN" dirty="0"/>
              <a:t>2</a:t>
            </a:r>
            <a:r>
              <a:rPr lang="zh-CN" altLang="en-US" dirty="0"/>
              <a:t>创建从表</a:t>
            </a:r>
            <a:r>
              <a:rPr lang="en-US" altLang="zh-CN" dirty="0"/>
              <a:t>orders</a:t>
            </a:r>
            <a:r>
              <a:rPr lang="zh-CN" altLang="en-US" dirty="0"/>
              <a:t>，为</a:t>
            </a:r>
            <a:r>
              <a:rPr lang="en-US" altLang="zh-CN" dirty="0" err="1"/>
              <a:t>goods_id</a:t>
            </a:r>
            <a:r>
              <a:rPr lang="zh-CN" altLang="en-US" dirty="0"/>
              <a:t>字段设置外键约束。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5D3D98F-17D0-FBAA-5C85-E4800CF1AA3E}"/>
              </a:ext>
            </a:extLst>
          </p:cNvPr>
          <p:cNvSpPr/>
          <p:nvPr/>
        </p:nvSpPr>
        <p:spPr>
          <a:xfrm>
            <a:off x="4648474" y="2398622"/>
            <a:ext cx="1816523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 sz="1600" dirty="0"/>
              <a:t>表</a:t>
            </a:r>
            <a:r>
              <a:rPr lang="en-US" altLang="zh-CN" sz="1600" dirty="0"/>
              <a:t>2  orders</a:t>
            </a:r>
            <a:r>
              <a:rPr lang="zh-CN" altLang="zh-CN" sz="1600" dirty="0"/>
              <a:t>表结构</a:t>
            </a:r>
            <a:endParaRPr lang="zh-CN" altLang="en-US" sz="1600" dirty="0"/>
          </a:p>
        </p:txBody>
      </p:sp>
      <p:pic>
        <p:nvPicPr>
          <p:cNvPr id="11" name="table">
            <a:extLst>
              <a:ext uri="{FF2B5EF4-FFF2-40B4-BE49-F238E27FC236}">
                <a16:creationId xmlns:a16="http://schemas.microsoft.com/office/drawing/2014/main" id="{ECF00D23-3210-0F37-E6AA-3F8E0CF65E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737" y="2780661"/>
            <a:ext cx="9755438" cy="1474132"/>
          </a:xfrm>
          <a:prstGeom prst="rect">
            <a:avLst/>
          </a:prstGeom>
        </p:spPr>
      </p:pic>
      <p:sp>
        <p:nvSpPr>
          <p:cNvPr id="12" name="文本框 41">
            <a:extLst>
              <a:ext uri="{FF2B5EF4-FFF2-40B4-BE49-F238E27FC236}">
                <a16:creationId xmlns:a16="http://schemas.microsoft.com/office/drawing/2014/main" id="{FF7DA4D1-56C3-84E2-3A02-4DBFA67D6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4014" y="5209840"/>
            <a:ext cx="3651217" cy="152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  <a:buFont typeface="Wingdings" pitchFamily="2" charset="2"/>
              <a:buChar char="u"/>
            </a:pPr>
            <a:r>
              <a:rPr lang="zh-CN" altLang="en-US"/>
              <a:t>主表和从表必须使用</a:t>
            </a:r>
            <a:r>
              <a:rPr lang="en-US" altLang="zh-CN">
                <a:solidFill>
                  <a:srgbClr val="FF0000"/>
                </a:solidFill>
              </a:rPr>
              <a:t>InnoDB</a:t>
            </a:r>
            <a:r>
              <a:rPr lang="zh-CN" altLang="en-US">
                <a:solidFill>
                  <a:srgbClr val="FF0000"/>
                </a:solidFill>
              </a:rPr>
              <a:t>存储引擎</a:t>
            </a:r>
            <a:r>
              <a:rPr lang="zh-CN" altLang="en-US"/>
              <a:t>。</a:t>
            </a:r>
            <a:endParaRPr lang="en-US" altLang="zh-CN"/>
          </a:p>
          <a:p>
            <a:pPr algn="just" eaLnBrk="1" hangingPunct="1">
              <a:lnSpc>
                <a:spcPts val="2800"/>
              </a:lnSpc>
              <a:buFont typeface="Wingdings" pitchFamily="2" charset="2"/>
              <a:buChar char="u"/>
            </a:pPr>
            <a:r>
              <a:rPr lang="zh-CN" altLang="en-US"/>
              <a:t>设置外键约束的字段和关联的主键必须具有</a:t>
            </a:r>
            <a:r>
              <a:rPr lang="zh-CN" altLang="en-US">
                <a:solidFill>
                  <a:srgbClr val="FF0000"/>
                </a:solidFill>
              </a:rPr>
              <a:t>相同的数据类型</a:t>
            </a:r>
            <a:r>
              <a:rPr lang="zh-CN" altLang="en-US"/>
              <a:t>。</a:t>
            </a:r>
          </a:p>
        </p:txBody>
      </p:sp>
      <p:sp>
        <p:nvSpPr>
          <p:cNvPr id="13" name="文本框 41">
            <a:extLst>
              <a:ext uri="{FF2B5EF4-FFF2-40B4-BE49-F238E27FC236}">
                <a16:creationId xmlns:a16="http://schemas.microsoft.com/office/drawing/2014/main" id="{00CB49B4-84AB-1A90-CEAE-852DED1A48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7236" y="4748444"/>
            <a:ext cx="4095833" cy="45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设置外键约束时应注意以下几点：</a:t>
            </a:r>
          </a:p>
        </p:txBody>
      </p:sp>
    </p:spTree>
    <p:extLst>
      <p:ext uri="{BB962C8B-B14F-4D97-AF65-F5344CB8AC3E}">
        <p14:creationId xmlns:p14="http://schemas.microsoft.com/office/powerpoint/2010/main" val="64576683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AA8AB95-ACE4-F218-2E3A-B59D8A4DE2D7}"/>
              </a:ext>
            </a:extLst>
          </p:cNvPr>
          <p:cNvSpPr/>
          <p:nvPr/>
        </p:nvSpPr>
        <p:spPr>
          <a:xfrm>
            <a:off x="950571" y="4988424"/>
            <a:ext cx="9753657" cy="167236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B0A48097-D218-7159-A0EB-5A9DE06650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851" y="4982861"/>
            <a:ext cx="6968444" cy="165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CREATE TABLE category (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id INT(11) PRIMARY KEY,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name VARCHAR(30),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p_id INT(11)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) ENGINE=MyISAM;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380A2BFB-96E8-EB0C-D318-F778B5EB50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9119" y="1216159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设置表的存储引擎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4D47545-7548-3D80-1734-9E4E4997506C}"/>
              </a:ext>
            </a:extLst>
          </p:cNvPr>
          <p:cNvGrpSpPr/>
          <p:nvPr/>
        </p:nvGrpSpPr>
        <p:grpSpPr>
          <a:xfrm>
            <a:off x="835819" y="1128847"/>
            <a:ext cx="1003300" cy="722312"/>
            <a:chOff x="877888" y="1586140"/>
            <a:chExt cx="1003300" cy="722312"/>
          </a:xfrm>
        </p:grpSpPr>
        <p:sp>
          <p:nvSpPr>
            <p:cNvPr id="14" name="íṩľíḍè-Freeform: Shape 9">
              <a:extLst>
                <a:ext uri="{FF2B5EF4-FFF2-40B4-BE49-F238E27FC236}">
                  <a16:creationId xmlns:a16="http://schemas.microsoft.com/office/drawing/2014/main" id="{1A96558D-71E5-71B5-D5A2-8AF02D615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íṩľíḍè-Oval 10">
              <a:extLst>
                <a:ext uri="{FF2B5EF4-FFF2-40B4-BE49-F238E27FC236}">
                  <a16:creationId xmlns:a16="http://schemas.microsoft.com/office/drawing/2014/main" id="{0AB94F45-CAE8-552F-B46A-80C23C0517CC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8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00CDBAFA-BD5F-F7AB-6718-740338B8AE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316" y="4510505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选择数据库</a:t>
            </a:r>
            <a:r>
              <a:rPr lang="en-US" altLang="zh-CN"/>
              <a:t>db_shop</a:t>
            </a:r>
            <a:r>
              <a:rPr lang="zh-CN" altLang="en-US"/>
              <a:t>后，执行以下</a:t>
            </a:r>
            <a:r>
              <a:rPr lang="en-US" altLang="zh-CN"/>
              <a:t>SQL</a:t>
            </a:r>
            <a:r>
              <a:rPr lang="zh-CN" altLang="en-US"/>
              <a:t>语句，创建数据表</a:t>
            </a:r>
            <a:r>
              <a:rPr lang="en-US" altLang="zh-CN"/>
              <a:t>category</a:t>
            </a:r>
            <a:r>
              <a:rPr lang="zh-CN" altLang="en-US"/>
              <a:t>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39BEA33-C67F-7DC8-B266-48928103532A}"/>
              </a:ext>
            </a:extLst>
          </p:cNvPr>
          <p:cNvGrpSpPr/>
          <p:nvPr/>
        </p:nvGrpSpPr>
        <p:grpSpPr>
          <a:xfrm>
            <a:off x="796131" y="1912288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DE5A608-4A6D-94C0-E6E7-E01081ED9A29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18">
              <a:extLst>
                <a:ext uri="{FF2B5EF4-FFF2-40B4-BE49-F238E27FC236}">
                  <a16:creationId xmlns:a16="http://schemas.microsoft.com/office/drawing/2014/main" id="{91203094-B044-DA17-4FB7-ABD8E3CA3962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例3】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36">
            <a:extLst>
              <a:ext uri="{FF2B5EF4-FFF2-40B4-BE49-F238E27FC236}">
                <a16:creationId xmlns:a16="http://schemas.microsoft.com/office/drawing/2014/main" id="{6E505F47-C76F-A9B4-8B97-6CD9FE5EDC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6118" y="2029128"/>
            <a:ext cx="80721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dirty="0"/>
              <a:t>根据表</a:t>
            </a:r>
            <a:r>
              <a:rPr lang="en-US" altLang="zh-CN" dirty="0"/>
              <a:t>3</a:t>
            </a:r>
            <a:r>
              <a:rPr lang="zh-CN" altLang="en-US" dirty="0"/>
              <a:t>创建</a:t>
            </a:r>
            <a:r>
              <a:rPr lang="en-US" altLang="zh-CN" dirty="0"/>
              <a:t>category</a:t>
            </a:r>
            <a:r>
              <a:rPr lang="zh-CN" altLang="en-US" dirty="0"/>
              <a:t>表，并设置其存储引擎为</a:t>
            </a:r>
            <a:r>
              <a:rPr lang="en-US" altLang="zh-CN" dirty="0" err="1"/>
              <a:t>MyISAM</a:t>
            </a:r>
            <a:r>
              <a:rPr lang="zh-CN" altLang="en-US" dirty="0"/>
              <a:t>，用于存储商品类别。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AA214CA-F71C-1BCD-77A8-051A8F959C54}"/>
              </a:ext>
            </a:extLst>
          </p:cNvPr>
          <p:cNvSpPr/>
          <p:nvPr/>
        </p:nvSpPr>
        <p:spPr>
          <a:xfrm>
            <a:off x="4648474" y="2497640"/>
            <a:ext cx="2021707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 sz="1600" dirty="0"/>
              <a:t>表</a:t>
            </a:r>
            <a:r>
              <a:rPr lang="en-US" altLang="zh-CN" sz="1600" dirty="0"/>
              <a:t>3  category</a:t>
            </a:r>
            <a:r>
              <a:rPr lang="zh-CN" altLang="en-US" sz="1600" dirty="0"/>
              <a:t>表结构</a:t>
            </a:r>
          </a:p>
        </p:txBody>
      </p:sp>
      <p:pic>
        <p:nvPicPr>
          <p:cNvPr id="11" name="table">
            <a:extLst>
              <a:ext uri="{FF2B5EF4-FFF2-40B4-BE49-F238E27FC236}">
                <a16:creationId xmlns:a16="http://schemas.microsoft.com/office/drawing/2014/main" id="{847B6AFB-E6CA-0500-844F-B9D5D3E28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569" y="2902207"/>
            <a:ext cx="9710050" cy="1560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13048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C4BC8CC1-3C35-9BA8-63FA-B36C01151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095" y="1276550"/>
            <a:ext cx="10665811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 dirty="0"/>
              <a:t>实际工作中，使用图形化工具可以更简单快捷地创建数据表。本节将通过创建商品评价表</a:t>
            </a:r>
            <a:r>
              <a:rPr lang="en-US" altLang="zh-CN" dirty="0"/>
              <a:t>comment</a:t>
            </a:r>
            <a:r>
              <a:rPr lang="zh-CN" altLang="en-US" dirty="0"/>
              <a:t>，并为其设置约束条件，介绍使用图形化工具创建表和设置约束条件的方法。</a:t>
            </a:r>
            <a:r>
              <a:rPr lang="en-US" altLang="zh-CN" dirty="0"/>
              <a:t>comment</a:t>
            </a:r>
            <a:r>
              <a:rPr lang="zh-CN" altLang="en-US" dirty="0"/>
              <a:t>表结构如表</a:t>
            </a:r>
            <a:r>
              <a:rPr lang="en-US" altLang="zh-CN" dirty="0"/>
              <a:t>4</a:t>
            </a:r>
            <a:r>
              <a:rPr lang="zh-CN" altLang="en-US" dirty="0"/>
              <a:t>所示。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C4A3B8F-A3C4-4D52-4272-12788121FC41}"/>
              </a:ext>
            </a:extLst>
          </p:cNvPr>
          <p:cNvSpPr/>
          <p:nvPr/>
        </p:nvSpPr>
        <p:spPr>
          <a:xfrm>
            <a:off x="4668477" y="2124331"/>
            <a:ext cx="2079415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表</a:t>
            </a:r>
            <a:r>
              <a:rPr lang="en-US" altLang="zh-CN" sz="1600" dirty="0"/>
              <a:t>4  comment</a:t>
            </a:r>
            <a:r>
              <a:rPr lang="zh-CN" altLang="en-US" sz="1600" dirty="0"/>
              <a:t>表结构</a:t>
            </a:r>
          </a:p>
        </p:txBody>
      </p:sp>
      <p:pic>
        <p:nvPicPr>
          <p:cNvPr id="5" name="table">
            <a:extLst>
              <a:ext uri="{FF2B5EF4-FFF2-40B4-BE49-F238E27FC236}">
                <a16:creationId xmlns:a16="http://schemas.microsoft.com/office/drawing/2014/main" id="{1CB2ADA7-3A58-B038-5FB5-DB082D0568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778" y="2506077"/>
            <a:ext cx="9665063" cy="179320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B04837C-2988-0DC5-C901-36BDD3C66F1A}"/>
              </a:ext>
            </a:extLst>
          </p:cNvPr>
          <p:cNvSpPr/>
          <p:nvPr/>
        </p:nvSpPr>
        <p:spPr>
          <a:xfrm>
            <a:off x="4753765" y="4474649"/>
            <a:ext cx="1678665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表</a:t>
            </a:r>
            <a:r>
              <a:rPr lang="en-US" altLang="zh-CN" sz="1600" dirty="0"/>
              <a:t>5  reply</a:t>
            </a:r>
            <a:r>
              <a:rPr lang="zh-CN" altLang="en-US" sz="1600" dirty="0"/>
              <a:t>表结构</a:t>
            </a:r>
          </a:p>
        </p:txBody>
      </p:sp>
      <p:pic>
        <p:nvPicPr>
          <p:cNvPr id="7" name="table">
            <a:extLst>
              <a:ext uri="{FF2B5EF4-FFF2-40B4-BE49-F238E27FC236}">
                <a16:creationId xmlns:a16="http://schemas.microsoft.com/office/drawing/2014/main" id="{5482D67F-1686-D30F-17D6-027C5808A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746" y="4841161"/>
            <a:ext cx="969404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43669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18B57F7-C87F-A140-7486-372E607F626D}"/>
              </a:ext>
            </a:extLst>
          </p:cNvPr>
          <p:cNvSpPr/>
          <p:nvPr/>
        </p:nvSpPr>
        <p:spPr>
          <a:xfrm>
            <a:off x="11980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2416E8E2-D8D3-1A24-C488-B6FEA1E8DFFF}"/>
              </a:ext>
            </a:extLst>
          </p:cNvPr>
          <p:cNvSpPr/>
          <p:nvPr/>
        </p:nvSpPr>
        <p:spPr>
          <a:xfrm>
            <a:off x="39456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6001F8C9-E52D-4582-5DB9-69A47EF5A7CB}"/>
              </a:ext>
            </a:extLst>
          </p:cNvPr>
          <p:cNvSpPr/>
          <p:nvPr/>
        </p:nvSpPr>
        <p:spPr>
          <a:xfrm>
            <a:off x="1070843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52EAB783-479A-A3B9-4AC6-AE3C7FB70307}"/>
              </a:ext>
            </a:extLst>
          </p:cNvPr>
          <p:cNvSpPr/>
          <p:nvPr/>
        </p:nvSpPr>
        <p:spPr>
          <a:xfrm>
            <a:off x="1748705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3715BB69-FCC8-78E8-8AF5-6FD39ABFC897}"/>
              </a:ext>
            </a:extLst>
          </p:cNvPr>
          <p:cNvSpPr/>
          <p:nvPr/>
        </p:nvSpPr>
        <p:spPr>
          <a:xfrm>
            <a:off x="2424980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D38D012D-DE62-515E-BC9A-E216941610E1}"/>
              </a:ext>
            </a:extLst>
          </p:cNvPr>
          <p:cNvSpPr/>
          <p:nvPr/>
        </p:nvSpPr>
        <p:spPr>
          <a:xfrm>
            <a:off x="310284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4FCA7675-8ACD-4689-8A9A-64DE4652C1FD}"/>
              </a:ext>
            </a:extLst>
          </p:cNvPr>
          <p:cNvSpPr/>
          <p:nvPr/>
        </p:nvSpPr>
        <p:spPr>
          <a:xfrm>
            <a:off x="-1096095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29A245DE-AC1D-D363-56DD-67BC77BA7696}"/>
              </a:ext>
            </a:extLst>
          </p:cNvPr>
          <p:cNvSpPr/>
          <p:nvPr/>
        </p:nvSpPr>
        <p:spPr>
          <a:xfrm>
            <a:off x="114848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72150E6B-DC34-C9D3-FF1C-757F07694078}"/>
              </a:ext>
            </a:extLst>
          </p:cNvPr>
          <p:cNvSpPr/>
          <p:nvPr/>
        </p:nvSpPr>
        <p:spPr>
          <a:xfrm>
            <a:off x="1137371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D2DDCD92-0AB4-7696-E865-ADB857F69E89}"/>
              </a:ext>
            </a:extLst>
          </p:cNvPr>
          <p:cNvSpPr/>
          <p:nvPr/>
        </p:nvSpPr>
        <p:spPr>
          <a:xfrm>
            <a:off x="1126259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B27401DC-24B4-2D43-F574-8ACCBCAE81F2}"/>
              </a:ext>
            </a:extLst>
          </p:cNvPr>
          <p:cNvSpPr/>
          <p:nvPr/>
        </p:nvSpPr>
        <p:spPr>
          <a:xfrm>
            <a:off x="1114988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5B5DD653-FFEF-AA7B-4477-04926C5B4924}"/>
              </a:ext>
            </a:extLst>
          </p:cNvPr>
          <p:cNvSpPr/>
          <p:nvPr/>
        </p:nvSpPr>
        <p:spPr>
          <a:xfrm>
            <a:off x="1103875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F83F30F3-7696-C261-45F3-06255ECC6279}"/>
              </a:ext>
            </a:extLst>
          </p:cNvPr>
          <p:cNvSpPr/>
          <p:nvPr/>
        </p:nvSpPr>
        <p:spPr>
          <a:xfrm>
            <a:off x="1092763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12122EF9-7C5F-9CD2-5B2C-39629D056F51}"/>
              </a:ext>
            </a:extLst>
          </p:cNvPr>
          <p:cNvSpPr/>
          <p:nvPr/>
        </p:nvSpPr>
        <p:spPr>
          <a:xfrm>
            <a:off x="1081650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ECAFA966-A0C9-5B35-D0C7-8038BD564AFB}"/>
              </a:ext>
            </a:extLst>
          </p:cNvPr>
          <p:cNvSpPr/>
          <p:nvPr/>
        </p:nvSpPr>
        <p:spPr>
          <a:xfrm>
            <a:off x="1070379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F7534635-53BF-3DA1-9017-A2BFB5C264A3}"/>
              </a:ext>
            </a:extLst>
          </p:cNvPr>
          <p:cNvSpPr/>
          <p:nvPr/>
        </p:nvSpPr>
        <p:spPr>
          <a:xfrm>
            <a:off x="1059266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3EE8E3E6-2AC7-A239-6490-BAA6701A9FCA}"/>
              </a:ext>
            </a:extLst>
          </p:cNvPr>
          <p:cNvSpPr/>
          <p:nvPr/>
        </p:nvSpPr>
        <p:spPr>
          <a:xfrm>
            <a:off x="1048154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CD34B915-1EBB-3849-215E-A9221016E4FA}"/>
              </a:ext>
            </a:extLst>
          </p:cNvPr>
          <p:cNvSpPr/>
          <p:nvPr/>
        </p:nvSpPr>
        <p:spPr>
          <a:xfrm>
            <a:off x="1036883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44784F77-4C29-0E42-83D5-B90359D41BA5}"/>
              </a:ext>
            </a:extLst>
          </p:cNvPr>
          <p:cNvSpPr/>
          <p:nvPr/>
        </p:nvSpPr>
        <p:spPr>
          <a:xfrm>
            <a:off x="1025770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BD0A7BFE-FFC0-53C4-2C15-B07255237478}"/>
              </a:ext>
            </a:extLst>
          </p:cNvPr>
          <p:cNvSpPr/>
          <p:nvPr/>
        </p:nvSpPr>
        <p:spPr>
          <a:xfrm>
            <a:off x="1014658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7A9C0672-EF54-DFAB-EA53-EEC0DE7AD11E}"/>
              </a:ext>
            </a:extLst>
          </p:cNvPr>
          <p:cNvSpPr/>
          <p:nvPr/>
        </p:nvSpPr>
        <p:spPr>
          <a:xfrm>
            <a:off x="1003545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71610DC6-595E-0F23-32AB-A9E569AE6D56}"/>
              </a:ext>
            </a:extLst>
          </p:cNvPr>
          <p:cNvSpPr/>
          <p:nvPr/>
        </p:nvSpPr>
        <p:spPr>
          <a:xfrm>
            <a:off x="99227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3B734A37-F2EE-A742-09E8-BB68E901FD5E}"/>
              </a:ext>
            </a:extLst>
          </p:cNvPr>
          <p:cNvSpPr/>
          <p:nvPr/>
        </p:nvSpPr>
        <p:spPr>
          <a:xfrm>
            <a:off x="981161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4575D71E-66DF-93F9-C9A8-65E3752FBBE5}"/>
              </a:ext>
            </a:extLst>
          </p:cNvPr>
          <p:cNvSpPr/>
          <p:nvPr/>
        </p:nvSpPr>
        <p:spPr>
          <a:xfrm>
            <a:off x="970049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F53D2CCA-D616-6519-4CE0-C359A050928A}"/>
              </a:ext>
            </a:extLst>
          </p:cNvPr>
          <p:cNvSpPr/>
          <p:nvPr/>
        </p:nvSpPr>
        <p:spPr>
          <a:xfrm>
            <a:off x="958778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66B6BF7B-933F-36F3-4AAF-70D7056134F6}"/>
              </a:ext>
            </a:extLst>
          </p:cNvPr>
          <p:cNvSpPr/>
          <p:nvPr/>
        </p:nvSpPr>
        <p:spPr>
          <a:xfrm>
            <a:off x="947665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31FE6CF2-A380-D6C9-B37E-F394BE964E8D}"/>
              </a:ext>
            </a:extLst>
          </p:cNvPr>
          <p:cNvSpPr/>
          <p:nvPr/>
        </p:nvSpPr>
        <p:spPr>
          <a:xfrm>
            <a:off x="936553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C933433B-4609-9E96-F495-4BED671CDD38}"/>
              </a:ext>
            </a:extLst>
          </p:cNvPr>
          <p:cNvSpPr/>
          <p:nvPr/>
        </p:nvSpPr>
        <p:spPr>
          <a:xfrm>
            <a:off x="925440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E1D2F03F-5254-A356-EA0F-4F7A3994F3C3}"/>
              </a:ext>
            </a:extLst>
          </p:cNvPr>
          <p:cNvSpPr/>
          <p:nvPr/>
        </p:nvSpPr>
        <p:spPr>
          <a:xfrm>
            <a:off x="914169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E6693C9D-71C8-135A-F2C7-6A0651A493BC}"/>
              </a:ext>
            </a:extLst>
          </p:cNvPr>
          <p:cNvSpPr/>
          <p:nvPr/>
        </p:nvSpPr>
        <p:spPr>
          <a:xfrm>
            <a:off x="903056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A355B5A8-15A5-B8C4-7A65-76BCD7F2072B}"/>
              </a:ext>
            </a:extLst>
          </p:cNvPr>
          <p:cNvSpPr/>
          <p:nvPr/>
        </p:nvSpPr>
        <p:spPr>
          <a:xfrm>
            <a:off x="891944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25C4267B-D4E3-64E1-FDAC-EFAD1AD0EDB7}"/>
              </a:ext>
            </a:extLst>
          </p:cNvPr>
          <p:cNvSpPr/>
          <p:nvPr/>
        </p:nvSpPr>
        <p:spPr>
          <a:xfrm>
            <a:off x="880673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0362AFA6-ECC1-E36F-2CC0-04D83C052DDD}"/>
              </a:ext>
            </a:extLst>
          </p:cNvPr>
          <p:cNvSpPr/>
          <p:nvPr/>
        </p:nvSpPr>
        <p:spPr>
          <a:xfrm>
            <a:off x="869560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95099195-9A3A-BA65-FA87-656AC3DD7670}"/>
              </a:ext>
            </a:extLst>
          </p:cNvPr>
          <p:cNvSpPr/>
          <p:nvPr/>
        </p:nvSpPr>
        <p:spPr>
          <a:xfrm>
            <a:off x="858448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9E1B40EB-CF6B-1568-D269-95A855D39E08}"/>
              </a:ext>
            </a:extLst>
          </p:cNvPr>
          <p:cNvSpPr/>
          <p:nvPr/>
        </p:nvSpPr>
        <p:spPr>
          <a:xfrm>
            <a:off x="847176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5F78D231-B98D-9B4D-4C43-281251A3D3A9}"/>
              </a:ext>
            </a:extLst>
          </p:cNvPr>
          <p:cNvSpPr/>
          <p:nvPr/>
        </p:nvSpPr>
        <p:spPr>
          <a:xfrm>
            <a:off x="83606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0594DBC1-20D4-FF89-68D2-4400402FE7E5}"/>
              </a:ext>
            </a:extLst>
          </p:cNvPr>
          <p:cNvSpPr/>
          <p:nvPr/>
        </p:nvSpPr>
        <p:spPr>
          <a:xfrm>
            <a:off x="824951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084E70D6-B841-BDA9-478D-D620D0394311}"/>
              </a:ext>
            </a:extLst>
          </p:cNvPr>
          <p:cNvCxnSpPr/>
          <p:nvPr/>
        </p:nvCxnSpPr>
        <p:spPr>
          <a:xfrm>
            <a:off x="6226813" y="2799556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DCDE96AD-5279-CF51-4660-CCFCD9B804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8401" y="2809505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2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82FFB28E-D7A2-A781-89EE-985D6A1E9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2373" y="2799556"/>
            <a:ext cx="441659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600" b="1" noProof="1">
                <a:solidFill>
                  <a:schemeClr val="bg1"/>
                </a:solidFill>
                <a:latin typeface="微软雅黑" pitchFamily="34" charset="-122"/>
              </a:rPr>
              <a:t>查看表结构</a:t>
            </a:r>
          </a:p>
        </p:txBody>
      </p:sp>
    </p:spTree>
    <p:extLst>
      <p:ext uri="{BB962C8B-B14F-4D97-AF65-F5344CB8AC3E}">
        <p14:creationId xmlns:p14="http://schemas.microsoft.com/office/powerpoint/2010/main" val="116180517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A7E2D1E-6265-D0DA-EE28-9494F88DA1F3}"/>
              </a:ext>
            </a:extLst>
          </p:cNvPr>
          <p:cNvSpPr/>
          <p:nvPr/>
        </p:nvSpPr>
        <p:spPr>
          <a:xfrm>
            <a:off x="359039" y="3182390"/>
            <a:ext cx="9871788" cy="48557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A511B2E4-E1B0-20A7-71F9-CE22B3EA6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6936" y="3210383"/>
            <a:ext cx="6968444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DESCRIBE table_name;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4C0447E9-9567-12FA-C055-3CC7588F49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8589" y="2075713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查看表基本结构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1D3EF8E-6A10-EDB1-5EBC-D24A3DCF030A}"/>
              </a:ext>
            </a:extLst>
          </p:cNvPr>
          <p:cNvGrpSpPr/>
          <p:nvPr/>
        </p:nvGrpSpPr>
        <p:grpSpPr>
          <a:xfrm>
            <a:off x="395289" y="1988401"/>
            <a:ext cx="1003300" cy="722312"/>
            <a:chOff x="877888" y="1586140"/>
            <a:chExt cx="1003300" cy="722312"/>
          </a:xfrm>
        </p:grpSpPr>
        <p:sp>
          <p:nvSpPr>
            <p:cNvPr id="19" name="íṩľíḍè-Freeform: Shape 9">
              <a:extLst>
                <a:ext uri="{FF2B5EF4-FFF2-40B4-BE49-F238E27FC236}">
                  <a16:creationId xmlns:a16="http://schemas.microsoft.com/office/drawing/2014/main" id="{FE8B33ED-DE2B-5620-BC24-82198E745B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íṩľíḍè-Oval 10">
              <a:extLst>
                <a:ext uri="{FF2B5EF4-FFF2-40B4-BE49-F238E27FC236}">
                  <a16:creationId xmlns:a16="http://schemas.microsoft.com/office/drawing/2014/main" id="{4D93ABE6-E664-45B1-F014-26A31E0E0DE9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34DC1E4D-91C4-1AF0-C0AF-F15FBAA40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890" y="2633832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查看表结构的关键字为</a:t>
            </a:r>
            <a:r>
              <a:rPr lang="en-US" altLang="zh-CN"/>
              <a:t>DESCRIBE</a:t>
            </a:r>
            <a:r>
              <a:rPr lang="zh-CN" altLang="en-US"/>
              <a:t>，语法形式如下：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E445DEF-B11B-0FBE-5F2F-F7900C8AE9E7}"/>
              </a:ext>
            </a:extLst>
          </p:cNvPr>
          <p:cNvGrpSpPr/>
          <p:nvPr/>
        </p:nvGrpSpPr>
        <p:grpSpPr>
          <a:xfrm>
            <a:off x="302207" y="1178422"/>
            <a:ext cx="10850465" cy="738069"/>
            <a:chOff x="812799" y="1540928"/>
            <a:chExt cx="10850465" cy="1308695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2A80724-3523-973F-1690-4FA56C624C27}"/>
                </a:ext>
              </a:extLst>
            </p:cNvPr>
            <p:cNvGrpSpPr/>
            <p:nvPr/>
          </p:nvGrpSpPr>
          <p:grpSpPr>
            <a:xfrm>
              <a:off x="812799" y="1540928"/>
              <a:ext cx="10850465" cy="1308695"/>
              <a:chOff x="812799" y="1508963"/>
              <a:chExt cx="10850465" cy="1658273"/>
            </a:xfrm>
          </p:grpSpPr>
          <p:sp>
            <p:nvSpPr>
              <p:cNvPr id="17" name="íṩľíḍè-圆角矩形 61">
                <a:extLst>
                  <a:ext uri="{FF2B5EF4-FFF2-40B4-BE49-F238E27FC236}">
                    <a16:creationId xmlns:a16="http://schemas.microsoft.com/office/drawing/2014/main" id="{29E221CC-2CC8-FACD-730A-26548B6D2E6E}"/>
                  </a:ext>
                </a:extLst>
              </p:cNvPr>
              <p:cNvSpPr/>
              <p:nvPr/>
            </p:nvSpPr>
            <p:spPr>
              <a:xfrm>
                <a:off x="812799" y="1508963"/>
                <a:ext cx="10850465" cy="1658273"/>
              </a:xfrm>
              <a:prstGeom prst="roundRect">
                <a:avLst>
                  <a:gd name="adj" fmla="val 3485"/>
                </a:avLst>
              </a:prstGeom>
              <a:solidFill>
                <a:schemeClr val="accent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Ctr="1">
                <a:norm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buFontTx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8" name="íṩľíḍè-圆角矩形 61">
                <a:extLst>
                  <a:ext uri="{FF2B5EF4-FFF2-40B4-BE49-F238E27FC236}">
                    <a16:creationId xmlns:a16="http://schemas.microsoft.com/office/drawing/2014/main" id="{8C49794A-96F4-120B-751C-5A6EF5091217}"/>
                  </a:ext>
                </a:extLst>
              </p:cNvPr>
              <p:cNvSpPr/>
              <p:nvPr/>
            </p:nvSpPr>
            <p:spPr>
              <a:xfrm>
                <a:off x="906109" y="1572466"/>
                <a:ext cx="10650298" cy="1527324"/>
              </a:xfrm>
              <a:prstGeom prst="roundRect">
                <a:avLst>
                  <a:gd name="adj" fmla="val 348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Ctr="1">
                <a:normAutofit fontScale="92500" lnSpcReduction="10000"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buFontTx/>
                  <a:buNone/>
                  <a:defRPr/>
                </a:pPr>
                <a:endParaRPr lang="zh-CN" altLang="en-US" noProof="1"/>
              </a:p>
            </p:txBody>
          </p:sp>
        </p:grpSp>
        <p:sp>
          <p:nvSpPr>
            <p:cNvPr id="16" name="文本框 41">
              <a:extLst>
                <a:ext uri="{FF2B5EF4-FFF2-40B4-BE49-F238E27FC236}">
                  <a16:creationId xmlns:a16="http://schemas.microsoft.com/office/drawing/2014/main" id="{35F36897-6757-BEE3-4531-96C73A1270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8376" y="1807285"/>
              <a:ext cx="10356981" cy="737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just" eaLnBrk="1" hangingPunct="1">
                <a:lnSpc>
                  <a:spcPts val="2800"/>
                </a:lnSpc>
              </a:pPr>
              <a:r>
                <a:rPr lang="zh-CN" altLang="en-US"/>
                <a:t>数据表创建完成后，可以通过</a:t>
              </a:r>
              <a:r>
                <a:rPr lang="zh-CN" altLang="en-US">
                  <a:solidFill>
                    <a:srgbClr val="FF0000"/>
                  </a:solidFill>
                </a:rPr>
                <a:t>查看表结构</a:t>
              </a:r>
              <a:r>
                <a:rPr lang="zh-CN" altLang="en-US"/>
                <a:t>或者</a:t>
              </a:r>
              <a:r>
                <a:rPr lang="zh-CN" altLang="en-US">
                  <a:solidFill>
                    <a:srgbClr val="FF0000"/>
                  </a:solidFill>
                </a:rPr>
                <a:t>建表语句</a:t>
              </a:r>
              <a:r>
                <a:rPr lang="zh-CN" altLang="en-US"/>
                <a:t>，来确认表的定义是否正确。</a:t>
              </a: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4A8681AE-7678-7960-7D05-4F4EA3F38742}"/>
              </a:ext>
            </a:extLst>
          </p:cNvPr>
          <p:cNvSpPr/>
          <p:nvPr/>
        </p:nvSpPr>
        <p:spPr>
          <a:xfrm>
            <a:off x="510041" y="4110653"/>
            <a:ext cx="9753657" cy="267209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C29975CC-EB34-6632-5063-1CAF376D2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320" y="4095760"/>
            <a:ext cx="10796473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DESCRIBE goods;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+--------------+------------------------------+-------------+-------+---------+--------------------------+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Field   	| Type		| Null	| Key | Default | Extra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+--------------+------------------------------+-------------+-------+---------+--------------------------+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	| int(11)		| NO	| PRI  | NULL   | auto_increment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type	| varchar(30)	| NO	|         | NULL   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name	| varchar(30)	| YES	| UNI  | NULL   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price	| decimal(7,2) unsigned| YES	|         | NULL   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num	| int(11)          	| YES	|         | 0	     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|add_time	| datetime             	| YES	|         | NULL   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+--------------+------------------------------+-------------+-------+----------+-------------------------+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6 rows in set (0.09 sec)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413517C-BFA5-99C5-AE21-305CED942B4F}"/>
              </a:ext>
            </a:extLst>
          </p:cNvPr>
          <p:cNvGrpSpPr/>
          <p:nvPr/>
        </p:nvGrpSpPr>
        <p:grpSpPr>
          <a:xfrm>
            <a:off x="355601" y="3572550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EA2FC0A-D7F7-FD4A-2BEC-E3227775356A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4" name="圆角矩形 17">
              <a:extLst>
                <a:ext uri="{FF2B5EF4-FFF2-40B4-BE49-F238E27FC236}">
                  <a16:creationId xmlns:a16="http://schemas.microsoft.com/office/drawing/2014/main" id="{706C7B6A-EAA7-B654-2487-65E1E0E046AB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例4】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2" name="文本框 36">
            <a:extLst>
              <a:ext uri="{FF2B5EF4-FFF2-40B4-BE49-F238E27FC236}">
                <a16:creationId xmlns:a16="http://schemas.microsoft.com/office/drawing/2014/main" id="{97232E77-EF0A-4FE1-524A-5DCF8FEF53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5588" y="3689390"/>
            <a:ext cx="80721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DESCRIBE</a:t>
            </a:r>
            <a:r>
              <a:rPr lang="zh-CN" altLang="en-US"/>
              <a:t>语句，查看</a:t>
            </a:r>
            <a:r>
              <a:rPr lang="en-US" altLang="zh-CN"/>
              <a:t>goods</a:t>
            </a:r>
            <a:r>
              <a:rPr lang="zh-CN" altLang="en-US"/>
              <a:t>表结构，效果如下所示。</a:t>
            </a:r>
          </a:p>
        </p:txBody>
      </p:sp>
    </p:spTree>
    <p:extLst>
      <p:ext uri="{BB962C8B-B14F-4D97-AF65-F5344CB8AC3E}">
        <p14:creationId xmlns:p14="http://schemas.microsoft.com/office/powerpoint/2010/main" val="225151217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B8BBD95-2CFD-DDF1-BF31-FF47B1CE1DA7}"/>
              </a:ext>
            </a:extLst>
          </p:cNvPr>
          <p:cNvSpPr/>
          <p:nvPr/>
        </p:nvSpPr>
        <p:spPr>
          <a:xfrm>
            <a:off x="799569" y="2388423"/>
            <a:ext cx="9871788" cy="48557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DE3F584C-21B5-DE55-6C50-B6111D2C2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466" y="2416416"/>
            <a:ext cx="6968444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SHOW CREATE TABLE table_name \G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65329688-C345-1CB0-EC56-4299EED91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9119" y="1281746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查看建表语句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6F8864-766B-D9F9-972B-4F51E28C7B44}"/>
              </a:ext>
            </a:extLst>
          </p:cNvPr>
          <p:cNvGrpSpPr/>
          <p:nvPr/>
        </p:nvGrpSpPr>
        <p:grpSpPr>
          <a:xfrm>
            <a:off x="835819" y="1194434"/>
            <a:ext cx="1003300" cy="722312"/>
            <a:chOff x="877888" y="1586140"/>
            <a:chExt cx="1003300" cy="722312"/>
          </a:xfrm>
        </p:grpSpPr>
        <p:sp>
          <p:nvSpPr>
            <p:cNvPr id="14" name="íṩľíḍè-Freeform: Shape 9">
              <a:extLst>
                <a:ext uri="{FF2B5EF4-FFF2-40B4-BE49-F238E27FC236}">
                  <a16:creationId xmlns:a16="http://schemas.microsoft.com/office/drawing/2014/main" id="{3E2E1B34-F45F-F002-204C-C3DC778B25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íṩľíḍè-Oval 10">
              <a:extLst>
                <a:ext uri="{FF2B5EF4-FFF2-40B4-BE49-F238E27FC236}">
                  <a16:creationId xmlns:a16="http://schemas.microsoft.com/office/drawing/2014/main" id="{D16E6437-A11E-449A-0B57-6A48020E716B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C1EB16CB-6B3C-40F5-F651-D9B1CF93D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420" y="1839865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使用</a:t>
            </a:r>
            <a:r>
              <a:rPr lang="en-US" altLang="zh-CN"/>
              <a:t>SHOW CREATE TABLE</a:t>
            </a:r>
            <a:r>
              <a:rPr lang="zh-CN" altLang="en-US"/>
              <a:t>语句可以查看表的建表语句，语法形式如下：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CAED2F8-9628-57B9-1B74-127B6FB34A06}"/>
              </a:ext>
            </a:extLst>
          </p:cNvPr>
          <p:cNvSpPr/>
          <p:nvPr/>
        </p:nvSpPr>
        <p:spPr>
          <a:xfrm>
            <a:off x="950571" y="3456652"/>
            <a:ext cx="9753657" cy="32429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8D8B4F6A-DFB1-812A-E25B-D9143008F3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850" y="3553730"/>
            <a:ext cx="8874367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SHOW CREATE TABLE goods \G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*************************** 1. row ***************************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Table: goods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Create Table: CREATE TABLE `goods` (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`id` int(11) NOT NULL AUTO_INCREMENT,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`type` varchar(30) NOT NULL,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`name` varchar(30) DEFAULT NULL,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`price` decimal(7,2) unsigned DEFAULT NULL,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`num` int(11) DEFAULT '0',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`add_time` datetime DEFAULT NULL,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PRIMARY KEY (`id`),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UNIQUE KEY `name` (`name`)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) ENGINE=InnoDB DEFAULT CHARSET=utf8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(0.02 sec)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5684B51-0EEB-77C6-A14D-89AD7ACCFDA0}"/>
              </a:ext>
            </a:extLst>
          </p:cNvPr>
          <p:cNvGrpSpPr/>
          <p:nvPr/>
        </p:nvGrpSpPr>
        <p:grpSpPr>
          <a:xfrm>
            <a:off x="796131" y="2862562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4137EBE-1004-EB46-2E3A-2EE5E8E81D5B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17">
              <a:extLst>
                <a:ext uri="{FF2B5EF4-FFF2-40B4-BE49-F238E27FC236}">
                  <a16:creationId xmlns:a16="http://schemas.microsoft.com/office/drawing/2014/main" id="{C62B11E2-311A-9A5D-F08F-E18C0E4766B1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例5】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1" name="文本框 36">
            <a:extLst>
              <a:ext uri="{FF2B5EF4-FFF2-40B4-BE49-F238E27FC236}">
                <a16:creationId xmlns:a16="http://schemas.microsoft.com/office/drawing/2014/main" id="{728C8A71-0021-292B-2272-103CF36D5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6118" y="2979402"/>
            <a:ext cx="80721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SHOW CREATE TABLE</a:t>
            </a:r>
            <a:r>
              <a:rPr lang="zh-CN" altLang="en-US"/>
              <a:t>语句，查看</a:t>
            </a:r>
            <a:r>
              <a:rPr lang="en-US" altLang="zh-CN"/>
              <a:t>goods</a:t>
            </a:r>
            <a:r>
              <a:rPr lang="zh-CN" altLang="en-US"/>
              <a:t>表的建表语句，效果如下所示。</a:t>
            </a:r>
          </a:p>
        </p:txBody>
      </p:sp>
    </p:spTree>
    <p:extLst>
      <p:ext uri="{BB962C8B-B14F-4D97-AF65-F5344CB8AC3E}">
        <p14:creationId xmlns:p14="http://schemas.microsoft.com/office/powerpoint/2010/main" val="424215246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>
            <a:extLst>
              <a:ext uri="{FF2B5EF4-FFF2-40B4-BE49-F238E27FC236}">
                <a16:creationId xmlns:a16="http://schemas.microsoft.com/office/drawing/2014/main" id="{2D2B2198-13EA-277F-600D-3A2F071F22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9275" y="1143305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查看表基本结构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282FFCC-4904-A088-5AF0-6BE452A490BD}"/>
              </a:ext>
            </a:extLst>
          </p:cNvPr>
          <p:cNvGrpSpPr/>
          <p:nvPr/>
        </p:nvGrpSpPr>
        <p:grpSpPr>
          <a:xfrm>
            <a:off x="815975" y="1055993"/>
            <a:ext cx="1003300" cy="722312"/>
            <a:chOff x="877888" y="1586140"/>
            <a:chExt cx="1003300" cy="722312"/>
          </a:xfrm>
        </p:grpSpPr>
        <p:sp>
          <p:nvSpPr>
            <p:cNvPr id="7" name="íṩľíḍè-Freeform: Shape 9">
              <a:extLst>
                <a:ext uri="{FF2B5EF4-FFF2-40B4-BE49-F238E27FC236}">
                  <a16:creationId xmlns:a16="http://schemas.microsoft.com/office/drawing/2014/main" id="{954B1B15-5A7D-111F-FC73-4F2F9A95F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íṩľíḍè-Oval 10">
              <a:extLst>
                <a:ext uri="{FF2B5EF4-FFF2-40B4-BE49-F238E27FC236}">
                  <a16:creationId xmlns:a16="http://schemas.microsoft.com/office/drawing/2014/main" id="{2DB31B9E-4335-D66F-2FCC-FF8FB0B97D61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5" name="文本框 41">
            <a:extLst>
              <a:ext uri="{FF2B5EF4-FFF2-40B4-BE49-F238E27FC236}">
                <a16:creationId xmlns:a16="http://schemas.microsoft.com/office/drawing/2014/main" id="{AC162F22-99E1-A75B-7701-CFF213518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576" y="1785403"/>
            <a:ext cx="10504879" cy="1134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 dirty="0"/>
              <a:t>启动</a:t>
            </a:r>
            <a:r>
              <a:rPr lang="en-US" altLang="zh-CN" dirty="0" err="1"/>
              <a:t>Navicat</a:t>
            </a:r>
            <a:r>
              <a:rPr lang="en-US" altLang="zh-CN" dirty="0"/>
              <a:t> for MySQL</a:t>
            </a:r>
            <a:r>
              <a:rPr lang="zh-CN" altLang="en-US" dirty="0"/>
              <a:t>并连接</a:t>
            </a:r>
            <a:r>
              <a:rPr lang="en-US" altLang="zh-CN" dirty="0"/>
              <a:t>MySQL</a:t>
            </a:r>
            <a:r>
              <a:rPr lang="zh-CN" altLang="en-US" dirty="0"/>
              <a:t>后，双击打开</a:t>
            </a:r>
            <a:r>
              <a:rPr lang="en-US" altLang="zh-CN" dirty="0"/>
              <a:t>localhost_3306</a:t>
            </a:r>
            <a:r>
              <a:rPr lang="zh-CN" altLang="en-US" dirty="0"/>
              <a:t>连接，然后双击选择</a:t>
            </a:r>
            <a:r>
              <a:rPr lang="en-US" altLang="zh-CN" dirty="0" err="1"/>
              <a:t>db_shop</a:t>
            </a:r>
            <a:r>
              <a:rPr lang="zh-CN" altLang="en-US" dirty="0"/>
              <a:t>数据库，系统会在右侧“对象”选项卡中打开数据表列表，选中要查看的</a:t>
            </a:r>
            <a:r>
              <a:rPr lang="en-US" altLang="zh-CN" dirty="0"/>
              <a:t>goods</a:t>
            </a:r>
            <a:r>
              <a:rPr lang="zh-CN" altLang="en-US" dirty="0"/>
              <a:t>表，单击“设计表”按钮，即可查看数据表结构，如图</a:t>
            </a:r>
            <a:r>
              <a:rPr lang="en-US" altLang="zh-CN" dirty="0"/>
              <a:t>9</a:t>
            </a:r>
            <a:r>
              <a:rPr lang="zh-CN" altLang="en-US" dirty="0"/>
              <a:t>所示。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D75BDD8-80A7-D8D1-6CBE-DD4E90F60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911" y="2994336"/>
            <a:ext cx="6308207" cy="3750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695045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E02640A-E46F-477F-EA41-F101916C1535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5ED18056-A0E2-660F-2BDF-FDADEBFFB756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73237C46-98EB-516E-8A6B-C79BE3EBB9CC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73A1B34B-B422-1EA1-7475-17DF9DA9A8E4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F31A1878-D99A-B903-CA05-1A405DF585D9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A21F0532-0528-4F9E-CAEF-FD8536560F03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CA04190C-9DA7-CD25-6C9F-6070E27A9990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DE154E51-9A1D-C28D-734E-AE6EFDD38CD4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1CAA7092-450D-0E4B-EA6B-0E81C87A9C47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82B2202F-02CC-C9D5-3724-12DFE290E7B0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2B320DD7-4A30-0393-9D9B-9CEFE74DBD69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3006345A-F4B3-98ED-75C9-AB80D785FE19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D39F5FC2-9833-1101-4597-B92DB89A2440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323B5682-7B2E-3E09-BF43-DF510AF9F548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7FCE705E-C237-DCFF-AD35-44556910FA3E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4637FF12-700D-23BA-3349-B34C38251EC5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5E646E34-147A-A123-D9EA-C2927AEEAF5A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776D917D-42F3-0134-9FFA-13E272A26763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C3C21558-B173-7821-8FBC-7407B1425302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2A83B7F1-4FB6-1EED-0FFD-D111971884A4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0B0ACCB8-4000-6FBE-C5A0-7C4E6C86447F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C82DFE03-61E9-ED66-09A3-A3CA3EB3814B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8827D62D-564D-1316-E628-8D9EF5063CC4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1D49926E-3BC9-3AC4-4EEE-CB04F0616CB1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63B991C9-EE38-2D91-65E5-A60C975ACBF1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F1F2BDD2-ED33-E246-C5F2-EB4304B08205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F0EF15D9-5239-C00F-BF7D-0044338C3149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072EC457-80D4-0A94-10D0-F29CBA8EE744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5D0748FA-996D-0440-9683-82B38E179F25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96415798-BBFA-1EB4-4980-A95F5200EC6A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67C50BB8-C8C7-31A5-DE03-38612E3FEA03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A927CC30-7B3A-5593-1C8E-9616E7545186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1D152F53-795F-56A8-6361-154C99084A46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6630AC9B-4511-FC7F-EAC5-6A40CFBC9125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0422C77D-7A89-5291-3EED-CA33CB1AA649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80B542D7-228B-DB84-940F-9DF07F6364B4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005468E1-00E9-E0E4-FC61-F0EA82E915DD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A08A8C4-CC0B-255B-455B-F6C8B79C726A}"/>
              </a:ext>
            </a:extLst>
          </p:cNvPr>
          <p:cNvCxnSpPr/>
          <p:nvPr/>
        </p:nvCxnSpPr>
        <p:spPr>
          <a:xfrm>
            <a:off x="6218108" y="2799556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2CA22352-C5C9-7CE6-9C88-EBC65DE701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9696" y="2809505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1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0E0A63CF-7686-F772-27DB-78D7686CF0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3668" y="2799556"/>
            <a:ext cx="441659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600" b="1" noProof="1">
                <a:solidFill>
                  <a:schemeClr val="bg1"/>
                </a:solidFill>
                <a:latin typeface="微软雅黑" pitchFamily="34" charset="-122"/>
              </a:rPr>
              <a:t>创建数据表</a:t>
            </a:r>
          </a:p>
        </p:txBody>
      </p:sp>
    </p:spTree>
    <p:extLst>
      <p:ext uri="{BB962C8B-B14F-4D97-AF65-F5344CB8AC3E}">
        <p14:creationId xmlns:p14="http://schemas.microsoft.com/office/powerpoint/2010/main" val="4002211545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>
            <a:extLst>
              <a:ext uri="{FF2B5EF4-FFF2-40B4-BE49-F238E27FC236}">
                <a16:creationId xmlns:a16="http://schemas.microsoft.com/office/drawing/2014/main" id="{82F01257-87F2-FBBE-155B-EF3D8C049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9275" y="1125900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查看建表语句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11F1C06-BF19-A63A-212F-174D0473285C}"/>
              </a:ext>
            </a:extLst>
          </p:cNvPr>
          <p:cNvGrpSpPr/>
          <p:nvPr/>
        </p:nvGrpSpPr>
        <p:grpSpPr>
          <a:xfrm>
            <a:off x="815975" y="1038588"/>
            <a:ext cx="1003300" cy="722312"/>
            <a:chOff x="877888" y="1586140"/>
            <a:chExt cx="1003300" cy="722312"/>
          </a:xfrm>
        </p:grpSpPr>
        <p:sp>
          <p:nvSpPr>
            <p:cNvPr id="9" name="íṩľíḍè-Freeform: Shape 9">
              <a:extLst>
                <a:ext uri="{FF2B5EF4-FFF2-40B4-BE49-F238E27FC236}">
                  <a16:creationId xmlns:a16="http://schemas.microsoft.com/office/drawing/2014/main" id="{36C5A13C-BF1E-2ACC-760F-11CF27938B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íṩľíḍè-Oval 10">
              <a:extLst>
                <a:ext uri="{FF2B5EF4-FFF2-40B4-BE49-F238E27FC236}">
                  <a16:creationId xmlns:a16="http://schemas.microsoft.com/office/drawing/2014/main" id="{E0DED814-9E65-BE4F-12BC-84581560A331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5" name="文本框 41">
            <a:extLst>
              <a:ext uri="{FF2B5EF4-FFF2-40B4-BE49-F238E27FC236}">
                <a16:creationId xmlns:a16="http://schemas.microsoft.com/office/drawing/2014/main" id="{8C3FF654-B60D-1DEC-633E-CCE6099341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576" y="1767998"/>
            <a:ext cx="10504879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 dirty="0"/>
              <a:t>进入数据表列表页面后，右击要查看的</a:t>
            </a:r>
            <a:r>
              <a:rPr lang="en-US" altLang="zh-CN" dirty="0"/>
              <a:t>goods</a:t>
            </a:r>
            <a:r>
              <a:rPr lang="zh-CN" altLang="en-US" dirty="0"/>
              <a:t>表，在弹出的快捷菜单中选择“对象信息”，表下方会出现“常规”和“</a:t>
            </a:r>
            <a:r>
              <a:rPr lang="en-US" altLang="zh-CN" dirty="0"/>
              <a:t>DDL”</a:t>
            </a:r>
            <a:r>
              <a:rPr lang="zh-CN" altLang="en-US" dirty="0"/>
              <a:t>选项卡，单击“</a:t>
            </a:r>
            <a:r>
              <a:rPr lang="en-US" altLang="zh-CN" dirty="0"/>
              <a:t>DDL”</a:t>
            </a:r>
            <a:r>
              <a:rPr lang="zh-CN" altLang="en-US" dirty="0"/>
              <a:t>切换到该选项卡，即可查看建表语句，如图</a:t>
            </a:r>
            <a:r>
              <a:rPr lang="en-US" altLang="zh-CN" dirty="0"/>
              <a:t>10</a:t>
            </a:r>
            <a:r>
              <a:rPr lang="zh-CN" altLang="en-US" dirty="0"/>
              <a:t>所示。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7E24618-0500-DE07-C683-327F9566B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545" y="2691670"/>
            <a:ext cx="7327025" cy="3711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53C9A746-242A-B6DD-743B-DE07057F9615}"/>
              </a:ext>
            </a:extLst>
          </p:cNvPr>
          <p:cNvSpPr/>
          <p:nvPr/>
        </p:nvSpPr>
        <p:spPr>
          <a:xfrm>
            <a:off x="4788796" y="6454358"/>
            <a:ext cx="191911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 sz="1400" dirty="0"/>
              <a:t>图</a:t>
            </a:r>
            <a:r>
              <a:rPr lang="en-US" altLang="zh-CN" sz="1400" dirty="0"/>
              <a:t>10  </a:t>
            </a:r>
            <a:r>
              <a:rPr lang="zh-CN" altLang="zh-CN" sz="1400" dirty="0"/>
              <a:t>查看表详细结构</a:t>
            </a:r>
            <a:endParaRPr lang="zh-CN" altLang="en-US" sz="1400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63014C7A-3282-0DE7-893F-88E213944E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2115" y="4603004"/>
            <a:ext cx="501196" cy="238852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endParaRPr lang="zh-CN" altLang="en-US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57099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3A82A20-BA32-ACF3-398C-8FB6897B1D54}"/>
              </a:ext>
            </a:extLst>
          </p:cNvPr>
          <p:cNvSpPr/>
          <p:nvPr/>
        </p:nvSpPr>
        <p:spPr>
          <a:xfrm>
            <a:off x="11980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34B2E4DE-A391-46DF-4CF5-77C186A5EBB0}"/>
              </a:ext>
            </a:extLst>
          </p:cNvPr>
          <p:cNvSpPr/>
          <p:nvPr/>
        </p:nvSpPr>
        <p:spPr>
          <a:xfrm>
            <a:off x="39456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EBE0C3F2-5EB3-1A78-59D8-D4E2E4AF8CC9}"/>
              </a:ext>
            </a:extLst>
          </p:cNvPr>
          <p:cNvSpPr/>
          <p:nvPr/>
        </p:nvSpPr>
        <p:spPr>
          <a:xfrm>
            <a:off x="1070843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8878F09D-E0B4-8C21-2C20-B34AD73A98A0}"/>
              </a:ext>
            </a:extLst>
          </p:cNvPr>
          <p:cNvSpPr/>
          <p:nvPr/>
        </p:nvSpPr>
        <p:spPr>
          <a:xfrm>
            <a:off x="1748705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8C460DA9-1C3D-4EA9-BC7C-8E15DCC48616}"/>
              </a:ext>
            </a:extLst>
          </p:cNvPr>
          <p:cNvSpPr/>
          <p:nvPr/>
        </p:nvSpPr>
        <p:spPr>
          <a:xfrm>
            <a:off x="2424980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9C3375CC-06E4-7673-B823-BB509EE90006}"/>
              </a:ext>
            </a:extLst>
          </p:cNvPr>
          <p:cNvSpPr/>
          <p:nvPr/>
        </p:nvSpPr>
        <p:spPr>
          <a:xfrm>
            <a:off x="310284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43797800-97DE-FFC1-28AD-E2E928FB9B87}"/>
              </a:ext>
            </a:extLst>
          </p:cNvPr>
          <p:cNvSpPr/>
          <p:nvPr/>
        </p:nvSpPr>
        <p:spPr>
          <a:xfrm>
            <a:off x="-1096095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2A83AC4E-74CD-813F-9A69-E3D477BE9BD2}"/>
              </a:ext>
            </a:extLst>
          </p:cNvPr>
          <p:cNvSpPr/>
          <p:nvPr/>
        </p:nvSpPr>
        <p:spPr>
          <a:xfrm>
            <a:off x="114848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47B4272E-8438-4389-03C0-AB829FB3B31A}"/>
              </a:ext>
            </a:extLst>
          </p:cNvPr>
          <p:cNvSpPr/>
          <p:nvPr/>
        </p:nvSpPr>
        <p:spPr>
          <a:xfrm>
            <a:off x="1137371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4849B85C-07FC-F973-EFF2-A13270B3D0DF}"/>
              </a:ext>
            </a:extLst>
          </p:cNvPr>
          <p:cNvSpPr/>
          <p:nvPr/>
        </p:nvSpPr>
        <p:spPr>
          <a:xfrm>
            <a:off x="1126259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6C937163-7BBF-CD11-850B-2571095E43D0}"/>
              </a:ext>
            </a:extLst>
          </p:cNvPr>
          <p:cNvSpPr/>
          <p:nvPr/>
        </p:nvSpPr>
        <p:spPr>
          <a:xfrm>
            <a:off x="1114988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78E202AD-533C-067A-6132-3A063FD5C45D}"/>
              </a:ext>
            </a:extLst>
          </p:cNvPr>
          <p:cNvSpPr/>
          <p:nvPr/>
        </p:nvSpPr>
        <p:spPr>
          <a:xfrm>
            <a:off x="1103875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87B72DBE-A705-AE7A-A468-5D463A05A939}"/>
              </a:ext>
            </a:extLst>
          </p:cNvPr>
          <p:cNvSpPr/>
          <p:nvPr/>
        </p:nvSpPr>
        <p:spPr>
          <a:xfrm>
            <a:off x="1092763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DF3D90A6-8561-6E59-5B8C-30EF01B1636A}"/>
              </a:ext>
            </a:extLst>
          </p:cNvPr>
          <p:cNvSpPr/>
          <p:nvPr/>
        </p:nvSpPr>
        <p:spPr>
          <a:xfrm>
            <a:off x="1081650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CC2471A5-0B1B-6184-8DEA-B6904CB7B715}"/>
              </a:ext>
            </a:extLst>
          </p:cNvPr>
          <p:cNvSpPr/>
          <p:nvPr/>
        </p:nvSpPr>
        <p:spPr>
          <a:xfrm>
            <a:off x="1070379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F14C0FEF-2D25-B9E6-1773-C9F31FD06A80}"/>
              </a:ext>
            </a:extLst>
          </p:cNvPr>
          <p:cNvSpPr/>
          <p:nvPr/>
        </p:nvSpPr>
        <p:spPr>
          <a:xfrm>
            <a:off x="1059266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76D4E34F-9CE3-32DC-659C-2EABB84F1926}"/>
              </a:ext>
            </a:extLst>
          </p:cNvPr>
          <p:cNvSpPr/>
          <p:nvPr/>
        </p:nvSpPr>
        <p:spPr>
          <a:xfrm>
            <a:off x="1048154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47BC5BDB-B54F-F086-B7F3-5E33BC453970}"/>
              </a:ext>
            </a:extLst>
          </p:cNvPr>
          <p:cNvSpPr/>
          <p:nvPr/>
        </p:nvSpPr>
        <p:spPr>
          <a:xfrm>
            <a:off x="1036883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E441ACE8-5135-54F5-D518-6992608E31D2}"/>
              </a:ext>
            </a:extLst>
          </p:cNvPr>
          <p:cNvSpPr/>
          <p:nvPr/>
        </p:nvSpPr>
        <p:spPr>
          <a:xfrm>
            <a:off x="1025770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92EBD2AE-E3E0-2C9C-FC56-1A30625784B4}"/>
              </a:ext>
            </a:extLst>
          </p:cNvPr>
          <p:cNvSpPr/>
          <p:nvPr/>
        </p:nvSpPr>
        <p:spPr>
          <a:xfrm>
            <a:off x="1014658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1BDDA04D-05FB-68E7-E849-1473324F1F93}"/>
              </a:ext>
            </a:extLst>
          </p:cNvPr>
          <p:cNvSpPr/>
          <p:nvPr/>
        </p:nvSpPr>
        <p:spPr>
          <a:xfrm>
            <a:off x="1003545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CA06A700-0DCD-1340-F724-02CA1FD18CDC}"/>
              </a:ext>
            </a:extLst>
          </p:cNvPr>
          <p:cNvSpPr/>
          <p:nvPr/>
        </p:nvSpPr>
        <p:spPr>
          <a:xfrm>
            <a:off x="99227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2842A318-AAF2-640C-9A15-F8A3726D00B6}"/>
              </a:ext>
            </a:extLst>
          </p:cNvPr>
          <p:cNvSpPr/>
          <p:nvPr/>
        </p:nvSpPr>
        <p:spPr>
          <a:xfrm>
            <a:off x="981161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A9DE89CC-7010-276B-D9A4-8BF09CA47763}"/>
              </a:ext>
            </a:extLst>
          </p:cNvPr>
          <p:cNvSpPr/>
          <p:nvPr/>
        </p:nvSpPr>
        <p:spPr>
          <a:xfrm>
            <a:off x="970049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FB9DBDB8-E0BD-E114-EC13-4B9B953F968B}"/>
              </a:ext>
            </a:extLst>
          </p:cNvPr>
          <p:cNvSpPr/>
          <p:nvPr/>
        </p:nvSpPr>
        <p:spPr>
          <a:xfrm>
            <a:off x="958778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F0DF9105-2C3E-7576-2F7C-3E744781711A}"/>
              </a:ext>
            </a:extLst>
          </p:cNvPr>
          <p:cNvSpPr/>
          <p:nvPr/>
        </p:nvSpPr>
        <p:spPr>
          <a:xfrm>
            <a:off x="947665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54F2278C-1963-C212-D1AF-64E1F1EC35CC}"/>
              </a:ext>
            </a:extLst>
          </p:cNvPr>
          <p:cNvSpPr/>
          <p:nvPr/>
        </p:nvSpPr>
        <p:spPr>
          <a:xfrm>
            <a:off x="936553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2CE6EFDB-C64E-556E-EB25-A08E96365FD6}"/>
              </a:ext>
            </a:extLst>
          </p:cNvPr>
          <p:cNvSpPr/>
          <p:nvPr/>
        </p:nvSpPr>
        <p:spPr>
          <a:xfrm>
            <a:off x="925440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3D1A553D-CAF9-2BFB-7742-B810EBA2BC42}"/>
              </a:ext>
            </a:extLst>
          </p:cNvPr>
          <p:cNvSpPr/>
          <p:nvPr/>
        </p:nvSpPr>
        <p:spPr>
          <a:xfrm>
            <a:off x="914169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FF296CCD-9A8A-BA8C-1B93-DBEBBFE07676}"/>
              </a:ext>
            </a:extLst>
          </p:cNvPr>
          <p:cNvSpPr/>
          <p:nvPr/>
        </p:nvSpPr>
        <p:spPr>
          <a:xfrm>
            <a:off x="903056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2215ADE5-9124-698D-3C68-C594DD572ABE}"/>
              </a:ext>
            </a:extLst>
          </p:cNvPr>
          <p:cNvSpPr/>
          <p:nvPr/>
        </p:nvSpPr>
        <p:spPr>
          <a:xfrm>
            <a:off x="891944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0BAD167D-50D6-EC28-A69C-213D5F757C4A}"/>
              </a:ext>
            </a:extLst>
          </p:cNvPr>
          <p:cNvSpPr/>
          <p:nvPr/>
        </p:nvSpPr>
        <p:spPr>
          <a:xfrm>
            <a:off x="880673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59AF5EF5-AA76-C8E4-E1A1-83E596F824E1}"/>
              </a:ext>
            </a:extLst>
          </p:cNvPr>
          <p:cNvSpPr/>
          <p:nvPr/>
        </p:nvSpPr>
        <p:spPr>
          <a:xfrm>
            <a:off x="869560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EC7DAD18-79BA-033F-EA64-1B54A4CFD328}"/>
              </a:ext>
            </a:extLst>
          </p:cNvPr>
          <p:cNvSpPr/>
          <p:nvPr/>
        </p:nvSpPr>
        <p:spPr>
          <a:xfrm>
            <a:off x="858448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AD7DC30D-76C5-10AB-596C-02E39E844761}"/>
              </a:ext>
            </a:extLst>
          </p:cNvPr>
          <p:cNvSpPr/>
          <p:nvPr/>
        </p:nvSpPr>
        <p:spPr>
          <a:xfrm>
            <a:off x="847176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E9002981-47BC-648B-FD6C-E98ABA85942A}"/>
              </a:ext>
            </a:extLst>
          </p:cNvPr>
          <p:cNvSpPr/>
          <p:nvPr/>
        </p:nvSpPr>
        <p:spPr>
          <a:xfrm>
            <a:off x="83606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27DD47A7-B5C9-5542-031E-C8C95B9988D8}"/>
              </a:ext>
            </a:extLst>
          </p:cNvPr>
          <p:cNvSpPr/>
          <p:nvPr/>
        </p:nvSpPr>
        <p:spPr>
          <a:xfrm>
            <a:off x="824951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C9832F09-3EF0-2CAA-6F99-69CE858E45F6}"/>
              </a:ext>
            </a:extLst>
          </p:cNvPr>
          <p:cNvCxnSpPr/>
          <p:nvPr/>
        </p:nvCxnSpPr>
        <p:spPr>
          <a:xfrm>
            <a:off x="6226813" y="2799556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6AEF9759-BA10-18F4-A3EA-F52C9B32F3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8401" y="2809505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3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CDF9F964-4A42-A58A-2C08-8CBDCFC20C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2373" y="2799556"/>
            <a:ext cx="272382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600" b="1" noProof="1">
                <a:solidFill>
                  <a:schemeClr val="bg1"/>
                </a:solidFill>
                <a:latin typeface="微软雅黑" pitchFamily="34" charset="-122"/>
              </a:rPr>
              <a:t>修改表</a:t>
            </a:r>
          </a:p>
        </p:txBody>
      </p:sp>
    </p:spTree>
    <p:extLst>
      <p:ext uri="{BB962C8B-B14F-4D97-AF65-F5344CB8AC3E}">
        <p14:creationId xmlns:p14="http://schemas.microsoft.com/office/powerpoint/2010/main" val="19786063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6C0840F-A4D3-EA54-C223-C1D478FB18E4}"/>
              </a:ext>
            </a:extLst>
          </p:cNvPr>
          <p:cNvSpPr/>
          <p:nvPr/>
        </p:nvSpPr>
        <p:spPr>
          <a:xfrm>
            <a:off x="727600" y="3862694"/>
            <a:ext cx="9871788" cy="48557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F7A235AD-8685-4DBE-6814-2A43E47E8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5497" y="3890687"/>
            <a:ext cx="6968444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ALTER TABLE old_table_name RENAME new_table_name;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94842071-DF83-5B74-B869-4423023B2C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7150" y="2588059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修改表名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AF6EB21-EC67-036B-5434-FB194D4CBF3D}"/>
              </a:ext>
            </a:extLst>
          </p:cNvPr>
          <p:cNvGrpSpPr/>
          <p:nvPr/>
        </p:nvGrpSpPr>
        <p:grpSpPr>
          <a:xfrm>
            <a:off x="763850" y="2500747"/>
            <a:ext cx="1003300" cy="722312"/>
            <a:chOff x="877888" y="1586140"/>
            <a:chExt cx="1003300" cy="722312"/>
          </a:xfrm>
        </p:grpSpPr>
        <p:sp>
          <p:nvSpPr>
            <p:cNvPr id="19" name="íṩľíḍè-Freeform: Shape 9">
              <a:extLst>
                <a:ext uri="{FF2B5EF4-FFF2-40B4-BE49-F238E27FC236}">
                  <a16:creationId xmlns:a16="http://schemas.microsoft.com/office/drawing/2014/main" id="{514F9ED7-3AE4-CC80-EE87-4DCA51F424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íṩľíḍè-Oval 10">
              <a:extLst>
                <a:ext uri="{FF2B5EF4-FFF2-40B4-BE49-F238E27FC236}">
                  <a16:creationId xmlns:a16="http://schemas.microsoft.com/office/drawing/2014/main" id="{DE09325E-ED76-1B68-E840-A2AC7F939774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004D4BA2-2062-9D08-4861-7F841AC7B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1" y="3314136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 dirty="0"/>
              <a:t>修改数据表名称的关键字为</a:t>
            </a:r>
            <a:r>
              <a:rPr lang="en-US" altLang="zh-CN" dirty="0"/>
              <a:t>RENAME</a:t>
            </a:r>
            <a:r>
              <a:rPr lang="zh-CN" altLang="en-US" dirty="0"/>
              <a:t>，语法形式如下：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DE99A55-4C76-848E-4EA5-41AF3306A7B0}"/>
              </a:ext>
            </a:extLst>
          </p:cNvPr>
          <p:cNvGrpSpPr/>
          <p:nvPr/>
        </p:nvGrpSpPr>
        <p:grpSpPr>
          <a:xfrm>
            <a:off x="670768" y="1616120"/>
            <a:ext cx="10850465" cy="738069"/>
            <a:chOff x="812799" y="1540928"/>
            <a:chExt cx="10850465" cy="1308695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5A0BDF9-8398-E0F8-C271-1122B7CEF379}"/>
                </a:ext>
              </a:extLst>
            </p:cNvPr>
            <p:cNvGrpSpPr/>
            <p:nvPr/>
          </p:nvGrpSpPr>
          <p:grpSpPr>
            <a:xfrm>
              <a:off x="812799" y="1540928"/>
              <a:ext cx="10850465" cy="1308695"/>
              <a:chOff x="812799" y="1508963"/>
              <a:chExt cx="10850465" cy="1658273"/>
            </a:xfrm>
          </p:grpSpPr>
          <p:sp>
            <p:nvSpPr>
              <p:cNvPr id="17" name="íṩľíḍè-圆角矩形 61">
                <a:extLst>
                  <a:ext uri="{FF2B5EF4-FFF2-40B4-BE49-F238E27FC236}">
                    <a16:creationId xmlns:a16="http://schemas.microsoft.com/office/drawing/2014/main" id="{61E5870E-6C0E-1A76-457B-F701B4E2497D}"/>
                  </a:ext>
                </a:extLst>
              </p:cNvPr>
              <p:cNvSpPr/>
              <p:nvPr/>
            </p:nvSpPr>
            <p:spPr>
              <a:xfrm>
                <a:off x="812799" y="1508963"/>
                <a:ext cx="10850465" cy="1658273"/>
              </a:xfrm>
              <a:prstGeom prst="roundRect">
                <a:avLst>
                  <a:gd name="adj" fmla="val 3485"/>
                </a:avLst>
              </a:prstGeom>
              <a:solidFill>
                <a:schemeClr val="accent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Ctr="1">
                <a:norm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buFontTx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8" name="íṩľíḍè-圆角矩形 61">
                <a:extLst>
                  <a:ext uri="{FF2B5EF4-FFF2-40B4-BE49-F238E27FC236}">
                    <a16:creationId xmlns:a16="http://schemas.microsoft.com/office/drawing/2014/main" id="{6489503A-7208-D06D-8CB2-5A6A34483831}"/>
                  </a:ext>
                </a:extLst>
              </p:cNvPr>
              <p:cNvSpPr/>
              <p:nvPr/>
            </p:nvSpPr>
            <p:spPr>
              <a:xfrm>
                <a:off x="906109" y="1572466"/>
                <a:ext cx="10650298" cy="1527324"/>
              </a:xfrm>
              <a:prstGeom prst="roundRect">
                <a:avLst>
                  <a:gd name="adj" fmla="val 348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Ctr="1">
                <a:normAutofit fontScale="92500" lnSpcReduction="10000"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buFontTx/>
                  <a:buNone/>
                  <a:defRPr/>
                </a:pPr>
                <a:endParaRPr lang="zh-CN" altLang="en-US" noProof="1"/>
              </a:p>
            </p:txBody>
          </p:sp>
        </p:grpSp>
        <p:sp>
          <p:nvSpPr>
            <p:cNvPr id="16" name="文本框 41">
              <a:extLst>
                <a:ext uri="{FF2B5EF4-FFF2-40B4-BE49-F238E27FC236}">
                  <a16:creationId xmlns:a16="http://schemas.microsoft.com/office/drawing/2014/main" id="{B1479A82-D0BE-7B53-CA6E-F8D7388175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8376" y="1807285"/>
              <a:ext cx="10356981" cy="737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just" eaLnBrk="1" hangingPunct="1">
                <a:lnSpc>
                  <a:spcPts val="2800"/>
                </a:lnSpc>
              </a:pPr>
              <a:r>
                <a:rPr lang="en-US" altLang="zh-CN"/>
                <a:t>MySQL</a:t>
              </a:r>
              <a:r>
                <a:rPr lang="zh-CN" altLang="en-US"/>
                <a:t>提供了</a:t>
              </a:r>
              <a:r>
                <a:rPr lang="en-US" altLang="zh-CN">
                  <a:solidFill>
                    <a:srgbClr val="FF0000"/>
                  </a:solidFill>
                </a:rPr>
                <a:t>ALTER</a:t>
              </a:r>
              <a:r>
                <a:rPr lang="zh-CN" altLang="en-US"/>
                <a:t>关键字来修改表结构。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B9B9D0B-A67D-621C-401B-737EF906A7F7}"/>
              </a:ext>
            </a:extLst>
          </p:cNvPr>
          <p:cNvGrpSpPr/>
          <p:nvPr/>
        </p:nvGrpSpPr>
        <p:grpSpPr>
          <a:xfrm>
            <a:off x="724162" y="4626094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7EBE50A-7F83-A23D-A022-E854997A2D17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4" name="圆角矩形 17">
              <a:extLst>
                <a:ext uri="{FF2B5EF4-FFF2-40B4-BE49-F238E27FC236}">
                  <a16:creationId xmlns:a16="http://schemas.microsoft.com/office/drawing/2014/main" id="{B0A99675-21FC-CED1-BBD4-ECBB470F5B85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例6】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0" name="文本框 36">
            <a:extLst>
              <a:ext uri="{FF2B5EF4-FFF2-40B4-BE49-F238E27FC236}">
                <a16:creationId xmlns:a16="http://schemas.microsoft.com/office/drawing/2014/main" id="{F6A96BD0-25FF-5C6E-5C06-C1D71F638F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4149" y="4742934"/>
            <a:ext cx="80721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语句，将</a:t>
            </a:r>
            <a:r>
              <a:rPr lang="en-US" altLang="zh-CN"/>
              <a:t>goods</a:t>
            </a:r>
            <a:r>
              <a:rPr lang="zh-CN" altLang="en-US"/>
              <a:t>表的名称改为</a:t>
            </a:r>
            <a:r>
              <a:rPr lang="en-US" altLang="zh-CN"/>
              <a:t>tb_goods</a:t>
            </a:r>
            <a:r>
              <a:rPr lang="zh-CN" altLang="en-US"/>
              <a:t>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F4076E6-DC61-DE90-E22A-91F0BE58D856}"/>
              </a:ext>
            </a:extLst>
          </p:cNvPr>
          <p:cNvSpPr/>
          <p:nvPr/>
        </p:nvSpPr>
        <p:spPr>
          <a:xfrm>
            <a:off x="878602" y="5416135"/>
            <a:ext cx="9753657" cy="9289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2" name="文本框 38">
            <a:extLst>
              <a:ext uri="{FF2B5EF4-FFF2-40B4-BE49-F238E27FC236}">
                <a16:creationId xmlns:a16="http://schemas.microsoft.com/office/drawing/2014/main" id="{1E55E5AE-81DB-5374-1544-C689D7A41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1881" y="5606523"/>
            <a:ext cx="8874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ALTER TABLE goods RENAME tb_goods;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0 rows affected (0.18 sec)</a:t>
            </a:r>
          </a:p>
        </p:txBody>
      </p:sp>
    </p:spTree>
    <p:extLst>
      <p:ext uri="{BB962C8B-B14F-4D97-AF65-F5344CB8AC3E}">
        <p14:creationId xmlns:p14="http://schemas.microsoft.com/office/powerpoint/2010/main" val="454867284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DE8AEC4-7A8D-70DE-788A-6EA7AB0CF6EC}"/>
              </a:ext>
            </a:extLst>
          </p:cNvPr>
          <p:cNvSpPr/>
          <p:nvPr/>
        </p:nvSpPr>
        <p:spPr>
          <a:xfrm>
            <a:off x="799569" y="1977139"/>
            <a:ext cx="9871788" cy="48557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66BC85C1-D350-98B8-AFA3-6C899527E1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466" y="2005132"/>
            <a:ext cx="6968444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ALTER TABLE table_name MODIFY col_name new_data_type;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4DCEB489-2D8D-9B3D-F355-69BC4406A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9119" y="917117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修改字段数据类型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111AB25-F420-2461-E681-FF8B225700DA}"/>
              </a:ext>
            </a:extLst>
          </p:cNvPr>
          <p:cNvGrpSpPr/>
          <p:nvPr/>
        </p:nvGrpSpPr>
        <p:grpSpPr>
          <a:xfrm>
            <a:off x="835819" y="829805"/>
            <a:ext cx="1003300" cy="722312"/>
            <a:chOff x="877888" y="1586140"/>
            <a:chExt cx="1003300" cy="722312"/>
          </a:xfrm>
        </p:grpSpPr>
        <p:sp>
          <p:nvSpPr>
            <p:cNvPr id="16" name="íṩľíḍè-Freeform: Shape 9">
              <a:extLst>
                <a:ext uri="{FF2B5EF4-FFF2-40B4-BE49-F238E27FC236}">
                  <a16:creationId xmlns:a16="http://schemas.microsoft.com/office/drawing/2014/main" id="{E895FFFE-379E-7282-CB4C-0B22A0A4C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íṩľíḍè-Oval 10">
              <a:extLst>
                <a:ext uri="{FF2B5EF4-FFF2-40B4-BE49-F238E27FC236}">
                  <a16:creationId xmlns:a16="http://schemas.microsoft.com/office/drawing/2014/main" id="{630FBD36-6E52-63AD-A1A8-92942AE561B0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F79377E9-BE3A-F117-1CBC-5B24D9EF9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420" y="1521891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修改字段数据类型的关键字为</a:t>
            </a:r>
            <a:r>
              <a:rPr lang="en-US" altLang="zh-CN"/>
              <a:t>MODIFY</a:t>
            </a:r>
            <a:r>
              <a:rPr lang="zh-CN" altLang="en-US"/>
              <a:t>，语法形式如下：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7DF4D46-166F-14FB-BBA8-FE2B4C6900B8}"/>
              </a:ext>
            </a:extLst>
          </p:cNvPr>
          <p:cNvGrpSpPr/>
          <p:nvPr/>
        </p:nvGrpSpPr>
        <p:grpSpPr>
          <a:xfrm>
            <a:off x="796131" y="2563250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37CB2662-06BB-5632-DD59-EF9A00C6D7DE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5" name="圆角矩形 17">
              <a:extLst>
                <a:ext uri="{FF2B5EF4-FFF2-40B4-BE49-F238E27FC236}">
                  <a16:creationId xmlns:a16="http://schemas.microsoft.com/office/drawing/2014/main" id="{128F6EA4-4408-1BEB-C983-62945B25785F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例5-7】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36">
            <a:extLst>
              <a:ext uri="{FF2B5EF4-FFF2-40B4-BE49-F238E27FC236}">
                <a16:creationId xmlns:a16="http://schemas.microsoft.com/office/drawing/2014/main" id="{37ADC242-CA67-4785-CC2D-727668B96F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6118" y="2680090"/>
            <a:ext cx="80721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语句，将</a:t>
            </a:r>
            <a:r>
              <a:rPr lang="en-US" altLang="zh-CN"/>
              <a:t>tb_goods</a:t>
            </a:r>
            <a:r>
              <a:rPr lang="zh-CN" altLang="en-US"/>
              <a:t>表中</a:t>
            </a:r>
            <a:r>
              <a:rPr lang="en-US" altLang="zh-CN"/>
              <a:t>type</a:t>
            </a:r>
            <a:r>
              <a:rPr lang="zh-CN" altLang="en-US"/>
              <a:t>字段的数据类型修改为</a:t>
            </a:r>
            <a:r>
              <a:rPr lang="en-US" altLang="zh-CN"/>
              <a:t>CHAR(30)</a:t>
            </a:r>
            <a:r>
              <a:rPr lang="zh-CN" altLang="en-US"/>
              <a:t>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49B37FF-59C1-4108-719E-3C76E9D0C15C}"/>
              </a:ext>
            </a:extLst>
          </p:cNvPr>
          <p:cNvSpPr/>
          <p:nvPr/>
        </p:nvSpPr>
        <p:spPr>
          <a:xfrm>
            <a:off x="950571" y="3231988"/>
            <a:ext cx="9753657" cy="9289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AD726377-B6CB-CDA0-AF18-EF36A7F75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850" y="3273080"/>
            <a:ext cx="88743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ALTER TABLE tb_goods MODIFY type CHAR(30);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0 rows affected (0.58 sec)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Records: 0  Duplicates: 0  Warnings: 0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7D30D10-67E3-2BAD-533E-AD6865D6BB63}"/>
              </a:ext>
            </a:extLst>
          </p:cNvPr>
          <p:cNvSpPr/>
          <p:nvPr/>
        </p:nvSpPr>
        <p:spPr>
          <a:xfrm>
            <a:off x="944344" y="4224178"/>
            <a:ext cx="9753657" cy="253069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:a16="http://schemas.microsoft.com/office/drawing/2014/main" id="{4B69049D-784F-B03B-C094-88A1EEA307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7623" y="4153298"/>
            <a:ext cx="887436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DESC tb_goods;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+--------------+-----------------------------+--------+------+----------+--------------------------------+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Field	| Type		| Null  | Key	  | Default | Extra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+--------------+-----------------------------+--------+------+----------+--------------------------------+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 	| int(11)		| NO   | PRI  | NULL   | auto_increment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type	| char(30)		| YES  |	  | NULL   |		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name	| varchar(30)	| YES  | UNI | NULL    |		   	|	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price	| decimal(7,2) unsigned| YES  |         | NULL   |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num	| int(11)		| YES  |         | 0          |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add_time	| datetime		| YES  |         | NULL   |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+--------------+-----------------------------+--------+------+-----------+-------------------------------+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6 rows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1933435115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75CE683-DE8E-E47B-0189-0956EE31AFB2}"/>
              </a:ext>
            </a:extLst>
          </p:cNvPr>
          <p:cNvSpPr/>
          <p:nvPr/>
        </p:nvSpPr>
        <p:spPr>
          <a:xfrm>
            <a:off x="799569" y="1977139"/>
            <a:ext cx="9871788" cy="48557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CD93C01D-604A-2B68-D3E1-8609F2709D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466" y="2005132"/>
            <a:ext cx="6968444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ALTER TABLE table_name MODIFY col_name new_data_type;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1624C888-209A-932B-D240-E04DFC1695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9119" y="917117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修改字段数据类型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0D60676-5223-F189-979B-161895B24983}"/>
              </a:ext>
            </a:extLst>
          </p:cNvPr>
          <p:cNvGrpSpPr/>
          <p:nvPr/>
        </p:nvGrpSpPr>
        <p:grpSpPr>
          <a:xfrm>
            <a:off x="835819" y="829805"/>
            <a:ext cx="1003300" cy="722312"/>
            <a:chOff x="877888" y="1586140"/>
            <a:chExt cx="1003300" cy="722312"/>
          </a:xfrm>
        </p:grpSpPr>
        <p:sp>
          <p:nvSpPr>
            <p:cNvPr id="16" name="íṩľíḍè-Freeform: Shape 9">
              <a:extLst>
                <a:ext uri="{FF2B5EF4-FFF2-40B4-BE49-F238E27FC236}">
                  <a16:creationId xmlns:a16="http://schemas.microsoft.com/office/drawing/2014/main" id="{FE1E5050-4900-44A4-19AF-33F763B95A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íṩľíḍè-Oval 10">
              <a:extLst>
                <a:ext uri="{FF2B5EF4-FFF2-40B4-BE49-F238E27FC236}">
                  <a16:creationId xmlns:a16="http://schemas.microsoft.com/office/drawing/2014/main" id="{B1E2941E-A5D4-0874-E160-049AF4249049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DCA92D9F-A9B3-7F3B-EAAA-3856A559A1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420" y="1521891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修改字段数据类型的关键字为</a:t>
            </a:r>
            <a:r>
              <a:rPr lang="en-US" altLang="zh-CN"/>
              <a:t>MODIFY</a:t>
            </a:r>
            <a:r>
              <a:rPr lang="zh-CN" altLang="en-US"/>
              <a:t>，语法形式如下：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826C4D2-C697-BCD3-9392-4618DC721502}"/>
              </a:ext>
            </a:extLst>
          </p:cNvPr>
          <p:cNvGrpSpPr/>
          <p:nvPr/>
        </p:nvGrpSpPr>
        <p:grpSpPr>
          <a:xfrm>
            <a:off x="796131" y="2563250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0836ACA-D329-9A29-9398-9B3334488D5C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5" name="圆角矩形 17">
              <a:extLst>
                <a:ext uri="{FF2B5EF4-FFF2-40B4-BE49-F238E27FC236}">
                  <a16:creationId xmlns:a16="http://schemas.microsoft.com/office/drawing/2014/main" id="{F70C6DC5-A27C-029E-CE76-EBAA5D288740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例7】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36">
            <a:extLst>
              <a:ext uri="{FF2B5EF4-FFF2-40B4-BE49-F238E27FC236}">
                <a16:creationId xmlns:a16="http://schemas.microsoft.com/office/drawing/2014/main" id="{118B76E7-CD2A-9D7F-24E7-103A271B97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6118" y="2680090"/>
            <a:ext cx="80721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语句，将</a:t>
            </a:r>
            <a:r>
              <a:rPr lang="en-US" altLang="zh-CN"/>
              <a:t>tb_goods</a:t>
            </a:r>
            <a:r>
              <a:rPr lang="zh-CN" altLang="en-US"/>
              <a:t>表中</a:t>
            </a:r>
            <a:r>
              <a:rPr lang="en-US" altLang="zh-CN"/>
              <a:t>type</a:t>
            </a:r>
            <a:r>
              <a:rPr lang="zh-CN" altLang="en-US"/>
              <a:t>字段的数据类型修改为</a:t>
            </a:r>
            <a:r>
              <a:rPr lang="en-US" altLang="zh-CN"/>
              <a:t>CHAR(30)</a:t>
            </a:r>
            <a:r>
              <a:rPr lang="zh-CN" altLang="en-US"/>
              <a:t>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E6D2997-5BC0-DD23-C1EE-27917CBA2152}"/>
              </a:ext>
            </a:extLst>
          </p:cNvPr>
          <p:cNvSpPr/>
          <p:nvPr/>
        </p:nvSpPr>
        <p:spPr>
          <a:xfrm>
            <a:off x="950571" y="3231988"/>
            <a:ext cx="9753657" cy="9289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435CCA49-B53B-E764-87A0-2E248D5607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850" y="3273080"/>
            <a:ext cx="88743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ALTER TABLE tb_goods MODIFY type CHAR(30);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0 rows affected (0.58 sec)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Records: 0  Duplicates: 0  Warnings: 0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657C3BB-4C4D-EC5B-B299-EAA8834F91E7}"/>
              </a:ext>
            </a:extLst>
          </p:cNvPr>
          <p:cNvSpPr/>
          <p:nvPr/>
        </p:nvSpPr>
        <p:spPr>
          <a:xfrm>
            <a:off x="944344" y="4224178"/>
            <a:ext cx="9753657" cy="253069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:a16="http://schemas.microsoft.com/office/drawing/2014/main" id="{157E85A9-8861-8AA8-AE2E-523DBDF44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7623" y="4153298"/>
            <a:ext cx="887436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DESC tb_goods;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+--------------+-----------------------------+--------+------+----------+--------------------------------+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Field	| Type		| Null  | Key	  | Default | Extra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+--------------+-----------------------------+--------+------+----------+--------------------------------+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 	| int(11)		| NO   | PRI  | NULL   | auto_increment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type	| char(30)		| YES  |	  | NULL   |		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name	| varchar(30)	| YES  | UNI | NULL    |		   	|	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price	| decimal(7,2) unsigned| YES  |         | NULL   |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num	| int(11)		| YES  |         | 0          |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add_time	| datetime		| YES  |         | NULL   |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+--------------+-----------------------------+--------+------+-----------+-------------------------------+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6 rows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1601039017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A8873D4-2599-0AEA-8304-6093788CBA59}"/>
              </a:ext>
            </a:extLst>
          </p:cNvPr>
          <p:cNvSpPr/>
          <p:nvPr/>
        </p:nvSpPr>
        <p:spPr>
          <a:xfrm>
            <a:off x="799569" y="1977139"/>
            <a:ext cx="9871788" cy="48557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B2E355B2-5DEA-430C-3F3D-C19C6F060A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465" y="2005132"/>
            <a:ext cx="8468783" cy="412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ALTER TABLE table_name CHANGE old_col_name new_col_name data_type;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6B300E14-7BD7-414A-7E3B-925B0C51F0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9119" y="917117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修改字段名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3D9D6E4-9198-DCB7-F4EC-D62D1626B24F}"/>
              </a:ext>
            </a:extLst>
          </p:cNvPr>
          <p:cNvGrpSpPr/>
          <p:nvPr/>
        </p:nvGrpSpPr>
        <p:grpSpPr>
          <a:xfrm>
            <a:off x="835819" y="829805"/>
            <a:ext cx="1003300" cy="722312"/>
            <a:chOff x="877888" y="1586140"/>
            <a:chExt cx="1003300" cy="722312"/>
          </a:xfrm>
        </p:grpSpPr>
        <p:sp>
          <p:nvSpPr>
            <p:cNvPr id="16" name="íṩľíḍè-Freeform: Shape 9">
              <a:extLst>
                <a:ext uri="{FF2B5EF4-FFF2-40B4-BE49-F238E27FC236}">
                  <a16:creationId xmlns:a16="http://schemas.microsoft.com/office/drawing/2014/main" id="{735F1796-690C-0150-C5D5-F669FAC795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íṩľíḍè-Oval 10">
              <a:extLst>
                <a:ext uri="{FF2B5EF4-FFF2-40B4-BE49-F238E27FC236}">
                  <a16:creationId xmlns:a16="http://schemas.microsoft.com/office/drawing/2014/main" id="{6EF305A2-8B71-B6EC-452F-5A64B814EB0A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3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5F887D40-58D1-809A-3B1B-C3B9AA8EFD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420" y="1521891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修改数据表字段名称的关键字为</a:t>
            </a:r>
            <a:r>
              <a:rPr lang="en-US" altLang="zh-CN"/>
              <a:t>CHANGE</a:t>
            </a:r>
            <a:r>
              <a:rPr lang="zh-CN" altLang="en-US"/>
              <a:t>，语法形式如下：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5F96809-2B0B-9775-5097-BE85802CE351}"/>
              </a:ext>
            </a:extLst>
          </p:cNvPr>
          <p:cNvGrpSpPr/>
          <p:nvPr/>
        </p:nvGrpSpPr>
        <p:grpSpPr>
          <a:xfrm>
            <a:off x="796131" y="2563250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6DEA504-E012-86A2-FA55-4DBA010DF316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5" name="圆角矩形 17">
              <a:extLst>
                <a:ext uri="{FF2B5EF4-FFF2-40B4-BE49-F238E27FC236}">
                  <a16:creationId xmlns:a16="http://schemas.microsoft.com/office/drawing/2014/main" id="{DC415A53-431A-667B-89CC-C02AE808F4B8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例8】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36">
            <a:extLst>
              <a:ext uri="{FF2B5EF4-FFF2-40B4-BE49-F238E27FC236}">
                <a16:creationId xmlns:a16="http://schemas.microsoft.com/office/drawing/2014/main" id="{01761708-F3F4-31CE-DACB-8822E3637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6118" y="2680090"/>
            <a:ext cx="80721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zh-CN"/>
              <a:t>执行</a:t>
            </a:r>
            <a:r>
              <a:rPr lang="en-US" altLang="zh-CN"/>
              <a:t>SQL</a:t>
            </a:r>
            <a:r>
              <a:rPr lang="zh-CN" altLang="zh-CN"/>
              <a:t>语句，将</a:t>
            </a:r>
            <a:r>
              <a:rPr lang="en-US" altLang="zh-CN"/>
              <a:t>tb_goods</a:t>
            </a:r>
            <a:r>
              <a:rPr lang="zh-CN" altLang="zh-CN"/>
              <a:t>表中</a:t>
            </a:r>
            <a:r>
              <a:rPr lang="en-US" altLang="zh-CN"/>
              <a:t>name</a:t>
            </a:r>
            <a:r>
              <a:rPr lang="zh-CN" altLang="zh-CN"/>
              <a:t>字段的名称改为</a:t>
            </a:r>
            <a:r>
              <a:rPr lang="en-US" altLang="zh-CN"/>
              <a:t>g_name</a:t>
            </a:r>
            <a:r>
              <a:rPr lang="zh-CN" altLang="zh-CN"/>
              <a:t>。</a:t>
            </a: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720F109-0F69-2F0F-EB92-59CFAE2FF514}"/>
              </a:ext>
            </a:extLst>
          </p:cNvPr>
          <p:cNvSpPr/>
          <p:nvPr/>
        </p:nvSpPr>
        <p:spPr>
          <a:xfrm>
            <a:off x="950571" y="3231988"/>
            <a:ext cx="9753657" cy="9289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50FA35A5-535B-BAFD-95E4-5714C6E1BF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850" y="3273080"/>
            <a:ext cx="88743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ALTER TABLE tb_goods CHANGE name g_name VARCHAR(30);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0 rows affected (0.09 sec)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Records: 0  Duplicates: 0  Warnings: 0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3AC9192-0F2C-C12C-6BB8-650D80B54170}"/>
              </a:ext>
            </a:extLst>
          </p:cNvPr>
          <p:cNvSpPr/>
          <p:nvPr/>
        </p:nvSpPr>
        <p:spPr>
          <a:xfrm>
            <a:off x="944344" y="4224178"/>
            <a:ext cx="9753657" cy="253069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:a16="http://schemas.microsoft.com/office/drawing/2014/main" id="{DE414611-2C4A-5482-B8B6-752A348EF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7623" y="4153298"/>
            <a:ext cx="887436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DESC tb_goods;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+----------+-----------------------------+----------+-----+---------+-----------------------+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Field	| Type	| Null	| Key | Default | Extra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+----------+-----------------------------+----------+-----+---------+-----------------------+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		| int(11)	| NO		| PRI | NULL	| auto_increment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type	| char(30)		| YES	|	 | NULL	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g_name	| varchar(30)	| YES	| UNI | NULL	|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price	| decimal(7,2) unsigned	| YES	|	 | NULL	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|num		| int(11)	| YES	|	 | 0	|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|add_time| datetime		| YES	|	 | NULL	|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+----------+-----------------------------+----------+------+---------+----------------------+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6 rows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2506216402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F973E78-7C9D-F2FE-108C-5428F3935920}"/>
              </a:ext>
            </a:extLst>
          </p:cNvPr>
          <p:cNvSpPr/>
          <p:nvPr/>
        </p:nvSpPr>
        <p:spPr>
          <a:xfrm>
            <a:off x="797850" y="2699665"/>
            <a:ext cx="9871788" cy="123207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6286776C-284E-37CB-F23E-4998D812C9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746" y="2792975"/>
            <a:ext cx="8468783" cy="1020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mysql&gt; ALTER TABLE tb_goods CHANGE g_name name CHAR(30);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Query OK, 0 rows affected (0.49 sec)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Records: 0  Duplicates: 0  Warnings: 0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AE13F77F-F5FC-8029-2AEF-3D6FC143BF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7400" y="1145100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修改字段名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F4849C2-E34D-EA49-815C-E458212F0B75}"/>
              </a:ext>
            </a:extLst>
          </p:cNvPr>
          <p:cNvGrpSpPr/>
          <p:nvPr/>
        </p:nvGrpSpPr>
        <p:grpSpPr>
          <a:xfrm>
            <a:off x="834100" y="1057788"/>
            <a:ext cx="1003300" cy="722312"/>
            <a:chOff x="877888" y="1586140"/>
            <a:chExt cx="1003300" cy="722312"/>
          </a:xfrm>
        </p:grpSpPr>
        <p:sp>
          <p:nvSpPr>
            <p:cNvPr id="24" name="íṩľíḍè-Freeform: Shape 9">
              <a:extLst>
                <a:ext uri="{FF2B5EF4-FFF2-40B4-BE49-F238E27FC236}">
                  <a16:creationId xmlns:a16="http://schemas.microsoft.com/office/drawing/2014/main" id="{89C1E16F-D3F4-2F6E-892A-4F224DFDD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íṩľíḍè-Oval 10">
              <a:extLst>
                <a:ext uri="{FF2B5EF4-FFF2-40B4-BE49-F238E27FC236}">
                  <a16:creationId xmlns:a16="http://schemas.microsoft.com/office/drawing/2014/main" id="{B2602B1E-EF9A-DA22-5B1D-F44B05B94F68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3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F17A899E-3AE4-48B0-F87A-F82038F64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701" y="1777867"/>
            <a:ext cx="10504879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使用上述语句也可以同时修改数据类型。例如，将</a:t>
            </a:r>
            <a:r>
              <a:rPr lang="en-US" altLang="zh-CN"/>
              <a:t>g_name</a:t>
            </a:r>
            <a:r>
              <a:rPr lang="zh-CN" altLang="en-US"/>
              <a:t>字段名称修改为</a:t>
            </a:r>
            <a:r>
              <a:rPr lang="en-US" altLang="zh-CN"/>
              <a:t>name</a:t>
            </a:r>
            <a:r>
              <a:rPr lang="zh-CN" altLang="en-US"/>
              <a:t>，数据类型修改为</a:t>
            </a:r>
            <a:r>
              <a:rPr lang="en-US" altLang="zh-CN"/>
              <a:t>CHAR(30)</a:t>
            </a:r>
            <a:r>
              <a:rPr lang="zh-CN" altLang="en-US"/>
              <a:t>，效果如下。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7DD2CAF-A254-7353-6AA7-D01374202E9E}"/>
              </a:ext>
            </a:extLst>
          </p:cNvPr>
          <p:cNvGrpSpPr/>
          <p:nvPr/>
        </p:nvGrpSpPr>
        <p:grpSpPr>
          <a:xfrm flipH="1">
            <a:off x="8241796" y="2325285"/>
            <a:ext cx="3131600" cy="4454972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2E31D936-22CF-F7DD-0150-DA7707032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45F2E7E8-4DEC-D042-3500-51287EC2A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0596913E-9ABE-BCB6-9866-47C8CF8AFE6F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5F95093-9030-67C8-4FCD-0EE008B54597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4B272898-B268-4526-F6FC-A1EA569CB1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4891D795-75DB-E137-536A-D03E3D035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E8A947A8-3C4E-7838-5D50-23FB5A8D9FE6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7E23AB2F-31BC-464B-0A38-E28FFB2E0CC8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7359E3F-F8F0-4007-B89C-22DF54854DE0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EC6DEF8-E55C-5A71-E7C4-1DAC692551A8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EBD18DC-8A67-C6A7-DE64-F53809D2F81E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B09C11DE-B728-747E-3789-34D1271F4CB7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9C69C901-5EC3-0D74-B642-3382A02A7FB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8F770F67-0472-C6D7-2A3D-AC7F460494AE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238A3B21-9185-1488-5645-95FCECE07CA4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5468298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0EBBB42D-7F60-6424-B9B1-DA8F3E68D732}"/>
              </a:ext>
            </a:extLst>
          </p:cNvPr>
          <p:cNvSpPr/>
          <p:nvPr/>
        </p:nvSpPr>
        <p:spPr>
          <a:xfrm>
            <a:off x="799569" y="4133282"/>
            <a:ext cx="9871788" cy="55775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FAF31F40-03C0-FF85-2006-E2B7FCD9F7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465" y="4207930"/>
            <a:ext cx="8468783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ALTER TABLE table_name ADD col_name data_type;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A9181B6D-074E-27C2-F3C4-E5B1DE56E1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9119" y="1878892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添加字段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0C0B29D-3A13-CBD3-AD32-8116642F163C}"/>
              </a:ext>
            </a:extLst>
          </p:cNvPr>
          <p:cNvGrpSpPr/>
          <p:nvPr/>
        </p:nvGrpSpPr>
        <p:grpSpPr>
          <a:xfrm>
            <a:off x="835819" y="1791580"/>
            <a:ext cx="1003300" cy="722312"/>
            <a:chOff x="877888" y="1586140"/>
            <a:chExt cx="1003300" cy="722312"/>
          </a:xfrm>
        </p:grpSpPr>
        <p:sp>
          <p:nvSpPr>
            <p:cNvPr id="16" name="íṩľíḍè-Freeform: Shape 9">
              <a:extLst>
                <a:ext uri="{FF2B5EF4-FFF2-40B4-BE49-F238E27FC236}">
                  <a16:creationId xmlns:a16="http://schemas.microsoft.com/office/drawing/2014/main" id="{6C0BB9F6-AF79-2138-3C92-AEBF401AD8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íṩľíḍè-Oval 10">
              <a:extLst>
                <a:ext uri="{FF2B5EF4-FFF2-40B4-BE49-F238E27FC236}">
                  <a16:creationId xmlns:a16="http://schemas.microsoft.com/office/drawing/2014/main" id="{9D9F7DC2-98B4-C5AB-FF85-9A161620E0F3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4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A0C6DB73-2FCC-2B6E-70D9-16C23584D4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420" y="2688948"/>
            <a:ext cx="10504879" cy="45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常见添加字段的操作一般分为三种情况：</a:t>
            </a:r>
            <a:r>
              <a:rPr lang="zh-CN" altLang="en-US">
                <a:solidFill>
                  <a:srgbClr val="FF0000"/>
                </a:solidFill>
              </a:rPr>
              <a:t>在表的最后一列，在表的第一列或者在指定列之后</a:t>
            </a:r>
            <a:r>
              <a:rPr lang="zh-CN" altLang="en-US"/>
              <a:t>。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F57A53CC-D967-4ECB-E80A-85B5623E9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524" y="3177264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en-US" altLang="zh-CN"/>
              <a:t>1</a:t>
            </a:r>
            <a:r>
              <a:rPr lang="zh-CN" altLang="en-US"/>
              <a:t>）在表的最后一列添加字段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776AF60F-8256-72CA-6E84-14880C4274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628" y="3618925"/>
            <a:ext cx="10504879" cy="45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添加字段的关键字为</a:t>
            </a:r>
            <a:r>
              <a:rPr lang="en-US" altLang="zh-CN">
                <a:solidFill>
                  <a:srgbClr val="FF0000"/>
                </a:solidFill>
              </a:rPr>
              <a:t>ADD</a:t>
            </a:r>
            <a:r>
              <a:rPr lang="zh-CN" altLang="en-US"/>
              <a:t>，语法形式如下：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4916D3E-5AAE-D654-45D8-70A312ED02CB}"/>
              </a:ext>
            </a:extLst>
          </p:cNvPr>
          <p:cNvGrpSpPr/>
          <p:nvPr/>
        </p:nvGrpSpPr>
        <p:grpSpPr>
          <a:xfrm>
            <a:off x="796131" y="4794041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92A4877-EBCA-BAEB-81BF-804F7E7E9DAF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5" name="圆角矩形 43">
              <a:extLst>
                <a:ext uri="{FF2B5EF4-FFF2-40B4-BE49-F238E27FC236}">
                  <a16:creationId xmlns:a16="http://schemas.microsoft.com/office/drawing/2014/main" id="{BF817319-B674-61B7-B77E-7F9067C5FECE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例9】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1" name="文本框 36">
            <a:extLst>
              <a:ext uri="{FF2B5EF4-FFF2-40B4-BE49-F238E27FC236}">
                <a16:creationId xmlns:a16="http://schemas.microsoft.com/office/drawing/2014/main" id="{254ED79A-1202-EDEF-1D4F-8B78465280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6118" y="4910881"/>
            <a:ext cx="80721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语句，在</a:t>
            </a:r>
            <a:r>
              <a:rPr lang="en-US" altLang="zh-CN"/>
              <a:t>tb_goods</a:t>
            </a:r>
            <a:r>
              <a:rPr lang="zh-CN" altLang="en-US"/>
              <a:t>表中添加</a:t>
            </a:r>
            <a:r>
              <a:rPr lang="en-US" altLang="zh-CN"/>
              <a:t>picture</a:t>
            </a:r>
            <a:r>
              <a:rPr lang="zh-CN" altLang="en-US"/>
              <a:t>字段。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178C526-DBDF-1CA8-CED7-83ADFB4B8605}"/>
              </a:ext>
            </a:extLst>
          </p:cNvPr>
          <p:cNvSpPr/>
          <p:nvPr/>
        </p:nvSpPr>
        <p:spPr>
          <a:xfrm>
            <a:off x="950571" y="5462779"/>
            <a:ext cx="9753657" cy="58368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:a16="http://schemas.microsoft.com/office/drawing/2014/main" id="{F979A628-2498-D387-7E26-8E9A28C0A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850" y="5597181"/>
            <a:ext cx="887436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ALTER TABLE tb_goods ADD picture VARCHAR(255);</a:t>
            </a:r>
          </a:p>
        </p:txBody>
      </p:sp>
    </p:spTree>
    <p:extLst>
      <p:ext uri="{BB962C8B-B14F-4D97-AF65-F5344CB8AC3E}">
        <p14:creationId xmlns:p14="http://schemas.microsoft.com/office/powerpoint/2010/main" val="64450822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CD85062-138B-2ED6-96E6-A936066A0A2A}"/>
              </a:ext>
            </a:extLst>
          </p:cNvPr>
          <p:cNvSpPr/>
          <p:nvPr/>
        </p:nvSpPr>
        <p:spPr>
          <a:xfrm>
            <a:off x="797850" y="2400367"/>
            <a:ext cx="9871788" cy="434371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59D43D7F-D9F2-CC19-AE0F-0E1A241770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5918" y="2446618"/>
            <a:ext cx="8468783" cy="4260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mysql&gt; DESC tb_goods;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+------------+--------------------------------------+--------+------+--------+------------------------+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| Field   	 | Type			| Null  | Key  | Default | Extra		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+------------+--------------------------------------+--------+------+--------+-------------------------+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| id	 | int(11)			| NO   | PRI  | NULL	| auto_increment	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| type	 | char(30)		| YES  |	    | NULL	|		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| name	 | char(30)		| YES  | UNI | NULL	|		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| price	 | decimal(7,2) unsigned	| YES  |	    | NULL	|		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| num	 | int(11)			| YES  |	    | 0	|		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| add_time | datetime		| YES  |	    | NULL	|		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| picture	 | varchar(255)		| YES  |	    | NULL	|		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+------------+--------------------------------------+--------+------+--------+-------------------------+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7 rows in set (0.00 sec)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8634E34F-0103-15E7-9B61-DE9BF3577E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7400" y="1181277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添加字段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5EEF498-AC93-55E3-C524-D28E022CF2E2}"/>
              </a:ext>
            </a:extLst>
          </p:cNvPr>
          <p:cNvGrpSpPr/>
          <p:nvPr/>
        </p:nvGrpSpPr>
        <p:grpSpPr>
          <a:xfrm>
            <a:off x="834100" y="1093965"/>
            <a:ext cx="1003300" cy="722312"/>
            <a:chOff x="877888" y="1586140"/>
            <a:chExt cx="1003300" cy="722312"/>
          </a:xfrm>
        </p:grpSpPr>
        <p:sp>
          <p:nvSpPr>
            <p:cNvPr id="8" name="íṩľíḍè-Freeform: Shape 9">
              <a:extLst>
                <a:ext uri="{FF2B5EF4-FFF2-40B4-BE49-F238E27FC236}">
                  <a16:creationId xmlns:a16="http://schemas.microsoft.com/office/drawing/2014/main" id="{F9F9D4D0-8EA3-AF35-ED56-2E2DB9D4E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ṩľíḍè-Oval 10">
              <a:extLst>
                <a:ext uri="{FF2B5EF4-FFF2-40B4-BE49-F238E27FC236}">
                  <a16:creationId xmlns:a16="http://schemas.microsoft.com/office/drawing/2014/main" id="{DEE81F3A-241C-4096-649E-BBF97104848A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4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9E6EEC86-D849-FA1A-FFBC-D61BD06A10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701" y="1851368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语句查看表结构，可以发现在表的最后一列添加了一个名为</a:t>
            </a:r>
            <a:r>
              <a:rPr lang="en-US" altLang="zh-CN"/>
              <a:t>picture</a:t>
            </a:r>
            <a:r>
              <a:rPr lang="zh-CN" altLang="en-US"/>
              <a:t>的字段，结果如下：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153290206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3D3B6D9-90CA-096E-F0D4-5703D6AF39C9}"/>
              </a:ext>
            </a:extLst>
          </p:cNvPr>
          <p:cNvSpPr/>
          <p:nvPr/>
        </p:nvSpPr>
        <p:spPr>
          <a:xfrm>
            <a:off x="749297" y="2373080"/>
            <a:ext cx="9871788" cy="55775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7003BDEB-C705-20A4-1A72-EC1C1E04A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7193" y="2447728"/>
            <a:ext cx="8468783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ALTER TABLE table_name ADD col_name data_type FIRST;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DDA2D4DD-FA13-BB52-4D7F-C31948A424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8847" y="1145100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添加字段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BDC16AE-3647-9019-2381-885DC57E178F}"/>
              </a:ext>
            </a:extLst>
          </p:cNvPr>
          <p:cNvGrpSpPr/>
          <p:nvPr/>
        </p:nvGrpSpPr>
        <p:grpSpPr>
          <a:xfrm>
            <a:off x="785547" y="1057788"/>
            <a:ext cx="1003300" cy="722312"/>
            <a:chOff x="877888" y="1586140"/>
            <a:chExt cx="1003300" cy="722312"/>
          </a:xfrm>
        </p:grpSpPr>
        <p:sp>
          <p:nvSpPr>
            <p:cNvPr id="30" name="íṩľíḍè-Freeform: Shape 9">
              <a:extLst>
                <a:ext uri="{FF2B5EF4-FFF2-40B4-BE49-F238E27FC236}">
                  <a16:creationId xmlns:a16="http://schemas.microsoft.com/office/drawing/2014/main" id="{55F57160-41B6-198A-735B-1655F213A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íṩľíḍè-Oval 10">
              <a:extLst>
                <a:ext uri="{FF2B5EF4-FFF2-40B4-BE49-F238E27FC236}">
                  <a16:creationId xmlns:a16="http://schemas.microsoft.com/office/drawing/2014/main" id="{C77B8773-24ED-9322-6D01-0202EB084A8A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4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C6030A9E-E942-B1AE-49EB-40CA019DE5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252" y="1874281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en-US" altLang="zh-CN"/>
              <a:t>2</a:t>
            </a:r>
            <a:r>
              <a:rPr lang="zh-CN" altLang="en-US"/>
              <a:t>）在表的第一列添加字段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E68E44B-9624-703B-9CCC-980596025925}"/>
              </a:ext>
            </a:extLst>
          </p:cNvPr>
          <p:cNvGrpSpPr/>
          <p:nvPr/>
        </p:nvGrpSpPr>
        <p:grpSpPr>
          <a:xfrm>
            <a:off x="745859" y="2959191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6F2599A-2E71-99F2-9B6C-85DF609A1DF4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9" name="圆角矩形 43">
              <a:extLst>
                <a:ext uri="{FF2B5EF4-FFF2-40B4-BE49-F238E27FC236}">
                  <a16:creationId xmlns:a16="http://schemas.microsoft.com/office/drawing/2014/main" id="{3A3A71CF-9328-3BC1-C29E-656D3D451937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例10】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36">
            <a:extLst>
              <a:ext uri="{FF2B5EF4-FFF2-40B4-BE49-F238E27FC236}">
                <a16:creationId xmlns:a16="http://schemas.microsoft.com/office/drawing/2014/main" id="{C082E1D7-E244-A08B-A5C5-28C991CDE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5846" y="3076031"/>
            <a:ext cx="80721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执行以下</a:t>
            </a:r>
            <a:r>
              <a:rPr lang="en-US" altLang="zh-CN"/>
              <a:t>SQL</a:t>
            </a:r>
            <a:r>
              <a:rPr lang="zh-CN" altLang="en-US"/>
              <a:t>语句，在</a:t>
            </a:r>
            <a:r>
              <a:rPr lang="en-US" altLang="zh-CN"/>
              <a:t>tb_goods</a:t>
            </a:r>
            <a:r>
              <a:rPr lang="zh-CN" altLang="en-US"/>
              <a:t>表中添加</a:t>
            </a:r>
            <a:r>
              <a:rPr lang="en-US" altLang="zh-CN"/>
              <a:t>state</a:t>
            </a:r>
            <a:r>
              <a:rPr lang="zh-CN" altLang="en-US"/>
              <a:t>字段。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30ABEAA-731B-CEAC-E632-53E6CEDB9DA8}"/>
              </a:ext>
            </a:extLst>
          </p:cNvPr>
          <p:cNvSpPr/>
          <p:nvPr/>
        </p:nvSpPr>
        <p:spPr>
          <a:xfrm>
            <a:off x="900299" y="3627929"/>
            <a:ext cx="9753657" cy="58368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1217AA29-6FDE-692E-02D3-D5DC9E5F2B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3578" y="3762331"/>
            <a:ext cx="887436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ALTER TABLE tb_goods ADD state TINYINT(4) FIRST;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CD1AB72-7B7C-46E0-B09C-E90A68A0E6AE}"/>
              </a:ext>
            </a:extLst>
          </p:cNvPr>
          <p:cNvGrpSpPr/>
          <p:nvPr/>
        </p:nvGrpSpPr>
        <p:grpSpPr>
          <a:xfrm flipH="1">
            <a:off x="8537330" y="2651955"/>
            <a:ext cx="2908812" cy="4128305"/>
            <a:chOff x="1133465" y="1394673"/>
            <a:chExt cx="3150360" cy="470253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C1AA2570-0946-C240-1607-E54530B68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4" name="Freeform 37">
              <a:extLst>
                <a:ext uri="{FF2B5EF4-FFF2-40B4-BE49-F238E27FC236}">
                  <a16:creationId xmlns:a16="http://schemas.microsoft.com/office/drawing/2014/main" id="{1FA706B7-543D-C3DB-A61D-6408E3D80B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5" name="Freeform 38">
              <a:extLst>
                <a:ext uri="{FF2B5EF4-FFF2-40B4-BE49-F238E27FC236}">
                  <a16:creationId xmlns:a16="http://schemas.microsoft.com/office/drawing/2014/main" id="{73405AAE-3415-8F0B-E9C8-FBFF7F76906C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B936D5D-B664-7314-4532-78794876C6B7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6" name="Oval 8">
                <a:extLst>
                  <a:ext uri="{FF2B5EF4-FFF2-40B4-BE49-F238E27FC236}">
                    <a16:creationId xmlns:a16="http://schemas.microsoft.com/office/drawing/2014/main" id="{BADBDF85-231B-8F35-6AE6-18B64B1BDB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7" name="Freeform 35">
                <a:extLst>
                  <a:ext uri="{FF2B5EF4-FFF2-40B4-BE49-F238E27FC236}">
                    <a16:creationId xmlns:a16="http://schemas.microsoft.com/office/drawing/2014/main" id="{54F6F4F1-5E1F-11D6-EF08-E6CED1382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632D6EA-E4D3-7A5E-105D-4E0D6D39F36F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A5D88C5-089E-393A-9B73-7165D624FDF2}"/>
                </a:ext>
              </a:extLst>
            </p:cNvPr>
            <p:cNvCxnSpPr>
              <a:stCxn id="13" idx="4"/>
              <a:endCxn id="27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6471020-D9BE-4F07-4E6A-0B9162688E14}"/>
                </a:ext>
              </a:extLst>
            </p:cNvPr>
            <p:cNvCxnSpPr>
              <a:stCxn id="15" idx="4"/>
              <a:endCxn id="27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0D10B6BA-059B-E962-16B6-E0B874E5484C}"/>
                </a:ext>
              </a:extLst>
            </p:cNvPr>
            <p:cNvCxnSpPr>
              <a:stCxn id="17" idx="4"/>
              <a:endCxn id="27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8B56756E-2AD5-8656-4671-9A9C4441EEB8}"/>
                </a:ext>
              </a:extLst>
            </p:cNvPr>
            <p:cNvCxnSpPr>
              <a:stCxn id="14" idx="4"/>
              <a:endCxn id="27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CB47F571-A9D7-C2F8-7123-E83B48365B34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50022CC1-B5B9-13AD-5B46-9FA8842DBA18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E5927985-BA71-8DE8-1C21-969D524DC4C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688FB336-F26D-F10D-D8B6-61E427DDE71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651675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8A797AD7-EF54-E130-8859-236A2656CF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561" y="1538131"/>
            <a:ext cx="10356981" cy="45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zh-CN"/>
              <a:t>创建数据表，实际上是规定</a:t>
            </a:r>
            <a:r>
              <a:rPr lang="zh-CN" altLang="zh-CN">
                <a:solidFill>
                  <a:srgbClr val="FF0000"/>
                </a:solidFill>
              </a:rPr>
              <a:t>列属性</a:t>
            </a:r>
            <a:r>
              <a:rPr lang="zh-CN" altLang="zh-CN"/>
              <a:t>和实现</a:t>
            </a:r>
            <a:r>
              <a:rPr lang="zh-CN" altLang="zh-CN">
                <a:solidFill>
                  <a:srgbClr val="FF0000"/>
                </a:solidFill>
              </a:rPr>
              <a:t>数据完整性约束</a:t>
            </a:r>
            <a:r>
              <a:rPr lang="zh-CN" altLang="zh-CN"/>
              <a:t>的过程，基本语法形式如下：</a:t>
            </a:r>
            <a:endParaRPr lang="zh-CN" altLang="en-US"/>
          </a:p>
        </p:txBody>
      </p:sp>
      <p:sp>
        <p:nvSpPr>
          <p:cNvPr id="3" name="文本框 10">
            <a:extLst>
              <a:ext uri="{FF2B5EF4-FFF2-40B4-BE49-F238E27FC236}">
                <a16:creationId xmlns:a16="http://schemas.microsoft.com/office/drawing/2014/main" id="{ED9F8542-A463-EBA8-D69A-678B567AB9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958" y="4360350"/>
            <a:ext cx="10354584" cy="387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en-US"/>
              <a:t>数据表命名应遵循以下原则：</a:t>
            </a:r>
          </a:p>
        </p:txBody>
      </p:sp>
      <p:sp>
        <p:nvSpPr>
          <p:cNvPr id="4" name="文本框 10">
            <a:extLst>
              <a:ext uri="{FF2B5EF4-FFF2-40B4-BE49-F238E27FC236}">
                <a16:creationId xmlns:a16="http://schemas.microsoft.com/office/drawing/2014/main" id="{19B49870-3108-8ED4-5713-F92B72E2B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240" y="4820673"/>
            <a:ext cx="899231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/>
              <a:t>长度最好不超过</a:t>
            </a:r>
            <a:r>
              <a:rPr lang="en-US" altLang="zh-CN">
                <a:solidFill>
                  <a:srgbClr val="FF0000"/>
                </a:solidFill>
              </a:rPr>
              <a:t>30</a:t>
            </a:r>
            <a:r>
              <a:rPr lang="zh-CN" altLang="en-US"/>
              <a:t>个字符；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/>
              <a:t>多个单词之间使用</a:t>
            </a:r>
            <a:r>
              <a:rPr lang="zh-CN" altLang="en-US">
                <a:solidFill>
                  <a:srgbClr val="FF0000"/>
                </a:solidFill>
              </a:rPr>
              <a:t>下划线“</a:t>
            </a:r>
            <a:r>
              <a:rPr lang="en-US" altLang="zh-CN">
                <a:solidFill>
                  <a:srgbClr val="FF0000"/>
                </a:solidFill>
              </a:rPr>
              <a:t>_”</a:t>
            </a:r>
            <a:r>
              <a:rPr lang="zh-CN" altLang="en-US">
                <a:solidFill>
                  <a:srgbClr val="FF0000"/>
                </a:solidFill>
              </a:rPr>
              <a:t>分隔</a:t>
            </a:r>
            <a:r>
              <a:rPr lang="zh-CN" altLang="en-US"/>
              <a:t>，</a:t>
            </a:r>
            <a:r>
              <a:rPr lang="zh-CN" altLang="en-US">
                <a:solidFill>
                  <a:srgbClr val="FF0000"/>
                </a:solidFill>
              </a:rPr>
              <a:t>不允许有空格</a:t>
            </a:r>
            <a:r>
              <a:rPr lang="zh-CN" altLang="en-US"/>
              <a:t>；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/>
              <a:t>不允许为</a:t>
            </a:r>
            <a:r>
              <a:rPr lang="en-US" altLang="zh-CN">
                <a:solidFill>
                  <a:srgbClr val="FF0000"/>
                </a:solidFill>
              </a:rPr>
              <a:t>MySQL</a:t>
            </a:r>
            <a:r>
              <a:rPr lang="zh-CN" altLang="en-US">
                <a:solidFill>
                  <a:srgbClr val="FF0000"/>
                </a:solidFill>
              </a:rPr>
              <a:t>关键字</a:t>
            </a:r>
            <a:r>
              <a:rPr lang="zh-CN" altLang="en-US"/>
              <a:t>；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/>
              <a:t>不允许与同一数据库中的其他数据表同名。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76BB2B5-550F-BE3C-3AAC-6302499C2AF5}"/>
              </a:ext>
            </a:extLst>
          </p:cNvPr>
          <p:cNvSpPr/>
          <p:nvPr/>
        </p:nvSpPr>
        <p:spPr>
          <a:xfrm>
            <a:off x="918208" y="2109866"/>
            <a:ext cx="9871788" cy="209185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C47D8B47-18AF-563E-3F6B-A9E5A14CE8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6105" y="2109866"/>
            <a:ext cx="6968444" cy="1982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CREATE TABLE table_name(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col_name1 data_type [Constraints],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col_name2 data_type [Constraints],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……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col_namen data_type [Constraints]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419040374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78C5D02-F229-CF3B-578D-30A2BCF891DD}"/>
              </a:ext>
            </a:extLst>
          </p:cNvPr>
          <p:cNvSpPr/>
          <p:nvPr/>
        </p:nvSpPr>
        <p:spPr>
          <a:xfrm>
            <a:off x="1052314" y="2701436"/>
            <a:ext cx="9871788" cy="387220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ABFE98-E7A4-D502-E3E0-980CBA02D7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1864" y="1351718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添加字段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3AF56ED-F368-B53F-C872-243204ABA2A9}"/>
              </a:ext>
            </a:extLst>
          </p:cNvPr>
          <p:cNvGrpSpPr/>
          <p:nvPr/>
        </p:nvGrpSpPr>
        <p:grpSpPr>
          <a:xfrm>
            <a:off x="1088564" y="1264406"/>
            <a:ext cx="1003300" cy="722312"/>
            <a:chOff x="877888" y="1586140"/>
            <a:chExt cx="1003300" cy="722312"/>
          </a:xfrm>
        </p:grpSpPr>
        <p:sp>
          <p:nvSpPr>
            <p:cNvPr id="8" name="íṩľíḍè-Freeform: Shape 9">
              <a:extLst>
                <a:ext uri="{FF2B5EF4-FFF2-40B4-BE49-F238E27FC236}">
                  <a16:creationId xmlns:a16="http://schemas.microsoft.com/office/drawing/2014/main" id="{295164C6-CA3F-DA71-158D-E8035F3093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ṩľíḍè-Oval 10">
              <a:extLst>
                <a:ext uri="{FF2B5EF4-FFF2-40B4-BE49-F238E27FC236}">
                  <a16:creationId xmlns:a16="http://schemas.microsoft.com/office/drawing/2014/main" id="{8CC18CDB-49A5-7C7E-E7AC-0ACF1362F178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4</a:t>
              </a:r>
            </a:p>
          </p:txBody>
        </p:sp>
      </p:grpSp>
      <p:sp>
        <p:nvSpPr>
          <p:cNvPr id="6" name="文本框 38">
            <a:extLst>
              <a:ext uri="{FF2B5EF4-FFF2-40B4-BE49-F238E27FC236}">
                <a16:creationId xmlns:a16="http://schemas.microsoft.com/office/drawing/2014/main" id="{7293CED9-73FB-E328-A840-987DC0C1D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0214" y="2871059"/>
            <a:ext cx="8874367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DESC tb_goods;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+------------+------------------------------+-------+-----------+-----------+--------------------------+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Field	| Type		      | Null	| Key	| Default | Extra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+------------+------------------------------+-------+-----------+-----------+--------------------------+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state	| tinyint(4) 	      | YES	|	| NULL     |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id	| int(11) 		      | NO	| PRI	| NULL	| auto_increment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type	| char(30)		      | YES	|	|NULL	|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name	| char(30)		      | YES	| UNI	| NULL	|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price	| decimal(7,2) unsigned | YES	|	| NULL	|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num	| int(11)		      | YES	|	| 0 	|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add_time| datetime	      | YES	|	| NULL	|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picture	| varchar(255)	      | YES	|	| NULL	|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+------------+------------------------------+-------+-----------+-------------+------------------------+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8 rows in set (0.00 sec)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EEE7FFF2-338B-A8BA-7040-C42C451DFD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386" y="2061635"/>
            <a:ext cx="10504879" cy="45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语句查看表结构，可以发现在表的第一列添加了一个名为</a:t>
            </a:r>
            <a:r>
              <a:rPr lang="en-US" altLang="zh-CN"/>
              <a:t>state</a:t>
            </a:r>
            <a:r>
              <a:rPr lang="zh-CN" altLang="en-US"/>
              <a:t>的字段，结果如下：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3628340767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2E08968-10AC-316F-CA9B-20B3B24FEC19}"/>
              </a:ext>
            </a:extLst>
          </p:cNvPr>
          <p:cNvSpPr/>
          <p:nvPr/>
        </p:nvSpPr>
        <p:spPr>
          <a:xfrm>
            <a:off x="799569" y="1924988"/>
            <a:ext cx="9871788" cy="55775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169BE0E4-6E57-6D5F-7D54-6089B7D0DA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465" y="1999636"/>
            <a:ext cx="8468783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ALTER TABLE table_name DROP col_name;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80178156-CF0A-3C4C-68D5-34B91FAE44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9119" y="967607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删除字段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359605E-8F14-C55F-2495-E51EBE154E3B}"/>
              </a:ext>
            </a:extLst>
          </p:cNvPr>
          <p:cNvGrpSpPr/>
          <p:nvPr/>
        </p:nvGrpSpPr>
        <p:grpSpPr>
          <a:xfrm>
            <a:off x="835819" y="880295"/>
            <a:ext cx="1003300" cy="722312"/>
            <a:chOff x="877888" y="1586140"/>
            <a:chExt cx="1003300" cy="722312"/>
          </a:xfrm>
        </p:grpSpPr>
        <p:sp>
          <p:nvSpPr>
            <p:cNvPr id="16" name="íṩľíḍè-Freeform: Shape 9">
              <a:extLst>
                <a:ext uri="{FF2B5EF4-FFF2-40B4-BE49-F238E27FC236}">
                  <a16:creationId xmlns:a16="http://schemas.microsoft.com/office/drawing/2014/main" id="{000D2E08-0EB3-56F9-31A1-1378039B04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íṩľíḍè-Oval 10">
              <a:extLst>
                <a:ext uri="{FF2B5EF4-FFF2-40B4-BE49-F238E27FC236}">
                  <a16:creationId xmlns:a16="http://schemas.microsoft.com/office/drawing/2014/main" id="{FF7BD804-7520-3D22-2B8C-5428A28FA951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5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8CE4CCD0-CF24-7BA3-D1E6-95DB4D029E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524" y="1519499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删除数据表字段的关键字为</a:t>
            </a:r>
            <a:r>
              <a:rPr lang="en-US" altLang="zh-CN">
                <a:solidFill>
                  <a:srgbClr val="FF0000"/>
                </a:solidFill>
              </a:rPr>
              <a:t>DROP</a:t>
            </a:r>
            <a:r>
              <a:rPr lang="zh-CN" altLang="en-US"/>
              <a:t>，语法形式如下：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39DCAF3-DAAD-5E49-B943-AD3E94786CA8}"/>
              </a:ext>
            </a:extLst>
          </p:cNvPr>
          <p:cNvGrpSpPr/>
          <p:nvPr/>
        </p:nvGrpSpPr>
        <p:grpSpPr>
          <a:xfrm>
            <a:off x="796131" y="2483106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974BFB11-24B1-71CF-1C97-38356F0277B3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5" name="圆角矩形 43">
              <a:extLst>
                <a:ext uri="{FF2B5EF4-FFF2-40B4-BE49-F238E27FC236}">
                  <a16:creationId xmlns:a16="http://schemas.microsoft.com/office/drawing/2014/main" id="{5B2EEC75-BC1D-20C4-BC05-EB9FE0F449EB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例12】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36">
            <a:extLst>
              <a:ext uri="{FF2B5EF4-FFF2-40B4-BE49-F238E27FC236}">
                <a16:creationId xmlns:a16="http://schemas.microsoft.com/office/drawing/2014/main" id="{0E546325-5C41-83EC-4C6C-DC5E9722BE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6118" y="2599946"/>
            <a:ext cx="80721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执行以下</a:t>
            </a:r>
            <a:r>
              <a:rPr lang="en-US" altLang="zh-CN"/>
              <a:t>SQL</a:t>
            </a:r>
            <a:r>
              <a:rPr lang="zh-CN" altLang="en-US"/>
              <a:t>语句，将</a:t>
            </a:r>
            <a:r>
              <a:rPr lang="en-US" altLang="zh-CN"/>
              <a:t>tb_goods</a:t>
            </a:r>
            <a:r>
              <a:rPr lang="zh-CN" altLang="en-US"/>
              <a:t>表中的</a:t>
            </a:r>
            <a:r>
              <a:rPr lang="en-US" altLang="zh-CN"/>
              <a:t>picture</a:t>
            </a:r>
            <a:r>
              <a:rPr lang="zh-CN" altLang="en-US"/>
              <a:t>字段删除。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02FD683-1831-B5FB-E560-F62A9D15BD71}"/>
              </a:ext>
            </a:extLst>
          </p:cNvPr>
          <p:cNvSpPr/>
          <p:nvPr/>
        </p:nvSpPr>
        <p:spPr>
          <a:xfrm>
            <a:off x="950571" y="3095858"/>
            <a:ext cx="9753657" cy="58368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5F840CBA-C511-21EC-9626-201F8A8D71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850" y="3230260"/>
            <a:ext cx="887436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ALTER TABLE tb_goods DROP picture;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95E3F86-E676-CD5F-1FEC-7DEFC2A4128D}"/>
              </a:ext>
            </a:extLst>
          </p:cNvPr>
          <p:cNvSpPr/>
          <p:nvPr/>
        </p:nvSpPr>
        <p:spPr>
          <a:xfrm>
            <a:off x="953675" y="3733469"/>
            <a:ext cx="9753657" cy="303457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:a16="http://schemas.microsoft.com/office/drawing/2014/main" id="{B9E85A93-3D2F-610E-B28E-F752D0AAAC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6954" y="3709245"/>
            <a:ext cx="8874367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DESC tb_goods;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+-----------+---------------------------+------+---------+----------+-----------------------+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Field	 | Type		| Null | Key	| Default	| Extra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+-----------+---------------------------+------+---------+----------+-----------------------+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state	 | tinyint(4)	| YES |		| NULL	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	 | int(11)		| NO	 | PRI	| NULL	| auto_increment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type	 | char(30)	| YES |		| NULL	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name	 | char(30)	| YES | UNI 	| NULL	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price	 | decimal(7,2) unsigned | YES |		| NULL	|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num	 | int(11)		| YES |		| 0		|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intro	 | text		| YES |		| NULL	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add_time | datetime	| YES |		| NULL	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+-----------+---------------------------+------+---------+----------+-----------------------+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8 rows in set (0.01 sec)</a:t>
            </a:r>
          </a:p>
        </p:txBody>
      </p:sp>
    </p:spTree>
    <p:extLst>
      <p:ext uri="{BB962C8B-B14F-4D97-AF65-F5344CB8AC3E}">
        <p14:creationId xmlns:p14="http://schemas.microsoft.com/office/powerpoint/2010/main" val="864657891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9C3C341-6E70-640C-2516-9A7940BFE075}"/>
              </a:ext>
            </a:extLst>
          </p:cNvPr>
          <p:cNvSpPr/>
          <p:nvPr/>
        </p:nvSpPr>
        <p:spPr>
          <a:xfrm>
            <a:off x="799569" y="2025421"/>
            <a:ext cx="9871788" cy="55775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E5556B6C-416B-4705-AF75-A1DD5C43BA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465" y="2100069"/>
            <a:ext cx="8468783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ALTER TABLE table_name MODIFY col_name data_type FIRST | AFTER col_name2;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77B8E431-35F1-4F3D-62CA-A3020D06F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9119" y="1068040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修改字段顺序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A727C1B-FEE3-EF0F-E41E-0F1CC235E9E3}"/>
              </a:ext>
            </a:extLst>
          </p:cNvPr>
          <p:cNvGrpSpPr/>
          <p:nvPr/>
        </p:nvGrpSpPr>
        <p:grpSpPr>
          <a:xfrm>
            <a:off x="835819" y="980728"/>
            <a:ext cx="1003300" cy="722312"/>
            <a:chOff x="877888" y="1586140"/>
            <a:chExt cx="1003300" cy="722312"/>
          </a:xfrm>
        </p:grpSpPr>
        <p:sp>
          <p:nvSpPr>
            <p:cNvPr id="16" name="íṩľíḍè-Freeform: Shape 9">
              <a:extLst>
                <a:ext uri="{FF2B5EF4-FFF2-40B4-BE49-F238E27FC236}">
                  <a16:creationId xmlns:a16="http://schemas.microsoft.com/office/drawing/2014/main" id="{B4EF06AA-ED0C-7C5D-C533-2AE2190FF7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íṩľíḍè-Oval 10">
              <a:extLst>
                <a:ext uri="{FF2B5EF4-FFF2-40B4-BE49-F238E27FC236}">
                  <a16:creationId xmlns:a16="http://schemas.microsoft.com/office/drawing/2014/main" id="{A68AA616-F487-E9F3-1080-D01F41E137BA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6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6EE94801-DC13-79D4-536C-6C0BA79B6C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524" y="1619932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修改字段顺序的关键字为</a:t>
            </a:r>
            <a:r>
              <a:rPr lang="en-US" altLang="zh-CN"/>
              <a:t>MODIFY</a:t>
            </a:r>
            <a:r>
              <a:rPr lang="zh-CN" altLang="en-US"/>
              <a:t>，语法形式如下：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58AF563-337F-7FFE-7044-B2E57F5F829A}"/>
              </a:ext>
            </a:extLst>
          </p:cNvPr>
          <p:cNvGrpSpPr/>
          <p:nvPr/>
        </p:nvGrpSpPr>
        <p:grpSpPr>
          <a:xfrm>
            <a:off x="796131" y="258353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E742B684-76AB-6E67-C87B-DF1697CFD15B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5" name="圆角矩形 43">
              <a:extLst>
                <a:ext uri="{FF2B5EF4-FFF2-40B4-BE49-F238E27FC236}">
                  <a16:creationId xmlns:a16="http://schemas.microsoft.com/office/drawing/2014/main" id="{DFF92EAF-6C62-F3F7-CFA6-EF52DCAD21EA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例13】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36">
            <a:extLst>
              <a:ext uri="{FF2B5EF4-FFF2-40B4-BE49-F238E27FC236}">
                <a16:creationId xmlns:a16="http://schemas.microsoft.com/office/drawing/2014/main" id="{BC6071CA-16C2-B64A-C904-8CE1666C89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6118" y="2700379"/>
            <a:ext cx="80721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执行以下</a:t>
            </a:r>
            <a:r>
              <a:rPr lang="en-US" altLang="zh-CN"/>
              <a:t>SQL</a:t>
            </a:r>
            <a:r>
              <a:rPr lang="zh-CN" altLang="en-US"/>
              <a:t>语句，将</a:t>
            </a:r>
            <a:r>
              <a:rPr lang="en-US" altLang="zh-CN"/>
              <a:t>tb_goods</a:t>
            </a:r>
            <a:r>
              <a:rPr lang="zh-CN" altLang="en-US"/>
              <a:t>表的</a:t>
            </a:r>
            <a:r>
              <a:rPr lang="en-US" altLang="zh-CN"/>
              <a:t>state</a:t>
            </a:r>
            <a:r>
              <a:rPr lang="zh-CN" altLang="en-US"/>
              <a:t>字段位置修改为</a:t>
            </a:r>
            <a:r>
              <a:rPr lang="en-US" altLang="zh-CN"/>
              <a:t>id</a:t>
            </a:r>
            <a:r>
              <a:rPr lang="zh-CN" altLang="en-US"/>
              <a:t>字段之后。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83E8597-3C9C-0C2B-303E-2E25AA2AA905}"/>
              </a:ext>
            </a:extLst>
          </p:cNvPr>
          <p:cNvSpPr/>
          <p:nvPr/>
        </p:nvSpPr>
        <p:spPr>
          <a:xfrm>
            <a:off x="950571" y="3196291"/>
            <a:ext cx="9753657" cy="58368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1A999AF1-5536-86D5-4761-8673F1F0E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850" y="3330693"/>
            <a:ext cx="887436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ALTER TABLE tb_goods MODIFY state TINYINT(4) AFTER id;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9CD389B-A5A5-4E98-CF61-CE57ABE62354}"/>
              </a:ext>
            </a:extLst>
          </p:cNvPr>
          <p:cNvSpPr/>
          <p:nvPr/>
        </p:nvSpPr>
        <p:spPr>
          <a:xfrm>
            <a:off x="953675" y="3833902"/>
            <a:ext cx="9753657" cy="303457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:a16="http://schemas.microsoft.com/office/drawing/2014/main" id="{EE6CB68B-D29F-B95D-099C-E635B8148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6954" y="3809678"/>
            <a:ext cx="8874367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DESC tb_goods;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+-----------+---------------------------+-----------+----------+---------+-----------------------+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Field	 | Type		| Null	| Key	| Default | Extra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+-----------+---------------------------+-----------+----------+---------+-----------------------+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	 | int(11)		| NO		| PRI	| NULL	| auto_increment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state	 | tinyint(4)	| YES	|		| NULL	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type	 | char(30)	| YES	|		| NULL	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name	 | char(30)	| YES	| UNI	| NULL	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price	 | decimal(7,2) unsigned | YES	|		| NULL	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num	 | int(11)		| YES	|		| 0	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intro	 | text		| YES	|		| NULL	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add_time | datetime	| YES	|		| NULL	|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+-----------+----------------------------+----------+----------+-----------+---------------------+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8 rows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1859841818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1F2BE67-7A44-2B38-7643-6BDDEFC603F2}"/>
              </a:ext>
            </a:extLst>
          </p:cNvPr>
          <p:cNvSpPr/>
          <p:nvPr/>
        </p:nvSpPr>
        <p:spPr>
          <a:xfrm>
            <a:off x="800964" y="2529374"/>
            <a:ext cx="9871788" cy="55775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47C3CEBF-CA1D-4C99-7647-508B72BF5E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60" y="2604022"/>
            <a:ext cx="8468783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ALTER TABLE table_name ENGINE=e_name;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B72642DD-B9A4-04B7-9597-4918E6B1C8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0514" y="1320056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修改存储引擎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1504F50-D92D-294E-C99F-46E3A2993D8A}"/>
              </a:ext>
            </a:extLst>
          </p:cNvPr>
          <p:cNvGrpSpPr/>
          <p:nvPr/>
        </p:nvGrpSpPr>
        <p:grpSpPr>
          <a:xfrm>
            <a:off x="837214" y="1232744"/>
            <a:ext cx="1003300" cy="722312"/>
            <a:chOff x="877888" y="1586140"/>
            <a:chExt cx="1003300" cy="722312"/>
          </a:xfrm>
        </p:grpSpPr>
        <p:sp>
          <p:nvSpPr>
            <p:cNvPr id="15" name="íṩľíḍè-Freeform: Shape 9">
              <a:extLst>
                <a:ext uri="{FF2B5EF4-FFF2-40B4-BE49-F238E27FC236}">
                  <a16:creationId xmlns:a16="http://schemas.microsoft.com/office/drawing/2014/main" id="{35E59611-9B09-8302-0CE8-E99A0ED2EC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íṩľíḍè-Oval 10">
              <a:extLst>
                <a:ext uri="{FF2B5EF4-FFF2-40B4-BE49-F238E27FC236}">
                  <a16:creationId xmlns:a16="http://schemas.microsoft.com/office/drawing/2014/main" id="{A800A86F-9919-6802-8895-B8233CE40AA5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7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2B656939-9647-9AB5-959A-F21218AC7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919" y="2021244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用户可以在创建表时设置存储引擎，也可以在表创建完成之后修改表的存储引擎，语法形式如下：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3D57527-528B-C6C2-F652-79C10ACAAFDC}"/>
              </a:ext>
            </a:extLst>
          </p:cNvPr>
          <p:cNvSpPr/>
          <p:nvPr/>
        </p:nvSpPr>
        <p:spPr>
          <a:xfrm>
            <a:off x="794737" y="3717515"/>
            <a:ext cx="9871788" cy="55775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7C72B0BD-B2BE-1515-46E2-C3EB7A5A05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2633" y="3792163"/>
            <a:ext cx="8468783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SHOW CREATE TABLE table_name \G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0FBB7BAB-4F90-4827-257C-520EE9D3BA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692" y="3209385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在修改存储引擎之前，往往需要首先查看表当前的存储引擎，语法形式如下：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50DB87A-DE77-7694-A15F-784AC430B905}"/>
              </a:ext>
            </a:extLst>
          </p:cNvPr>
          <p:cNvGrpSpPr/>
          <p:nvPr/>
        </p:nvGrpSpPr>
        <p:grpSpPr>
          <a:xfrm>
            <a:off x="797526" y="4556482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627FCECB-CF70-3D65-5022-A772BFE90B7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4" name="圆角矩形 22">
              <a:extLst>
                <a:ext uri="{FF2B5EF4-FFF2-40B4-BE49-F238E27FC236}">
                  <a16:creationId xmlns:a16="http://schemas.microsoft.com/office/drawing/2014/main" id="{956861FE-5C59-2970-7A73-B40F967E522E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例14】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2" name="文本框 36">
            <a:extLst>
              <a:ext uri="{FF2B5EF4-FFF2-40B4-BE49-F238E27FC236}">
                <a16:creationId xmlns:a16="http://schemas.microsoft.com/office/drawing/2014/main" id="{EF7B16A3-DF5A-5C23-F9CF-98AE994E7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7513" y="4673322"/>
            <a:ext cx="80721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修改</a:t>
            </a:r>
            <a:r>
              <a:rPr lang="en-US" altLang="zh-CN"/>
              <a:t>category</a:t>
            </a:r>
            <a:r>
              <a:rPr lang="zh-CN" altLang="en-US"/>
              <a:t>表的存储引擎为</a:t>
            </a:r>
            <a:r>
              <a:rPr lang="en-US" altLang="zh-CN"/>
              <a:t>InnoDB</a:t>
            </a:r>
            <a:r>
              <a:rPr lang="zh-CN" altLang="en-US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5924472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0007C349-AB75-7882-F66E-F92C0BE67DC2}"/>
              </a:ext>
            </a:extLst>
          </p:cNvPr>
          <p:cNvSpPr/>
          <p:nvPr/>
        </p:nvSpPr>
        <p:spPr>
          <a:xfrm>
            <a:off x="1052314" y="2612795"/>
            <a:ext cx="9871788" cy="266817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A1F67528-BA9E-D786-7756-8A9FD1A1D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0214" y="2670440"/>
            <a:ext cx="8874367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SHOW CREATE TABLE category \G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*************************** 1. row ***************************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   Table: category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Create Table: CREATE TABLE `category` (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`id` int(11) NOT NULL,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`name` varchar(30) DEFAULT NULL,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`p_id` int(11) DEFAULT NULL,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PRIMARY KEY (`id`)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) ENGINE=MyISAM DEFAULT CHARSET=utf8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1 row in set (0.00 sec)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94768044-7585-CBFA-4B29-B886161D45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386" y="2103622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首先执行</a:t>
            </a:r>
            <a:r>
              <a:rPr lang="en-US" altLang="zh-CN"/>
              <a:t>SQL</a:t>
            </a:r>
            <a:r>
              <a:rPr lang="zh-CN" altLang="en-US"/>
              <a:t>语句，查看</a:t>
            </a:r>
            <a:r>
              <a:rPr lang="en-US" altLang="zh-CN"/>
              <a:t>category</a:t>
            </a:r>
            <a:r>
              <a:rPr lang="zh-CN" altLang="en-US"/>
              <a:t>表的存储引擎，结果如下：</a:t>
            </a: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id="{925552DB-8C8B-595B-CFF5-A0836DB2FF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1864" y="1459022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修改存储引擎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DE4EDA7-2846-CE49-7785-19D3CD357F81}"/>
              </a:ext>
            </a:extLst>
          </p:cNvPr>
          <p:cNvGrpSpPr/>
          <p:nvPr/>
        </p:nvGrpSpPr>
        <p:grpSpPr>
          <a:xfrm>
            <a:off x="1088564" y="1371710"/>
            <a:ext cx="1003300" cy="722312"/>
            <a:chOff x="877888" y="1586140"/>
            <a:chExt cx="1003300" cy="722312"/>
          </a:xfrm>
        </p:grpSpPr>
        <p:sp>
          <p:nvSpPr>
            <p:cNvPr id="10" name="íṩľíḍè-Freeform: Shape 9">
              <a:extLst>
                <a:ext uri="{FF2B5EF4-FFF2-40B4-BE49-F238E27FC236}">
                  <a16:creationId xmlns:a16="http://schemas.microsoft.com/office/drawing/2014/main" id="{057EDF9C-9D76-1572-6FB8-D063250AB1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ṩľíḍè-Oval 10">
              <a:extLst>
                <a:ext uri="{FF2B5EF4-FFF2-40B4-BE49-F238E27FC236}">
                  <a16:creationId xmlns:a16="http://schemas.microsoft.com/office/drawing/2014/main" id="{0CCB3C24-2245-69F1-FE1E-C79B3E11BB34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7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1B3EFF7F-0753-B9C0-C57D-D4B5EA63B112}"/>
              </a:ext>
            </a:extLst>
          </p:cNvPr>
          <p:cNvSpPr/>
          <p:nvPr/>
        </p:nvSpPr>
        <p:spPr>
          <a:xfrm>
            <a:off x="1055418" y="5454182"/>
            <a:ext cx="9871788" cy="107747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69A90574-3EA0-55FD-7B34-724773078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3318" y="5575485"/>
            <a:ext cx="88743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ALTER TABLE category ENGINE=InnoDB;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0 rows affected (0.31 sec)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Records: 0  Duplicates: 0  Warnings: 0</a:t>
            </a:r>
          </a:p>
        </p:txBody>
      </p:sp>
    </p:spTree>
    <p:extLst>
      <p:ext uri="{BB962C8B-B14F-4D97-AF65-F5344CB8AC3E}">
        <p14:creationId xmlns:p14="http://schemas.microsoft.com/office/powerpoint/2010/main" val="1266874439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4974AC36-D604-7E4B-7221-66E6FFAE4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828" y="1301795"/>
            <a:ext cx="10504879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ts val="28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FF0000"/>
                </a:solidFill>
              </a:rPr>
              <a:t>修改表名：</a:t>
            </a:r>
            <a:r>
              <a:rPr lang="zh-CN" altLang="en-US" dirty="0"/>
              <a:t>在数据表列表中右击需要修改名称的表，此处为</a:t>
            </a:r>
            <a:r>
              <a:rPr lang="en-US" altLang="zh-CN" dirty="0" err="1"/>
              <a:t>tb_goods</a:t>
            </a:r>
            <a:r>
              <a:rPr lang="zh-CN" altLang="en-US" dirty="0"/>
              <a:t>表，在弹出的快捷菜单中选择“重命名”，此时表名称将处于可编辑状态，删除原名称，重新输入新名称“</a:t>
            </a:r>
            <a:r>
              <a:rPr lang="en-US" altLang="zh-CN" dirty="0"/>
              <a:t>goods”</a:t>
            </a:r>
            <a:r>
              <a:rPr lang="zh-CN" altLang="en-US" dirty="0"/>
              <a:t>并按回车键即可，如图</a:t>
            </a:r>
            <a:r>
              <a:rPr lang="en-US" altLang="zh-CN" dirty="0"/>
              <a:t>11</a:t>
            </a:r>
            <a:r>
              <a:rPr lang="zh-CN" altLang="en-US" dirty="0"/>
              <a:t>所示。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05AA0C8-8875-C449-D8AA-069FE1C53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341" y="2622260"/>
            <a:ext cx="9199852" cy="354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2E97665-88BC-F038-D887-9BC0A3C3C26E}"/>
              </a:ext>
            </a:extLst>
          </p:cNvPr>
          <p:cNvSpPr/>
          <p:nvPr/>
        </p:nvSpPr>
        <p:spPr>
          <a:xfrm>
            <a:off x="5054428" y="6305035"/>
            <a:ext cx="1538370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图</a:t>
            </a:r>
            <a:r>
              <a:rPr lang="en-US" altLang="zh-CN" sz="1600" dirty="0"/>
              <a:t>11  </a:t>
            </a:r>
            <a:r>
              <a:rPr lang="zh-CN" altLang="en-US" sz="1600" dirty="0"/>
              <a:t>修改表名</a:t>
            </a:r>
          </a:p>
        </p:txBody>
      </p:sp>
    </p:spTree>
    <p:extLst>
      <p:ext uri="{BB962C8B-B14F-4D97-AF65-F5344CB8AC3E}">
        <p14:creationId xmlns:p14="http://schemas.microsoft.com/office/powerpoint/2010/main" val="2997969477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A65A12A5-CD12-5129-4BAF-DC0A56BFE1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828" y="1166496"/>
            <a:ext cx="10504879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ts val="28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FF0000"/>
                </a:solidFill>
              </a:rPr>
              <a:t>修改数据类型：</a:t>
            </a:r>
            <a:r>
              <a:rPr lang="zh-CN" altLang="en-US" dirty="0"/>
              <a:t>首先选中需要修改结构的表，此处为</a:t>
            </a:r>
            <a:r>
              <a:rPr lang="en-US" altLang="zh-CN" dirty="0"/>
              <a:t>goods</a:t>
            </a:r>
            <a:r>
              <a:rPr lang="zh-CN" altLang="en-US" dirty="0"/>
              <a:t>表，单击“设计表”按钮，进入表结构设计界面。在下方显示的字段列表中，单击需要修改数据类型的字段“类型”列的下拉菜单按钮，在弹出的下拉菜单中选择合适的数据类型，如图</a:t>
            </a:r>
            <a:r>
              <a:rPr lang="en-US" altLang="zh-CN" dirty="0"/>
              <a:t>12</a:t>
            </a:r>
            <a:r>
              <a:rPr lang="zh-CN" altLang="en-US" dirty="0"/>
              <a:t>所示。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02BD6AD-2370-0E34-3819-C5D6EB0E81A6}"/>
              </a:ext>
            </a:extLst>
          </p:cNvPr>
          <p:cNvSpPr/>
          <p:nvPr/>
        </p:nvSpPr>
        <p:spPr>
          <a:xfrm>
            <a:off x="4690519" y="6440335"/>
            <a:ext cx="2579552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图</a:t>
            </a:r>
            <a:r>
              <a:rPr lang="en-US" altLang="zh-CN" sz="1600" dirty="0"/>
              <a:t>12  </a:t>
            </a:r>
            <a:r>
              <a:rPr lang="zh-CN" altLang="en-US" sz="1600" dirty="0"/>
              <a:t>修改字段的数据类型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8C235E1C-B336-E81B-9AFE-C79BBA107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862" y="2364040"/>
            <a:ext cx="7486581" cy="4079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1120FD6E-BE80-06A8-2D5B-9D6E03ADA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3701" y="4095630"/>
            <a:ext cx="2088565" cy="238852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762EA362-3A48-009A-6985-793482B995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7653" y="4649210"/>
            <a:ext cx="1269736" cy="238852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endParaRPr lang="zh-CN" altLang="en-US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07071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3C088448-83D0-E4C4-D1C2-B0CC70C6E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180" y="2353903"/>
            <a:ext cx="6522099" cy="4067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文本框 41">
            <a:extLst>
              <a:ext uri="{FF2B5EF4-FFF2-40B4-BE49-F238E27FC236}">
                <a16:creationId xmlns:a16="http://schemas.microsoft.com/office/drawing/2014/main" id="{1DCFAF0A-87AC-25C6-9376-D255A69E2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828" y="1172453"/>
            <a:ext cx="10504879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ts val="2800"/>
              </a:lnSpc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FF0000"/>
                </a:solidFill>
              </a:rPr>
              <a:t>修改字段名：</a:t>
            </a:r>
            <a:r>
              <a:rPr lang="zh-CN" altLang="en-US"/>
              <a:t>在需要修改字段名的字段“名”列中单击并重新输入名称即可。</a:t>
            </a:r>
            <a:endParaRPr lang="en-US" altLang="zh-CN"/>
          </a:p>
          <a:p>
            <a:pPr marL="285750" indent="-285750" algn="just" eaLnBrk="1" hangingPunct="1">
              <a:lnSpc>
                <a:spcPts val="2800"/>
              </a:lnSpc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FF0000"/>
                </a:solidFill>
              </a:rPr>
              <a:t>在指定位置添加字段：</a:t>
            </a:r>
            <a:r>
              <a:rPr lang="zh-CN" altLang="en-US"/>
              <a:t>选中指定字段，然后单击“插入栏位”按钮，可在指定字段之前创建一个空白字段，填写字段信息即可，如图</a:t>
            </a:r>
            <a:r>
              <a:rPr lang="en-US" altLang="zh-CN"/>
              <a:t>5-13</a:t>
            </a:r>
            <a:r>
              <a:rPr lang="zh-CN" altLang="en-US"/>
              <a:t>所示。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3D2F31A-1F63-A560-59F7-D53FA5104279}"/>
              </a:ext>
            </a:extLst>
          </p:cNvPr>
          <p:cNvSpPr/>
          <p:nvPr/>
        </p:nvSpPr>
        <p:spPr>
          <a:xfrm>
            <a:off x="6605887" y="6434378"/>
            <a:ext cx="1963999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图</a:t>
            </a:r>
            <a:r>
              <a:rPr lang="en-US" altLang="zh-CN" sz="1600" dirty="0"/>
              <a:t>13  </a:t>
            </a:r>
            <a:r>
              <a:rPr lang="zh-CN" altLang="en-US" sz="1600" dirty="0"/>
              <a:t>修改字段顺序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B057C8B8-F42C-52FE-A19A-FFC3734A04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7469" y="3450735"/>
            <a:ext cx="1164661" cy="238852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7FDCD42C-3060-D583-C706-E5AFC73DE3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21542" y="3453254"/>
            <a:ext cx="860180" cy="238852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CE6F49F9-BD8F-E5BC-DF28-F8BAA9ADC1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933" y="2416580"/>
            <a:ext cx="3344722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ts val="2800"/>
              </a:lnSpc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FF0000"/>
                </a:solidFill>
              </a:rPr>
              <a:t>删除字段：</a:t>
            </a:r>
            <a:r>
              <a:rPr lang="zh-CN" altLang="en-US"/>
              <a:t>选中需要删除的字段，单击“删除栏位”按钮，然后单击提示框中的“删除”按钮即可删除字段。此处将</a:t>
            </a:r>
            <a:r>
              <a:rPr lang="en-US" altLang="zh-CN"/>
              <a:t>state</a:t>
            </a:r>
            <a:r>
              <a:rPr lang="zh-CN" altLang="en-US"/>
              <a:t>和</a:t>
            </a:r>
            <a:r>
              <a:rPr lang="en-US" altLang="zh-CN"/>
              <a:t>intro</a:t>
            </a:r>
            <a:r>
              <a:rPr lang="zh-CN" altLang="en-US"/>
              <a:t>字段删除。</a:t>
            </a:r>
          </a:p>
          <a:p>
            <a:pPr marL="285750" indent="-285750" algn="just" eaLnBrk="1" hangingPunct="1">
              <a:lnSpc>
                <a:spcPts val="2800"/>
              </a:lnSpc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FF0000"/>
                </a:solidFill>
              </a:rPr>
              <a:t>修改字段的排列位置：</a:t>
            </a:r>
            <a:r>
              <a:rPr lang="zh-CN" altLang="en-US"/>
              <a:t>选中需要修改的字段，单击“上移”或“下移”按钮，即可修改字段顺序。</a:t>
            </a:r>
          </a:p>
        </p:txBody>
      </p:sp>
    </p:spTree>
    <p:extLst>
      <p:ext uri="{BB962C8B-B14F-4D97-AF65-F5344CB8AC3E}">
        <p14:creationId xmlns:p14="http://schemas.microsoft.com/office/powerpoint/2010/main" val="1049350746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7BCC1AB-1A78-0923-BC6D-AC96209B88D0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8683B619-3B1F-2FFF-180E-86B687F699B5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35461D32-DBE4-F325-1DD0-F67F58CFFCEC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8CE05F7A-2BD3-FF66-069B-00C9CE629C7F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9837C848-742B-E99E-4792-8DF9F28367C3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1A3F1149-86A9-3280-D034-E2568249C40A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3F292701-40BD-E28B-410B-306558598F13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3CECB2F6-019A-51DE-1D25-C10E50E58EA8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E48DB722-4031-748A-B596-14CBD8478C7A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9FE5C522-A036-B306-A27B-20453C9E5D76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3F665A32-CDAE-7ECB-9554-711B3918A4D6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84092846-ED79-263F-6B16-AD297FD087CD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6E85F28C-99F7-DCE8-9D82-0C57E066EB89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35A8FA48-51F3-63C9-D8F4-B72FC08344BF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960DF2DB-6EBD-9C82-FF6A-D2C8AD085340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E888E5D6-BB93-E222-10D1-FF3733AC1310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4161F889-F222-8AD3-3A22-3CCC083FBC73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E1418D6D-30D1-2564-9A4B-3E71FD244354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47302531-5825-FAFC-0599-86D17D369686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EE056A3F-A879-8F80-17B1-657820F534AC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A5AF4CF1-EF66-98E1-C5ED-0258E80D6336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DBA53B52-51CC-B854-41B6-E15877961472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D7878C46-1694-3DF3-9DF1-FB7BA861278A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A097D097-2ED8-F758-1786-3F2DF490B2EE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5C2D6D10-1C6C-26C4-70DA-152CBCECD396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276B24B0-1912-1080-2211-C9BEB8B414BB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4509F7EF-4926-AE07-93BA-0707ED520CF1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618160BA-5FCF-CBC0-33D1-E258A34E1397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C88540B5-1995-4B9B-DA9E-0BDCA84C0A72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07105122-F9EA-AA20-6261-07B95776A162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4418A30C-0A9B-E9E8-46AE-5D75E3427E97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C545DCF7-37C0-28E8-5411-12681569C1AC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1DF2B2E2-C238-F3E4-15C7-AADF2096236C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BC588C22-9D52-8684-13A1-A98BA1DAA897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8187208E-B928-77AF-0E85-C84739A254A3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18FBE9B7-B6C2-AB76-B2F2-EA1874F7A888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91CE02EA-487F-EE6E-80E7-D8AA637DA5B6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981F93D-39BB-AA96-C9FA-D3A328AE2A81}"/>
              </a:ext>
            </a:extLst>
          </p:cNvPr>
          <p:cNvCxnSpPr/>
          <p:nvPr/>
        </p:nvCxnSpPr>
        <p:spPr>
          <a:xfrm>
            <a:off x="6218108" y="2799556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DA8FD2C2-4EF7-E7E3-C732-76DC37B613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9696" y="2809505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4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B8CB5B8D-A962-9632-D5F4-43C84DE977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3668" y="2799556"/>
            <a:ext cx="272382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600" b="1" noProof="1">
                <a:solidFill>
                  <a:schemeClr val="bg1"/>
                </a:solidFill>
                <a:latin typeface="微软雅黑" pitchFamily="34" charset="-122"/>
              </a:rPr>
              <a:t>删除表</a:t>
            </a:r>
          </a:p>
        </p:txBody>
      </p:sp>
    </p:spTree>
    <p:extLst>
      <p:ext uri="{BB962C8B-B14F-4D97-AF65-F5344CB8AC3E}">
        <p14:creationId xmlns:p14="http://schemas.microsoft.com/office/powerpoint/2010/main" val="1650890104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D096B93-FBD4-3E68-F553-3CBFD1524D93}"/>
              </a:ext>
            </a:extLst>
          </p:cNvPr>
          <p:cNvGrpSpPr/>
          <p:nvPr/>
        </p:nvGrpSpPr>
        <p:grpSpPr>
          <a:xfrm>
            <a:off x="670768" y="1816742"/>
            <a:ext cx="10850465" cy="738069"/>
            <a:chOff x="812799" y="1540928"/>
            <a:chExt cx="10850465" cy="1308695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423683A5-6F99-7DA3-6BA1-71E51A28F50C}"/>
                </a:ext>
              </a:extLst>
            </p:cNvPr>
            <p:cNvGrpSpPr/>
            <p:nvPr/>
          </p:nvGrpSpPr>
          <p:grpSpPr>
            <a:xfrm>
              <a:off x="812799" y="1540928"/>
              <a:ext cx="10850465" cy="1308695"/>
              <a:chOff x="812799" y="1508963"/>
              <a:chExt cx="10850465" cy="1658273"/>
            </a:xfrm>
          </p:grpSpPr>
          <p:sp>
            <p:nvSpPr>
              <p:cNvPr id="19" name="íṩľíḍè-圆角矩形 61">
                <a:extLst>
                  <a:ext uri="{FF2B5EF4-FFF2-40B4-BE49-F238E27FC236}">
                    <a16:creationId xmlns:a16="http://schemas.microsoft.com/office/drawing/2014/main" id="{3C9914B6-A97F-B851-3404-57FC58E0FCFF}"/>
                  </a:ext>
                </a:extLst>
              </p:cNvPr>
              <p:cNvSpPr/>
              <p:nvPr/>
            </p:nvSpPr>
            <p:spPr>
              <a:xfrm>
                <a:off x="812799" y="1508963"/>
                <a:ext cx="10850465" cy="1658273"/>
              </a:xfrm>
              <a:prstGeom prst="roundRect">
                <a:avLst>
                  <a:gd name="adj" fmla="val 3485"/>
                </a:avLst>
              </a:prstGeom>
              <a:solidFill>
                <a:schemeClr val="accent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Ctr="1">
                <a:norm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buFontTx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0" name="íṩľíḍè-圆角矩形 61">
                <a:extLst>
                  <a:ext uri="{FF2B5EF4-FFF2-40B4-BE49-F238E27FC236}">
                    <a16:creationId xmlns:a16="http://schemas.microsoft.com/office/drawing/2014/main" id="{11169D1B-989F-C0F0-7983-E0958C838923}"/>
                  </a:ext>
                </a:extLst>
              </p:cNvPr>
              <p:cNvSpPr/>
              <p:nvPr/>
            </p:nvSpPr>
            <p:spPr>
              <a:xfrm>
                <a:off x="906109" y="1572466"/>
                <a:ext cx="10650298" cy="1527324"/>
              </a:xfrm>
              <a:prstGeom prst="roundRect">
                <a:avLst>
                  <a:gd name="adj" fmla="val 348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Ctr="1">
                <a:normAutofit fontScale="92500" lnSpcReduction="10000"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buFontTx/>
                  <a:buNone/>
                  <a:defRPr/>
                </a:pPr>
                <a:endParaRPr lang="zh-CN" altLang="en-US" noProof="1"/>
              </a:p>
            </p:txBody>
          </p:sp>
        </p:grpSp>
        <p:sp>
          <p:nvSpPr>
            <p:cNvPr id="18" name="文本框 41">
              <a:extLst>
                <a:ext uri="{FF2B5EF4-FFF2-40B4-BE49-F238E27FC236}">
                  <a16:creationId xmlns:a16="http://schemas.microsoft.com/office/drawing/2014/main" id="{35079A20-E643-5870-C062-8490B8CEAE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8376" y="1807285"/>
              <a:ext cx="10356981" cy="737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just" eaLnBrk="1" hangingPunct="1">
                <a:lnSpc>
                  <a:spcPts val="2800"/>
                </a:lnSpc>
              </a:pPr>
              <a:r>
                <a:rPr lang="zh-CN" altLang="en-US"/>
                <a:t>删除数据表会将表的定义和表中的数据全部删除，因此，用户最好反复确认后再执行此操作。</a:t>
              </a:r>
            </a:p>
          </p:txBody>
        </p:sp>
      </p:grpSp>
      <p:sp>
        <p:nvSpPr>
          <p:cNvPr id="4" name="文本框 41">
            <a:extLst>
              <a:ext uri="{FF2B5EF4-FFF2-40B4-BE49-F238E27FC236}">
                <a16:creationId xmlns:a16="http://schemas.microsoft.com/office/drawing/2014/main" id="{F57D10D2-A73E-CAFA-61F9-8F06BFE723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553" y="3470605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使用</a:t>
            </a:r>
            <a:r>
              <a:rPr lang="en-US" altLang="zh-CN">
                <a:solidFill>
                  <a:srgbClr val="FF0000"/>
                </a:solidFill>
              </a:rPr>
              <a:t>DROP</a:t>
            </a:r>
            <a:r>
              <a:rPr lang="zh-CN" altLang="en-US"/>
              <a:t>关键字可以一次性删除一个或多个没有被其他表关联的表，语法形式如下：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3F7DB322-4617-51C4-3480-BAB6BFEFC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7150" y="2826005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删除没有被关联的表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2725B9E-5B92-4AD4-5399-F1A5472737AE}"/>
              </a:ext>
            </a:extLst>
          </p:cNvPr>
          <p:cNvGrpSpPr/>
          <p:nvPr/>
        </p:nvGrpSpPr>
        <p:grpSpPr>
          <a:xfrm>
            <a:off x="763850" y="2738693"/>
            <a:ext cx="1003300" cy="722312"/>
            <a:chOff x="877888" y="1586140"/>
            <a:chExt cx="1003300" cy="722312"/>
          </a:xfrm>
        </p:grpSpPr>
        <p:sp>
          <p:nvSpPr>
            <p:cNvPr id="15" name="íṩľíḍè-Freeform: Shape 9">
              <a:extLst>
                <a:ext uri="{FF2B5EF4-FFF2-40B4-BE49-F238E27FC236}">
                  <a16:creationId xmlns:a16="http://schemas.microsoft.com/office/drawing/2014/main" id="{C970182D-3F9A-2BEE-E614-9699349759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íṩľíḍè-Oval 10">
              <a:extLst>
                <a:ext uri="{FF2B5EF4-FFF2-40B4-BE49-F238E27FC236}">
                  <a16:creationId xmlns:a16="http://schemas.microsoft.com/office/drawing/2014/main" id="{883338E8-08DF-EB70-E2B0-87F635E809EF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4B8775BC-0140-F095-193F-ED05520787E3}"/>
              </a:ext>
            </a:extLst>
          </p:cNvPr>
          <p:cNvSpPr/>
          <p:nvPr/>
        </p:nvSpPr>
        <p:spPr>
          <a:xfrm>
            <a:off x="727600" y="4007330"/>
            <a:ext cx="9871788" cy="55775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1C60329A-C8DF-1AD6-2583-1761216EF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5496" y="4081978"/>
            <a:ext cx="8468783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DROP TABLE [IF EXISTS] table_name1,table_name2,……,table_namen;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A0EFE7A-69A4-97A3-68BC-C648E46C3F53}"/>
              </a:ext>
            </a:extLst>
          </p:cNvPr>
          <p:cNvGrpSpPr/>
          <p:nvPr/>
        </p:nvGrpSpPr>
        <p:grpSpPr>
          <a:xfrm>
            <a:off x="703383" y="4879714"/>
            <a:ext cx="10580688" cy="1451332"/>
            <a:chOff x="812800" y="4424635"/>
            <a:chExt cx="10580688" cy="1800000"/>
          </a:xfrm>
        </p:grpSpPr>
        <p:sp>
          <p:nvSpPr>
            <p:cNvPr id="11" name="圆角矩形 18">
              <a:extLst>
                <a:ext uri="{FF2B5EF4-FFF2-40B4-BE49-F238E27FC236}">
                  <a16:creationId xmlns:a16="http://schemas.microsoft.com/office/drawing/2014/main" id="{23DA4541-32C8-3FC8-908D-9F8213303095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499923E-B5AA-D186-E16C-F07EDE70B4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3" name="Flowchart: Off-page Connector 32">
                <a:extLst>
                  <a:ext uri="{FF2B5EF4-FFF2-40B4-BE49-F238E27FC236}">
                    <a16:creationId xmlns:a16="http://schemas.microsoft.com/office/drawing/2014/main" id="{B1A9854A-4E51-E42A-FEDC-346494025778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4" name="Round Same Side Corner Rectangle 33">
                <a:extLst>
                  <a:ext uri="{FF2B5EF4-FFF2-40B4-BE49-F238E27FC236}">
                    <a16:creationId xmlns:a16="http://schemas.microsoft.com/office/drawing/2014/main" id="{D71AC06D-1809-7668-D044-13FC8DD3E63D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41">
            <a:extLst>
              <a:ext uri="{FF2B5EF4-FFF2-40B4-BE49-F238E27FC236}">
                <a16:creationId xmlns:a16="http://schemas.microsoft.com/office/drawing/2014/main" id="{E88ADCEB-076C-3390-8BB3-6EEF89BD59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3174" y="5036508"/>
            <a:ext cx="8212822" cy="1134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 dirty="0">
                <a:solidFill>
                  <a:schemeClr val="bg1"/>
                </a:solidFill>
              </a:rPr>
              <a:t>如果删除的数据表不存在，系统会提示错误信息并中断执行，加上“</a:t>
            </a:r>
            <a:r>
              <a:rPr lang="en-US" altLang="zh-CN" dirty="0">
                <a:solidFill>
                  <a:schemeClr val="bg1"/>
                </a:solidFill>
              </a:rPr>
              <a:t>IF EXISTS”</a:t>
            </a:r>
            <a:r>
              <a:rPr lang="zh-CN" altLang="en-US" dirty="0">
                <a:solidFill>
                  <a:schemeClr val="bg1"/>
                </a:solidFill>
              </a:rPr>
              <a:t>参数后，系统会在执行删除命令之前判断表是否存在，如果表不存在，命令仍可以顺利执行，但系统会提示警告。</a:t>
            </a:r>
          </a:p>
        </p:txBody>
      </p:sp>
    </p:spTree>
    <p:extLst>
      <p:ext uri="{BB962C8B-B14F-4D97-AF65-F5344CB8AC3E}">
        <p14:creationId xmlns:p14="http://schemas.microsoft.com/office/powerpoint/2010/main" val="243831477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A5CCBAC-6073-6A72-0545-D81F117CAE90}"/>
              </a:ext>
            </a:extLst>
          </p:cNvPr>
          <p:cNvGrpSpPr/>
          <p:nvPr/>
        </p:nvGrpSpPr>
        <p:grpSpPr>
          <a:xfrm>
            <a:off x="796131" y="190682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E5619DE-ECB4-31F3-BA96-53A56AD08C4A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8" name="圆角矩形 11">
              <a:extLst>
                <a:ext uri="{FF2B5EF4-FFF2-40B4-BE49-F238E27FC236}">
                  <a16:creationId xmlns:a16="http://schemas.microsoft.com/office/drawing/2014/main" id="{E4103BF6-909B-58A0-6A05-29F8011AE9A4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实例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36">
            <a:extLst>
              <a:ext uri="{FF2B5EF4-FFF2-40B4-BE49-F238E27FC236}">
                <a16:creationId xmlns:a16="http://schemas.microsoft.com/office/drawing/2014/main" id="{B4ADEE82-1D26-B0E8-2624-4949C5FE7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6119" y="2023667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根据表</a:t>
            </a:r>
            <a:r>
              <a:rPr lang="en-US" altLang="zh-CN"/>
              <a:t>5-1</a:t>
            </a:r>
            <a:r>
              <a:rPr lang="zh-CN" altLang="en-US"/>
              <a:t>的数据信息创建数据表</a:t>
            </a:r>
            <a:r>
              <a:rPr lang="en-US" altLang="zh-CN"/>
              <a:t>goods</a:t>
            </a:r>
            <a:r>
              <a:rPr lang="zh-CN" altLang="en-US"/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7CF9B6A-9375-AF94-DEC3-E80570580B58}"/>
              </a:ext>
            </a:extLst>
          </p:cNvPr>
          <p:cNvSpPr/>
          <p:nvPr/>
        </p:nvSpPr>
        <p:spPr>
          <a:xfrm>
            <a:off x="4475487" y="2819972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 dirty="0"/>
              <a:t>表</a:t>
            </a:r>
            <a:r>
              <a:rPr lang="en-US" altLang="zh-CN" dirty="0"/>
              <a:t>1  goods</a:t>
            </a:r>
            <a:r>
              <a:rPr lang="zh-CN" altLang="zh-CN" dirty="0"/>
              <a:t>表结构</a:t>
            </a:r>
            <a:endParaRPr lang="zh-CN" altLang="en-US" dirty="0"/>
          </a:p>
        </p:txBody>
      </p:sp>
      <p:pic>
        <p:nvPicPr>
          <p:cNvPr id="5" name="table">
            <a:extLst>
              <a:ext uri="{FF2B5EF4-FFF2-40B4-BE49-F238E27FC236}">
                <a16:creationId xmlns:a16="http://schemas.microsoft.com/office/drawing/2014/main" id="{BD567ABA-DCAA-FB43-34DB-E4D64E045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286" y="3345259"/>
            <a:ext cx="10106387" cy="278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42182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FDD4E45-0F8F-531A-D072-5F23B7D5EA1E}"/>
              </a:ext>
            </a:extLst>
          </p:cNvPr>
          <p:cNvSpPr/>
          <p:nvPr/>
        </p:nvSpPr>
        <p:spPr>
          <a:xfrm>
            <a:off x="850887" y="2614779"/>
            <a:ext cx="9871788" cy="77471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4CAD7D7F-F348-CC45-B1DD-61A5C598B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8783" y="2642772"/>
            <a:ext cx="8468783" cy="7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mysql&gt; DROP TABLE IF EXISTS category,tb_goods;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Query OK, 0 rows affected, 1 warning (0.11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9370307-236E-2017-2DE1-8EB2C9588AF0}"/>
              </a:ext>
            </a:extLst>
          </p:cNvPr>
          <p:cNvGrpSpPr/>
          <p:nvPr/>
        </p:nvGrpSpPr>
        <p:grpSpPr>
          <a:xfrm>
            <a:off x="744812" y="1226871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595EF99-A09D-B8AB-50A7-C9EFE48A198D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2" name="圆角矩形 25">
              <a:extLst>
                <a:ext uri="{FF2B5EF4-FFF2-40B4-BE49-F238E27FC236}">
                  <a16:creationId xmlns:a16="http://schemas.microsoft.com/office/drawing/2014/main" id="{61D3F53F-D39E-375E-B838-1F9292129BAD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例5-15】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700253BB-FE6D-1375-1BC7-A7321F1A06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4799" y="1343711"/>
            <a:ext cx="80721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语句，删除</a:t>
            </a:r>
            <a:r>
              <a:rPr lang="en-US" altLang="zh-CN"/>
              <a:t>category</a:t>
            </a:r>
            <a:r>
              <a:rPr lang="zh-CN" altLang="en-US"/>
              <a:t>表和不存在的</a:t>
            </a:r>
            <a:r>
              <a:rPr lang="en-US" altLang="zh-CN"/>
              <a:t>tb_goods</a:t>
            </a:r>
            <a:r>
              <a:rPr lang="zh-CN" altLang="en-US"/>
              <a:t>表，并查看数据库中的所有表。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EA0D2823-63CA-794C-38AA-83C2EB045C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7840" y="2059392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执行删除表语句，删除</a:t>
            </a:r>
            <a:r>
              <a:rPr lang="en-US" altLang="zh-CN"/>
              <a:t>category</a:t>
            </a:r>
            <a:r>
              <a:rPr lang="zh-CN" altLang="en-US"/>
              <a:t>表和</a:t>
            </a:r>
            <a:r>
              <a:rPr lang="en-US" altLang="zh-CN"/>
              <a:t>tb_goods</a:t>
            </a:r>
            <a:r>
              <a:rPr lang="zh-CN" altLang="en-US"/>
              <a:t>表，结果如下：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C5B8B59-D311-52FF-E361-F79D28BC766C}"/>
              </a:ext>
            </a:extLst>
          </p:cNvPr>
          <p:cNvSpPr/>
          <p:nvPr/>
        </p:nvSpPr>
        <p:spPr>
          <a:xfrm>
            <a:off x="835329" y="4017533"/>
            <a:ext cx="9871788" cy="265166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5944737B-1FB9-A879-D24A-790970384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3225" y="4008202"/>
            <a:ext cx="8468783" cy="265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mysql&gt; SHOW TABLES;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+--------------------------+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| Tables_in_db_shop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+--------------------------+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| goods		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| orders		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+--------------------------+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2 rows in set (0.00 sec)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5AAD7D9F-A666-DDE4-28CF-A3E8516D30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282" y="3424822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语句，查看数据库中的表，结果如下：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1204016909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BB2276A2-547A-02D3-6EBC-7B74A89E7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440" y="2374212"/>
            <a:ext cx="10504879" cy="152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如果数据表之间存在外键关联，那么直接删除主表，系统会提示错误信息，这种情况下，可以</a:t>
            </a:r>
            <a:r>
              <a:rPr lang="zh-CN" altLang="en-US">
                <a:solidFill>
                  <a:srgbClr val="FF0000"/>
                </a:solidFill>
              </a:rPr>
              <a:t>先删除与它关联的从表，再删除主表</a:t>
            </a:r>
            <a:r>
              <a:rPr lang="zh-CN" altLang="en-US"/>
              <a:t>。但有时需要保留从表中的数据，此时需解除主表和从表之间的关联，即删除从表中的外键约束。</a:t>
            </a:r>
            <a:endParaRPr lang="en-US" altLang="zh-CN"/>
          </a:p>
          <a:p>
            <a:pPr algn="just" eaLnBrk="1" hangingPunct="1">
              <a:lnSpc>
                <a:spcPts val="2800"/>
              </a:lnSpc>
            </a:pPr>
            <a:r>
              <a:rPr lang="zh-CN" altLang="en-US"/>
              <a:t>删除外键的语法形式如下：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8AB97A-E097-D644-B09E-9ABC6E7A10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7037" y="1729612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删除被其他表关联的主表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C5B9857-8164-E616-DE35-51E1D7935244}"/>
              </a:ext>
            </a:extLst>
          </p:cNvPr>
          <p:cNvGrpSpPr/>
          <p:nvPr/>
        </p:nvGrpSpPr>
        <p:grpSpPr>
          <a:xfrm>
            <a:off x="853737" y="1642300"/>
            <a:ext cx="1003300" cy="722312"/>
            <a:chOff x="877888" y="1586140"/>
            <a:chExt cx="1003300" cy="722312"/>
          </a:xfrm>
        </p:grpSpPr>
        <p:sp>
          <p:nvSpPr>
            <p:cNvPr id="11" name="íṩľíḍè-Freeform: Shape 9">
              <a:extLst>
                <a:ext uri="{FF2B5EF4-FFF2-40B4-BE49-F238E27FC236}">
                  <a16:creationId xmlns:a16="http://schemas.microsoft.com/office/drawing/2014/main" id="{EE280B87-E220-5342-318D-54D2BF978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íṩľíḍè-Oval 10">
              <a:extLst>
                <a:ext uri="{FF2B5EF4-FFF2-40B4-BE49-F238E27FC236}">
                  <a16:creationId xmlns:a16="http://schemas.microsoft.com/office/drawing/2014/main" id="{D2D6DE7C-01AD-4763-9846-D9C84C4CA241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AC97579D-ABF7-8372-33EC-BE8FC915EF7C}"/>
              </a:ext>
            </a:extLst>
          </p:cNvPr>
          <p:cNvSpPr/>
          <p:nvPr/>
        </p:nvSpPr>
        <p:spPr>
          <a:xfrm>
            <a:off x="817487" y="3956009"/>
            <a:ext cx="9871788" cy="55775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1227665C-84D5-0EAD-1C53-8FD37A4561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5383" y="4030657"/>
            <a:ext cx="8468783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ALTER TABLE table_name DROP FOREIGN KEY key_name;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3D18A4B9-4C8F-2367-6663-7F57A9FDC1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213" y="4607425"/>
            <a:ext cx="10504879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之前创建的</a:t>
            </a:r>
            <a:r>
              <a:rPr lang="en-US" altLang="zh-CN"/>
              <a:t>comment</a:t>
            </a:r>
            <a:r>
              <a:rPr lang="zh-CN" altLang="en-US"/>
              <a:t>表和</a:t>
            </a:r>
            <a:r>
              <a:rPr lang="en-US" altLang="zh-CN"/>
              <a:t>reply</a:t>
            </a:r>
            <a:r>
              <a:rPr lang="zh-CN" altLang="en-US"/>
              <a:t>表存在外键关联，如果直接删除</a:t>
            </a:r>
            <a:r>
              <a:rPr lang="en-US" altLang="zh-CN"/>
              <a:t>comment</a:t>
            </a:r>
            <a:r>
              <a:rPr lang="zh-CN" altLang="en-US"/>
              <a:t>表，系统会提示错误，如下所示。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36E115A-3F6C-4B3A-F9C8-310CC8B0DD63}"/>
              </a:ext>
            </a:extLst>
          </p:cNvPr>
          <p:cNvSpPr/>
          <p:nvPr/>
        </p:nvSpPr>
        <p:spPr>
          <a:xfrm>
            <a:off x="817487" y="5452073"/>
            <a:ext cx="9871788" cy="89297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DC49A2E5-B460-3880-5BD3-311443FD6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8487" y="5526721"/>
            <a:ext cx="8468783" cy="7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mysql&gt; DROP TABLE comment;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ERROR 1217 (23000): Cannot delete or update a parent row: a foreign key constraint fails</a:t>
            </a:r>
          </a:p>
        </p:txBody>
      </p:sp>
    </p:spTree>
    <p:extLst>
      <p:ext uri="{BB962C8B-B14F-4D97-AF65-F5344CB8AC3E}">
        <p14:creationId xmlns:p14="http://schemas.microsoft.com/office/powerpoint/2010/main" val="1211482252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0E48F807-538C-B0A3-A9FE-72F1377C3F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850" y="1289057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可以执行</a:t>
            </a:r>
            <a:r>
              <a:rPr lang="en-US" altLang="zh-CN"/>
              <a:t>SQL</a:t>
            </a:r>
            <a:r>
              <a:rPr lang="zh-CN" altLang="en-US"/>
              <a:t>语句先删除</a:t>
            </a:r>
            <a:r>
              <a:rPr lang="en-US" altLang="zh-CN"/>
              <a:t>reply</a:t>
            </a:r>
            <a:r>
              <a:rPr lang="zh-CN" altLang="en-US"/>
              <a:t>表中的外键，然后删除</a:t>
            </a:r>
            <a:r>
              <a:rPr lang="en-US" altLang="zh-CN"/>
              <a:t>comment</a:t>
            </a:r>
            <a:r>
              <a:rPr lang="zh-CN" altLang="en-US"/>
              <a:t>表，如下所示。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ED2E960-EAFF-66CB-2E18-5C7286CDE8DE}"/>
              </a:ext>
            </a:extLst>
          </p:cNvPr>
          <p:cNvSpPr/>
          <p:nvPr/>
        </p:nvSpPr>
        <p:spPr>
          <a:xfrm>
            <a:off x="837124" y="1825782"/>
            <a:ext cx="9871788" cy="235787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161C94A5-F5FF-981D-835E-9F7834E632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8124" y="2003071"/>
            <a:ext cx="8468783" cy="1982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mysql&gt; ALTER TABLE reply DROP FOREIGN KEY rep_com;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Query OK, 0 rows affected (0.07 sec)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Records: 0  Duplicates: 0  Warnings: 0</a:t>
            </a:r>
          </a:p>
          <a:p>
            <a:pPr eaLnBrk="1" hangingPunct="1">
              <a:lnSpc>
                <a:spcPts val="2500"/>
              </a:lnSpc>
            </a:pPr>
            <a:endParaRPr lang="en-US" altLang="zh-CN" sz="1600">
              <a:solidFill>
                <a:srgbClr val="FF0000"/>
              </a:solidFill>
            </a:endParaRP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mysql&gt; DROP TABLE comment;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Query OK, 0 rows affected (0.05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0F0CA01-7B3A-A960-69F4-7D52D6AC196B}"/>
              </a:ext>
            </a:extLst>
          </p:cNvPr>
          <p:cNvGrpSpPr/>
          <p:nvPr/>
        </p:nvGrpSpPr>
        <p:grpSpPr>
          <a:xfrm flipH="1">
            <a:off x="8829623" y="3259546"/>
            <a:ext cx="2543770" cy="3520711"/>
            <a:chOff x="1133465" y="1394673"/>
            <a:chExt cx="3150360" cy="470253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2320712E-B62C-B473-AFC7-111FCF24C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8" name="Freeform 37">
              <a:extLst>
                <a:ext uri="{FF2B5EF4-FFF2-40B4-BE49-F238E27FC236}">
                  <a16:creationId xmlns:a16="http://schemas.microsoft.com/office/drawing/2014/main" id="{D433A466-7C56-D91D-7202-42998E1947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9" name="Freeform 38">
              <a:extLst>
                <a:ext uri="{FF2B5EF4-FFF2-40B4-BE49-F238E27FC236}">
                  <a16:creationId xmlns:a16="http://schemas.microsoft.com/office/drawing/2014/main" id="{EA62240A-5CEB-3541-63AF-3940969C042C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4831D71-8C0E-9F6F-4F21-0D6AB5A740F6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0" name="Oval 8">
                <a:extLst>
                  <a:ext uri="{FF2B5EF4-FFF2-40B4-BE49-F238E27FC236}">
                    <a16:creationId xmlns:a16="http://schemas.microsoft.com/office/drawing/2014/main" id="{04424194-CB92-F715-F315-8F2C955C28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1" name="Freeform 35">
                <a:extLst>
                  <a:ext uri="{FF2B5EF4-FFF2-40B4-BE49-F238E27FC236}">
                    <a16:creationId xmlns:a16="http://schemas.microsoft.com/office/drawing/2014/main" id="{55C1592C-5CAA-9632-91A5-E210EEB0A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055E043A-1324-BE89-8F08-C71DA5350801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84A63B61-17BB-0D45-52C2-433F1E141074}"/>
                </a:ext>
              </a:extLst>
            </p:cNvPr>
            <p:cNvCxnSpPr>
              <a:stCxn id="7" idx="4"/>
              <a:endCxn id="21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CD7B909D-F5C1-3291-6B1F-89ACFF85EB70}"/>
                </a:ext>
              </a:extLst>
            </p:cNvPr>
            <p:cNvCxnSpPr>
              <a:stCxn id="9" idx="4"/>
              <a:endCxn id="21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BF5B8D5B-8BA9-0FFD-0386-A952087AF359}"/>
                </a:ext>
              </a:extLst>
            </p:cNvPr>
            <p:cNvCxnSpPr>
              <a:stCxn id="11" idx="4"/>
              <a:endCxn id="21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B731A6BE-95B9-1CFC-44CB-2072B33D5177}"/>
                </a:ext>
              </a:extLst>
            </p:cNvPr>
            <p:cNvCxnSpPr>
              <a:stCxn id="8" idx="4"/>
              <a:endCxn id="21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42F3E2BB-E727-6D47-08B4-749B5291D09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id="{1C712D86-A830-2A30-4136-3EFF5F2612A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Freeform 22">
              <a:extLst>
                <a:ext uri="{FF2B5EF4-FFF2-40B4-BE49-F238E27FC236}">
                  <a16:creationId xmlns:a16="http://schemas.microsoft.com/office/drawing/2014/main" id="{018213A6-EA7F-ED73-4A21-740B8C0944B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ABDFA008-8419-E6E5-AFB2-95880B043650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2365315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9AE06295-00A0-CFC1-B9C9-2CF4FCD84A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327" y="1969725"/>
            <a:ext cx="10504879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 dirty="0"/>
              <a:t>在数据表列表中选中需要删除的表，此处为</a:t>
            </a:r>
            <a:r>
              <a:rPr lang="en-US" altLang="zh-CN" dirty="0"/>
              <a:t>category</a:t>
            </a:r>
            <a:r>
              <a:rPr lang="zh-CN" altLang="en-US" dirty="0"/>
              <a:t>表，单击“删除表”按钮，然后单击提示框中的“删除”按钮，即可删除数据表，如图</a:t>
            </a:r>
            <a:r>
              <a:rPr lang="en-US" altLang="zh-CN" dirty="0"/>
              <a:t>14</a:t>
            </a:r>
            <a:r>
              <a:rPr lang="zh-CN" altLang="en-US" dirty="0"/>
              <a:t>所示。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328DAD-EA0F-7512-85C6-503FA944E7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3924" y="1297132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删除没有被关联的表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FD53ADA-09CF-D848-FF6E-058942547C85}"/>
              </a:ext>
            </a:extLst>
          </p:cNvPr>
          <p:cNvGrpSpPr/>
          <p:nvPr/>
        </p:nvGrpSpPr>
        <p:grpSpPr>
          <a:xfrm>
            <a:off x="850624" y="1209820"/>
            <a:ext cx="1003300" cy="722312"/>
            <a:chOff x="877888" y="1586140"/>
            <a:chExt cx="1003300" cy="722312"/>
          </a:xfrm>
        </p:grpSpPr>
        <p:sp>
          <p:nvSpPr>
            <p:cNvPr id="8" name="íṩľíḍè-Freeform: Shape 9">
              <a:extLst>
                <a:ext uri="{FF2B5EF4-FFF2-40B4-BE49-F238E27FC236}">
                  <a16:creationId xmlns:a16="http://schemas.microsoft.com/office/drawing/2014/main" id="{13304342-EF3B-EC1D-922E-06C8AAD644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ṩľíḍè-Oval 10">
              <a:extLst>
                <a:ext uri="{FF2B5EF4-FFF2-40B4-BE49-F238E27FC236}">
                  <a16:creationId xmlns:a16="http://schemas.microsoft.com/office/drawing/2014/main" id="{30F27B31-59ED-FB84-99E3-FAF6CACEC541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pic>
        <p:nvPicPr>
          <p:cNvPr id="6" name="Picture 2">
            <a:extLst>
              <a:ext uri="{FF2B5EF4-FFF2-40B4-BE49-F238E27FC236}">
                <a16:creationId xmlns:a16="http://schemas.microsoft.com/office/drawing/2014/main" id="{38BAF1E4-C29C-82F9-A69A-ABA6F0A78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442" y="2833458"/>
            <a:ext cx="9171394" cy="356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16681DC5-58BD-E1D7-AED5-1CC660ACB2F6}"/>
              </a:ext>
            </a:extLst>
          </p:cNvPr>
          <p:cNvSpPr/>
          <p:nvPr/>
        </p:nvSpPr>
        <p:spPr>
          <a:xfrm>
            <a:off x="4671712" y="6438970"/>
            <a:ext cx="1758815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图</a:t>
            </a:r>
            <a:r>
              <a:rPr lang="en-US" altLang="zh-CN" sz="1600" dirty="0"/>
              <a:t>14  </a:t>
            </a:r>
            <a:r>
              <a:rPr lang="zh-CN" altLang="en-US" sz="1600" dirty="0"/>
              <a:t>删除数据表</a:t>
            </a:r>
          </a:p>
        </p:txBody>
      </p:sp>
    </p:spTree>
    <p:extLst>
      <p:ext uri="{BB962C8B-B14F-4D97-AF65-F5344CB8AC3E}">
        <p14:creationId xmlns:p14="http://schemas.microsoft.com/office/powerpoint/2010/main" val="137523721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88CFE7C6-08CF-C6C3-59E3-256B17410F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327" y="1977697"/>
            <a:ext cx="10504879" cy="1134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 dirty="0"/>
              <a:t>选中从表</a:t>
            </a:r>
            <a:r>
              <a:rPr lang="en-US" altLang="zh-CN" dirty="0"/>
              <a:t>orders</a:t>
            </a:r>
            <a:r>
              <a:rPr lang="zh-CN" altLang="en-US" dirty="0"/>
              <a:t>，单击“设计表”按钮，单击“外键”选项卡，选中外键，然后单击“删除外键”按钮，之后单击“保存”按钮，如图</a:t>
            </a:r>
            <a:r>
              <a:rPr lang="en-US" altLang="zh-CN" dirty="0"/>
              <a:t>15</a:t>
            </a:r>
            <a:r>
              <a:rPr lang="zh-CN" altLang="en-US" dirty="0"/>
              <a:t>所示。最后选中主表</a:t>
            </a:r>
            <a:r>
              <a:rPr lang="en-US" altLang="zh-CN" dirty="0"/>
              <a:t>goods</a:t>
            </a:r>
            <a:r>
              <a:rPr lang="zh-CN" altLang="en-US" dirty="0"/>
              <a:t>，单击“删除表”按钮并确认，即可删除主表</a:t>
            </a:r>
            <a:r>
              <a:rPr lang="en-US" altLang="zh-CN" dirty="0"/>
              <a:t>goods</a:t>
            </a:r>
            <a:r>
              <a:rPr lang="zh-CN" altLang="en-US" dirty="0"/>
              <a:t>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742EDC-F439-89FE-887B-3E104E79B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3924" y="1305104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删除被其他表关联的主表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14963C8-B172-8837-83F1-5889F104328C}"/>
              </a:ext>
            </a:extLst>
          </p:cNvPr>
          <p:cNvGrpSpPr/>
          <p:nvPr/>
        </p:nvGrpSpPr>
        <p:grpSpPr>
          <a:xfrm>
            <a:off x="850624" y="1217792"/>
            <a:ext cx="1003300" cy="722312"/>
            <a:chOff x="877888" y="1586140"/>
            <a:chExt cx="1003300" cy="722312"/>
          </a:xfrm>
        </p:grpSpPr>
        <p:sp>
          <p:nvSpPr>
            <p:cNvPr id="8" name="íṩľíḍè-Freeform: Shape 9">
              <a:extLst>
                <a:ext uri="{FF2B5EF4-FFF2-40B4-BE49-F238E27FC236}">
                  <a16:creationId xmlns:a16="http://schemas.microsoft.com/office/drawing/2014/main" id="{17CA6282-FD31-865E-B21A-197A7821C3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ṩľíḍè-Oval 10">
              <a:extLst>
                <a:ext uri="{FF2B5EF4-FFF2-40B4-BE49-F238E27FC236}">
                  <a16:creationId xmlns:a16="http://schemas.microsoft.com/office/drawing/2014/main" id="{DBC3B3B9-A468-88F3-2D0E-B814BA1D704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pic>
        <p:nvPicPr>
          <p:cNvPr id="6" name="Picture 2">
            <a:extLst>
              <a:ext uri="{FF2B5EF4-FFF2-40B4-BE49-F238E27FC236}">
                <a16:creationId xmlns:a16="http://schemas.microsoft.com/office/drawing/2014/main" id="{80237264-0DC9-57A0-E12C-081B4DD234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647" y="3184944"/>
            <a:ext cx="8150825" cy="3160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58CB74E-4ACD-5008-E528-0B77A006FE0C}"/>
              </a:ext>
            </a:extLst>
          </p:cNvPr>
          <p:cNvSpPr/>
          <p:nvPr/>
        </p:nvSpPr>
        <p:spPr>
          <a:xfrm>
            <a:off x="4907499" y="6430998"/>
            <a:ext cx="1553630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/>
              <a:t>图</a:t>
            </a:r>
            <a:r>
              <a:rPr lang="en-US" altLang="zh-CN" sz="1600"/>
              <a:t>15  </a:t>
            </a:r>
            <a:r>
              <a:rPr lang="zh-CN" altLang="en-US" sz="1600" dirty="0"/>
              <a:t>删除外键</a:t>
            </a:r>
          </a:p>
        </p:txBody>
      </p:sp>
    </p:spTree>
    <p:extLst>
      <p:ext uri="{BB962C8B-B14F-4D97-AF65-F5344CB8AC3E}">
        <p14:creationId xmlns:p14="http://schemas.microsoft.com/office/powerpoint/2010/main" val="2393278945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4"/>
          <p:cNvSpPr>
            <a:spLocks noTextEdit="1"/>
          </p:cNvSpPr>
          <p:nvPr/>
        </p:nvSpPr>
        <p:spPr>
          <a:xfrm>
            <a:off x="4224020" y="2780348"/>
            <a:ext cx="3814763" cy="571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10000"/>
          </a:bodyPr>
          <a:lstStyle/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F03CF829-EF85-1291-BB79-061E8E0F41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330" y="2006838"/>
            <a:ext cx="10504879" cy="45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主键，也称主码，用于标识表中</a:t>
            </a:r>
            <a:r>
              <a:rPr lang="zh-CN" altLang="en-US">
                <a:solidFill>
                  <a:srgbClr val="FF0000"/>
                </a:solidFill>
              </a:rPr>
              <a:t>唯一</a:t>
            </a:r>
            <a:r>
              <a:rPr lang="zh-CN" altLang="en-US"/>
              <a:t>的一条记录。一张表中只能有</a:t>
            </a:r>
            <a:r>
              <a:rPr lang="zh-CN" altLang="en-US">
                <a:solidFill>
                  <a:srgbClr val="FF0000"/>
                </a:solidFill>
              </a:rPr>
              <a:t>一个主键</a:t>
            </a:r>
            <a:r>
              <a:rPr lang="zh-CN" altLang="en-US"/>
              <a:t>，并且主键值</a:t>
            </a:r>
            <a:r>
              <a:rPr lang="zh-CN" altLang="en-US">
                <a:solidFill>
                  <a:srgbClr val="FF0000"/>
                </a:solidFill>
              </a:rPr>
              <a:t>不能为空</a:t>
            </a:r>
            <a:r>
              <a:rPr lang="zh-CN" altLang="en-US"/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115E7DC-CD02-BD46-68BC-9F891097A31D}"/>
              </a:ext>
            </a:extLst>
          </p:cNvPr>
          <p:cNvSpPr/>
          <p:nvPr/>
        </p:nvSpPr>
        <p:spPr>
          <a:xfrm>
            <a:off x="804687" y="4398016"/>
            <a:ext cx="9871788" cy="49143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355BA819-897A-37E9-C5CF-FC65BAB1E5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2584" y="4426009"/>
            <a:ext cx="6968444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col_name data_type PRIMARY KEY</a:t>
            </a: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id="{AB9C6366-570C-9F82-83F5-BB299637C5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459" y="1193926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设置主键约束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F8B4757-ED4C-01E4-403D-198D365995BA}"/>
              </a:ext>
            </a:extLst>
          </p:cNvPr>
          <p:cNvGrpSpPr/>
          <p:nvPr/>
        </p:nvGrpSpPr>
        <p:grpSpPr>
          <a:xfrm>
            <a:off x="824159" y="1106614"/>
            <a:ext cx="1003300" cy="722312"/>
            <a:chOff x="877888" y="1586140"/>
            <a:chExt cx="1003300" cy="722312"/>
          </a:xfrm>
        </p:grpSpPr>
        <p:sp>
          <p:nvSpPr>
            <p:cNvPr id="14" name="íṩľíḍè-Freeform: Shape 9">
              <a:extLst>
                <a:ext uri="{FF2B5EF4-FFF2-40B4-BE49-F238E27FC236}">
                  <a16:creationId xmlns:a16="http://schemas.microsoft.com/office/drawing/2014/main" id="{2F0F3DB2-7A36-B2B2-1511-FCB4D6CBF6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íṩľíḍè-Oval 10">
              <a:extLst>
                <a:ext uri="{FF2B5EF4-FFF2-40B4-BE49-F238E27FC236}">
                  <a16:creationId xmlns:a16="http://schemas.microsoft.com/office/drawing/2014/main" id="{0538FF4F-421F-AD72-8651-501AC4B3D272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8" name="文本框 41">
            <a:extLst>
              <a:ext uri="{FF2B5EF4-FFF2-40B4-BE49-F238E27FC236}">
                <a16:creationId xmlns:a16="http://schemas.microsoft.com/office/drawing/2014/main" id="{96B0DBC7-BBE6-CFE2-5BB0-3AC3D14D2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103" y="2411175"/>
            <a:ext cx="10504879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 dirty="0"/>
              <a:t>主键约束是最常用的一种约束，设置主键约束的关键字为</a:t>
            </a:r>
            <a:r>
              <a:rPr lang="en-US" altLang="zh-CN" dirty="0">
                <a:solidFill>
                  <a:srgbClr val="FF0000"/>
                </a:solidFill>
              </a:rPr>
              <a:t>PRIMARY KEY</a:t>
            </a:r>
            <a:r>
              <a:rPr lang="zh-CN" altLang="en-US" dirty="0"/>
              <a:t>，使用</a:t>
            </a:r>
            <a:r>
              <a:rPr lang="en-US" altLang="zh-CN" dirty="0"/>
              <a:t>SQL</a:t>
            </a:r>
            <a:r>
              <a:rPr lang="zh-CN" altLang="en-US" dirty="0"/>
              <a:t>语句可以在定义字段时设置主键约束，也可以在定义好表中所有字段后再设置主键约束。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1DC2AD9-1E84-3DCE-0A3B-1CBD006FD853}"/>
              </a:ext>
            </a:extLst>
          </p:cNvPr>
          <p:cNvSpPr/>
          <p:nvPr/>
        </p:nvSpPr>
        <p:spPr>
          <a:xfrm>
            <a:off x="1417928" y="3406693"/>
            <a:ext cx="3082895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）定义字段时设置主键约束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A170106-67D6-F005-D76A-5C49AEB9828C}"/>
              </a:ext>
            </a:extLst>
          </p:cNvPr>
          <p:cNvSpPr/>
          <p:nvPr/>
        </p:nvSpPr>
        <p:spPr>
          <a:xfrm>
            <a:off x="1576634" y="388450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/>
              <a:t>语法形式为：</a:t>
            </a:r>
            <a:endParaRPr lang="zh-CN" altLang="en-US"/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233C760B-91ED-707D-3CB2-005939DBF0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434" y="4930545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实例</a:t>
            </a:r>
            <a:r>
              <a:rPr lang="en-US" altLang="zh-CN"/>
              <a:t>5-1</a:t>
            </a:r>
            <a:r>
              <a:rPr lang="zh-CN" altLang="en-US"/>
              <a:t>创建的数据表</a:t>
            </a:r>
            <a:r>
              <a:rPr lang="en-US" altLang="zh-CN"/>
              <a:t>goods</a:t>
            </a:r>
            <a:r>
              <a:rPr lang="zh-CN" altLang="en-US"/>
              <a:t>中的</a:t>
            </a:r>
            <a:r>
              <a:rPr lang="en-US" altLang="zh-CN"/>
              <a:t>id</a:t>
            </a:r>
            <a:r>
              <a:rPr lang="zh-CN" altLang="en-US"/>
              <a:t>字段便设置了主键约束，</a:t>
            </a:r>
            <a:r>
              <a:rPr lang="en-US" altLang="zh-CN"/>
              <a:t>SQL</a:t>
            </a:r>
            <a:r>
              <a:rPr lang="zh-CN" altLang="en-US"/>
              <a:t>语句如下：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C1CA522-3CAB-CA1C-B00B-25C066ED578A}"/>
              </a:ext>
            </a:extLst>
          </p:cNvPr>
          <p:cNvSpPr/>
          <p:nvPr/>
        </p:nvSpPr>
        <p:spPr>
          <a:xfrm>
            <a:off x="807791" y="5380875"/>
            <a:ext cx="9871788" cy="136925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:a16="http://schemas.microsoft.com/office/drawing/2014/main" id="{217402EF-C21E-F0F4-E0A2-83A971523E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688" y="5408868"/>
            <a:ext cx="6968444" cy="1341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CREATE TABLE goods (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id INT(11) PRIMARY KEY,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……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93561396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6D248FA-04E3-1C64-7DE8-7941FA4C9A0B}"/>
              </a:ext>
            </a:extLst>
          </p:cNvPr>
          <p:cNvSpPr/>
          <p:nvPr/>
        </p:nvSpPr>
        <p:spPr>
          <a:xfrm>
            <a:off x="804687" y="3445443"/>
            <a:ext cx="9871788" cy="49143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4E3C93F8-763A-0F0D-391A-3AD63A23CA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2584" y="3473436"/>
            <a:ext cx="6968444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PRIMARY KEY (col_name)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7288727D-ABBC-3D37-3C57-1DD87A583D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459" y="1566355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设置主键约束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B3B4C43-F703-0545-9B5F-20AE9CF220C5}"/>
              </a:ext>
            </a:extLst>
          </p:cNvPr>
          <p:cNvGrpSpPr/>
          <p:nvPr/>
        </p:nvGrpSpPr>
        <p:grpSpPr>
          <a:xfrm>
            <a:off x="824159" y="1479043"/>
            <a:ext cx="1003300" cy="722312"/>
            <a:chOff x="877888" y="1586140"/>
            <a:chExt cx="1003300" cy="722312"/>
          </a:xfrm>
        </p:grpSpPr>
        <p:sp>
          <p:nvSpPr>
            <p:cNvPr id="12" name="íṩľíḍè-Freeform: Shape 9">
              <a:extLst>
                <a:ext uri="{FF2B5EF4-FFF2-40B4-BE49-F238E27FC236}">
                  <a16:creationId xmlns:a16="http://schemas.microsoft.com/office/drawing/2014/main" id="{80C9A0FC-D126-C28C-CF69-F53859A510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íṩľíḍè-Oval 10">
              <a:extLst>
                <a:ext uri="{FF2B5EF4-FFF2-40B4-BE49-F238E27FC236}">
                  <a16:creationId xmlns:a16="http://schemas.microsoft.com/office/drawing/2014/main" id="{97A0E35F-D8FB-7D51-85CD-9B53B0006C59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FDAA2E70-B943-97D8-D441-A8E667A22740}"/>
              </a:ext>
            </a:extLst>
          </p:cNvPr>
          <p:cNvSpPr/>
          <p:nvPr/>
        </p:nvSpPr>
        <p:spPr>
          <a:xfrm>
            <a:off x="1417928" y="2454120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）定义所有字段后设置主键约束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9B5AAE0-9414-F9F2-CC8C-81E67A1BBEC0}"/>
              </a:ext>
            </a:extLst>
          </p:cNvPr>
          <p:cNvSpPr/>
          <p:nvPr/>
        </p:nvSpPr>
        <p:spPr>
          <a:xfrm>
            <a:off x="1576634" y="293192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/>
              <a:t>语法形式为：</a:t>
            </a:r>
            <a:endParaRPr lang="zh-CN" altLang="en-US"/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201FB1F7-3998-DE4B-A42F-BADE05D983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434" y="3996634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为</a:t>
            </a:r>
            <a:r>
              <a:rPr lang="en-US" altLang="zh-CN"/>
              <a:t>goods</a:t>
            </a:r>
            <a:r>
              <a:rPr lang="zh-CN" altLang="en-US"/>
              <a:t>表</a:t>
            </a:r>
            <a:r>
              <a:rPr lang="en-US" altLang="zh-CN"/>
              <a:t>id</a:t>
            </a:r>
            <a:r>
              <a:rPr lang="zh-CN" altLang="en-US"/>
              <a:t>字段设置主键约束也可以使用这种方法，</a:t>
            </a:r>
            <a:r>
              <a:rPr lang="en-US" altLang="zh-CN"/>
              <a:t>SQL</a:t>
            </a:r>
            <a:r>
              <a:rPr lang="zh-CN" altLang="en-US"/>
              <a:t>语句如下：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57DD0A3-4245-6266-1F3B-67C905A4E867}"/>
              </a:ext>
            </a:extLst>
          </p:cNvPr>
          <p:cNvSpPr/>
          <p:nvPr/>
        </p:nvSpPr>
        <p:spPr>
          <a:xfrm>
            <a:off x="807791" y="4568267"/>
            <a:ext cx="9871788" cy="180943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F87BDBC7-3BE4-6DFC-0380-52FE78799C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688" y="4596260"/>
            <a:ext cx="6968444" cy="166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CREATE TABLE goods (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id INT(11),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……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PRIMARY KEY (id)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46163173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626951F-7983-D51C-60F5-7DCAFC14FC6D}"/>
              </a:ext>
            </a:extLst>
          </p:cNvPr>
          <p:cNvSpPr/>
          <p:nvPr/>
        </p:nvSpPr>
        <p:spPr>
          <a:xfrm>
            <a:off x="803135" y="3073045"/>
            <a:ext cx="9871788" cy="49143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63FCDAE3-3B33-9C55-5FCD-185F927CBB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1032" y="3101038"/>
            <a:ext cx="6968444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col_name data_type AUTO_INCREMENT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CE097250-916A-593B-FD73-F86B71D51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907" y="1137971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设置自增约束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6722F6B-122F-C7C9-55D8-EA3A5425AB8E}"/>
              </a:ext>
            </a:extLst>
          </p:cNvPr>
          <p:cNvGrpSpPr/>
          <p:nvPr/>
        </p:nvGrpSpPr>
        <p:grpSpPr>
          <a:xfrm>
            <a:off x="822607" y="1050659"/>
            <a:ext cx="1003300" cy="722312"/>
            <a:chOff x="877888" y="1586140"/>
            <a:chExt cx="1003300" cy="722312"/>
          </a:xfrm>
        </p:grpSpPr>
        <p:sp>
          <p:nvSpPr>
            <p:cNvPr id="13" name="íṩľíḍè-Freeform: Shape 9">
              <a:extLst>
                <a:ext uri="{FF2B5EF4-FFF2-40B4-BE49-F238E27FC236}">
                  <a16:creationId xmlns:a16="http://schemas.microsoft.com/office/drawing/2014/main" id="{B1F30AB2-AFA4-C889-56B5-85B99C0AAE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íṩľíḍè-Oval 10">
              <a:extLst>
                <a:ext uri="{FF2B5EF4-FFF2-40B4-BE49-F238E27FC236}">
                  <a16:creationId xmlns:a16="http://schemas.microsoft.com/office/drawing/2014/main" id="{A6ECE2AA-F6F3-6148-73E4-7DE42D45B2EE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AA9F2E90-A200-C8A7-85D0-103ED766B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882" y="3568250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实例</a:t>
            </a:r>
            <a:r>
              <a:rPr lang="en-US" altLang="zh-CN"/>
              <a:t>5-1</a:t>
            </a:r>
            <a:r>
              <a:rPr lang="zh-CN" altLang="en-US"/>
              <a:t>创建的数据表</a:t>
            </a:r>
            <a:r>
              <a:rPr lang="en-US" altLang="zh-CN"/>
              <a:t>goods</a:t>
            </a:r>
            <a:r>
              <a:rPr lang="zh-CN" altLang="en-US"/>
              <a:t>中的</a:t>
            </a:r>
            <a:r>
              <a:rPr lang="en-US" altLang="zh-CN"/>
              <a:t>id</a:t>
            </a:r>
            <a:r>
              <a:rPr lang="zh-CN" altLang="en-US"/>
              <a:t>字段便设置了自增约束，</a:t>
            </a:r>
            <a:r>
              <a:rPr lang="en-US" altLang="zh-CN"/>
              <a:t>SQL</a:t>
            </a:r>
            <a:r>
              <a:rPr lang="zh-CN" altLang="en-US"/>
              <a:t>语句如下：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F4142DF-3D74-C276-9B1C-6E488EC675B9}"/>
              </a:ext>
            </a:extLst>
          </p:cNvPr>
          <p:cNvSpPr/>
          <p:nvPr/>
        </p:nvSpPr>
        <p:spPr>
          <a:xfrm>
            <a:off x="806239" y="4139883"/>
            <a:ext cx="9871788" cy="130557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76DF77E0-02A5-2D0E-F967-EFE3AB2CEF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4136" y="4102559"/>
            <a:ext cx="6968444" cy="1341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CREATE TABLE goods(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id INT(11) PRIMARY KEY AUTO_INCREMENT,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……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);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37DFD882-A5A3-E986-6AAC-84F5644D30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655" y="1882443"/>
            <a:ext cx="10504879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在向数据表中插入数据时，如果用户希望每条记录的“编号”自动生成，并且按顺序排列，可以为该字段设置</a:t>
            </a:r>
            <a:r>
              <a:rPr lang="zh-CN" altLang="en-US">
                <a:solidFill>
                  <a:srgbClr val="FF0000"/>
                </a:solidFill>
              </a:rPr>
              <a:t>自增约束</a:t>
            </a:r>
            <a:r>
              <a:rPr lang="zh-CN" altLang="en-US"/>
              <a:t>。</a:t>
            </a:r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5D76818A-F702-BE2F-8D21-F5A0C32252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986" y="2619592"/>
            <a:ext cx="10504879" cy="45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设置自增约束的关键字为</a:t>
            </a:r>
            <a:r>
              <a:rPr lang="en-US" altLang="zh-CN">
                <a:solidFill>
                  <a:srgbClr val="FF0000"/>
                </a:solidFill>
              </a:rPr>
              <a:t>AUTO_INCREMENT</a:t>
            </a:r>
            <a:r>
              <a:rPr lang="zh-CN" altLang="en-US"/>
              <a:t>，语法形式如下：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3410504-4568-E3EE-76BB-8164EF76DBB1}"/>
              </a:ext>
            </a:extLst>
          </p:cNvPr>
          <p:cNvSpPr/>
          <p:nvPr/>
        </p:nvSpPr>
        <p:spPr>
          <a:xfrm>
            <a:off x="1415853" y="5467259"/>
            <a:ext cx="9128464" cy="13388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/>
              <a:t>一张表中只能设置一个字段为自增约束，并且该字段必须</a:t>
            </a:r>
            <a:r>
              <a:rPr lang="zh-CN" altLang="en-US">
                <a:solidFill>
                  <a:srgbClr val="FF0000"/>
                </a:solidFill>
              </a:rPr>
              <a:t>为主键</a:t>
            </a:r>
            <a:r>
              <a:rPr lang="zh-CN" altLang="en-US"/>
              <a:t>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/>
              <a:t>默认的初始值为</a:t>
            </a:r>
            <a:r>
              <a:rPr lang="en-US" altLang="zh-CN"/>
              <a:t>1</a:t>
            </a:r>
            <a:r>
              <a:rPr lang="zh-CN" altLang="en-US"/>
              <a:t>，每增加一条记录，字段值</a:t>
            </a:r>
            <a:r>
              <a:rPr lang="zh-CN" altLang="en-US">
                <a:solidFill>
                  <a:srgbClr val="FF0000"/>
                </a:solidFill>
              </a:rPr>
              <a:t>自动增加</a:t>
            </a:r>
            <a:r>
              <a:rPr lang="en-US" altLang="zh-CN">
                <a:solidFill>
                  <a:srgbClr val="FF0000"/>
                </a:solidFill>
              </a:rPr>
              <a:t>1</a:t>
            </a:r>
            <a:r>
              <a:rPr lang="zh-CN" altLang="en-US"/>
              <a:t>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/>
              <a:t>字段类型必须为</a:t>
            </a:r>
            <a:r>
              <a:rPr lang="zh-CN" altLang="en-US">
                <a:solidFill>
                  <a:srgbClr val="FF0000"/>
                </a:solidFill>
              </a:rPr>
              <a:t>整数型</a:t>
            </a:r>
            <a:r>
              <a:rPr lang="zh-CN" altLang="en-US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8884503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C11909D-6119-1E9F-970D-2AF69134F929}"/>
              </a:ext>
            </a:extLst>
          </p:cNvPr>
          <p:cNvSpPr/>
          <p:nvPr/>
        </p:nvSpPr>
        <p:spPr>
          <a:xfrm>
            <a:off x="803135" y="3866610"/>
            <a:ext cx="9871788" cy="49143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6E686273-7039-3C5E-D542-6E3278408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1032" y="3894603"/>
            <a:ext cx="6968444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col_name data_type NOT NULL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1702D3FA-9E6D-A1BC-6EFD-DAFE9DA1F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907" y="1705033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设置非空约束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5A4D6EA-68FA-3DC1-6DB4-DBFCAA134D35}"/>
              </a:ext>
            </a:extLst>
          </p:cNvPr>
          <p:cNvGrpSpPr/>
          <p:nvPr/>
        </p:nvGrpSpPr>
        <p:grpSpPr>
          <a:xfrm>
            <a:off x="822607" y="1617721"/>
            <a:ext cx="1003300" cy="722312"/>
            <a:chOff x="877888" y="1586140"/>
            <a:chExt cx="1003300" cy="722312"/>
          </a:xfrm>
        </p:grpSpPr>
        <p:sp>
          <p:nvSpPr>
            <p:cNvPr id="12" name="íṩľíḍè-Freeform: Shape 9">
              <a:extLst>
                <a:ext uri="{FF2B5EF4-FFF2-40B4-BE49-F238E27FC236}">
                  <a16:creationId xmlns:a16="http://schemas.microsoft.com/office/drawing/2014/main" id="{67323D6A-5C7C-D062-078D-60A3C86E61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íṩľíḍè-Oval 10">
              <a:extLst>
                <a:ext uri="{FF2B5EF4-FFF2-40B4-BE49-F238E27FC236}">
                  <a16:creationId xmlns:a16="http://schemas.microsoft.com/office/drawing/2014/main" id="{50F1595E-4564-CD8B-06D1-228EBD78FC63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3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24F35F34-3597-F769-F906-E6CDB39F0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882" y="4361815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实例</a:t>
            </a:r>
            <a:r>
              <a:rPr lang="en-US" altLang="zh-CN"/>
              <a:t>5-1</a:t>
            </a:r>
            <a:r>
              <a:rPr lang="zh-CN" altLang="en-US"/>
              <a:t>创建的数据表</a:t>
            </a:r>
            <a:r>
              <a:rPr lang="en-US" altLang="zh-CN"/>
              <a:t>goods</a:t>
            </a:r>
            <a:r>
              <a:rPr lang="zh-CN" altLang="en-US"/>
              <a:t>中的</a:t>
            </a:r>
            <a:r>
              <a:rPr lang="en-US" altLang="zh-CN"/>
              <a:t>type</a:t>
            </a:r>
            <a:r>
              <a:rPr lang="zh-CN" altLang="en-US"/>
              <a:t>字段便设置了非空约束，</a:t>
            </a:r>
            <a:r>
              <a:rPr lang="en-US" altLang="zh-CN"/>
              <a:t>SQL</a:t>
            </a:r>
            <a:r>
              <a:rPr lang="zh-CN" altLang="en-US"/>
              <a:t>语句如下：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3FB0E46-9F2C-96AE-CC3D-4D3CF68FB51A}"/>
              </a:ext>
            </a:extLst>
          </p:cNvPr>
          <p:cNvSpPr/>
          <p:nvPr/>
        </p:nvSpPr>
        <p:spPr>
          <a:xfrm>
            <a:off x="806239" y="4933448"/>
            <a:ext cx="9871788" cy="130557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18572BBB-1CEE-DBEE-9D68-CF0B20A7EC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4136" y="4896124"/>
            <a:ext cx="6968444" cy="1341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CREATE TABLE goods(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type VARCHAR(30) NOT NULL,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……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);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36460124-027E-41EE-FA6A-4CD5DFFA7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655" y="2676008"/>
            <a:ext cx="10504879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设置非空约束的关键字为</a:t>
            </a:r>
            <a:r>
              <a:rPr lang="en-US" altLang="zh-CN">
                <a:solidFill>
                  <a:srgbClr val="FF0000"/>
                </a:solidFill>
              </a:rPr>
              <a:t>NOT NULL</a:t>
            </a:r>
            <a:r>
              <a:rPr lang="zh-CN" altLang="en-US"/>
              <a:t>，作用是</a:t>
            </a:r>
            <a:r>
              <a:rPr lang="zh-CN" altLang="en-US">
                <a:solidFill>
                  <a:srgbClr val="FF0000"/>
                </a:solidFill>
              </a:rPr>
              <a:t>规定字段的值不能为空</a:t>
            </a:r>
            <a:r>
              <a:rPr lang="zh-CN" altLang="en-US"/>
              <a:t>，用户在向数据表中插入数据时，如果设置非空约束的字段没有指定值，系统就会报错。</a:t>
            </a:r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CA72EA39-810E-F4D8-BEFE-2D59C1502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986" y="3413157"/>
            <a:ext cx="10504879" cy="45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语法形式如下：</a:t>
            </a:r>
          </a:p>
        </p:txBody>
      </p:sp>
    </p:spTree>
    <p:extLst>
      <p:ext uri="{BB962C8B-B14F-4D97-AF65-F5344CB8AC3E}">
        <p14:creationId xmlns:p14="http://schemas.microsoft.com/office/powerpoint/2010/main" val="283937493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33D4D91-5C17-C90A-434B-8C6C28AD6D72}"/>
              </a:ext>
            </a:extLst>
          </p:cNvPr>
          <p:cNvSpPr/>
          <p:nvPr/>
        </p:nvSpPr>
        <p:spPr>
          <a:xfrm>
            <a:off x="806631" y="2994377"/>
            <a:ext cx="9871788" cy="49143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82AEA83E-FA8C-3BB6-543C-DDFBA0118D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4528" y="3022370"/>
            <a:ext cx="6968444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col_name data_type UNIQUE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DF064630-CB7D-7D81-2C32-6C0800C67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9403" y="1227083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noProof="1"/>
              <a:t>设置唯一性约束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A26549D-E4B6-8B20-2133-DF4F3181E6C1}"/>
              </a:ext>
            </a:extLst>
          </p:cNvPr>
          <p:cNvGrpSpPr/>
          <p:nvPr/>
        </p:nvGrpSpPr>
        <p:grpSpPr>
          <a:xfrm>
            <a:off x="826103" y="1139771"/>
            <a:ext cx="1003300" cy="722312"/>
            <a:chOff x="877888" y="1586140"/>
            <a:chExt cx="1003300" cy="722312"/>
          </a:xfrm>
        </p:grpSpPr>
        <p:sp>
          <p:nvSpPr>
            <p:cNvPr id="17" name="íṩľíḍè-Freeform: Shape 9">
              <a:extLst>
                <a:ext uri="{FF2B5EF4-FFF2-40B4-BE49-F238E27FC236}">
                  <a16:creationId xmlns:a16="http://schemas.microsoft.com/office/drawing/2014/main" id="{D4DEF142-0482-1B3E-B535-A381F24CF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íṩľíḍè-Oval 10">
              <a:extLst>
                <a:ext uri="{FF2B5EF4-FFF2-40B4-BE49-F238E27FC236}">
                  <a16:creationId xmlns:a16="http://schemas.microsoft.com/office/drawing/2014/main" id="{AC0BBD59-B479-EBC1-EB08-81CC99CB9732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4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C52B8266-B0DD-CF85-8B37-F02C7F6112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378" y="3489582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实例</a:t>
            </a:r>
            <a:r>
              <a:rPr lang="en-US" altLang="zh-CN"/>
              <a:t>5-1</a:t>
            </a:r>
            <a:r>
              <a:rPr lang="zh-CN" altLang="en-US"/>
              <a:t>创建的数据表</a:t>
            </a:r>
            <a:r>
              <a:rPr lang="en-US" altLang="zh-CN"/>
              <a:t>goods</a:t>
            </a:r>
            <a:r>
              <a:rPr lang="zh-CN" altLang="en-US"/>
              <a:t>中的</a:t>
            </a:r>
            <a:r>
              <a:rPr lang="en-US" altLang="zh-CN"/>
              <a:t>name</a:t>
            </a:r>
            <a:r>
              <a:rPr lang="zh-CN" altLang="en-US"/>
              <a:t>字段便设置了唯一性约束，</a:t>
            </a:r>
            <a:r>
              <a:rPr lang="en-US" altLang="zh-CN"/>
              <a:t>SQL</a:t>
            </a:r>
            <a:r>
              <a:rPr lang="zh-CN" altLang="en-US"/>
              <a:t>语句如下：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B427BC3-92F1-74CB-A89A-5CC163E143DD}"/>
              </a:ext>
            </a:extLst>
          </p:cNvPr>
          <p:cNvSpPr/>
          <p:nvPr/>
        </p:nvSpPr>
        <p:spPr>
          <a:xfrm>
            <a:off x="809735" y="3960547"/>
            <a:ext cx="9871788" cy="130557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958DE9F0-0A9B-BF08-2899-DD845786B2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7632" y="3923223"/>
            <a:ext cx="6968444" cy="1341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CREATE TABLE goods(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name VARCHAR(30) UNIQUE,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……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);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B2900111-D2B0-5B75-3FBE-9230DB039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151" y="1795386"/>
            <a:ext cx="10504879" cy="45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设置唯一性约束的关键字为</a:t>
            </a:r>
            <a:r>
              <a:rPr lang="en-US" altLang="zh-CN">
                <a:solidFill>
                  <a:srgbClr val="FF0000"/>
                </a:solidFill>
              </a:rPr>
              <a:t>UNIQUE</a:t>
            </a:r>
            <a:r>
              <a:rPr lang="zh-CN" altLang="en-US">
                <a:solidFill>
                  <a:srgbClr val="FF0000"/>
                </a:solidFill>
              </a:rPr>
              <a:t>。</a:t>
            </a:r>
            <a:endParaRPr lang="zh-CN" altLang="en-US"/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A429A344-4389-D5A2-3991-16102E29DD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7482" y="2540924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语法形式为：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F2EDEB3-1FEA-4998-DE78-CB68424A3877}"/>
              </a:ext>
            </a:extLst>
          </p:cNvPr>
          <p:cNvSpPr/>
          <p:nvPr/>
        </p:nvSpPr>
        <p:spPr>
          <a:xfrm>
            <a:off x="1419872" y="2206667"/>
            <a:ext cx="3313728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）定义字段时设置唯一性约束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81505C2-1F74-1249-AF97-AD657E19CF8F}"/>
              </a:ext>
            </a:extLst>
          </p:cNvPr>
          <p:cNvSpPr/>
          <p:nvPr/>
        </p:nvSpPr>
        <p:spPr>
          <a:xfrm>
            <a:off x="799640" y="6225540"/>
            <a:ext cx="9871788" cy="49143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4" name="文本框 38">
            <a:extLst>
              <a:ext uri="{FF2B5EF4-FFF2-40B4-BE49-F238E27FC236}">
                <a16:creationId xmlns:a16="http://schemas.microsoft.com/office/drawing/2014/main" id="{B409BCFE-5302-F941-195B-07B82D44CF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537" y="6253533"/>
            <a:ext cx="6968444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UNIQUE KEY(col_name)</a:t>
            </a:r>
          </a:p>
        </p:txBody>
      </p:sp>
      <p:sp>
        <p:nvSpPr>
          <p:cNvPr id="15" name="文本框 41">
            <a:extLst>
              <a:ext uri="{FF2B5EF4-FFF2-40B4-BE49-F238E27FC236}">
                <a16:creationId xmlns:a16="http://schemas.microsoft.com/office/drawing/2014/main" id="{08791958-E597-89D5-0412-398290F464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491" y="5772087"/>
            <a:ext cx="10504879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语法形式为：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9CF9BF3-9CD0-16BC-E054-3278A9F51F2E}"/>
              </a:ext>
            </a:extLst>
          </p:cNvPr>
          <p:cNvSpPr/>
          <p:nvPr/>
        </p:nvSpPr>
        <p:spPr>
          <a:xfrm>
            <a:off x="1412881" y="5379107"/>
            <a:ext cx="3775393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）定义所有字段后设置唯一性约束</a:t>
            </a:r>
          </a:p>
        </p:txBody>
      </p:sp>
    </p:spTree>
    <p:extLst>
      <p:ext uri="{BB962C8B-B14F-4D97-AF65-F5344CB8AC3E}">
        <p14:creationId xmlns:p14="http://schemas.microsoft.com/office/powerpoint/2010/main" val="2288623624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59e4a3d-8953-45b9-a5b3-c530baca94f0"/>
  <p:tag name="COMMONDATA" val="eyJoZGlkIjoiMmE3ODljNmM3OTdiZmM2NTBiNTU4NGE3OTk1NjExMG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">
      <a:dk1>
        <a:srgbClr val="000000"/>
      </a:dk1>
      <a:lt1>
        <a:srgbClr val="FFFFFF"/>
      </a:lt1>
      <a:dk2>
        <a:srgbClr val="4B5661"/>
      </a:dk2>
      <a:lt2>
        <a:srgbClr val="D5E2F0"/>
      </a:lt2>
      <a:accent1>
        <a:srgbClr val="1B5A9A"/>
      </a:accent1>
      <a:accent2>
        <a:srgbClr val="344D8D"/>
      </a:accent2>
      <a:accent3>
        <a:srgbClr val="4D4080"/>
      </a:accent3>
      <a:accent4>
        <a:srgbClr val="663373"/>
      </a:accent4>
      <a:accent5>
        <a:srgbClr val="7F2666"/>
      </a:accent5>
      <a:accent6>
        <a:srgbClr val="991A5A"/>
      </a:accent6>
      <a:hlink>
        <a:srgbClr val="0026E5"/>
      </a:hlink>
      <a:folHlink>
        <a:srgbClr val="7E1FA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演示文稿1</Template>
  <TotalTime>1</TotalTime>
  <Words>4958</Words>
  <Application>Microsoft Office PowerPoint</Application>
  <PresentationFormat>宽屏</PresentationFormat>
  <Paragraphs>437</Paragraphs>
  <Slides>45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53" baseType="lpstr">
      <vt:lpstr>微软雅黑</vt:lpstr>
      <vt:lpstr>Arial</vt:lpstr>
      <vt:lpstr>Calibri</vt:lpstr>
      <vt:lpstr>Impact</vt:lpstr>
      <vt:lpstr>Roboto Light</vt:lpstr>
      <vt:lpstr>Wingdings</vt:lpstr>
      <vt:lpstr>3_自定义设计方案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lspcieee</dc:creator>
  <cp:lastModifiedBy>昌港 徐</cp:lastModifiedBy>
  <cp:revision>191</cp:revision>
  <dcterms:created xsi:type="dcterms:W3CDTF">2014-01-13T14:27:00Z</dcterms:created>
  <dcterms:modified xsi:type="dcterms:W3CDTF">2024-11-12T00:46:31Z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E878210423CE4FA895E9EC0BB90DA950_13</vt:lpwstr>
  </property>
  <property fmtid="{D5CDD505-2E9C-101B-9397-08002B2CF9AE}" pid="3" name="KSOProductBuildVer">
    <vt:lpwstr>2052-12.1.0.18608</vt:lpwstr>
  </property>
</Properties>
</file>