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39"/>
  </p:notesMasterIdLst>
  <p:handoutMasterIdLst>
    <p:handoutMasterId r:id="rId40"/>
  </p:handoutMasterIdLst>
  <p:sldIdLst>
    <p:sldId id="640" r:id="rId3"/>
    <p:sldId id="469" r:id="rId4"/>
    <p:sldId id="470" r:id="rId5"/>
    <p:sldId id="471" r:id="rId6"/>
    <p:sldId id="472" r:id="rId7"/>
    <p:sldId id="473" r:id="rId8"/>
    <p:sldId id="474" r:id="rId9"/>
    <p:sldId id="611" r:id="rId10"/>
    <p:sldId id="612" r:id="rId11"/>
    <p:sldId id="613" r:id="rId12"/>
    <p:sldId id="614" r:id="rId13"/>
    <p:sldId id="615" r:id="rId14"/>
    <p:sldId id="616" r:id="rId15"/>
    <p:sldId id="617" r:id="rId16"/>
    <p:sldId id="618" r:id="rId17"/>
    <p:sldId id="619" r:id="rId18"/>
    <p:sldId id="620" r:id="rId19"/>
    <p:sldId id="621" r:id="rId20"/>
    <p:sldId id="622" r:id="rId21"/>
    <p:sldId id="623" r:id="rId22"/>
    <p:sldId id="624" r:id="rId23"/>
    <p:sldId id="625" r:id="rId24"/>
    <p:sldId id="626" r:id="rId25"/>
    <p:sldId id="627" r:id="rId26"/>
    <p:sldId id="629" r:id="rId27"/>
    <p:sldId id="630" r:id="rId28"/>
    <p:sldId id="631" r:id="rId29"/>
    <p:sldId id="632" r:id="rId30"/>
    <p:sldId id="633" r:id="rId31"/>
    <p:sldId id="634" r:id="rId32"/>
    <p:sldId id="635" r:id="rId33"/>
    <p:sldId id="636" r:id="rId34"/>
    <p:sldId id="639" r:id="rId35"/>
    <p:sldId id="637" r:id="rId36"/>
    <p:sldId id="638" r:id="rId37"/>
    <p:sldId id="468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6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4874CB"/>
    <a:srgbClr val="1B5A9D"/>
    <a:srgbClr val="389B39"/>
    <a:srgbClr val="2492BC"/>
    <a:srgbClr val="339AC1"/>
    <a:srgbClr val="2691BD"/>
    <a:srgbClr val="78C7ED"/>
    <a:srgbClr val="E97915"/>
    <a:srgbClr val="379B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05"/>
    <p:restoredTop sz="94619"/>
  </p:normalViewPr>
  <p:slideViewPr>
    <p:cSldViewPr showGuides="1">
      <p:cViewPr varScale="1">
        <p:scale>
          <a:sx n="92" d="100"/>
          <a:sy n="92" d="100"/>
        </p:scale>
        <p:origin x="96" y="331"/>
      </p:cViewPr>
      <p:guideLst>
        <p:guide orient="horz" pos="2156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0" Type="http://schemas.openxmlformats.org/officeDocument/2006/relationships/slide" Target="slides/slide18.xml"/><Relationship Id="rId41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CD907B-4F5A-4CC1-B227-0B6326A0A05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2024/11/12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>
              <a:buNone/>
            </a:pPr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FA9358B-EE37-4E8F-BE4A-AFBAD25C69C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2024/11/12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3"/>
            </p:custDataLst>
          </p:nvPr>
        </p:nvSpPr>
        <p:spPr>
          <a:xfrm>
            <a:off x="172995" y="160638"/>
            <a:ext cx="11825416" cy="65243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F:/1-原电脑资料/贤达教育/logo/云课堂logo/贤达云课堂logo+文字（蓝）.png贤达云课堂logo+文字（蓝）"/>
          <p:cNvPicPr>
            <a:picLocks noChangeAspect="1"/>
          </p:cNvPicPr>
          <p:nvPr userDrawn="1"/>
        </p:nvPicPr>
        <p:blipFill>
          <a:blip r:embed="rId4"/>
          <a:srcRect t="8345" b="8345"/>
          <a:stretch>
            <a:fillRect/>
          </a:stretch>
        </p:blipFill>
        <p:spPr>
          <a:xfrm>
            <a:off x="191135" y="188595"/>
            <a:ext cx="3283585" cy="136779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0" y="962660"/>
            <a:ext cx="12216765" cy="1778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8" name="图片 7" descr="F:/1-原电脑资料/贤达教育/logo/云课堂logo/贤达云课堂logo+文字（蓝）.png贤达云课堂logo+文字（蓝）"/>
          <p:cNvPicPr>
            <a:picLocks noChangeAspect="1"/>
          </p:cNvPicPr>
          <p:nvPr userDrawn="1"/>
        </p:nvPicPr>
        <p:blipFill>
          <a:blip r:embed="rId3"/>
          <a:srcRect t="8319" b="8319"/>
          <a:stretch>
            <a:fillRect/>
          </a:stretch>
        </p:blipFill>
        <p:spPr>
          <a:xfrm>
            <a:off x="0" y="45085"/>
            <a:ext cx="2148840" cy="895985"/>
          </a:xfrm>
          <a:prstGeom prst="rect">
            <a:avLst/>
          </a:prstGeom>
        </p:spPr>
      </p:pic>
      <p:pic>
        <p:nvPicPr>
          <p:cNvPr id="9" name="图片 8" descr="F:/1-原电脑资料/贤达教育/logo/云课堂logo/贤达云课堂logo+文字（蓝）.png贤达云课堂logo+文字（蓝）"/>
          <p:cNvPicPr>
            <a:picLocks noChangeAspect="1"/>
          </p:cNvPicPr>
          <p:nvPr userDrawn="1"/>
        </p:nvPicPr>
        <p:blipFill>
          <a:blip r:embed="rId3">
            <a:alphaModFix amt="10000"/>
          </a:blip>
          <a:srcRect t="8343" b="8343"/>
          <a:stretch>
            <a:fillRect/>
          </a:stretch>
        </p:blipFill>
        <p:spPr>
          <a:xfrm>
            <a:off x="2764155" y="1988820"/>
            <a:ext cx="6663690" cy="27762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42173" y="1755666"/>
            <a:ext cx="5419983" cy="2123658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xmlns="" type="title"/>
              </a:ext>
            </a:extLst>
          </a:bodyPr>
          <a:lstStyle/>
          <a:p>
            <a:pPr algn="ctr"/>
            <a:r>
              <a:rPr lang="en-US" altLang="zh-CN" sz="4400" b="1" spc="4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charset="-122"/>
              </a:rPr>
              <a:t>MySQL</a:t>
            </a:r>
            <a:r>
              <a:rPr lang="zh-CN" altLang="en-US" sz="4400" b="1" spc="4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charset="-122"/>
              </a:rPr>
              <a:t>数据库项目驱动教程</a:t>
            </a:r>
          </a:p>
          <a:p>
            <a:pPr algn="ctr"/>
            <a:endParaRPr lang="zh-CN" altLang="en-US" sz="4400" b="1" spc="400" dirty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5360" y="3274675"/>
            <a:ext cx="6408916" cy="6946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xmlns="" type="sub-title"/>
              </a:ext>
            </a:extLst>
          </a:bodyPr>
          <a:lstStyle/>
          <a:p>
            <a:pPr algn="ctr"/>
            <a:r>
              <a:rPr lang="zh-CN" altLang="en-US" sz="36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模块三</a:t>
            </a:r>
            <a:r>
              <a:rPr lang="en-US" altLang="zh-CN" sz="36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36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创建与</a:t>
            </a:r>
            <a:r>
              <a:rPr lang="zh-CN" altLang="en-US" sz="3600" b="1" spc="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维护数据库</a:t>
            </a:r>
            <a:endParaRPr lang="zh-CN" altLang="en-US" sz="3600" b="1" spc="2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9336" y="4174470"/>
            <a:ext cx="6788136" cy="6946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xmlns="" type="sub-title"/>
              </a:ext>
            </a:extLst>
          </a:bodyPr>
          <a:lstStyle/>
          <a:p>
            <a:pPr algn="ctr"/>
            <a:r>
              <a:rPr lang="zh-CN" sz="28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zh-CN" altLang="en-US" sz="28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</a:t>
            </a:r>
            <a:r>
              <a:rPr lang="en-US" altLang="zh-CN" sz="28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28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存储引擎、数据类型与字符集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222375" y="5157385"/>
            <a:ext cx="4064000" cy="46037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xmlns="" type="text"/>
              </a:ext>
            </a:extLst>
          </a:bodyPr>
          <a:lstStyle/>
          <a:p>
            <a:pPr algn="ctr"/>
            <a:r>
              <a:rPr lang="zh-CN" altLang="en-US" sz="2400" b="1" dirty="0">
                <a:latin typeface="Arial" panose="020B0604020202020204" pitchFamily="34" charset="0"/>
                <a:ea typeface="微软雅黑" panose="020B0503020204020204" charset="-122"/>
              </a:rPr>
              <a:t>授课讲师：</a:t>
            </a:r>
            <a:r>
              <a:rPr lang="zh-CN" altLang="en-US" sz="2400" b="1" dirty="0">
                <a:ea typeface="微软雅黑" panose="020B0503020204020204" charset="-122"/>
              </a:rPr>
              <a:t>徐昌港</a:t>
            </a:r>
            <a:endParaRPr lang="zh-CN" altLang="en-US" sz="2400" b="1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C00545C-60F0-B812-166B-CD28DE743C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23" b="20965"/>
          <a:stretch/>
        </p:blipFill>
        <p:spPr>
          <a:xfrm>
            <a:off x="7464152" y="1628775"/>
            <a:ext cx="3312795" cy="39364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3E065205-9064-C875-2267-D021BEC10FF8}"/>
              </a:ext>
            </a:extLst>
          </p:cNvPr>
          <p:cNvSpPr/>
          <p:nvPr/>
        </p:nvSpPr>
        <p:spPr>
          <a:xfrm>
            <a:off x="4870924" y="1703932"/>
            <a:ext cx="1595309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en-US" dirty="0"/>
              <a:t>表</a:t>
            </a:r>
            <a:r>
              <a:rPr lang="en-US" altLang="zh-CN" dirty="0"/>
              <a:t>2  </a:t>
            </a:r>
            <a:r>
              <a:rPr lang="zh-CN" altLang="en-US" dirty="0"/>
              <a:t>整数类型</a:t>
            </a:r>
          </a:p>
        </p:txBody>
      </p:sp>
      <p:pic>
        <p:nvPicPr>
          <p:cNvPr id="5" name="table">
            <a:extLst>
              <a:ext uri="{FF2B5EF4-FFF2-40B4-BE49-F238E27FC236}">
                <a16:creationId xmlns:a16="http://schemas.microsoft.com/office/drawing/2014/main" id="{D43F114B-C3A3-7C92-285A-3CABFEF05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501" y="2159064"/>
            <a:ext cx="10377746" cy="2859966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06B4C5EA-E023-4883-8463-276ED9BB9D90}"/>
              </a:ext>
            </a:extLst>
          </p:cNvPr>
          <p:cNvSpPr/>
          <p:nvPr/>
        </p:nvSpPr>
        <p:spPr>
          <a:xfrm>
            <a:off x="789630" y="5454907"/>
            <a:ext cx="4104650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zh-CN" dirty="0"/>
              <a:t>表</a:t>
            </a:r>
            <a:r>
              <a:rPr lang="en-US" altLang="zh-CN" dirty="0"/>
              <a:t>3  TINYINT</a:t>
            </a:r>
            <a:r>
              <a:rPr lang="zh-CN" altLang="zh-CN" dirty="0"/>
              <a:t>类型二进制正整数最大值</a:t>
            </a:r>
            <a:endParaRPr lang="zh-CN" altLang="en-US" dirty="0"/>
          </a:p>
        </p:txBody>
      </p:sp>
      <p:pic>
        <p:nvPicPr>
          <p:cNvPr id="7" name="table">
            <a:extLst>
              <a:ext uri="{FF2B5EF4-FFF2-40B4-BE49-F238E27FC236}">
                <a16:creationId xmlns:a16="http://schemas.microsoft.com/office/drawing/2014/main" id="{F0FCB239-EEB2-09E6-684A-4389AE2EF5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460" y="6017466"/>
            <a:ext cx="3962244" cy="541176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E729717F-EA2F-569F-BC6B-BBD1B86A2A48}"/>
              </a:ext>
            </a:extLst>
          </p:cNvPr>
          <p:cNvSpPr/>
          <p:nvPr/>
        </p:nvSpPr>
        <p:spPr>
          <a:xfrm>
            <a:off x="6242191" y="5454907"/>
            <a:ext cx="4104650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zh-CN" dirty="0"/>
              <a:t>表</a:t>
            </a:r>
            <a:r>
              <a:rPr lang="en-US" altLang="zh-CN" dirty="0"/>
              <a:t>4  TINYINT</a:t>
            </a:r>
            <a:r>
              <a:rPr lang="zh-CN" altLang="zh-CN" dirty="0"/>
              <a:t>类型二进制负整数最小值</a:t>
            </a:r>
            <a:endParaRPr lang="zh-CN" altLang="en-US" dirty="0"/>
          </a:p>
        </p:txBody>
      </p:sp>
      <p:pic>
        <p:nvPicPr>
          <p:cNvPr id="9" name="table">
            <a:extLst>
              <a:ext uri="{FF2B5EF4-FFF2-40B4-BE49-F238E27FC236}">
                <a16:creationId xmlns:a16="http://schemas.microsoft.com/office/drawing/2014/main" id="{2946AB37-9831-F9DB-9AE5-06BBD5E6F2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5705" y="6010851"/>
            <a:ext cx="3901625" cy="508910"/>
          </a:xfrm>
          <a:prstGeom prst="rect">
            <a:avLst/>
          </a:prstGeom>
        </p:spPr>
      </p:pic>
      <p:sp>
        <p:nvSpPr>
          <p:cNvPr id="10" name="文本框 3">
            <a:extLst>
              <a:ext uri="{FF2B5EF4-FFF2-40B4-BE49-F238E27FC236}">
                <a16:creationId xmlns:a16="http://schemas.microsoft.com/office/drawing/2014/main" id="{AFFEB483-2E88-AA17-3216-0493FFECC9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5620" y="1271432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zh-CN"/>
              <a:t>整数类型</a:t>
            </a:r>
            <a:endParaRPr lang="zh-CN" altLang="en-US" noProof="1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6C27971-1D6F-6BE9-689C-EC41F8A61C2F}"/>
              </a:ext>
            </a:extLst>
          </p:cNvPr>
          <p:cNvGrpSpPr/>
          <p:nvPr/>
        </p:nvGrpSpPr>
        <p:grpSpPr>
          <a:xfrm>
            <a:off x="842320" y="1184120"/>
            <a:ext cx="1003300" cy="722312"/>
            <a:chOff x="877888" y="1586140"/>
            <a:chExt cx="1003300" cy="722312"/>
          </a:xfrm>
        </p:grpSpPr>
        <p:sp>
          <p:nvSpPr>
            <p:cNvPr id="12" name="íṩľíḍè-Freeform: Shape 9">
              <a:extLst>
                <a:ext uri="{FF2B5EF4-FFF2-40B4-BE49-F238E27FC236}">
                  <a16:creationId xmlns:a16="http://schemas.microsoft.com/office/drawing/2014/main" id="{218E0BB2-6488-01A8-F848-7A1DEA7DD5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íṩľíḍè-Oval 10">
              <a:extLst>
                <a:ext uri="{FF2B5EF4-FFF2-40B4-BE49-F238E27FC236}">
                  <a16:creationId xmlns:a16="http://schemas.microsoft.com/office/drawing/2014/main" id="{55AEA6BB-BA6A-7CA1-DB48-A3CC4EA8667B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97021173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41">
            <a:extLst>
              <a:ext uri="{FF2B5EF4-FFF2-40B4-BE49-F238E27FC236}">
                <a16:creationId xmlns:a16="http://schemas.microsoft.com/office/drawing/2014/main" id="{D426FE72-8AEC-4FD0-A79A-5FFBF4BECE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3582" y="1408215"/>
            <a:ext cx="10618229" cy="1156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以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tb_demo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表为例，其中有一个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age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字段，它的数据类型为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TINYINT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，此处向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age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字段插入数据，当插入的数值在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TINYINT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类型的存储范围内时，可以正常插入，如果插入的数据长度超出所选数据类型的存储范围，或者为其他类型的数据时，系统就会提示“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Out of range”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错误信息，如下所示。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D8C5268-1B48-57DE-E10F-5581F2FE14A8}"/>
              </a:ext>
            </a:extLst>
          </p:cNvPr>
          <p:cNvSpPr/>
          <p:nvPr/>
        </p:nvSpPr>
        <p:spPr>
          <a:xfrm>
            <a:off x="988186" y="2719643"/>
            <a:ext cx="9871788" cy="388739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6" name="文本框 38">
            <a:extLst>
              <a:ext uri="{FF2B5EF4-FFF2-40B4-BE49-F238E27FC236}">
                <a16:creationId xmlns:a16="http://schemas.microsoft.com/office/drawing/2014/main" id="{E2FB09FA-CB4F-2FFE-3FE4-4AE61A8271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16083" y="2719643"/>
            <a:ext cx="6968444" cy="3906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mysql&gt; INSERT INTO tb_demo(age) VALUES(123);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Query OK, 1 row affected (0.27 sec)</a:t>
            </a:r>
          </a:p>
          <a:p>
            <a:pPr eaLnBrk="1" hangingPunct="1">
              <a:lnSpc>
                <a:spcPts val="2500"/>
              </a:lnSpc>
            </a:pPr>
            <a:endParaRPr lang="en-US" altLang="zh-CN" sz="1600">
              <a:solidFill>
                <a:srgbClr val="FF0000"/>
              </a:solidFill>
            </a:endParaRP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mysql&gt; INSERT INTO tb_demo(age) VALUES(1234);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ERROR 1264 (22003): Out of range value for column 'age' at row 1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mysql&gt; SELECT age FROM tb_demo;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+------+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| age  |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+------+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|  123 |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+------+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1 rows in set (0.02 sec)</a:t>
            </a:r>
          </a:p>
        </p:txBody>
      </p:sp>
    </p:spTree>
    <p:extLst>
      <p:ext uri="{BB962C8B-B14F-4D97-AF65-F5344CB8AC3E}">
        <p14:creationId xmlns:p14="http://schemas.microsoft.com/office/powerpoint/2010/main" val="2212266590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8DD0184B-2425-220E-1819-DD404A28B1F6}"/>
              </a:ext>
            </a:extLst>
          </p:cNvPr>
          <p:cNvSpPr/>
          <p:nvPr/>
        </p:nvSpPr>
        <p:spPr>
          <a:xfrm>
            <a:off x="581602" y="2587179"/>
            <a:ext cx="5131846" cy="3741694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01EE87B4-84FB-C301-428C-11803781C0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729" y="2618766"/>
            <a:ext cx="4897090" cy="3618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mysql&gt; HELP CONTENTS;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You asked for help about help category: "Contents"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For more information, type 'help &lt;item&gt;', where &lt;item&gt; is one of the following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categories: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   Account Management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   Administration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   Compound Statements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   Data Definition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   Data Types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   #</a:t>
            </a:r>
            <a:r>
              <a:rPr lang="zh-CN" altLang="en-US" sz="1400">
                <a:solidFill>
                  <a:srgbClr val="FF0000"/>
                </a:solidFill>
              </a:rPr>
              <a:t>部分内容省略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82547B8-98F9-E485-C2D9-37A336305865}"/>
              </a:ext>
            </a:extLst>
          </p:cNvPr>
          <p:cNvGrpSpPr/>
          <p:nvPr/>
        </p:nvGrpSpPr>
        <p:grpSpPr>
          <a:xfrm>
            <a:off x="757342" y="1014742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4E172212-5DB2-4DDF-CA6C-73AAAF379CF5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3" name="圆角矩形 19">
              <a:extLst>
                <a:ext uri="{FF2B5EF4-FFF2-40B4-BE49-F238E27FC236}">
                  <a16:creationId xmlns:a16="http://schemas.microsoft.com/office/drawing/2014/main" id="{83F4916A-988A-474D-155C-934DDF0776F5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例2】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7" name="文本框 36">
            <a:extLst>
              <a:ext uri="{FF2B5EF4-FFF2-40B4-BE49-F238E27FC236}">
                <a16:creationId xmlns:a16="http://schemas.microsoft.com/office/drawing/2014/main" id="{C44DF9AD-4B40-007F-B5FB-4E578D2D3E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7330" y="1131582"/>
            <a:ext cx="77785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查看系统帮助。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F464E74-85E1-97CC-69F5-C12BCB9842F2}"/>
              </a:ext>
            </a:extLst>
          </p:cNvPr>
          <p:cNvSpPr/>
          <p:nvPr/>
        </p:nvSpPr>
        <p:spPr>
          <a:xfrm>
            <a:off x="646933" y="1630726"/>
            <a:ext cx="10963466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       首先使用“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HELP CONTENTS”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查看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MySQL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帮助文档支持的目录列表。然后根据需要查看的条目输入相关命令进行查看，例如，执行“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HELP DATA TYPES”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可以查看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MySQL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支持的所有数据类型。最后以“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HELP”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开头，加上任意一个数据类型，可以查看其存储范围，如以下代码所示：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345F18D-0753-C539-9858-670CFC9A09EE}"/>
              </a:ext>
            </a:extLst>
          </p:cNvPr>
          <p:cNvSpPr/>
          <p:nvPr/>
        </p:nvSpPr>
        <p:spPr>
          <a:xfrm>
            <a:off x="5892832" y="2229212"/>
            <a:ext cx="5131846" cy="4590688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0" name="文本框 38">
            <a:extLst>
              <a:ext uri="{FF2B5EF4-FFF2-40B4-BE49-F238E27FC236}">
                <a16:creationId xmlns:a16="http://schemas.microsoft.com/office/drawing/2014/main" id="{5FA8E5A4-193C-C3F1-D642-20A359444C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6959" y="2221127"/>
            <a:ext cx="4897090" cy="233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mysql&gt; HELP DATA TYPES;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You asked for help about help category: "Data Types"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For more information, type 'help &lt;item&gt;', where &lt;item&gt; is one of the following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topics: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   AUTO_INCREMENT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#</a:t>
            </a:r>
            <a:r>
              <a:rPr lang="zh-CN" altLang="en-US" sz="1400">
                <a:solidFill>
                  <a:srgbClr val="FF0000"/>
                </a:solidFill>
              </a:rPr>
              <a:t>部分内容省略</a:t>
            </a:r>
          </a:p>
        </p:txBody>
      </p:sp>
      <p:sp>
        <p:nvSpPr>
          <p:cNvPr id="11" name="文本框 38">
            <a:extLst>
              <a:ext uri="{FF2B5EF4-FFF2-40B4-BE49-F238E27FC236}">
                <a16:creationId xmlns:a16="http://schemas.microsoft.com/office/drawing/2014/main" id="{35DFFC2C-0719-671A-F476-E767DC106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0063" y="4491664"/>
            <a:ext cx="4897090" cy="2297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mysql&gt; HELP TINYINT;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Name: 'TINYINT'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Description: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TINYINT[(M)] [UNSIGNED] [ZEROFILL]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A very small integer. The signed range is -128 to 127. The unsigned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range is 0 to 255.</a:t>
            </a:r>
          </a:p>
        </p:txBody>
      </p:sp>
    </p:spTree>
    <p:extLst>
      <p:ext uri="{BB962C8B-B14F-4D97-AF65-F5344CB8AC3E}">
        <p14:creationId xmlns:p14="http://schemas.microsoft.com/office/powerpoint/2010/main" val="681291722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C2ECD86-26A7-9A77-E730-99286B2162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1668" y="1416065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/>
              <a:t>浮点数类型和定点数类型</a:t>
            </a:r>
            <a:endParaRPr lang="zh-CN" altLang="en-US" noProof="1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F2B235C-8C79-3B87-E401-7B728A1D2860}"/>
              </a:ext>
            </a:extLst>
          </p:cNvPr>
          <p:cNvGrpSpPr/>
          <p:nvPr/>
        </p:nvGrpSpPr>
        <p:grpSpPr>
          <a:xfrm>
            <a:off x="858368" y="1328753"/>
            <a:ext cx="1003300" cy="722312"/>
            <a:chOff x="877888" y="1586140"/>
            <a:chExt cx="1003300" cy="722312"/>
          </a:xfrm>
        </p:grpSpPr>
        <p:sp>
          <p:nvSpPr>
            <p:cNvPr id="10" name="íṩľíḍè-Freeform: Shape 9">
              <a:extLst>
                <a:ext uri="{FF2B5EF4-FFF2-40B4-BE49-F238E27FC236}">
                  <a16:creationId xmlns:a16="http://schemas.microsoft.com/office/drawing/2014/main" id="{5085F1A2-6D5F-2F8D-6E6C-C708CAA5D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íṩľíḍè-Oval 10">
              <a:extLst>
                <a:ext uri="{FF2B5EF4-FFF2-40B4-BE49-F238E27FC236}">
                  <a16:creationId xmlns:a16="http://schemas.microsoft.com/office/drawing/2014/main" id="{40F2C75E-D085-20FF-4FA9-90DCD628B94D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2</a:t>
              </a:r>
            </a:p>
          </p:txBody>
        </p:sp>
      </p:grpSp>
      <p:sp>
        <p:nvSpPr>
          <p:cNvPr id="6" name="文本框 41">
            <a:extLst>
              <a:ext uri="{FF2B5EF4-FFF2-40B4-BE49-F238E27FC236}">
                <a16:creationId xmlns:a16="http://schemas.microsoft.com/office/drawing/2014/main" id="{697A5BD5-6F7E-3BD4-D792-D5BF2E5731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3582" y="2170447"/>
            <a:ext cx="10618229" cy="417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浮点数类型分为两种，</a:t>
            </a:r>
            <a:r>
              <a:rPr lang="zh-CN" altLang="en-US" sz="1600">
                <a:solidFill>
                  <a:srgbClr val="FF0000"/>
                </a:solidFill>
              </a:rPr>
              <a:t>单精度（</a:t>
            </a:r>
            <a:r>
              <a:rPr lang="en-US" altLang="zh-CN" sz="1600">
                <a:solidFill>
                  <a:srgbClr val="FF0000"/>
                </a:solidFill>
              </a:rPr>
              <a:t>FLOAT</a:t>
            </a:r>
            <a:r>
              <a:rPr lang="zh-CN" altLang="en-US" sz="1600">
                <a:solidFill>
                  <a:srgbClr val="FF0000"/>
                </a:solidFill>
              </a:rPr>
              <a:t>）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和</a:t>
            </a:r>
            <a:r>
              <a:rPr lang="zh-CN" altLang="en-US" sz="1600">
                <a:solidFill>
                  <a:srgbClr val="FF0000"/>
                </a:solidFill>
              </a:rPr>
              <a:t>双精度（</a:t>
            </a:r>
            <a:r>
              <a:rPr lang="en-US" altLang="zh-CN" sz="1600">
                <a:solidFill>
                  <a:srgbClr val="FF0000"/>
                </a:solidFill>
              </a:rPr>
              <a:t>DOUBLE</a:t>
            </a:r>
            <a:r>
              <a:rPr lang="zh-CN" altLang="en-US" sz="1600">
                <a:solidFill>
                  <a:srgbClr val="FF0000"/>
                </a:solidFill>
              </a:rPr>
              <a:t>）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，而定点数类型只有</a:t>
            </a:r>
            <a:r>
              <a:rPr lang="en-US" altLang="zh-CN" sz="1600">
                <a:solidFill>
                  <a:srgbClr val="FF0000"/>
                </a:solidFill>
              </a:rPr>
              <a:t>DECIMAL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一种。</a:t>
            </a:r>
          </a:p>
        </p:txBody>
      </p:sp>
      <p:sp>
        <p:nvSpPr>
          <p:cNvPr id="7" name="文本框 41">
            <a:extLst>
              <a:ext uri="{FF2B5EF4-FFF2-40B4-BE49-F238E27FC236}">
                <a16:creationId xmlns:a16="http://schemas.microsoft.com/office/drawing/2014/main" id="{C1504430-61EF-51BA-7FBB-F080C6719B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6686" y="2565453"/>
            <a:ext cx="10618229" cy="1525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浮点数类型和定点数类型都可以使用类型名称后面加</a:t>
            </a:r>
            <a:r>
              <a:rPr lang="zh-CN" altLang="en-US" sz="1600">
                <a:solidFill>
                  <a:srgbClr val="FF0000"/>
                </a:solidFill>
              </a:rPr>
              <a:t>“</a:t>
            </a:r>
            <a:r>
              <a:rPr lang="en-US" altLang="zh-CN" sz="1600">
                <a:solidFill>
                  <a:srgbClr val="FF0000"/>
                </a:solidFill>
              </a:rPr>
              <a:t>(M,D)”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的形式来定义，其中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称为</a:t>
            </a:r>
            <a:r>
              <a:rPr lang="zh-CN" altLang="en-US" sz="1600">
                <a:solidFill>
                  <a:srgbClr val="FF0000"/>
                </a:solidFill>
              </a:rPr>
              <a:t>精度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，表示数值的</a:t>
            </a:r>
            <a:r>
              <a:rPr lang="zh-CN" altLang="en-US" sz="1600">
                <a:solidFill>
                  <a:srgbClr val="FF0000"/>
                </a:solidFill>
              </a:rPr>
              <a:t>位数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（整数位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+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小数位）；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称为</a:t>
            </a:r>
            <a:r>
              <a:rPr lang="zh-CN" altLang="en-US" sz="1600">
                <a:solidFill>
                  <a:srgbClr val="FF0000"/>
                </a:solidFill>
              </a:rPr>
              <a:t>标度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，表示</a:t>
            </a:r>
            <a:r>
              <a:rPr lang="zh-CN" altLang="en-US" sz="1600">
                <a:solidFill>
                  <a:srgbClr val="FF0000"/>
                </a:solidFill>
              </a:rPr>
              <a:t>小数点后的位数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。例如，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tb_demo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表中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score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字段的数据类型为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FLOAT(4,1)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，表示可正常插入的数据长度最大是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4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位，小数点后保留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位，例如，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123.4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这样的小数符合要求。小数类型的数据占用字节和存储范围如表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4-5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所示。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20F1DB2-0BC0-B301-D2AD-63A1EF925D6D}"/>
              </a:ext>
            </a:extLst>
          </p:cNvPr>
          <p:cNvSpPr/>
          <p:nvPr/>
        </p:nvSpPr>
        <p:spPr>
          <a:xfrm>
            <a:off x="4877653" y="4053868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en-US"/>
              <a:t>表</a:t>
            </a:r>
            <a:r>
              <a:rPr lang="en-US" altLang="zh-CN"/>
              <a:t>4-5  </a:t>
            </a:r>
            <a:r>
              <a:rPr lang="zh-CN" altLang="en-US"/>
              <a:t>小数类型</a:t>
            </a:r>
          </a:p>
        </p:txBody>
      </p:sp>
      <p:pic>
        <p:nvPicPr>
          <p:cNvPr id="9" name="table">
            <a:extLst>
              <a:ext uri="{FF2B5EF4-FFF2-40B4-BE49-F238E27FC236}">
                <a16:creationId xmlns:a16="http://schemas.microsoft.com/office/drawing/2014/main" id="{F7FEFBEF-C641-8154-195C-0C4CB37D5F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972" y="4584353"/>
            <a:ext cx="9893002" cy="1997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504296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956C6056-603F-92BE-A958-FDBE76E0D2E8}"/>
              </a:ext>
            </a:extLst>
          </p:cNvPr>
          <p:cNvGrpSpPr/>
          <p:nvPr/>
        </p:nvGrpSpPr>
        <p:grpSpPr>
          <a:xfrm>
            <a:off x="796131" y="1206019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F807718C-0524-8DA5-410A-D66F94661146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3" name="圆角矩形 18">
              <a:extLst>
                <a:ext uri="{FF2B5EF4-FFF2-40B4-BE49-F238E27FC236}">
                  <a16:creationId xmlns:a16="http://schemas.microsoft.com/office/drawing/2014/main" id="{40001BBA-9994-96A1-B016-455C0054C6CD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实例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3】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5" name="文本框 36">
            <a:extLst>
              <a:ext uri="{FF2B5EF4-FFF2-40B4-BE49-F238E27FC236}">
                <a16:creationId xmlns:a16="http://schemas.microsoft.com/office/drawing/2014/main" id="{DB63D146-6249-C52A-2F1E-0BC63DABC4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6119" y="1322859"/>
            <a:ext cx="77785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zh-CN"/>
              <a:t>浮点数类型和定点数类型的区别</a:t>
            </a:r>
            <a:r>
              <a:rPr lang="zh-CN" altLang="en-US"/>
              <a:t>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7018CCF-7651-2A01-2340-5600DF309C1C}"/>
              </a:ext>
            </a:extLst>
          </p:cNvPr>
          <p:cNvSpPr/>
          <p:nvPr/>
        </p:nvSpPr>
        <p:spPr>
          <a:xfrm>
            <a:off x="965637" y="1914267"/>
            <a:ext cx="9871788" cy="584775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7" name="文本框 38">
            <a:extLst>
              <a:ext uri="{FF2B5EF4-FFF2-40B4-BE49-F238E27FC236}">
                <a16:creationId xmlns:a16="http://schemas.microsoft.com/office/drawing/2014/main" id="{8244AE22-C45F-5110-E37C-034EC6585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3534" y="1914267"/>
            <a:ext cx="696844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mysql&gt; INSERT INTO tb_demo(score,spend) VALUES(90.16,2000.16);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Query OK, 1 row affected, 1 warning (0.10 sec)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65E1045-5A55-E9FB-DC6E-261EA2B1AA30}"/>
              </a:ext>
            </a:extLst>
          </p:cNvPr>
          <p:cNvSpPr/>
          <p:nvPr/>
        </p:nvSpPr>
        <p:spPr>
          <a:xfrm>
            <a:off x="959410" y="2617196"/>
            <a:ext cx="9871788" cy="1893378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9" name="文本框 38">
            <a:extLst>
              <a:ext uri="{FF2B5EF4-FFF2-40B4-BE49-F238E27FC236}">
                <a16:creationId xmlns:a16="http://schemas.microsoft.com/office/drawing/2014/main" id="{E02C06AF-A83C-12F8-4859-8907780055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7307" y="2617196"/>
            <a:ext cx="6968444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mysql&gt; SHOW warnings;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+-------+------+--------------------------------------------------------------+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Level | Code | Message                         	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+-------+------+--------------------------------------------------------------+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Note  | 1265 | Data truncated for column 'spend' at row 1 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+-------+------+---------------------------------------------------------------+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1 row in set (0.00 sec)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7283E01-76AF-E257-6D39-5398DA02491F}"/>
              </a:ext>
            </a:extLst>
          </p:cNvPr>
          <p:cNvSpPr/>
          <p:nvPr/>
        </p:nvSpPr>
        <p:spPr>
          <a:xfrm>
            <a:off x="971845" y="4645127"/>
            <a:ext cx="9871788" cy="1964834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1" name="文本框 38">
            <a:extLst>
              <a:ext uri="{FF2B5EF4-FFF2-40B4-BE49-F238E27FC236}">
                <a16:creationId xmlns:a16="http://schemas.microsoft.com/office/drawing/2014/main" id="{05BCEB9B-3EBF-D8FC-4639-78242F0B62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9742" y="4682451"/>
            <a:ext cx="6968444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mysql&gt; select score,spend from tb_demo;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+----------+-------------+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score | spend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+----------+-------------+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 90.2 | 2000.2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+-----------+------------+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1 row in set (0.01 sec)</a:t>
            </a:r>
          </a:p>
        </p:txBody>
      </p:sp>
    </p:spTree>
    <p:extLst>
      <p:ext uri="{BB962C8B-B14F-4D97-AF65-F5344CB8AC3E}">
        <p14:creationId xmlns:p14="http://schemas.microsoft.com/office/powerpoint/2010/main" val="2204840812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01673DA-901F-1C81-64A2-07F65FBF9F1D}"/>
              </a:ext>
            </a:extLst>
          </p:cNvPr>
          <p:cNvGrpSpPr/>
          <p:nvPr/>
        </p:nvGrpSpPr>
        <p:grpSpPr>
          <a:xfrm>
            <a:off x="670768" y="1189554"/>
            <a:ext cx="10850465" cy="1150044"/>
            <a:chOff x="812799" y="1527799"/>
            <a:chExt cx="10850465" cy="1658269"/>
          </a:xfrm>
        </p:grpSpPr>
        <p:sp>
          <p:nvSpPr>
            <p:cNvPr id="14" name="íṩľíḍè-圆角矩形 61">
              <a:extLst>
                <a:ext uri="{FF2B5EF4-FFF2-40B4-BE49-F238E27FC236}">
                  <a16:creationId xmlns:a16="http://schemas.microsoft.com/office/drawing/2014/main" id="{3098FE74-F65C-C414-72A9-4779C5721836}"/>
                </a:ext>
              </a:extLst>
            </p:cNvPr>
            <p:cNvSpPr/>
            <p:nvPr/>
          </p:nvSpPr>
          <p:spPr>
            <a:xfrm>
              <a:off x="812799" y="1527799"/>
              <a:ext cx="10850465" cy="1658269"/>
            </a:xfrm>
            <a:prstGeom prst="roundRect">
              <a:avLst>
                <a:gd name="adj" fmla="val 3485"/>
              </a:avLst>
            </a:prstGeom>
            <a:solidFill>
              <a:schemeClr val="accent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5" name="íṩľíḍè-圆角矩形 61">
              <a:extLst>
                <a:ext uri="{FF2B5EF4-FFF2-40B4-BE49-F238E27FC236}">
                  <a16:creationId xmlns:a16="http://schemas.microsoft.com/office/drawing/2014/main" id="{036FA67C-023C-9130-52AC-27C81DD72AA4}"/>
                </a:ext>
              </a:extLst>
            </p:cNvPr>
            <p:cNvSpPr/>
            <p:nvPr/>
          </p:nvSpPr>
          <p:spPr>
            <a:xfrm>
              <a:off x="906109" y="1591314"/>
              <a:ext cx="10650298" cy="1527325"/>
            </a:xfrm>
            <a:prstGeom prst="roundRect">
              <a:avLst>
                <a:gd name="adj" fmla="val 348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</p:grpSp>
      <p:sp>
        <p:nvSpPr>
          <p:cNvPr id="5" name="文本框 41">
            <a:extLst>
              <a:ext uri="{FF2B5EF4-FFF2-40B4-BE49-F238E27FC236}">
                <a16:creationId xmlns:a16="http://schemas.microsoft.com/office/drawing/2014/main" id="{BA6A4C6C-65A2-F2A9-45DF-EAF68D3032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0565" y="1361198"/>
            <a:ext cx="10356981" cy="77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en-US" altLang="zh-CN"/>
              <a:t>MySQL 5.7</a:t>
            </a:r>
            <a:r>
              <a:rPr lang="zh-CN" altLang="zh-CN"/>
              <a:t>版本中用于存储日期和时间的数据类型有</a:t>
            </a:r>
            <a:r>
              <a:rPr lang="en-US" altLang="zh-CN"/>
              <a:t>YEAR</a:t>
            </a:r>
            <a:r>
              <a:rPr lang="zh-CN" altLang="zh-CN"/>
              <a:t>，</a:t>
            </a:r>
            <a:r>
              <a:rPr lang="en-US" altLang="zh-CN"/>
              <a:t>DATE</a:t>
            </a:r>
            <a:r>
              <a:rPr lang="zh-CN" altLang="zh-CN"/>
              <a:t>，</a:t>
            </a:r>
            <a:r>
              <a:rPr lang="en-US" altLang="zh-CN"/>
              <a:t>TIME</a:t>
            </a:r>
            <a:r>
              <a:rPr lang="zh-CN" altLang="zh-CN"/>
              <a:t>，</a:t>
            </a:r>
            <a:r>
              <a:rPr lang="en-US" altLang="zh-CN"/>
              <a:t>DATETIME</a:t>
            </a:r>
            <a:r>
              <a:rPr lang="zh-CN" altLang="zh-CN"/>
              <a:t>和</a:t>
            </a:r>
            <a:r>
              <a:rPr lang="en-US" altLang="zh-CN"/>
              <a:t>TIMESTAMP</a:t>
            </a:r>
            <a:r>
              <a:rPr lang="zh-CN" altLang="zh-CN"/>
              <a:t>，每一种类型都有固定的存储范围。</a:t>
            </a:r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03B1686-E18E-7167-D242-9441EE594FCD}"/>
              </a:ext>
            </a:extLst>
          </p:cNvPr>
          <p:cNvSpPr/>
          <p:nvPr/>
        </p:nvSpPr>
        <p:spPr>
          <a:xfrm>
            <a:off x="4517750" y="2492408"/>
            <a:ext cx="2287806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en-US" dirty="0"/>
              <a:t>表</a:t>
            </a:r>
            <a:r>
              <a:rPr lang="en-US" altLang="zh-CN" dirty="0"/>
              <a:t>6  </a:t>
            </a:r>
            <a:r>
              <a:rPr lang="zh-CN" altLang="en-US" dirty="0"/>
              <a:t>日期和时间类型</a:t>
            </a:r>
          </a:p>
        </p:txBody>
      </p:sp>
      <p:pic>
        <p:nvPicPr>
          <p:cNvPr id="7" name="table">
            <a:extLst>
              <a:ext uri="{FF2B5EF4-FFF2-40B4-BE49-F238E27FC236}">
                <a16:creationId xmlns:a16="http://schemas.microsoft.com/office/drawing/2014/main" id="{10566FC0-11C7-FABA-9036-0FC23929E1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2281" y="2967760"/>
            <a:ext cx="9700033" cy="2830433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AB70ED25-5064-DA1B-4981-2672DAD97638}"/>
              </a:ext>
            </a:extLst>
          </p:cNvPr>
          <p:cNvGrpSpPr/>
          <p:nvPr/>
        </p:nvGrpSpPr>
        <p:grpSpPr>
          <a:xfrm>
            <a:off x="910271" y="6012827"/>
            <a:ext cx="9908073" cy="765087"/>
            <a:chOff x="812800" y="4424635"/>
            <a:chExt cx="10580688" cy="1800000"/>
          </a:xfrm>
        </p:grpSpPr>
        <p:sp>
          <p:nvSpPr>
            <p:cNvPr id="10" name="圆角矩形 17">
              <a:extLst>
                <a:ext uri="{FF2B5EF4-FFF2-40B4-BE49-F238E27FC236}">
                  <a16:creationId xmlns:a16="http://schemas.microsoft.com/office/drawing/2014/main" id="{A3D0AF61-D3BD-D32B-B917-DAF2107CB34E}"/>
                </a:ext>
              </a:extLst>
            </p:cNvPr>
            <p:cNvSpPr/>
            <p:nvPr/>
          </p:nvSpPr>
          <p:spPr>
            <a:xfrm>
              <a:off x="1506538" y="4433966"/>
              <a:ext cx="9886950" cy="1787525"/>
            </a:xfrm>
            <a:prstGeom prst="roundRect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FFFFFF"/>
                  </a:solidFill>
                  <a:sym typeface="Arial" pitchFamily="34" charset="0"/>
                </a:rPr>
                <a:t> </a:t>
              </a: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988DDD54-0D6D-1F0A-A5F9-41B3ABF1D99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2800" y="4424635"/>
              <a:ext cx="1927225" cy="1800000"/>
              <a:chOff x="1350" y="2421"/>
              <a:chExt cx="3035" cy="3606"/>
            </a:xfrm>
          </p:grpSpPr>
          <p:sp>
            <p:nvSpPr>
              <p:cNvPr id="12" name="Flowchart: Off-page Connector 32">
                <a:extLst>
                  <a:ext uri="{FF2B5EF4-FFF2-40B4-BE49-F238E27FC236}">
                    <a16:creationId xmlns:a16="http://schemas.microsoft.com/office/drawing/2014/main" id="{A1E83C89-35D4-7F04-6C69-C4D777D386C5}"/>
                  </a:ext>
                </a:extLst>
              </p:cNvPr>
              <p:cNvSpPr/>
              <p:nvPr/>
            </p:nvSpPr>
            <p:spPr>
              <a:xfrm rot="16200000">
                <a:off x="1516" y="3158"/>
                <a:ext cx="3606" cy="2132"/>
              </a:xfrm>
              <a:custGeom>
                <a:avLst/>
                <a:gdLst>
                  <a:gd name="connsiteX0" fmla="*/ 10 w 1538"/>
                  <a:gd name="connsiteY0" fmla="*/ 0 h 2133"/>
                  <a:gd name="connsiteX1" fmla="*/ 1538 w 1538"/>
                  <a:gd name="connsiteY1" fmla="*/ 16 h 2133"/>
                  <a:gd name="connsiteX2" fmla="*/ 1530 w 1538"/>
                  <a:gd name="connsiteY2" fmla="*/ 1485 h 2133"/>
                  <a:gd name="connsiteX3" fmla="*/ 765 w 1538"/>
                  <a:gd name="connsiteY3" fmla="*/ 2133 h 2133"/>
                  <a:gd name="connsiteX4" fmla="*/ 0 w 1538"/>
                  <a:gd name="connsiteY4" fmla="*/ 1485 h 2133"/>
                  <a:gd name="connsiteX5" fmla="*/ 10 w 1538"/>
                  <a:gd name="connsiteY5" fmla="*/ 0 h 2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38" h="2133">
                    <a:moveTo>
                      <a:pt x="10" y="0"/>
                    </a:moveTo>
                    <a:lnTo>
                      <a:pt x="1538" y="16"/>
                    </a:lnTo>
                    <a:lnTo>
                      <a:pt x="1530" y="1485"/>
                    </a:lnTo>
                    <a:lnTo>
                      <a:pt x="765" y="2133"/>
                    </a:lnTo>
                    <a:lnTo>
                      <a:pt x="0" y="148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US" sz="3600" noProof="1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3" name="Round Same Side Corner Rectangle 33">
                <a:extLst>
                  <a:ext uri="{FF2B5EF4-FFF2-40B4-BE49-F238E27FC236}">
                    <a16:creationId xmlns:a16="http://schemas.microsoft.com/office/drawing/2014/main" id="{42DE084E-1884-F96F-A3ED-5ED49922D239}"/>
                  </a:ext>
                </a:extLst>
              </p:cNvPr>
              <p:cNvSpPr/>
              <p:nvPr/>
            </p:nvSpPr>
            <p:spPr>
              <a:xfrm rot="16200000">
                <a:off x="724" y="3054"/>
                <a:ext cx="3590" cy="2338"/>
              </a:xfrm>
              <a:prstGeom prst="round2Same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zh-CN" altLang="zh-CN" sz="2800" b="1" noProof="1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提示</a:t>
                </a:r>
              </a:p>
            </p:txBody>
          </p:sp>
        </p:grpSp>
      </p:grpSp>
      <p:sp>
        <p:nvSpPr>
          <p:cNvPr id="9" name="文本框 41">
            <a:extLst>
              <a:ext uri="{FF2B5EF4-FFF2-40B4-BE49-F238E27FC236}">
                <a16:creationId xmlns:a16="http://schemas.microsoft.com/office/drawing/2014/main" id="{26CBFAB5-D14B-0B3C-A49E-83CCA837F1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1482" y="6194689"/>
            <a:ext cx="7881938" cy="41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 dirty="0">
                <a:solidFill>
                  <a:schemeClr val="bg1"/>
                </a:solidFill>
              </a:rPr>
              <a:t>向日期和时间类型的字段插入数据时，最好使用引号将值包含起来。</a:t>
            </a:r>
          </a:p>
        </p:txBody>
      </p:sp>
    </p:spTree>
    <p:extLst>
      <p:ext uri="{BB962C8B-B14F-4D97-AF65-F5344CB8AC3E}">
        <p14:creationId xmlns:p14="http://schemas.microsoft.com/office/powerpoint/2010/main" val="2512779110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71282FB-8BAB-CDAA-1FEB-7383662DA184}"/>
              </a:ext>
            </a:extLst>
          </p:cNvPr>
          <p:cNvGrpSpPr/>
          <p:nvPr/>
        </p:nvGrpSpPr>
        <p:grpSpPr>
          <a:xfrm>
            <a:off x="796131" y="1206019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ABA93006-1B77-EAE1-6A7D-6660871F5411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3" name="圆角矩形 18">
              <a:extLst>
                <a:ext uri="{FF2B5EF4-FFF2-40B4-BE49-F238E27FC236}">
                  <a16:creationId xmlns:a16="http://schemas.microsoft.com/office/drawing/2014/main" id="{D06F7677-0421-A936-72DB-CF51CEB35933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实例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3】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5" name="文本框 36">
            <a:extLst>
              <a:ext uri="{FF2B5EF4-FFF2-40B4-BE49-F238E27FC236}">
                <a16:creationId xmlns:a16="http://schemas.microsoft.com/office/drawing/2014/main" id="{A28CBF1D-1045-6A1E-AAB4-CB03469964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6119" y="1322859"/>
            <a:ext cx="77785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zh-CN"/>
              <a:t>浮点数类型和定点数类型的区别</a:t>
            </a:r>
            <a:r>
              <a:rPr lang="zh-CN" altLang="en-US"/>
              <a:t>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0E2B5BC-F5D7-15BC-33ED-F32EF5ACD55F}"/>
              </a:ext>
            </a:extLst>
          </p:cNvPr>
          <p:cNvSpPr/>
          <p:nvPr/>
        </p:nvSpPr>
        <p:spPr>
          <a:xfrm>
            <a:off x="965637" y="1914267"/>
            <a:ext cx="9871788" cy="584775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7" name="文本框 38">
            <a:extLst>
              <a:ext uri="{FF2B5EF4-FFF2-40B4-BE49-F238E27FC236}">
                <a16:creationId xmlns:a16="http://schemas.microsoft.com/office/drawing/2014/main" id="{41DCD27C-7EF0-E974-87AA-6520FBFD3B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3534" y="1914267"/>
            <a:ext cx="696844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mysql&gt; INSERT INTO tb_demo(score,spend) VALUES(90.16,2000.16);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Query OK, 1 row affected, 1 warning (0.10 sec)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198E4B9-0175-D3C6-5DD8-695C64663483}"/>
              </a:ext>
            </a:extLst>
          </p:cNvPr>
          <p:cNvSpPr/>
          <p:nvPr/>
        </p:nvSpPr>
        <p:spPr>
          <a:xfrm>
            <a:off x="959410" y="2617196"/>
            <a:ext cx="9871788" cy="1893378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9" name="文本框 38">
            <a:extLst>
              <a:ext uri="{FF2B5EF4-FFF2-40B4-BE49-F238E27FC236}">
                <a16:creationId xmlns:a16="http://schemas.microsoft.com/office/drawing/2014/main" id="{A71D49D4-A82D-11B2-73AB-E000C8B135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7307" y="2617196"/>
            <a:ext cx="6968444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mysql&gt; SHOW warnings;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+-------+------+--------------------------------------------------------------+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Level | Code | Message                         	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+-------+------+--------------------------------------------------------------+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Note  | 1265 | Data truncated for column 'spend' at row 1 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+-------+------+---------------------------------------------------------------+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1 row in set (0.00 sec)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B32F06C-68EE-7FC0-23E5-E673FABAB7A3}"/>
              </a:ext>
            </a:extLst>
          </p:cNvPr>
          <p:cNvSpPr/>
          <p:nvPr/>
        </p:nvSpPr>
        <p:spPr>
          <a:xfrm>
            <a:off x="971845" y="4645127"/>
            <a:ext cx="9871788" cy="1964834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1" name="文本框 38">
            <a:extLst>
              <a:ext uri="{FF2B5EF4-FFF2-40B4-BE49-F238E27FC236}">
                <a16:creationId xmlns:a16="http://schemas.microsoft.com/office/drawing/2014/main" id="{AB3B1A08-C9F2-63CC-431C-FF56CC9C7A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9742" y="4682451"/>
            <a:ext cx="6968444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mysql&gt; select score,spend from tb_demo;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+----------+-------------+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score | spend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+----------+-------------+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 90.2 | 2000.2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+-----------+------------+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1 row in set (0.01 sec)</a:t>
            </a:r>
          </a:p>
        </p:txBody>
      </p:sp>
    </p:spTree>
    <p:extLst>
      <p:ext uri="{BB962C8B-B14F-4D97-AF65-F5344CB8AC3E}">
        <p14:creationId xmlns:p14="http://schemas.microsoft.com/office/powerpoint/2010/main" val="875649221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507DAA3-C72D-E5A4-E0B7-176B5F38AE0B}"/>
              </a:ext>
            </a:extLst>
          </p:cNvPr>
          <p:cNvGrpSpPr/>
          <p:nvPr/>
        </p:nvGrpSpPr>
        <p:grpSpPr>
          <a:xfrm>
            <a:off x="670768" y="1189554"/>
            <a:ext cx="10850465" cy="1150044"/>
            <a:chOff x="812799" y="1527799"/>
            <a:chExt cx="10850465" cy="1658269"/>
          </a:xfrm>
        </p:grpSpPr>
        <p:sp>
          <p:nvSpPr>
            <p:cNvPr id="14" name="íṩľíḍè-圆角矩形 61">
              <a:extLst>
                <a:ext uri="{FF2B5EF4-FFF2-40B4-BE49-F238E27FC236}">
                  <a16:creationId xmlns:a16="http://schemas.microsoft.com/office/drawing/2014/main" id="{57605CFC-2E21-91B7-E438-DF51F7642DDD}"/>
                </a:ext>
              </a:extLst>
            </p:cNvPr>
            <p:cNvSpPr/>
            <p:nvPr/>
          </p:nvSpPr>
          <p:spPr>
            <a:xfrm>
              <a:off x="812799" y="1527799"/>
              <a:ext cx="10850465" cy="1658269"/>
            </a:xfrm>
            <a:prstGeom prst="roundRect">
              <a:avLst>
                <a:gd name="adj" fmla="val 3485"/>
              </a:avLst>
            </a:prstGeom>
            <a:solidFill>
              <a:schemeClr val="accent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5" name="íṩľíḍè-圆角矩形 61">
              <a:extLst>
                <a:ext uri="{FF2B5EF4-FFF2-40B4-BE49-F238E27FC236}">
                  <a16:creationId xmlns:a16="http://schemas.microsoft.com/office/drawing/2014/main" id="{B32A573B-A1D5-3F36-96F7-B76778A5974D}"/>
                </a:ext>
              </a:extLst>
            </p:cNvPr>
            <p:cNvSpPr/>
            <p:nvPr/>
          </p:nvSpPr>
          <p:spPr>
            <a:xfrm>
              <a:off x="906109" y="1591314"/>
              <a:ext cx="10650298" cy="1527325"/>
            </a:xfrm>
            <a:prstGeom prst="roundRect">
              <a:avLst>
                <a:gd name="adj" fmla="val 348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</p:grpSp>
      <p:sp>
        <p:nvSpPr>
          <p:cNvPr id="5" name="文本框 41">
            <a:extLst>
              <a:ext uri="{FF2B5EF4-FFF2-40B4-BE49-F238E27FC236}">
                <a16:creationId xmlns:a16="http://schemas.microsoft.com/office/drawing/2014/main" id="{C689393A-FCA0-A918-B7CD-A6C93B2E54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0565" y="1361198"/>
            <a:ext cx="10356981" cy="77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en-US" altLang="zh-CN"/>
              <a:t>MySQL 5.7</a:t>
            </a:r>
            <a:r>
              <a:rPr lang="zh-CN" altLang="zh-CN"/>
              <a:t>版本中用于存储日期和时间的数据类型有</a:t>
            </a:r>
            <a:r>
              <a:rPr lang="en-US" altLang="zh-CN"/>
              <a:t>YEAR</a:t>
            </a:r>
            <a:r>
              <a:rPr lang="zh-CN" altLang="zh-CN"/>
              <a:t>，</a:t>
            </a:r>
            <a:r>
              <a:rPr lang="en-US" altLang="zh-CN"/>
              <a:t>DATE</a:t>
            </a:r>
            <a:r>
              <a:rPr lang="zh-CN" altLang="zh-CN"/>
              <a:t>，</a:t>
            </a:r>
            <a:r>
              <a:rPr lang="en-US" altLang="zh-CN"/>
              <a:t>TIME</a:t>
            </a:r>
            <a:r>
              <a:rPr lang="zh-CN" altLang="zh-CN"/>
              <a:t>，</a:t>
            </a:r>
            <a:r>
              <a:rPr lang="en-US" altLang="zh-CN"/>
              <a:t>DATETIME</a:t>
            </a:r>
            <a:r>
              <a:rPr lang="zh-CN" altLang="zh-CN"/>
              <a:t>和</a:t>
            </a:r>
            <a:r>
              <a:rPr lang="en-US" altLang="zh-CN"/>
              <a:t>TIMESTAMP</a:t>
            </a:r>
            <a:r>
              <a:rPr lang="zh-CN" altLang="zh-CN"/>
              <a:t>，每一种类型都有固定的存储范围。</a:t>
            </a:r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7E11FB2-8D44-540E-A46B-BE4E257F14A0}"/>
              </a:ext>
            </a:extLst>
          </p:cNvPr>
          <p:cNvSpPr/>
          <p:nvPr/>
        </p:nvSpPr>
        <p:spPr>
          <a:xfrm>
            <a:off x="4517750" y="2492408"/>
            <a:ext cx="2287806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en-US" dirty="0"/>
              <a:t>表</a:t>
            </a:r>
            <a:r>
              <a:rPr lang="en-US" altLang="zh-CN" dirty="0"/>
              <a:t>6  </a:t>
            </a:r>
            <a:r>
              <a:rPr lang="zh-CN" altLang="en-US" dirty="0"/>
              <a:t>日期和时间类型</a:t>
            </a:r>
          </a:p>
        </p:txBody>
      </p:sp>
      <p:pic>
        <p:nvPicPr>
          <p:cNvPr id="7" name="table">
            <a:extLst>
              <a:ext uri="{FF2B5EF4-FFF2-40B4-BE49-F238E27FC236}">
                <a16:creationId xmlns:a16="http://schemas.microsoft.com/office/drawing/2014/main" id="{1A9F1FE4-8202-FCB2-3083-8DB5ED3688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2281" y="2967760"/>
            <a:ext cx="9700033" cy="2830433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8C697E01-E69D-A9CC-B845-39EC163E4100}"/>
              </a:ext>
            </a:extLst>
          </p:cNvPr>
          <p:cNvGrpSpPr/>
          <p:nvPr/>
        </p:nvGrpSpPr>
        <p:grpSpPr>
          <a:xfrm>
            <a:off x="910271" y="6012827"/>
            <a:ext cx="9908073" cy="765087"/>
            <a:chOff x="812800" y="4424635"/>
            <a:chExt cx="10580688" cy="1800000"/>
          </a:xfrm>
        </p:grpSpPr>
        <p:sp>
          <p:nvSpPr>
            <p:cNvPr id="10" name="圆角矩形 17">
              <a:extLst>
                <a:ext uri="{FF2B5EF4-FFF2-40B4-BE49-F238E27FC236}">
                  <a16:creationId xmlns:a16="http://schemas.microsoft.com/office/drawing/2014/main" id="{617B8050-C6DB-3B84-61FA-3B864CBBEC55}"/>
                </a:ext>
              </a:extLst>
            </p:cNvPr>
            <p:cNvSpPr/>
            <p:nvPr/>
          </p:nvSpPr>
          <p:spPr>
            <a:xfrm>
              <a:off x="1506538" y="4433966"/>
              <a:ext cx="9886950" cy="1787525"/>
            </a:xfrm>
            <a:prstGeom prst="roundRect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FFFFFF"/>
                  </a:solidFill>
                  <a:sym typeface="Arial" pitchFamily="34" charset="0"/>
                </a:rPr>
                <a:t> </a:t>
              </a: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C146B76B-99AD-F194-D34A-B8802D10E15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2800" y="4424635"/>
              <a:ext cx="1927225" cy="1800000"/>
              <a:chOff x="1350" y="2421"/>
              <a:chExt cx="3035" cy="3606"/>
            </a:xfrm>
          </p:grpSpPr>
          <p:sp>
            <p:nvSpPr>
              <p:cNvPr id="12" name="Flowchart: Off-page Connector 32">
                <a:extLst>
                  <a:ext uri="{FF2B5EF4-FFF2-40B4-BE49-F238E27FC236}">
                    <a16:creationId xmlns:a16="http://schemas.microsoft.com/office/drawing/2014/main" id="{1A4476B8-E146-3EE9-8C2A-F6AA5C17F10C}"/>
                  </a:ext>
                </a:extLst>
              </p:cNvPr>
              <p:cNvSpPr/>
              <p:nvPr/>
            </p:nvSpPr>
            <p:spPr>
              <a:xfrm rot="16200000">
                <a:off x="1516" y="3158"/>
                <a:ext cx="3606" cy="2132"/>
              </a:xfrm>
              <a:custGeom>
                <a:avLst/>
                <a:gdLst>
                  <a:gd name="connsiteX0" fmla="*/ 10 w 1538"/>
                  <a:gd name="connsiteY0" fmla="*/ 0 h 2133"/>
                  <a:gd name="connsiteX1" fmla="*/ 1538 w 1538"/>
                  <a:gd name="connsiteY1" fmla="*/ 16 h 2133"/>
                  <a:gd name="connsiteX2" fmla="*/ 1530 w 1538"/>
                  <a:gd name="connsiteY2" fmla="*/ 1485 h 2133"/>
                  <a:gd name="connsiteX3" fmla="*/ 765 w 1538"/>
                  <a:gd name="connsiteY3" fmla="*/ 2133 h 2133"/>
                  <a:gd name="connsiteX4" fmla="*/ 0 w 1538"/>
                  <a:gd name="connsiteY4" fmla="*/ 1485 h 2133"/>
                  <a:gd name="connsiteX5" fmla="*/ 10 w 1538"/>
                  <a:gd name="connsiteY5" fmla="*/ 0 h 2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38" h="2133">
                    <a:moveTo>
                      <a:pt x="10" y="0"/>
                    </a:moveTo>
                    <a:lnTo>
                      <a:pt x="1538" y="16"/>
                    </a:lnTo>
                    <a:lnTo>
                      <a:pt x="1530" y="1485"/>
                    </a:lnTo>
                    <a:lnTo>
                      <a:pt x="765" y="2133"/>
                    </a:lnTo>
                    <a:lnTo>
                      <a:pt x="0" y="148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US" sz="3600" noProof="1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3" name="Round Same Side Corner Rectangle 33">
                <a:extLst>
                  <a:ext uri="{FF2B5EF4-FFF2-40B4-BE49-F238E27FC236}">
                    <a16:creationId xmlns:a16="http://schemas.microsoft.com/office/drawing/2014/main" id="{001328E1-88A7-6319-5A64-6940D0D15E74}"/>
                  </a:ext>
                </a:extLst>
              </p:cNvPr>
              <p:cNvSpPr/>
              <p:nvPr/>
            </p:nvSpPr>
            <p:spPr>
              <a:xfrm rot="16200000">
                <a:off x="724" y="3054"/>
                <a:ext cx="3590" cy="2338"/>
              </a:xfrm>
              <a:prstGeom prst="round2Same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zh-CN" altLang="zh-CN" sz="2800" b="1" noProof="1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提示</a:t>
                </a:r>
              </a:p>
            </p:txBody>
          </p:sp>
        </p:grpSp>
      </p:grpSp>
      <p:sp>
        <p:nvSpPr>
          <p:cNvPr id="9" name="文本框 41">
            <a:extLst>
              <a:ext uri="{FF2B5EF4-FFF2-40B4-BE49-F238E27FC236}">
                <a16:creationId xmlns:a16="http://schemas.microsoft.com/office/drawing/2014/main" id="{7A0C063E-3C45-4CD6-B7C3-DF6FBE48E9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1482" y="6194689"/>
            <a:ext cx="7881938" cy="41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 dirty="0">
                <a:solidFill>
                  <a:schemeClr val="bg1"/>
                </a:solidFill>
              </a:rPr>
              <a:t>向日期和时间类型的字段插入数据时，最好使用引号将值包含起来。</a:t>
            </a:r>
          </a:p>
        </p:txBody>
      </p:sp>
    </p:spTree>
    <p:extLst>
      <p:ext uri="{BB962C8B-B14F-4D97-AF65-F5344CB8AC3E}">
        <p14:creationId xmlns:p14="http://schemas.microsoft.com/office/powerpoint/2010/main" val="1887946207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FC6C15A-AB24-1261-64EF-2A939B3557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9496" y="1199964"/>
            <a:ext cx="9271000" cy="456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/>
              <a:t>YEAR</a:t>
            </a:r>
            <a:endParaRPr lang="zh-CN" altLang="en-US" noProof="1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D6BBBA4-7B97-B0B9-F790-ABF83506E8C5}"/>
              </a:ext>
            </a:extLst>
          </p:cNvPr>
          <p:cNvGrpSpPr/>
          <p:nvPr/>
        </p:nvGrpSpPr>
        <p:grpSpPr>
          <a:xfrm>
            <a:off x="552470" y="1112652"/>
            <a:ext cx="1003300" cy="722312"/>
            <a:chOff x="877888" y="1586140"/>
            <a:chExt cx="1003300" cy="722312"/>
          </a:xfrm>
        </p:grpSpPr>
        <p:sp>
          <p:nvSpPr>
            <p:cNvPr id="24" name="íṩľíḍè-Freeform: Shape 9">
              <a:extLst>
                <a:ext uri="{FF2B5EF4-FFF2-40B4-BE49-F238E27FC236}">
                  <a16:creationId xmlns:a16="http://schemas.microsoft.com/office/drawing/2014/main" id="{B66F4361-6F48-D14A-471A-367E1B9EBB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íṩľíḍè-Oval 10">
              <a:extLst>
                <a:ext uri="{FF2B5EF4-FFF2-40B4-BE49-F238E27FC236}">
                  <a16:creationId xmlns:a16="http://schemas.microsoft.com/office/drawing/2014/main" id="{96CADE20-F201-10F7-A88E-36292F9F6ECA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1</a:t>
              </a:r>
            </a:p>
          </p:txBody>
        </p:sp>
      </p:grpSp>
      <p:sp>
        <p:nvSpPr>
          <p:cNvPr id="6" name="文本框 41">
            <a:extLst>
              <a:ext uri="{FF2B5EF4-FFF2-40B4-BE49-F238E27FC236}">
                <a16:creationId xmlns:a16="http://schemas.microsoft.com/office/drawing/2014/main" id="{66770D45-2C1B-2D67-855A-8BD1B1B5FB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612" y="1786388"/>
            <a:ext cx="1036630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YEAR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类型用于存储只有年份的值，存储格式为</a:t>
            </a:r>
            <a:r>
              <a:rPr lang="en-US" altLang="zh-CN" sz="1600" dirty="0">
                <a:solidFill>
                  <a:srgbClr val="FF0000"/>
                </a:solidFill>
              </a:rPr>
              <a:t>YYYY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，它可以被声明为</a:t>
            </a:r>
            <a:r>
              <a:rPr lang="en-US" altLang="zh-CN" sz="1600" dirty="0">
                <a:solidFill>
                  <a:srgbClr val="FF0000"/>
                </a:solidFill>
              </a:rPr>
              <a:t>YEAR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或</a:t>
            </a:r>
            <a:r>
              <a:rPr lang="en-US" altLang="zh-CN" sz="1600" dirty="0">
                <a:solidFill>
                  <a:srgbClr val="FF0000"/>
                </a:solidFill>
              </a:rPr>
              <a:t>YEAR(4)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，具有四个字符的显示宽度。在向数据库中插入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YEAR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类型的数据时，可以输入不严格的值，如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17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，系统会自动转换为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2017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，转换规则有以下几点：</a:t>
            </a:r>
          </a:p>
        </p:txBody>
      </p:sp>
      <p:sp>
        <p:nvSpPr>
          <p:cNvPr id="7" name="文本框 41">
            <a:extLst>
              <a:ext uri="{FF2B5EF4-FFF2-40B4-BE49-F238E27FC236}">
                <a16:creationId xmlns:a16="http://schemas.microsoft.com/office/drawing/2014/main" id="{ED578907-BD2E-38F1-35FA-F8CA3BD42F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0037" y="2983860"/>
            <a:ext cx="9799649" cy="417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数值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～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69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70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～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99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自动转换为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2001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～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2069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1970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～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1999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8" name="文本框 41">
            <a:extLst>
              <a:ext uri="{FF2B5EF4-FFF2-40B4-BE49-F238E27FC236}">
                <a16:creationId xmlns:a16="http://schemas.microsoft.com/office/drawing/2014/main" id="{2B04E742-F536-51BC-46B8-70575A2252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3141" y="3378866"/>
            <a:ext cx="9799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字符串’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1’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～’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69’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和’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70’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～’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99’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自动转换为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2001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～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2069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1970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～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1999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9" name="文本框 41">
            <a:extLst>
              <a:ext uri="{FF2B5EF4-FFF2-40B4-BE49-F238E27FC236}">
                <a16:creationId xmlns:a16="http://schemas.microsoft.com/office/drawing/2014/main" id="{3C8FF4F5-CE50-405F-D9A8-48F1CB067A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6914" y="3773872"/>
            <a:ext cx="9799649" cy="417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字符串’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0’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或’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00’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自动转换为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2000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10" name="文本框 3">
            <a:extLst>
              <a:ext uri="{FF2B5EF4-FFF2-40B4-BE49-F238E27FC236}">
                <a16:creationId xmlns:a16="http://schemas.microsoft.com/office/drawing/2014/main" id="{04D72C1C-9800-54C4-A5AD-7CDFC0566B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5770" y="4450678"/>
            <a:ext cx="9271000" cy="456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dirty="0"/>
              <a:t>DATE</a:t>
            </a:r>
            <a:endParaRPr lang="zh-CN" altLang="en-US" noProof="1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7B9A7E1-F638-E8EA-D9BE-A4545443838E}"/>
              </a:ext>
            </a:extLst>
          </p:cNvPr>
          <p:cNvGrpSpPr/>
          <p:nvPr/>
        </p:nvGrpSpPr>
        <p:grpSpPr>
          <a:xfrm>
            <a:off x="536912" y="4325620"/>
            <a:ext cx="1003300" cy="722312"/>
            <a:chOff x="877888" y="1586140"/>
            <a:chExt cx="1003300" cy="722312"/>
          </a:xfrm>
        </p:grpSpPr>
        <p:sp>
          <p:nvSpPr>
            <p:cNvPr id="22" name="íṩľíḍè-Freeform: Shape 9">
              <a:extLst>
                <a:ext uri="{FF2B5EF4-FFF2-40B4-BE49-F238E27FC236}">
                  <a16:creationId xmlns:a16="http://schemas.microsoft.com/office/drawing/2014/main" id="{AA9AAED3-1C67-96EC-96F4-CAFA497606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íṩľíḍè-Oval 10">
              <a:extLst>
                <a:ext uri="{FF2B5EF4-FFF2-40B4-BE49-F238E27FC236}">
                  <a16:creationId xmlns:a16="http://schemas.microsoft.com/office/drawing/2014/main" id="{9DF471D6-47AE-C2A7-2C48-4F2E464F08EF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2</a:t>
              </a:r>
            </a:p>
          </p:txBody>
        </p:sp>
      </p:grpSp>
      <p:sp>
        <p:nvSpPr>
          <p:cNvPr id="12" name="文本框 41">
            <a:extLst>
              <a:ext uri="{FF2B5EF4-FFF2-40B4-BE49-F238E27FC236}">
                <a16:creationId xmlns:a16="http://schemas.microsoft.com/office/drawing/2014/main" id="{885A183C-3194-859F-34B7-34757FFBD3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4054" y="4999356"/>
            <a:ext cx="103663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DATE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类型用于存储具有日期部分但没有时间部分的值，存储格式为</a:t>
            </a:r>
            <a:r>
              <a:rPr lang="en-US" altLang="zh-CN" sz="1600">
                <a:solidFill>
                  <a:srgbClr val="FF0000"/>
                </a:solidFill>
              </a:rPr>
              <a:t>YYYY-MM-DD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13" name="文本框 41">
            <a:extLst>
              <a:ext uri="{FF2B5EF4-FFF2-40B4-BE49-F238E27FC236}">
                <a16:creationId xmlns:a16="http://schemas.microsoft.com/office/drawing/2014/main" id="{2CF86B0B-A161-EFB6-9DB2-35983F07FC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3810" y="5478341"/>
            <a:ext cx="9799649" cy="417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格式为’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YYYY-DD-MM’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和’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YYYYDDMM’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的字符串会转换为标准格式。</a:t>
            </a:r>
          </a:p>
        </p:txBody>
      </p:sp>
      <p:sp>
        <p:nvSpPr>
          <p:cNvPr id="14" name="文本框 41">
            <a:extLst>
              <a:ext uri="{FF2B5EF4-FFF2-40B4-BE49-F238E27FC236}">
                <a16:creationId xmlns:a16="http://schemas.microsoft.com/office/drawing/2014/main" id="{86E6E579-D189-433E-AD71-C1AD550041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6914" y="5873347"/>
            <a:ext cx="9799649" cy="417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格式为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YYYYDDMM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YYDDMM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的数值会转换为标准格式。</a:t>
            </a:r>
          </a:p>
        </p:txBody>
      </p:sp>
      <p:sp>
        <p:nvSpPr>
          <p:cNvPr id="15" name="文本框 41">
            <a:extLst>
              <a:ext uri="{FF2B5EF4-FFF2-40B4-BE49-F238E27FC236}">
                <a16:creationId xmlns:a16="http://schemas.microsoft.com/office/drawing/2014/main" id="{8C53608D-983D-CCC7-D2BE-82A4836096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0687" y="6268353"/>
            <a:ext cx="9799649" cy="417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格式为’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YY-DD-MM’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和’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YYDDMM’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的字符串会转换为标准格式。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1445A1C-B011-D036-7DAF-2EF4A9B643B6}"/>
              </a:ext>
            </a:extLst>
          </p:cNvPr>
          <p:cNvGrpSpPr/>
          <p:nvPr/>
        </p:nvGrpSpPr>
        <p:grpSpPr>
          <a:xfrm>
            <a:off x="2417783" y="4154291"/>
            <a:ext cx="9237306" cy="933288"/>
            <a:chOff x="812800" y="4424635"/>
            <a:chExt cx="10580688" cy="1800000"/>
          </a:xfrm>
        </p:grpSpPr>
        <p:sp>
          <p:nvSpPr>
            <p:cNvPr id="18" name="圆角矩形 45">
              <a:extLst>
                <a:ext uri="{FF2B5EF4-FFF2-40B4-BE49-F238E27FC236}">
                  <a16:creationId xmlns:a16="http://schemas.microsoft.com/office/drawing/2014/main" id="{68889A30-4CA5-B7B5-A725-276502D3F17F}"/>
                </a:ext>
              </a:extLst>
            </p:cNvPr>
            <p:cNvSpPr/>
            <p:nvPr/>
          </p:nvSpPr>
          <p:spPr>
            <a:xfrm>
              <a:off x="1506538" y="4433966"/>
              <a:ext cx="9886950" cy="1787525"/>
            </a:xfrm>
            <a:prstGeom prst="roundRect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FFFFFF"/>
                  </a:solidFill>
                  <a:sym typeface="Arial" pitchFamily="34" charset="0"/>
                </a:rPr>
                <a:t> </a:t>
              </a: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174F497C-5A26-3266-2DF6-9934B6BDC93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2800" y="4424635"/>
              <a:ext cx="1927225" cy="1800000"/>
              <a:chOff x="1350" y="2421"/>
              <a:chExt cx="3035" cy="3606"/>
            </a:xfrm>
          </p:grpSpPr>
          <p:sp>
            <p:nvSpPr>
              <p:cNvPr id="20" name="Flowchart: Off-page Connector 32">
                <a:extLst>
                  <a:ext uri="{FF2B5EF4-FFF2-40B4-BE49-F238E27FC236}">
                    <a16:creationId xmlns:a16="http://schemas.microsoft.com/office/drawing/2014/main" id="{CE146C53-16BC-106E-80BC-CC963A330FEA}"/>
                  </a:ext>
                </a:extLst>
              </p:cNvPr>
              <p:cNvSpPr/>
              <p:nvPr/>
            </p:nvSpPr>
            <p:spPr>
              <a:xfrm rot="16200000">
                <a:off x="1516" y="3158"/>
                <a:ext cx="3606" cy="2132"/>
              </a:xfrm>
              <a:custGeom>
                <a:avLst/>
                <a:gdLst>
                  <a:gd name="connsiteX0" fmla="*/ 10 w 1538"/>
                  <a:gd name="connsiteY0" fmla="*/ 0 h 2133"/>
                  <a:gd name="connsiteX1" fmla="*/ 1538 w 1538"/>
                  <a:gd name="connsiteY1" fmla="*/ 16 h 2133"/>
                  <a:gd name="connsiteX2" fmla="*/ 1530 w 1538"/>
                  <a:gd name="connsiteY2" fmla="*/ 1485 h 2133"/>
                  <a:gd name="connsiteX3" fmla="*/ 765 w 1538"/>
                  <a:gd name="connsiteY3" fmla="*/ 2133 h 2133"/>
                  <a:gd name="connsiteX4" fmla="*/ 0 w 1538"/>
                  <a:gd name="connsiteY4" fmla="*/ 1485 h 2133"/>
                  <a:gd name="connsiteX5" fmla="*/ 10 w 1538"/>
                  <a:gd name="connsiteY5" fmla="*/ 0 h 2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38" h="2133">
                    <a:moveTo>
                      <a:pt x="10" y="0"/>
                    </a:moveTo>
                    <a:lnTo>
                      <a:pt x="1538" y="16"/>
                    </a:lnTo>
                    <a:lnTo>
                      <a:pt x="1530" y="1485"/>
                    </a:lnTo>
                    <a:lnTo>
                      <a:pt x="765" y="2133"/>
                    </a:lnTo>
                    <a:lnTo>
                      <a:pt x="0" y="148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US" sz="3600" noProof="1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1" name="Round Same Side Corner Rectangle 33">
                <a:extLst>
                  <a:ext uri="{FF2B5EF4-FFF2-40B4-BE49-F238E27FC236}">
                    <a16:creationId xmlns:a16="http://schemas.microsoft.com/office/drawing/2014/main" id="{FC27742E-1C85-9B2C-C263-0DDC9A34792E}"/>
                  </a:ext>
                </a:extLst>
              </p:cNvPr>
              <p:cNvSpPr/>
              <p:nvPr/>
            </p:nvSpPr>
            <p:spPr>
              <a:xfrm rot="16200000">
                <a:off x="724" y="3054"/>
                <a:ext cx="3590" cy="2338"/>
              </a:xfrm>
              <a:prstGeom prst="round2Same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zh-CN" altLang="zh-CN" sz="2800" b="1" noProof="1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提示</a:t>
                </a:r>
              </a:p>
            </p:txBody>
          </p:sp>
        </p:grpSp>
      </p:grpSp>
      <p:sp>
        <p:nvSpPr>
          <p:cNvPr id="17" name="文本框 41">
            <a:extLst>
              <a:ext uri="{FF2B5EF4-FFF2-40B4-BE49-F238E27FC236}">
                <a16:creationId xmlns:a16="http://schemas.microsoft.com/office/drawing/2014/main" id="{D35D4C41-B19C-7FEF-7E86-9851CE0840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03987" y="4210276"/>
            <a:ext cx="7651102" cy="77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en-US" altLang="zh-CN" dirty="0">
                <a:solidFill>
                  <a:schemeClr val="bg1"/>
                </a:solidFill>
              </a:rPr>
              <a:t>’2017/10/10’</a:t>
            </a:r>
            <a:r>
              <a:rPr lang="zh-CN" altLang="zh-CN" dirty="0">
                <a:solidFill>
                  <a:schemeClr val="bg1"/>
                </a:solidFill>
              </a:rPr>
              <a:t>，</a:t>
            </a:r>
            <a:r>
              <a:rPr lang="en-US" altLang="zh-CN" dirty="0">
                <a:solidFill>
                  <a:schemeClr val="bg1"/>
                </a:solidFill>
              </a:rPr>
              <a:t>’2017.10.10’</a:t>
            </a:r>
            <a:r>
              <a:rPr lang="zh-CN" altLang="zh-CN" dirty="0">
                <a:solidFill>
                  <a:schemeClr val="bg1"/>
                </a:solidFill>
              </a:rPr>
              <a:t>和</a:t>
            </a:r>
            <a:r>
              <a:rPr lang="en-US" altLang="zh-CN" dirty="0">
                <a:solidFill>
                  <a:schemeClr val="bg1"/>
                </a:solidFill>
              </a:rPr>
              <a:t>’2017#10#10’</a:t>
            </a:r>
            <a:r>
              <a:rPr lang="zh-CN" altLang="zh-CN" dirty="0">
                <a:solidFill>
                  <a:schemeClr val="bg1"/>
                </a:solidFill>
              </a:rPr>
              <a:t>都会被系统转换为</a:t>
            </a:r>
            <a:r>
              <a:rPr lang="en-US" altLang="zh-CN" dirty="0">
                <a:solidFill>
                  <a:schemeClr val="bg1"/>
                </a:solidFill>
              </a:rPr>
              <a:t>’2017-10-10’</a:t>
            </a:r>
            <a:r>
              <a:rPr lang="zh-CN" altLang="zh-CN" dirty="0">
                <a:solidFill>
                  <a:schemeClr val="bg1"/>
                </a:solidFill>
              </a:rPr>
              <a:t>格式。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606783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7E24DF4-4FB1-19F4-014C-F5BC2F342C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9275" y="1841299"/>
            <a:ext cx="9271000" cy="456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/>
              <a:t>TIME</a:t>
            </a:r>
            <a:endParaRPr lang="zh-CN" altLang="en-US" noProof="1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D154183-C226-0B86-6255-FA727326A1E2}"/>
              </a:ext>
            </a:extLst>
          </p:cNvPr>
          <p:cNvGrpSpPr/>
          <p:nvPr/>
        </p:nvGrpSpPr>
        <p:grpSpPr>
          <a:xfrm>
            <a:off x="815975" y="1753987"/>
            <a:ext cx="1003300" cy="722312"/>
            <a:chOff x="877888" y="1586140"/>
            <a:chExt cx="1003300" cy="722312"/>
          </a:xfrm>
        </p:grpSpPr>
        <p:sp>
          <p:nvSpPr>
            <p:cNvPr id="10" name="íṩľíḍè-Freeform: Shape 9">
              <a:extLst>
                <a:ext uri="{FF2B5EF4-FFF2-40B4-BE49-F238E27FC236}">
                  <a16:creationId xmlns:a16="http://schemas.microsoft.com/office/drawing/2014/main" id="{53CB938B-BE99-4EB6-EAE6-C1A7A6EB5E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íṩľíḍè-Oval 10">
              <a:extLst>
                <a:ext uri="{FF2B5EF4-FFF2-40B4-BE49-F238E27FC236}">
                  <a16:creationId xmlns:a16="http://schemas.microsoft.com/office/drawing/2014/main" id="{F71D395A-80C1-BE76-4F12-221454CD7E29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3</a:t>
              </a:r>
            </a:p>
          </p:txBody>
        </p:sp>
      </p:grpSp>
      <p:sp>
        <p:nvSpPr>
          <p:cNvPr id="6" name="文本框 41">
            <a:extLst>
              <a:ext uri="{FF2B5EF4-FFF2-40B4-BE49-F238E27FC236}">
                <a16:creationId xmlns:a16="http://schemas.microsoft.com/office/drawing/2014/main" id="{E2771D38-2D22-B867-7F68-739AB3537A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9769" y="2511702"/>
            <a:ext cx="979964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TIME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类型用于存储具有时间部分但没有日期部分的值，存储格式为</a:t>
            </a:r>
            <a:r>
              <a:rPr lang="en-US" altLang="zh-CN" sz="1600">
                <a:solidFill>
                  <a:srgbClr val="FF0000"/>
                </a:solidFill>
              </a:rPr>
              <a:t>HH:MM:SS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TIME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类型的存储范围是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-838:59:59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到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838:59:59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，其不仅可用于表示一天中的时间（小于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24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小时），而且可用于表示两个事件之间的时间间隔（可能远远大于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24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小时，或者为负）。</a:t>
            </a:r>
          </a:p>
        </p:txBody>
      </p:sp>
      <p:sp>
        <p:nvSpPr>
          <p:cNvPr id="7" name="文本框 41">
            <a:extLst>
              <a:ext uri="{FF2B5EF4-FFF2-40B4-BE49-F238E27FC236}">
                <a16:creationId xmlns:a16="http://schemas.microsoft.com/office/drawing/2014/main" id="{DB1165AC-DED1-89FA-9FDE-9B03BB8952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3542" y="4129069"/>
            <a:ext cx="9799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TIME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类型支持</a:t>
            </a:r>
            <a:r>
              <a:rPr lang="zh-CN" altLang="en-US" sz="1600">
                <a:solidFill>
                  <a:srgbClr val="FF0000"/>
                </a:solidFill>
              </a:rPr>
              <a:t>’</a:t>
            </a:r>
            <a:r>
              <a:rPr lang="en-US" altLang="zh-CN" sz="1600">
                <a:solidFill>
                  <a:srgbClr val="FF0000"/>
                </a:solidFill>
              </a:rPr>
              <a:t>D HH:MM:SS’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格式，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表示日，可以在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0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～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34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之间取值，会被转换为小时，即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D*24+HH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8" name="文本框 41">
            <a:extLst>
              <a:ext uri="{FF2B5EF4-FFF2-40B4-BE49-F238E27FC236}">
                <a16:creationId xmlns:a16="http://schemas.microsoft.com/office/drawing/2014/main" id="{027DEACC-D817-28FC-8926-E21BCACB36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6646" y="4654709"/>
            <a:ext cx="9799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TIME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类型支持</a:t>
            </a:r>
            <a:r>
              <a:rPr lang="zh-CN" altLang="en-US" sz="1600">
                <a:solidFill>
                  <a:srgbClr val="FF0000"/>
                </a:solidFill>
              </a:rPr>
              <a:t>没有分隔符的字符串或数值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的格式。例如，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113050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会被系统转换为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11:30:50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9" name="文本框 41">
            <a:extLst>
              <a:ext uri="{FF2B5EF4-FFF2-40B4-BE49-F238E27FC236}">
                <a16:creationId xmlns:a16="http://schemas.microsoft.com/office/drawing/2014/main" id="{89E51CB3-B645-C93C-C7B3-1343542686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0419" y="5171018"/>
            <a:ext cx="979964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当数据为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TIME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类型的缩写值时，如果</a:t>
            </a:r>
            <a:r>
              <a:rPr lang="zh-CN" altLang="en-US" sz="1600">
                <a:solidFill>
                  <a:srgbClr val="FF0000"/>
                </a:solidFill>
              </a:rPr>
              <a:t>没有分隔符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MySQL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会认为值的</a:t>
            </a:r>
            <a:r>
              <a:rPr lang="zh-CN" altLang="en-US" sz="1600">
                <a:solidFill>
                  <a:srgbClr val="FF0000"/>
                </a:solidFill>
              </a:rPr>
              <a:t>最右边两位表示秒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，例如，’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1010’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会被转换成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00:10:10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；如果</a:t>
            </a:r>
            <a:r>
              <a:rPr lang="zh-CN" altLang="en-US" sz="1600">
                <a:solidFill>
                  <a:srgbClr val="FF0000"/>
                </a:solidFill>
              </a:rPr>
              <a:t>有分隔符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MySQL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会认为值的</a:t>
            </a:r>
            <a:r>
              <a:rPr lang="zh-CN" altLang="en-US" sz="1600">
                <a:solidFill>
                  <a:srgbClr val="FF0000"/>
                </a:solidFill>
              </a:rPr>
              <a:t>最左边两位表示小时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，例如，’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10:10’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会被转换为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10:10:00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22189936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FEE1ED3-BCAC-6ADC-8D59-75E173BCD42E}"/>
              </a:ext>
            </a:extLst>
          </p:cNvPr>
          <p:cNvSpPr/>
          <p:nvPr/>
        </p:nvSpPr>
        <p:spPr>
          <a:xfrm>
            <a:off x="11980" y="2155031"/>
            <a:ext cx="12204700" cy="2819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" name="任意多边形 8">
            <a:extLst>
              <a:ext uri="{FF2B5EF4-FFF2-40B4-BE49-F238E27FC236}">
                <a16:creationId xmlns:a16="http://schemas.microsoft.com/office/drawing/2014/main" id="{F67B52ED-900E-3C8D-A4AE-30A6FF2F5CF7}"/>
              </a:ext>
            </a:extLst>
          </p:cNvPr>
          <p:cNvSpPr/>
          <p:nvPr/>
        </p:nvSpPr>
        <p:spPr>
          <a:xfrm>
            <a:off x="394568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" name="任意多边形 9">
            <a:extLst>
              <a:ext uri="{FF2B5EF4-FFF2-40B4-BE49-F238E27FC236}">
                <a16:creationId xmlns:a16="http://schemas.microsoft.com/office/drawing/2014/main" id="{6A27A56D-0FE9-964C-4441-709CD7AB7825}"/>
              </a:ext>
            </a:extLst>
          </p:cNvPr>
          <p:cNvSpPr/>
          <p:nvPr/>
        </p:nvSpPr>
        <p:spPr>
          <a:xfrm>
            <a:off x="1070843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" name="任意多边形 10">
            <a:extLst>
              <a:ext uri="{FF2B5EF4-FFF2-40B4-BE49-F238E27FC236}">
                <a16:creationId xmlns:a16="http://schemas.microsoft.com/office/drawing/2014/main" id="{7EA31E7B-65EE-47EE-537D-8C96C645FEC5}"/>
              </a:ext>
            </a:extLst>
          </p:cNvPr>
          <p:cNvSpPr/>
          <p:nvPr/>
        </p:nvSpPr>
        <p:spPr>
          <a:xfrm>
            <a:off x="1748705" y="1774031"/>
            <a:ext cx="1379538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" name="任意多边形 11">
            <a:extLst>
              <a:ext uri="{FF2B5EF4-FFF2-40B4-BE49-F238E27FC236}">
                <a16:creationId xmlns:a16="http://schemas.microsoft.com/office/drawing/2014/main" id="{1C9A3F01-DF5E-44B8-E476-2E983B1C437D}"/>
              </a:ext>
            </a:extLst>
          </p:cNvPr>
          <p:cNvSpPr/>
          <p:nvPr/>
        </p:nvSpPr>
        <p:spPr>
          <a:xfrm>
            <a:off x="2424980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7" name="任意多边形 12">
            <a:extLst>
              <a:ext uri="{FF2B5EF4-FFF2-40B4-BE49-F238E27FC236}">
                <a16:creationId xmlns:a16="http://schemas.microsoft.com/office/drawing/2014/main" id="{72F39929-D4B5-5060-CA15-F97DF2B92B29}"/>
              </a:ext>
            </a:extLst>
          </p:cNvPr>
          <p:cNvSpPr/>
          <p:nvPr/>
        </p:nvSpPr>
        <p:spPr>
          <a:xfrm>
            <a:off x="3102843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8" name="任意多边形 16">
            <a:extLst>
              <a:ext uri="{FF2B5EF4-FFF2-40B4-BE49-F238E27FC236}">
                <a16:creationId xmlns:a16="http://schemas.microsoft.com/office/drawing/2014/main" id="{90BA6059-C67A-E031-E003-3C3EB333E8E6}"/>
              </a:ext>
            </a:extLst>
          </p:cNvPr>
          <p:cNvSpPr/>
          <p:nvPr/>
        </p:nvSpPr>
        <p:spPr>
          <a:xfrm>
            <a:off x="-1096095" y="1774031"/>
            <a:ext cx="2193925" cy="3581400"/>
          </a:xfrm>
          <a:custGeom>
            <a:avLst/>
            <a:gdLst>
              <a:gd name="connsiteX0" fmla="*/ 895550 w 2194349"/>
              <a:gd name="connsiteY0" fmla="*/ 0 h 3582188"/>
              <a:gd name="connsiteX1" fmla="*/ 1288446 w 2194349"/>
              <a:gd name="connsiteY1" fmla="*/ 0 h 3582188"/>
              <a:gd name="connsiteX2" fmla="*/ 1380209 w 2194349"/>
              <a:gd name="connsiteY2" fmla="*/ 0 h 3582188"/>
              <a:gd name="connsiteX3" fmla="*/ 1709690 w 2194349"/>
              <a:gd name="connsiteY3" fmla="*/ 0 h 3582188"/>
              <a:gd name="connsiteX4" fmla="*/ 1773105 w 2194349"/>
              <a:gd name="connsiteY4" fmla="*/ 0 h 3582188"/>
              <a:gd name="connsiteX5" fmla="*/ 2194349 w 2194349"/>
              <a:gd name="connsiteY5" fmla="*/ 0 h 3582188"/>
              <a:gd name="connsiteX6" fmla="*/ 1298799 w 2194349"/>
              <a:gd name="connsiteY6" fmla="*/ 3582188 h 3582188"/>
              <a:gd name="connsiteX7" fmla="*/ 877555 w 2194349"/>
              <a:gd name="connsiteY7" fmla="*/ 3582188 h 3582188"/>
              <a:gd name="connsiteX8" fmla="*/ 814140 w 2194349"/>
              <a:gd name="connsiteY8" fmla="*/ 3582188 h 3582188"/>
              <a:gd name="connsiteX9" fmla="*/ 484659 w 2194349"/>
              <a:gd name="connsiteY9" fmla="*/ 3582188 h 3582188"/>
              <a:gd name="connsiteX10" fmla="*/ 392896 w 2194349"/>
              <a:gd name="connsiteY10" fmla="*/ 3582188 h 3582188"/>
              <a:gd name="connsiteX11" fmla="*/ 0 w 2194349"/>
              <a:gd name="connsiteY11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4349" h="3582188">
                <a:moveTo>
                  <a:pt x="895550" y="0"/>
                </a:moveTo>
                <a:lnTo>
                  <a:pt x="1288446" y="0"/>
                </a:lnTo>
                <a:lnTo>
                  <a:pt x="1380209" y="0"/>
                </a:lnTo>
                <a:lnTo>
                  <a:pt x="1709690" y="0"/>
                </a:lnTo>
                <a:lnTo>
                  <a:pt x="1773105" y="0"/>
                </a:lnTo>
                <a:lnTo>
                  <a:pt x="2194349" y="0"/>
                </a:lnTo>
                <a:lnTo>
                  <a:pt x="1298799" y="3582188"/>
                </a:lnTo>
                <a:lnTo>
                  <a:pt x="877555" y="3582188"/>
                </a:lnTo>
                <a:lnTo>
                  <a:pt x="814140" y="3582188"/>
                </a:lnTo>
                <a:lnTo>
                  <a:pt x="484659" y="3582188"/>
                </a:lnTo>
                <a:lnTo>
                  <a:pt x="392896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9" name="任意多边形 20">
            <a:extLst>
              <a:ext uri="{FF2B5EF4-FFF2-40B4-BE49-F238E27FC236}">
                <a16:creationId xmlns:a16="http://schemas.microsoft.com/office/drawing/2014/main" id="{54A68BE7-31E5-622D-A96C-0E6FE474CB34}"/>
              </a:ext>
            </a:extLst>
          </p:cNvPr>
          <p:cNvSpPr/>
          <p:nvPr/>
        </p:nvSpPr>
        <p:spPr>
          <a:xfrm>
            <a:off x="1148484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0" name="任意多边形 21">
            <a:extLst>
              <a:ext uri="{FF2B5EF4-FFF2-40B4-BE49-F238E27FC236}">
                <a16:creationId xmlns:a16="http://schemas.microsoft.com/office/drawing/2014/main" id="{3610DCF8-34D7-AC11-BFDD-3FDF848A0574}"/>
              </a:ext>
            </a:extLst>
          </p:cNvPr>
          <p:cNvSpPr/>
          <p:nvPr/>
        </p:nvSpPr>
        <p:spPr>
          <a:xfrm>
            <a:off x="1137371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1" name="任意多边形 22">
            <a:extLst>
              <a:ext uri="{FF2B5EF4-FFF2-40B4-BE49-F238E27FC236}">
                <a16:creationId xmlns:a16="http://schemas.microsoft.com/office/drawing/2014/main" id="{CB71461D-CB23-862F-9BFC-F666DDC36C0B}"/>
              </a:ext>
            </a:extLst>
          </p:cNvPr>
          <p:cNvSpPr/>
          <p:nvPr/>
        </p:nvSpPr>
        <p:spPr>
          <a:xfrm>
            <a:off x="1126259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2" name="任意多边形 23">
            <a:extLst>
              <a:ext uri="{FF2B5EF4-FFF2-40B4-BE49-F238E27FC236}">
                <a16:creationId xmlns:a16="http://schemas.microsoft.com/office/drawing/2014/main" id="{59D20C62-0264-BA42-67F1-613B20FCE88D}"/>
              </a:ext>
            </a:extLst>
          </p:cNvPr>
          <p:cNvSpPr/>
          <p:nvPr/>
        </p:nvSpPr>
        <p:spPr>
          <a:xfrm>
            <a:off x="1114988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3" name="任意多边形 24">
            <a:extLst>
              <a:ext uri="{FF2B5EF4-FFF2-40B4-BE49-F238E27FC236}">
                <a16:creationId xmlns:a16="http://schemas.microsoft.com/office/drawing/2014/main" id="{AC4100B1-60AD-4E15-0090-E9AEA4A71BC4}"/>
              </a:ext>
            </a:extLst>
          </p:cNvPr>
          <p:cNvSpPr/>
          <p:nvPr/>
        </p:nvSpPr>
        <p:spPr>
          <a:xfrm>
            <a:off x="1103875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4" name="任意多边形 25">
            <a:extLst>
              <a:ext uri="{FF2B5EF4-FFF2-40B4-BE49-F238E27FC236}">
                <a16:creationId xmlns:a16="http://schemas.microsoft.com/office/drawing/2014/main" id="{E510E075-0F85-3E67-CEE1-C5C7DD6441AA}"/>
              </a:ext>
            </a:extLst>
          </p:cNvPr>
          <p:cNvSpPr/>
          <p:nvPr/>
        </p:nvSpPr>
        <p:spPr>
          <a:xfrm>
            <a:off x="1092763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5" name="任意多边形 2">
            <a:extLst>
              <a:ext uri="{FF2B5EF4-FFF2-40B4-BE49-F238E27FC236}">
                <a16:creationId xmlns:a16="http://schemas.microsoft.com/office/drawing/2014/main" id="{DA4D28D8-5972-23FE-CC26-0B78ABE6DF49}"/>
              </a:ext>
            </a:extLst>
          </p:cNvPr>
          <p:cNvSpPr/>
          <p:nvPr/>
        </p:nvSpPr>
        <p:spPr>
          <a:xfrm>
            <a:off x="1081650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6" name="任意多边形 4">
            <a:extLst>
              <a:ext uri="{FF2B5EF4-FFF2-40B4-BE49-F238E27FC236}">
                <a16:creationId xmlns:a16="http://schemas.microsoft.com/office/drawing/2014/main" id="{A71557FF-9001-075B-7AB5-C9E401ED9853}"/>
              </a:ext>
            </a:extLst>
          </p:cNvPr>
          <p:cNvSpPr/>
          <p:nvPr/>
        </p:nvSpPr>
        <p:spPr>
          <a:xfrm>
            <a:off x="1070379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7" name="任意多边形 5">
            <a:extLst>
              <a:ext uri="{FF2B5EF4-FFF2-40B4-BE49-F238E27FC236}">
                <a16:creationId xmlns:a16="http://schemas.microsoft.com/office/drawing/2014/main" id="{64B7EF9A-2EE7-6E3B-CBC9-8CAB7AC5D81B}"/>
              </a:ext>
            </a:extLst>
          </p:cNvPr>
          <p:cNvSpPr/>
          <p:nvPr/>
        </p:nvSpPr>
        <p:spPr>
          <a:xfrm>
            <a:off x="1059266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8" name="任意多边形 29">
            <a:extLst>
              <a:ext uri="{FF2B5EF4-FFF2-40B4-BE49-F238E27FC236}">
                <a16:creationId xmlns:a16="http://schemas.microsoft.com/office/drawing/2014/main" id="{F07C9E3A-422D-7A60-DDD7-1A555DC46617}"/>
              </a:ext>
            </a:extLst>
          </p:cNvPr>
          <p:cNvSpPr/>
          <p:nvPr/>
        </p:nvSpPr>
        <p:spPr>
          <a:xfrm>
            <a:off x="1048154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9" name="任意多边形 30">
            <a:extLst>
              <a:ext uri="{FF2B5EF4-FFF2-40B4-BE49-F238E27FC236}">
                <a16:creationId xmlns:a16="http://schemas.microsoft.com/office/drawing/2014/main" id="{B47B4D52-5459-FFCC-2544-017B3A453BA2}"/>
              </a:ext>
            </a:extLst>
          </p:cNvPr>
          <p:cNvSpPr/>
          <p:nvPr/>
        </p:nvSpPr>
        <p:spPr>
          <a:xfrm>
            <a:off x="1036883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0" name="任意多边形 31">
            <a:extLst>
              <a:ext uri="{FF2B5EF4-FFF2-40B4-BE49-F238E27FC236}">
                <a16:creationId xmlns:a16="http://schemas.microsoft.com/office/drawing/2014/main" id="{7799BB92-1B79-4632-8442-0471AC46230B}"/>
              </a:ext>
            </a:extLst>
          </p:cNvPr>
          <p:cNvSpPr/>
          <p:nvPr/>
        </p:nvSpPr>
        <p:spPr>
          <a:xfrm>
            <a:off x="1025770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1" name="任意多边形 32">
            <a:extLst>
              <a:ext uri="{FF2B5EF4-FFF2-40B4-BE49-F238E27FC236}">
                <a16:creationId xmlns:a16="http://schemas.microsoft.com/office/drawing/2014/main" id="{C752AF5D-2E57-3834-1D41-6B27AE0CFD0F}"/>
              </a:ext>
            </a:extLst>
          </p:cNvPr>
          <p:cNvSpPr/>
          <p:nvPr/>
        </p:nvSpPr>
        <p:spPr>
          <a:xfrm>
            <a:off x="1014658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2" name="任意多边形 33">
            <a:extLst>
              <a:ext uri="{FF2B5EF4-FFF2-40B4-BE49-F238E27FC236}">
                <a16:creationId xmlns:a16="http://schemas.microsoft.com/office/drawing/2014/main" id="{41CCC417-B7E4-42C5-C073-AF3353C242AD}"/>
              </a:ext>
            </a:extLst>
          </p:cNvPr>
          <p:cNvSpPr/>
          <p:nvPr/>
        </p:nvSpPr>
        <p:spPr>
          <a:xfrm>
            <a:off x="1003545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3" name="任意多边形 34">
            <a:extLst>
              <a:ext uri="{FF2B5EF4-FFF2-40B4-BE49-F238E27FC236}">
                <a16:creationId xmlns:a16="http://schemas.microsoft.com/office/drawing/2014/main" id="{EC9C7161-9B1C-55B3-091F-49D764BF74EE}"/>
              </a:ext>
            </a:extLst>
          </p:cNvPr>
          <p:cNvSpPr/>
          <p:nvPr/>
        </p:nvSpPr>
        <p:spPr>
          <a:xfrm>
            <a:off x="992274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4" name="任意多边形 35">
            <a:extLst>
              <a:ext uri="{FF2B5EF4-FFF2-40B4-BE49-F238E27FC236}">
                <a16:creationId xmlns:a16="http://schemas.microsoft.com/office/drawing/2014/main" id="{38F670E8-59C1-1EBD-590D-A632B8B64695}"/>
              </a:ext>
            </a:extLst>
          </p:cNvPr>
          <p:cNvSpPr/>
          <p:nvPr/>
        </p:nvSpPr>
        <p:spPr>
          <a:xfrm>
            <a:off x="981161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5" name="任意多边形 36">
            <a:extLst>
              <a:ext uri="{FF2B5EF4-FFF2-40B4-BE49-F238E27FC236}">
                <a16:creationId xmlns:a16="http://schemas.microsoft.com/office/drawing/2014/main" id="{9DD3E290-9C45-0822-B367-1AD1E50A9323}"/>
              </a:ext>
            </a:extLst>
          </p:cNvPr>
          <p:cNvSpPr/>
          <p:nvPr/>
        </p:nvSpPr>
        <p:spPr>
          <a:xfrm>
            <a:off x="970049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6" name="任意多边形 37">
            <a:extLst>
              <a:ext uri="{FF2B5EF4-FFF2-40B4-BE49-F238E27FC236}">
                <a16:creationId xmlns:a16="http://schemas.microsoft.com/office/drawing/2014/main" id="{FD0C7208-6322-914B-0B04-28BCA499923C}"/>
              </a:ext>
            </a:extLst>
          </p:cNvPr>
          <p:cNvSpPr/>
          <p:nvPr/>
        </p:nvSpPr>
        <p:spPr>
          <a:xfrm>
            <a:off x="958778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7" name="任意多边形 38">
            <a:extLst>
              <a:ext uri="{FF2B5EF4-FFF2-40B4-BE49-F238E27FC236}">
                <a16:creationId xmlns:a16="http://schemas.microsoft.com/office/drawing/2014/main" id="{54BB8108-A09C-0066-234A-B557A33BCE97}"/>
              </a:ext>
            </a:extLst>
          </p:cNvPr>
          <p:cNvSpPr/>
          <p:nvPr/>
        </p:nvSpPr>
        <p:spPr>
          <a:xfrm>
            <a:off x="947665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8" name="任意多边形 39">
            <a:extLst>
              <a:ext uri="{FF2B5EF4-FFF2-40B4-BE49-F238E27FC236}">
                <a16:creationId xmlns:a16="http://schemas.microsoft.com/office/drawing/2014/main" id="{756F5CCF-2CC7-7D51-F89D-98FE9F7E0F1F}"/>
              </a:ext>
            </a:extLst>
          </p:cNvPr>
          <p:cNvSpPr/>
          <p:nvPr/>
        </p:nvSpPr>
        <p:spPr>
          <a:xfrm>
            <a:off x="936553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9" name="任意多边形 40">
            <a:extLst>
              <a:ext uri="{FF2B5EF4-FFF2-40B4-BE49-F238E27FC236}">
                <a16:creationId xmlns:a16="http://schemas.microsoft.com/office/drawing/2014/main" id="{2A052155-6C9B-6011-62C0-27FA58B3556F}"/>
              </a:ext>
            </a:extLst>
          </p:cNvPr>
          <p:cNvSpPr/>
          <p:nvPr/>
        </p:nvSpPr>
        <p:spPr>
          <a:xfrm>
            <a:off x="925440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0" name="任意多边形 41">
            <a:extLst>
              <a:ext uri="{FF2B5EF4-FFF2-40B4-BE49-F238E27FC236}">
                <a16:creationId xmlns:a16="http://schemas.microsoft.com/office/drawing/2014/main" id="{6EFA0CF4-5035-ED8A-EA9D-D323F5BA9AEA}"/>
              </a:ext>
            </a:extLst>
          </p:cNvPr>
          <p:cNvSpPr/>
          <p:nvPr/>
        </p:nvSpPr>
        <p:spPr>
          <a:xfrm>
            <a:off x="914169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1" name="任意多边形 42">
            <a:extLst>
              <a:ext uri="{FF2B5EF4-FFF2-40B4-BE49-F238E27FC236}">
                <a16:creationId xmlns:a16="http://schemas.microsoft.com/office/drawing/2014/main" id="{9BE5B0A7-0696-C45E-84A2-BA37ABD125EE}"/>
              </a:ext>
            </a:extLst>
          </p:cNvPr>
          <p:cNvSpPr/>
          <p:nvPr/>
        </p:nvSpPr>
        <p:spPr>
          <a:xfrm>
            <a:off x="903056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2" name="任意多边形 43">
            <a:extLst>
              <a:ext uri="{FF2B5EF4-FFF2-40B4-BE49-F238E27FC236}">
                <a16:creationId xmlns:a16="http://schemas.microsoft.com/office/drawing/2014/main" id="{401C335C-61CA-C631-3FCE-012574C4C689}"/>
              </a:ext>
            </a:extLst>
          </p:cNvPr>
          <p:cNvSpPr/>
          <p:nvPr/>
        </p:nvSpPr>
        <p:spPr>
          <a:xfrm>
            <a:off x="891944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3" name="任意多边形 44">
            <a:extLst>
              <a:ext uri="{FF2B5EF4-FFF2-40B4-BE49-F238E27FC236}">
                <a16:creationId xmlns:a16="http://schemas.microsoft.com/office/drawing/2014/main" id="{0DF5B878-3106-C241-68A2-DA492FFFAD09}"/>
              </a:ext>
            </a:extLst>
          </p:cNvPr>
          <p:cNvSpPr/>
          <p:nvPr/>
        </p:nvSpPr>
        <p:spPr>
          <a:xfrm>
            <a:off x="880673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4" name="任意多边形 45">
            <a:extLst>
              <a:ext uri="{FF2B5EF4-FFF2-40B4-BE49-F238E27FC236}">
                <a16:creationId xmlns:a16="http://schemas.microsoft.com/office/drawing/2014/main" id="{E6698B27-DB0D-611C-8615-03BB0362FC43}"/>
              </a:ext>
            </a:extLst>
          </p:cNvPr>
          <p:cNvSpPr/>
          <p:nvPr/>
        </p:nvSpPr>
        <p:spPr>
          <a:xfrm>
            <a:off x="869560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5" name="任意多边形 46">
            <a:extLst>
              <a:ext uri="{FF2B5EF4-FFF2-40B4-BE49-F238E27FC236}">
                <a16:creationId xmlns:a16="http://schemas.microsoft.com/office/drawing/2014/main" id="{A37E7D46-7BA2-93EF-C58C-EF10EF6FB68C}"/>
              </a:ext>
            </a:extLst>
          </p:cNvPr>
          <p:cNvSpPr/>
          <p:nvPr/>
        </p:nvSpPr>
        <p:spPr>
          <a:xfrm>
            <a:off x="858448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6" name="任意多边形 47">
            <a:extLst>
              <a:ext uri="{FF2B5EF4-FFF2-40B4-BE49-F238E27FC236}">
                <a16:creationId xmlns:a16="http://schemas.microsoft.com/office/drawing/2014/main" id="{B9A68064-21F2-7470-5AF8-EDA87BCBDD1E}"/>
              </a:ext>
            </a:extLst>
          </p:cNvPr>
          <p:cNvSpPr/>
          <p:nvPr/>
        </p:nvSpPr>
        <p:spPr>
          <a:xfrm>
            <a:off x="847176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7" name="任意多边形 48">
            <a:extLst>
              <a:ext uri="{FF2B5EF4-FFF2-40B4-BE49-F238E27FC236}">
                <a16:creationId xmlns:a16="http://schemas.microsoft.com/office/drawing/2014/main" id="{61CB8A72-1F73-D5F6-8A47-A5618DFE9537}"/>
              </a:ext>
            </a:extLst>
          </p:cNvPr>
          <p:cNvSpPr/>
          <p:nvPr/>
        </p:nvSpPr>
        <p:spPr>
          <a:xfrm>
            <a:off x="836064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8" name="任意多边形 49">
            <a:extLst>
              <a:ext uri="{FF2B5EF4-FFF2-40B4-BE49-F238E27FC236}">
                <a16:creationId xmlns:a16="http://schemas.microsoft.com/office/drawing/2014/main" id="{AE12DB2E-2D66-B544-F6BA-0F952D986AEE}"/>
              </a:ext>
            </a:extLst>
          </p:cNvPr>
          <p:cNvSpPr/>
          <p:nvPr/>
        </p:nvSpPr>
        <p:spPr>
          <a:xfrm>
            <a:off x="824951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5E340EAE-A22C-8FC1-373E-F75825F84723}"/>
              </a:ext>
            </a:extLst>
          </p:cNvPr>
          <p:cNvCxnSpPr/>
          <p:nvPr/>
        </p:nvCxnSpPr>
        <p:spPr>
          <a:xfrm>
            <a:off x="6226813" y="2799556"/>
            <a:ext cx="0" cy="1430338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51">
            <a:extLst>
              <a:ext uri="{FF2B5EF4-FFF2-40B4-BE49-F238E27FC236}">
                <a16:creationId xmlns:a16="http://schemas.microsoft.com/office/drawing/2014/main" id="{30B45AE7-8C1F-8C14-B357-63C04233F5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8401" y="2809505"/>
            <a:ext cx="70724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ctr" eaLnBrk="1" hangingPunct="1"/>
            <a:r>
              <a:rPr lang="en-US" altLang="zh-CN" sz="6600" b="1" noProof="1">
                <a:solidFill>
                  <a:schemeClr val="bg1"/>
                </a:solidFill>
                <a:latin typeface="微软雅黑" pitchFamily="34" charset="-122"/>
                <a:ea typeface="经典综艺体简" pitchFamily="49" charset="-122"/>
              </a:rPr>
              <a:t>1</a:t>
            </a:r>
          </a:p>
        </p:txBody>
      </p:sp>
      <p:sp>
        <p:nvSpPr>
          <p:cNvPr id="41" name="文本框 52">
            <a:extLst>
              <a:ext uri="{FF2B5EF4-FFF2-40B4-BE49-F238E27FC236}">
                <a16:creationId xmlns:a16="http://schemas.microsoft.com/office/drawing/2014/main" id="{BF8E1851-7DC9-FE83-7803-A1B6F7A3A7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2373" y="2799556"/>
            <a:ext cx="3570208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sz="6600" b="1" noProof="1">
                <a:solidFill>
                  <a:schemeClr val="bg1"/>
                </a:solidFill>
                <a:latin typeface="微软雅黑" pitchFamily="34" charset="-122"/>
              </a:rPr>
              <a:t>存储引擎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FC66E28-4D6A-E9CB-E334-052CA68916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5560" y="1769548"/>
            <a:ext cx="9271000" cy="456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/>
              <a:t>DATETIME</a:t>
            </a:r>
            <a:endParaRPr lang="zh-CN" altLang="en-US" noProof="1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CA451534-BC0A-0F71-2C5C-344A96D9D4DB}"/>
              </a:ext>
            </a:extLst>
          </p:cNvPr>
          <p:cNvGrpSpPr/>
          <p:nvPr/>
        </p:nvGrpSpPr>
        <p:grpSpPr>
          <a:xfrm>
            <a:off x="823754" y="1682236"/>
            <a:ext cx="1003300" cy="722312"/>
            <a:chOff x="877888" y="1586140"/>
            <a:chExt cx="1003300" cy="722312"/>
          </a:xfrm>
        </p:grpSpPr>
        <p:sp>
          <p:nvSpPr>
            <p:cNvPr id="15" name="íṩľíḍè-Freeform: Shape 9">
              <a:extLst>
                <a:ext uri="{FF2B5EF4-FFF2-40B4-BE49-F238E27FC236}">
                  <a16:creationId xmlns:a16="http://schemas.microsoft.com/office/drawing/2014/main" id="{3FB689B6-FDB7-1426-F5DA-7F56F30CAE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íṩľíḍè-Oval 10">
              <a:extLst>
                <a:ext uri="{FF2B5EF4-FFF2-40B4-BE49-F238E27FC236}">
                  <a16:creationId xmlns:a16="http://schemas.microsoft.com/office/drawing/2014/main" id="{884BFB55-9F88-EEE9-959B-4654078833EA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4</a:t>
              </a:r>
            </a:p>
          </p:txBody>
        </p:sp>
      </p:grpSp>
      <p:sp>
        <p:nvSpPr>
          <p:cNvPr id="6" name="文本框 41">
            <a:extLst>
              <a:ext uri="{FF2B5EF4-FFF2-40B4-BE49-F238E27FC236}">
                <a16:creationId xmlns:a16="http://schemas.microsoft.com/office/drawing/2014/main" id="{74012C86-0050-C2FB-493D-E9807617ED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0896" y="2355972"/>
            <a:ext cx="103663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DATETIME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类型用于存储同时具有日期和时间的值，存储格式为</a:t>
            </a:r>
            <a:r>
              <a:rPr lang="en-US" altLang="zh-CN" sz="1600">
                <a:solidFill>
                  <a:srgbClr val="FF0000"/>
                </a:solidFill>
              </a:rPr>
              <a:t>YYYY-MM-DD HH:MM:SS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7" name="文本框 41">
            <a:extLst>
              <a:ext uri="{FF2B5EF4-FFF2-40B4-BE49-F238E27FC236}">
                <a16:creationId xmlns:a16="http://schemas.microsoft.com/office/drawing/2014/main" id="{D5FAA497-72F4-DDC2-2170-F633A023CE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1321" y="2900274"/>
            <a:ext cx="9799649" cy="417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格式为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YYYYMMDDHHMMSS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YYMMDDHHMMSS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的数值会转换为标准格式。</a:t>
            </a:r>
          </a:p>
        </p:txBody>
      </p:sp>
      <p:sp>
        <p:nvSpPr>
          <p:cNvPr id="8" name="文本框 41">
            <a:extLst>
              <a:ext uri="{FF2B5EF4-FFF2-40B4-BE49-F238E27FC236}">
                <a16:creationId xmlns:a16="http://schemas.microsoft.com/office/drawing/2014/main" id="{87054E8F-964C-125B-E8BC-4329BA8EAF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4425" y="3295280"/>
            <a:ext cx="9799649" cy="417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格式为’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YYYYMMDDHHMMSS’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和’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YYMMDDHHMMSS’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的字符串会转换为标准格式。</a:t>
            </a:r>
          </a:p>
        </p:txBody>
      </p:sp>
      <p:sp>
        <p:nvSpPr>
          <p:cNvPr id="9" name="文本框 3">
            <a:extLst>
              <a:ext uri="{FF2B5EF4-FFF2-40B4-BE49-F238E27FC236}">
                <a16:creationId xmlns:a16="http://schemas.microsoft.com/office/drawing/2014/main" id="{10415C34-522B-1FEA-E3A8-1B6D41329E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5560" y="3984099"/>
            <a:ext cx="9271000" cy="456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dirty="0"/>
              <a:t>TIMESTAMP</a:t>
            </a:r>
            <a:endParaRPr lang="zh-CN" altLang="en-US" noProof="1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1550D96-3E35-1801-BCBE-6FE72C113DB7}"/>
              </a:ext>
            </a:extLst>
          </p:cNvPr>
          <p:cNvGrpSpPr/>
          <p:nvPr/>
        </p:nvGrpSpPr>
        <p:grpSpPr>
          <a:xfrm>
            <a:off x="808196" y="3896787"/>
            <a:ext cx="1003300" cy="722312"/>
            <a:chOff x="877888" y="1586140"/>
            <a:chExt cx="1003300" cy="722312"/>
          </a:xfrm>
        </p:grpSpPr>
        <p:sp>
          <p:nvSpPr>
            <p:cNvPr id="13" name="íṩľíḍè-Freeform: Shape 9">
              <a:extLst>
                <a:ext uri="{FF2B5EF4-FFF2-40B4-BE49-F238E27FC236}">
                  <a16:creationId xmlns:a16="http://schemas.microsoft.com/office/drawing/2014/main" id="{507DAFA2-E928-53E6-D09B-BF94484C73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íṩľíḍè-Oval 10">
              <a:extLst>
                <a:ext uri="{FF2B5EF4-FFF2-40B4-BE49-F238E27FC236}">
                  <a16:creationId xmlns:a16="http://schemas.microsoft.com/office/drawing/2014/main" id="{AB6274D6-F022-C520-9A3D-992DCE8F4D79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5</a:t>
              </a:r>
            </a:p>
          </p:txBody>
        </p:sp>
      </p:grpSp>
      <p:sp>
        <p:nvSpPr>
          <p:cNvPr id="11" name="文本框 41">
            <a:extLst>
              <a:ext uri="{FF2B5EF4-FFF2-40B4-BE49-F238E27FC236}">
                <a16:creationId xmlns:a16="http://schemas.microsoft.com/office/drawing/2014/main" id="{C0705AD6-EE6F-0847-3333-04602794CB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5338" y="4663833"/>
            <a:ext cx="1036630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TIMESTAMP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类型与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DATETIME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类型相似，用于存储同时具有日期和时间的值，存储格式为</a:t>
            </a:r>
            <a:r>
              <a:rPr lang="en-US" altLang="zh-CN" sz="1600">
                <a:solidFill>
                  <a:srgbClr val="FF0000"/>
                </a:solidFill>
              </a:rPr>
              <a:t>YYYY-MM-DD HH:MM:SS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，但是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TIMESTAMP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类型的存储范围较小。</a:t>
            </a:r>
          </a:p>
        </p:txBody>
      </p:sp>
      <p:sp>
        <p:nvSpPr>
          <p:cNvPr id="12" name="文本框 41">
            <a:extLst>
              <a:ext uri="{FF2B5EF4-FFF2-40B4-BE49-F238E27FC236}">
                <a16:creationId xmlns:a16="http://schemas.microsoft.com/office/drawing/2014/main" id="{9590A8C6-FCA8-BCBB-1964-21D8C11AD5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8442" y="5478734"/>
            <a:ext cx="10366302" cy="78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TIMESTAMP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类型与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DATETIME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类型最大的区别是：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DATETIME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类型存储的数据是什么，显示的就是什么；而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TIMESTAMP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类型的时间可以根据时区进行转换，在查询时，当前时区不同，显示的时间值也不同。</a:t>
            </a:r>
          </a:p>
        </p:txBody>
      </p:sp>
    </p:spTree>
    <p:extLst>
      <p:ext uri="{BB962C8B-B14F-4D97-AF65-F5344CB8AC3E}">
        <p14:creationId xmlns:p14="http://schemas.microsoft.com/office/powerpoint/2010/main" val="1658846536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7D940E8-5661-4DC3-CCF6-E28E1AA306A6}"/>
              </a:ext>
            </a:extLst>
          </p:cNvPr>
          <p:cNvGrpSpPr/>
          <p:nvPr/>
        </p:nvGrpSpPr>
        <p:grpSpPr>
          <a:xfrm>
            <a:off x="670768" y="1534798"/>
            <a:ext cx="10850465" cy="1150044"/>
            <a:chOff x="812799" y="1527799"/>
            <a:chExt cx="10850465" cy="1658269"/>
          </a:xfrm>
        </p:grpSpPr>
        <p:sp>
          <p:nvSpPr>
            <p:cNvPr id="8" name="íṩľíḍè-圆角矩形 61">
              <a:extLst>
                <a:ext uri="{FF2B5EF4-FFF2-40B4-BE49-F238E27FC236}">
                  <a16:creationId xmlns:a16="http://schemas.microsoft.com/office/drawing/2014/main" id="{754D28F2-A36B-5491-8531-4333E081DB8A}"/>
                </a:ext>
              </a:extLst>
            </p:cNvPr>
            <p:cNvSpPr/>
            <p:nvPr/>
          </p:nvSpPr>
          <p:spPr>
            <a:xfrm>
              <a:off x="812799" y="1527799"/>
              <a:ext cx="10850465" cy="1658269"/>
            </a:xfrm>
            <a:prstGeom prst="roundRect">
              <a:avLst>
                <a:gd name="adj" fmla="val 3485"/>
              </a:avLst>
            </a:prstGeom>
            <a:solidFill>
              <a:schemeClr val="accent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9" name="íṩľíḍè-圆角矩形 61">
              <a:extLst>
                <a:ext uri="{FF2B5EF4-FFF2-40B4-BE49-F238E27FC236}">
                  <a16:creationId xmlns:a16="http://schemas.microsoft.com/office/drawing/2014/main" id="{5692E497-7D06-95CD-1574-78D81A758F74}"/>
                </a:ext>
              </a:extLst>
            </p:cNvPr>
            <p:cNvSpPr/>
            <p:nvPr/>
          </p:nvSpPr>
          <p:spPr>
            <a:xfrm>
              <a:off x="906109" y="1591314"/>
              <a:ext cx="10650298" cy="1527325"/>
            </a:xfrm>
            <a:prstGeom prst="roundRect">
              <a:avLst>
                <a:gd name="adj" fmla="val 348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</p:grpSp>
      <p:sp>
        <p:nvSpPr>
          <p:cNvPr id="5" name="文本框 41">
            <a:extLst>
              <a:ext uri="{FF2B5EF4-FFF2-40B4-BE49-F238E27FC236}">
                <a16:creationId xmlns:a16="http://schemas.microsoft.com/office/drawing/2014/main" id="{2BC4A0E6-A2F7-90ED-0ACA-1A856A6CA1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0565" y="1706442"/>
            <a:ext cx="10356981" cy="77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en-US" altLang="zh-CN"/>
              <a:t>MySQL</a:t>
            </a:r>
            <a:r>
              <a:rPr lang="zh-CN" altLang="en-US"/>
              <a:t>支持的字符串数据类型包括</a:t>
            </a:r>
            <a:r>
              <a:rPr lang="en-US" altLang="zh-CN">
                <a:solidFill>
                  <a:srgbClr val="FF0000"/>
                </a:solidFill>
              </a:rPr>
              <a:t>CHAR</a:t>
            </a:r>
            <a:r>
              <a:rPr lang="zh-CN" altLang="en-US"/>
              <a:t>，</a:t>
            </a:r>
            <a:r>
              <a:rPr lang="en-US" altLang="zh-CN">
                <a:solidFill>
                  <a:srgbClr val="FF0000"/>
                </a:solidFill>
              </a:rPr>
              <a:t>VARCHAR</a:t>
            </a:r>
            <a:r>
              <a:rPr lang="zh-CN" altLang="en-US"/>
              <a:t>，</a:t>
            </a:r>
            <a:r>
              <a:rPr lang="en-US" altLang="zh-CN">
                <a:solidFill>
                  <a:srgbClr val="FF0000"/>
                </a:solidFill>
              </a:rPr>
              <a:t>BINARY</a:t>
            </a:r>
            <a:r>
              <a:rPr lang="zh-CN" altLang="en-US"/>
              <a:t>，</a:t>
            </a:r>
            <a:r>
              <a:rPr lang="en-US" altLang="zh-CN">
                <a:solidFill>
                  <a:srgbClr val="FF0000"/>
                </a:solidFill>
              </a:rPr>
              <a:t>VARBINARY</a:t>
            </a:r>
            <a:r>
              <a:rPr lang="zh-CN" altLang="en-US"/>
              <a:t>，</a:t>
            </a:r>
            <a:r>
              <a:rPr lang="en-US" altLang="zh-CN">
                <a:solidFill>
                  <a:srgbClr val="FF0000"/>
                </a:solidFill>
              </a:rPr>
              <a:t>BLOB</a:t>
            </a:r>
            <a:r>
              <a:rPr lang="zh-CN" altLang="en-US"/>
              <a:t>，</a:t>
            </a:r>
            <a:r>
              <a:rPr lang="en-US" altLang="zh-CN">
                <a:solidFill>
                  <a:srgbClr val="FF0000"/>
                </a:solidFill>
              </a:rPr>
              <a:t>TEXT</a:t>
            </a:r>
            <a:r>
              <a:rPr lang="zh-CN" altLang="en-US"/>
              <a:t>，</a:t>
            </a:r>
            <a:r>
              <a:rPr lang="en-US" altLang="zh-CN">
                <a:solidFill>
                  <a:srgbClr val="FF0000"/>
                </a:solidFill>
              </a:rPr>
              <a:t>ENUM</a:t>
            </a:r>
            <a:r>
              <a:rPr lang="zh-CN" altLang="en-US"/>
              <a:t>和</a:t>
            </a:r>
            <a:r>
              <a:rPr lang="en-US" altLang="zh-CN">
                <a:solidFill>
                  <a:srgbClr val="FF0000"/>
                </a:solidFill>
              </a:rPr>
              <a:t>SET</a:t>
            </a:r>
            <a:r>
              <a:rPr lang="zh-CN" altLang="en-US"/>
              <a:t>等。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71EEB04-55F5-817B-644C-204C62278161}"/>
              </a:ext>
            </a:extLst>
          </p:cNvPr>
          <p:cNvSpPr/>
          <p:nvPr/>
        </p:nvSpPr>
        <p:spPr>
          <a:xfrm>
            <a:off x="4739264" y="2856344"/>
            <a:ext cx="1826141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zh-CN" dirty="0"/>
              <a:t>表</a:t>
            </a:r>
            <a:r>
              <a:rPr lang="en-US" altLang="zh-CN" dirty="0"/>
              <a:t>7  </a:t>
            </a:r>
            <a:r>
              <a:rPr lang="zh-CN" altLang="zh-CN" dirty="0"/>
              <a:t>字符串类型</a:t>
            </a:r>
            <a:endParaRPr lang="zh-CN" altLang="en-US" dirty="0"/>
          </a:p>
        </p:txBody>
      </p:sp>
      <p:pic>
        <p:nvPicPr>
          <p:cNvPr id="7" name="table">
            <a:extLst>
              <a:ext uri="{FF2B5EF4-FFF2-40B4-BE49-F238E27FC236}">
                <a16:creationId xmlns:a16="http://schemas.microsoft.com/office/drawing/2014/main" id="{F09FC268-DDC5-A20F-C986-145B1C9BB2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860" y="3297821"/>
            <a:ext cx="9716474" cy="3274814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3F1B35E3-354D-651A-0842-32BDB16FCD29}"/>
              </a:ext>
            </a:extLst>
          </p:cNvPr>
          <p:cNvSpPr/>
          <p:nvPr/>
        </p:nvSpPr>
        <p:spPr>
          <a:xfrm>
            <a:off x="9552384" y="550354"/>
            <a:ext cx="5821363" cy="43037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marL="342900" indent="-342900" fontAlgn="auto">
              <a:lnSpc>
                <a:spcPct val="120000"/>
              </a:lnSpc>
              <a:buFont typeface="Wingdings" panose="05000000000000000000" charset="0"/>
              <a:buChar char=""/>
              <a:defRPr/>
            </a:pPr>
            <a:r>
              <a:rPr lang="en-US" altLang="zh-CN" sz="2000" b="1" noProof="1">
                <a:solidFill>
                  <a:schemeClr val="accent5"/>
                </a:solidFill>
                <a:latin typeface="微软雅黑" panose="020B0503020204020204" pitchFamily="34" charset="-122"/>
                <a:sym typeface="+mn-ea"/>
              </a:rPr>
              <a:t>4.2.3  </a:t>
            </a:r>
            <a:r>
              <a:rPr lang="zh-CN" altLang="en-US" sz="2000" b="1" noProof="1">
                <a:solidFill>
                  <a:schemeClr val="accent5"/>
                </a:solidFill>
                <a:latin typeface="微软雅黑" panose="020B0503020204020204" pitchFamily="34" charset="-122"/>
                <a:sym typeface="+mn-ea"/>
              </a:rPr>
              <a:t>字符串类型</a:t>
            </a:r>
            <a:endParaRPr lang="en-US" altLang="en-US" sz="2000" b="1" noProof="1">
              <a:solidFill>
                <a:schemeClr val="accent5"/>
              </a:solidFill>
              <a:latin typeface="微软雅黑" panose="020B0503020204020204" pitchFamily="3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74365853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52871E06-676B-E2DE-26EA-5B72598C6138}"/>
              </a:ext>
            </a:extLst>
          </p:cNvPr>
          <p:cNvSpPr/>
          <p:nvPr/>
        </p:nvSpPr>
        <p:spPr>
          <a:xfrm>
            <a:off x="9552384" y="550354"/>
            <a:ext cx="5821363" cy="43037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marL="342900" indent="-342900" fontAlgn="auto">
              <a:lnSpc>
                <a:spcPct val="120000"/>
              </a:lnSpc>
              <a:buFont typeface="Wingdings" panose="05000000000000000000" charset="0"/>
              <a:buChar char=""/>
              <a:defRPr/>
            </a:pPr>
            <a:r>
              <a:rPr lang="en-US" altLang="zh-CN" sz="2000" b="1" noProof="1">
                <a:solidFill>
                  <a:schemeClr val="accent5"/>
                </a:solidFill>
                <a:latin typeface="微软雅黑" panose="020B0503020204020204" pitchFamily="34" charset="-122"/>
                <a:sym typeface="+mn-ea"/>
              </a:rPr>
              <a:t>4.2.3  </a:t>
            </a:r>
            <a:r>
              <a:rPr lang="zh-CN" altLang="en-US" sz="2000" b="1" noProof="1">
                <a:solidFill>
                  <a:schemeClr val="accent5"/>
                </a:solidFill>
                <a:latin typeface="微软雅黑" panose="020B0503020204020204" pitchFamily="34" charset="-122"/>
                <a:sym typeface="+mn-ea"/>
              </a:rPr>
              <a:t>字符串类型</a:t>
            </a:r>
            <a:endParaRPr lang="en-US" altLang="en-US" sz="2000" b="1" noProof="1">
              <a:solidFill>
                <a:schemeClr val="accent5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A838D1F-C9E1-D079-20C5-1DB2D74B34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5560" y="1274819"/>
            <a:ext cx="9271000" cy="456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/>
              <a:t>CHAR</a:t>
            </a:r>
            <a:r>
              <a:rPr lang="zh-CN" altLang="en-US"/>
              <a:t>和</a:t>
            </a:r>
            <a:r>
              <a:rPr lang="en-US" altLang="zh-CN"/>
              <a:t>VARCHAR</a:t>
            </a:r>
            <a:endParaRPr lang="zh-CN" altLang="en-US" noProof="1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A75AB3B7-A370-4E01-32A0-55A4107999B5}"/>
              </a:ext>
            </a:extLst>
          </p:cNvPr>
          <p:cNvGrpSpPr/>
          <p:nvPr/>
        </p:nvGrpSpPr>
        <p:grpSpPr>
          <a:xfrm>
            <a:off x="823754" y="1187507"/>
            <a:ext cx="1003300" cy="722312"/>
            <a:chOff x="877888" y="1586140"/>
            <a:chExt cx="1003300" cy="722312"/>
          </a:xfrm>
        </p:grpSpPr>
        <p:sp>
          <p:nvSpPr>
            <p:cNvPr id="16" name="íṩľíḍè-Freeform: Shape 9">
              <a:extLst>
                <a:ext uri="{FF2B5EF4-FFF2-40B4-BE49-F238E27FC236}">
                  <a16:creationId xmlns:a16="http://schemas.microsoft.com/office/drawing/2014/main" id="{694EDFDC-4FD7-E346-9D17-9CD50F235E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íṩľíḍè-Oval 10">
              <a:extLst>
                <a:ext uri="{FF2B5EF4-FFF2-40B4-BE49-F238E27FC236}">
                  <a16:creationId xmlns:a16="http://schemas.microsoft.com/office/drawing/2014/main" id="{667F0357-938E-201F-0ABF-E8F41D5A00CD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1</a:t>
              </a:r>
            </a:p>
          </p:txBody>
        </p:sp>
      </p:grpSp>
      <p:sp>
        <p:nvSpPr>
          <p:cNvPr id="6" name="文本框 41">
            <a:extLst>
              <a:ext uri="{FF2B5EF4-FFF2-40B4-BE49-F238E27FC236}">
                <a16:creationId xmlns:a16="http://schemas.microsoft.com/office/drawing/2014/main" id="{93F41ADC-613A-8FC9-D7B7-54559D6098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0896" y="1861243"/>
            <a:ext cx="10366302" cy="417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CHAR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VARCHAR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类型都是用于存储</a:t>
            </a:r>
            <a:r>
              <a:rPr lang="zh-CN" altLang="en-US" sz="1600">
                <a:solidFill>
                  <a:srgbClr val="FF0000"/>
                </a:solidFill>
              </a:rPr>
              <a:t>较短的字符串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，两者的主要区别是存储方式不同。</a:t>
            </a:r>
          </a:p>
        </p:txBody>
      </p:sp>
      <p:sp>
        <p:nvSpPr>
          <p:cNvPr id="7" name="文本框 3">
            <a:extLst>
              <a:ext uri="{FF2B5EF4-FFF2-40B4-BE49-F238E27FC236}">
                <a16:creationId xmlns:a16="http://schemas.microsoft.com/office/drawing/2014/main" id="{8CBF9713-7B83-049A-B0A5-F457F19A73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5560" y="3983913"/>
            <a:ext cx="9271000" cy="456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dirty="0"/>
              <a:t>BINARY</a:t>
            </a:r>
            <a:r>
              <a:rPr lang="zh-CN" altLang="en-US" dirty="0"/>
              <a:t>和</a:t>
            </a:r>
            <a:r>
              <a:rPr lang="en-US" altLang="zh-CN" dirty="0"/>
              <a:t>VARBINARY</a:t>
            </a:r>
            <a:endParaRPr lang="zh-CN" altLang="en-US" noProof="1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0BC5105C-D7B0-3B9C-5212-FCBE737A530B}"/>
              </a:ext>
            </a:extLst>
          </p:cNvPr>
          <p:cNvGrpSpPr/>
          <p:nvPr/>
        </p:nvGrpSpPr>
        <p:grpSpPr>
          <a:xfrm>
            <a:off x="808196" y="3896601"/>
            <a:ext cx="1003300" cy="722312"/>
            <a:chOff x="877888" y="1586140"/>
            <a:chExt cx="1003300" cy="722312"/>
          </a:xfrm>
        </p:grpSpPr>
        <p:sp>
          <p:nvSpPr>
            <p:cNvPr id="14" name="íṩľíḍè-Freeform: Shape 9">
              <a:extLst>
                <a:ext uri="{FF2B5EF4-FFF2-40B4-BE49-F238E27FC236}">
                  <a16:creationId xmlns:a16="http://schemas.microsoft.com/office/drawing/2014/main" id="{951122F7-FB4E-FCD6-E5A2-F269C64EC1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íṩľíḍè-Oval 10">
              <a:extLst>
                <a:ext uri="{FF2B5EF4-FFF2-40B4-BE49-F238E27FC236}">
                  <a16:creationId xmlns:a16="http://schemas.microsoft.com/office/drawing/2014/main" id="{F98BFF10-5C9C-ECBF-0590-7637CA2CDF46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2</a:t>
              </a:r>
            </a:p>
          </p:txBody>
        </p:sp>
      </p:grpSp>
      <p:sp>
        <p:nvSpPr>
          <p:cNvPr id="9" name="文本框 41">
            <a:extLst>
              <a:ext uri="{FF2B5EF4-FFF2-40B4-BE49-F238E27FC236}">
                <a16:creationId xmlns:a16="http://schemas.microsoft.com/office/drawing/2014/main" id="{312DB645-C424-9407-E882-E50B2B3697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5338" y="4505020"/>
            <a:ext cx="1036630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BINARY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VARBINARY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类型用于存储</a:t>
            </a:r>
            <a:r>
              <a:rPr lang="zh-CN" altLang="en-US" sz="1600">
                <a:solidFill>
                  <a:srgbClr val="FF0000"/>
                </a:solidFill>
              </a:rPr>
              <a:t>较短的二进制字符串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。例如，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tb_demo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中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photo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字段存储的是一张图片转换而成的二进制码。</a:t>
            </a:r>
          </a:p>
        </p:txBody>
      </p:sp>
      <p:sp>
        <p:nvSpPr>
          <p:cNvPr id="10" name="文本框 41">
            <a:extLst>
              <a:ext uri="{FF2B5EF4-FFF2-40B4-BE49-F238E27FC236}">
                <a16:creationId xmlns:a16="http://schemas.microsoft.com/office/drawing/2014/main" id="{96FB4BE6-FDFA-EDB6-A88E-53EA02DD30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8442" y="5226611"/>
            <a:ext cx="1036630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BINARY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类型的</a:t>
            </a:r>
            <a:r>
              <a:rPr lang="zh-CN" altLang="en-US" sz="1600">
                <a:solidFill>
                  <a:srgbClr val="FF0000"/>
                </a:solidFill>
              </a:rPr>
              <a:t>长度是固定的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，当数据长度不足时，系统将自动在它的右边</a:t>
            </a:r>
            <a:r>
              <a:rPr lang="zh-CN" altLang="en-US" sz="1600">
                <a:solidFill>
                  <a:srgbClr val="FF0000"/>
                </a:solidFill>
              </a:rPr>
              <a:t>填充“</a:t>
            </a:r>
            <a:r>
              <a:rPr lang="en-US" altLang="zh-CN" sz="1600">
                <a:solidFill>
                  <a:srgbClr val="FF0000"/>
                </a:solidFill>
              </a:rPr>
              <a:t>\0”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，直至指定长度。例如，当数据类型为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BINARY(4)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时，插入数据为“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a”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，存储的内容实际为“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a\0\0\0”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11" name="文本框 41">
            <a:extLst>
              <a:ext uri="{FF2B5EF4-FFF2-40B4-BE49-F238E27FC236}">
                <a16:creationId xmlns:a16="http://schemas.microsoft.com/office/drawing/2014/main" id="{A2A96F91-BFCE-8B4C-41F9-D4C27912A8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4000" y="2246918"/>
            <a:ext cx="1036630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CHAR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类型的</a:t>
            </a:r>
            <a:r>
              <a:rPr lang="zh-CN" altLang="en-US" sz="1600">
                <a:solidFill>
                  <a:srgbClr val="FF0000"/>
                </a:solidFill>
              </a:rPr>
              <a:t>长度是固定的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，长度值会在创建表时定义。例如，当字段数据类型为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CHAR(4)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时，表示插入数据的字符数最大为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4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，而且不论数据字符个数是否为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4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，占用的空间总是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4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个字符所占空间。</a:t>
            </a:r>
          </a:p>
        </p:txBody>
      </p:sp>
      <p:sp>
        <p:nvSpPr>
          <p:cNvPr id="12" name="文本框 41">
            <a:extLst>
              <a:ext uri="{FF2B5EF4-FFF2-40B4-BE49-F238E27FC236}">
                <a16:creationId xmlns:a16="http://schemas.microsoft.com/office/drawing/2014/main" id="{432BEE24-9573-43D8-6C70-C0983CF383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7104" y="3024495"/>
            <a:ext cx="1036630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VARCHAR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类型的</a:t>
            </a:r>
            <a:r>
              <a:rPr lang="zh-CN" altLang="en-US" sz="1600">
                <a:solidFill>
                  <a:srgbClr val="FF0000"/>
                </a:solidFill>
              </a:rPr>
              <a:t>长度是可变的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。例如，当字段数据类型为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VARCHAR(4)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时，表示插入数据的字符数最大为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4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，如果插入的数据只有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个字符，那么它实际占用的空间为字符串的实际长度加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字节。</a:t>
            </a:r>
          </a:p>
        </p:txBody>
      </p:sp>
      <p:sp>
        <p:nvSpPr>
          <p:cNvPr id="13" name="文本框 41">
            <a:extLst>
              <a:ext uri="{FF2B5EF4-FFF2-40B4-BE49-F238E27FC236}">
                <a16:creationId xmlns:a16="http://schemas.microsoft.com/office/drawing/2014/main" id="{DFD11465-13F9-83FE-F77E-E2750B70CF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15" y="5929540"/>
            <a:ext cx="1036630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VARBINARY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类型与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VARCHAR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类型相似，</a:t>
            </a:r>
            <a:r>
              <a:rPr lang="zh-CN" altLang="en-US" sz="1600">
                <a:solidFill>
                  <a:srgbClr val="FF0000"/>
                </a:solidFill>
              </a:rPr>
              <a:t>长度是可变的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VARBINARY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类型数据的长度为数据本身长度加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字节，不会填充“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\0”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182605793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4054399-09B9-4E9B-D9E1-C96A12D6C1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9275" y="1756640"/>
            <a:ext cx="9271000" cy="456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dirty="0"/>
              <a:t>TEXT</a:t>
            </a:r>
            <a:r>
              <a:rPr lang="zh-CN" altLang="en-US" dirty="0"/>
              <a:t>和</a:t>
            </a:r>
            <a:r>
              <a:rPr lang="en-US" altLang="zh-CN" dirty="0"/>
              <a:t>BLOB</a:t>
            </a:r>
            <a:endParaRPr lang="zh-CN" altLang="en-US" noProof="1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B7F6CCD-3399-8B24-EA8E-E768CFCBA5FD}"/>
              </a:ext>
            </a:extLst>
          </p:cNvPr>
          <p:cNvGrpSpPr/>
          <p:nvPr/>
        </p:nvGrpSpPr>
        <p:grpSpPr>
          <a:xfrm>
            <a:off x="815975" y="1669328"/>
            <a:ext cx="1003300" cy="722312"/>
            <a:chOff x="877888" y="1586140"/>
            <a:chExt cx="1003300" cy="722312"/>
          </a:xfrm>
        </p:grpSpPr>
        <p:sp>
          <p:nvSpPr>
            <p:cNvPr id="9" name="íṩľíḍè-Freeform: Shape 9">
              <a:extLst>
                <a:ext uri="{FF2B5EF4-FFF2-40B4-BE49-F238E27FC236}">
                  <a16:creationId xmlns:a16="http://schemas.microsoft.com/office/drawing/2014/main" id="{0439715C-2A18-ACD7-BA7D-6A71191618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íṩľíḍè-Oval 10">
              <a:extLst>
                <a:ext uri="{FF2B5EF4-FFF2-40B4-BE49-F238E27FC236}">
                  <a16:creationId xmlns:a16="http://schemas.microsoft.com/office/drawing/2014/main" id="{01EDF328-D14E-7016-792C-8D6017EFF2AA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3</a:t>
              </a:r>
            </a:p>
          </p:txBody>
        </p:sp>
      </p:grpSp>
      <p:sp>
        <p:nvSpPr>
          <p:cNvPr id="6" name="文本框 41">
            <a:extLst>
              <a:ext uri="{FF2B5EF4-FFF2-40B4-BE49-F238E27FC236}">
                <a16:creationId xmlns:a16="http://schemas.microsoft.com/office/drawing/2014/main" id="{823AEE6A-27D5-DEB9-C949-71995BB20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6458" y="2539015"/>
            <a:ext cx="1029165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TEXT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类型和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BLOB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类型都用于存储比较大的数据。它们的不同之处在于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TEXT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类型存储的是文本字符串，常用于存储文章或新闻的正文；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BLOB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类型存储的是二进制字符串，常用于存储图片和音乐等文件。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E8F2425-50CF-76EE-696E-C5D73AD4C44F}"/>
              </a:ext>
            </a:extLst>
          </p:cNvPr>
          <p:cNvSpPr/>
          <p:nvPr/>
        </p:nvSpPr>
        <p:spPr>
          <a:xfrm>
            <a:off x="4087758" y="3754794"/>
            <a:ext cx="3258264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zh-CN" dirty="0"/>
              <a:t>表</a:t>
            </a:r>
            <a:r>
              <a:rPr lang="en-US" altLang="zh-CN" dirty="0"/>
              <a:t>8  TEXT</a:t>
            </a:r>
            <a:r>
              <a:rPr lang="zh-CN" altLang="zh-CN" dirty="0"/>
              <a:t>和</a:t>
            </a:r>
            <a:r>
              <a:rPr lang="en-US" altLang="zh-CN" dirty="0"/>
              <a:t>BLOB</a:t>
            </a:r>
            <a:r>
              <a:rPr lang="zh-CN" altLang="zh-CN" dirty="0"/>
              <a:t>的存储范围</a:t>
            </a:r>
            <a:endParaRPr lang="zh-CN" altLang="en-US" dirty="0"/>
          </a:p>
        </p:txBody>
      </p:sp>
      <p:pic>
        <p:nvPicPr>
          <p:cNvPr id="8" name="table">
            <a:extLst>
              <a:ext uri="{FF2B5EF4-FFF2-40B4-BE49-F238E27FC236}">
                <a16:creationId xmlns:a16="http://schemas.microsoft.com/office/drawing/2014/main" id="{4D812B40-0E1F-B113-69A6-88F5EE988D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4104" y="4190400"/>
            <a:ext cx="9072220" cy="2265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936285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EB17361-49CD-7995-AAA2-88A8E8AE67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9275" y="1665355"/>
            <a:ext cx="9271000" cy="456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/>
              <a:t>ENUM</a:t>
            </a:r>
            <a:endParaRPr lang="zh-CN" altLang="en-US" noProof="1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0B8CEA1D-13C3-F848-F222-BD8A0A5C5C0F}"/>
              </a:ext>
            </a:extLst>
          </p:cNvPr>
          <p:cNvGrpSpPr/>
          <p:nvPr/>
        </p:nvGrpSpPr>
        <p:grpSpPr>
          <a:xfrm>
            <a:off x="815975" y="1578043"/>
            <a:ext cx="1003300" cy="722312"/>
            <a:chOff x="877888" y="1586140"/>
            <a:chExt cx="1003300" cy="722312"/>
          </a:xfrm>
        </p:grpSpPr>
        <p:sp>
          <p:nvSpPr>
            <p:cNvPr id="13" name="íṩľíḍè-Freeform: Shape 9">
              <a:extLst>
                <a:ext uri="{FF2B5EF4-FFF2-40B4-BE49-F238E27FC236}">
                  <a16:creationId xmlns:a16="http://schemas.microsoft.com/office/drawing/2014/main" id="{F84D52D6-8668-23F7-4E01-76F78A6722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íṩľíḍè-Oval 10">
              <a:extLst>
                <a:ext uri="{FF2B5EF4-FFF2-40B4-BE49-F238E27FC236}">
                  <a16:creationId xmlns:a16="http://schemas.microsoft.com/office/drawing/2014/main" id="{695B85C2-EF7D-8B11-D4ED-69BD2A8C46D8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4</a:t>
              </a:r>
            </a:p>
          </p:txBody>
        </p:sp>
      </p:grpSp>
      <p:sp>
        <p:nvSpPr>
          <p:cNvPr id="6" name="文本框 41">
            <a:extLst>
              <a:ext uri="{FF2B5EF4-FFF2-40B4-BE49-F238E27FC236}">
                <a16:creationId xmlns:a16="http://schemas.microsoft.com/office/drawing/2014/main" id="{3C2A0EFF-FB16-F506-D1BF-72347B2A30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6458" y="2345089"/>
            <a:ext cx="10291658" cy="78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ENUM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类型用于存储“单选项”形式的数据，如表示性别的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sex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字段。创建该类字段时应明确定义选项值列表，插入值需要从列表中选择，并且一次只能选择一个。其语法形式如下：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DB055AA-4BF4-8A75-29EA-153DA8E1161C}"/>
              </a:ext>
            </a:extLst>
          </p:cNvPr>
          <p:cNvSpPr/>
          <p:nvPr/>
        </p:nvSpPr>
        <p:spPr>
          <a:xfrm>
            <a:off x="1029769" y="3217824"/>
            <a:ext cx="10052154" cy="739650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8" name="文本框 38">
            <a:extLst>
              <a:ext uri="{FF2B5EF4-FFF2-40B4-BE49-F238E27FC236}">
                <a16:creationId xmlns:a16="http://schemas.microsoft.com/office/drawing/2014/main" id="{E5865AE9-1A63-B651-4B64-F09260BBCC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7665" y="3378956"/>
            <a:ext cx="6968444" cy="381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col_name ENUM(‘value1’,’value2’,……,’valuen’)</a:t>
            </a:r>
          </a:p>
        </p:txBody>
      </p:sp>
      <p:sp>
        <p:nvSpPr>
          <p:cNvPr id="9" name="文本框 41">
            <a:extLst>
              <a:ext uri="{FF2B5EF4-FFF2-40B4-BE49-F238E27FC236}">
                <a16:creationId xmlns:a16="http://schemas.microsoft.com/office/drawing/2014/main" id="{32AB3896-A4AB-BF30-AD67-3061495728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6288" y="4596964"/>
            <a:ext cx="9799649" cy="417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定义的选项值不能重复。</a:t>
            </a:r>
          </a:p>
        </p:txBody>
      </p:sp>
      <p:sp>
        <p:nvSpPr>
          <p:cNvPr id="10" name="文本框 41">
            <a:extLst>
              <a:ext uri="{FF2B5EF4-FFF2-40B4-BE49-F238E27FC236}">
                <a16:creationId xmlns:a16="http://schemas.microsoft.com/office/drawing/2014/main" id="{A9B192E5-C838-CC1A-3ABC-C2146C83D7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9392" y="5122604"/>
            <a:ext cx="9799649" cy="417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选项值必须是字符串文字。</a:t>
            </a:r>
          </a:p>
        </p:txBody>
      </p:sp>
      <p:sp>
        <p:nvSpPr>
          <p:cNvPr id="11" name="文本框 41">
            <a:extLst>
              <a:ext uri="{FF2B5EF4-FFF2-40B4-BE49-F238E27FC236}">
                <a16:creationId xmlns:a16="http://schemas.microsoft.com/office/drawing/2014/main" id="{B30A4650-6A51-2C01-838F-F5C440E99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3165" y="5638913"/>
            <a:ext cx="9799649" cy="78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每一个选项值都有一个索引，选项值列表的索引以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开头，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NULL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值的索引是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NULL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，这里的术语“索引”是指枚举值列表中的一个位置，它与表索引无关。</a:t>
            </a:r>
          </a:p>
        </p:txBody>
      </p:sp>
      <p:sp>
        <p:nvSpPr>
          <p:cNvPr id="12" name="文本框 41">
            <a:extLst>
              <a:ext uri="{FF2B5EF4-FFF2-40B4-BE49-F238E27FC236}">
                <a16:creationId xmlns:a16="http://schemas.microsoft.com/office/drawing/2014/main" id="{CF36F38B-5B05-B434-646F-5ED34670CE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8893" y="4074428"/>
            <a:ext cx="10291658" cy="417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上述语句中，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col_name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表示字段名称，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value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表示选项值。使用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ENUM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类型应注意以下几点：</a:t>
            </a:r>
          </a:p>
        </p:txBody>
      </p:sp>
    </p:spTree>
    <p:extLst>
      <p:ext uri="{BB962C8B-B14F-4D97-AF65-F5344CB8AC3E}">
        <p14:creationId xmlns:p14="http://schemas.microsoft.com/office/powerpoint/2010/main" val="3998359692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570FA5B6-E4A3-C298-E6E1-3584691DAE41}"/>
              </a:ext>
            </a:extLst>
          </p:cNvPr>
          <p:cNvGrpSpPr/>
          <p:nvPr/>
        </p:nvGrpSpPr>
        <p:grpSpPr>
          <a:xfrm>
            <a:off x="702821" y="1012788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F7333100-9104-644E-C35E-3EEC0377F772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3" name="圆角矩形 18">
              <a:extLst>
                <a:ext uri="{FF2B5EF4-FFF2-40B4-BE49-F238E27FC236}">
                  <a16:creationId xmlns:a16="http://schemas.microsoft.com/office/drawing/2014/main" id="{908164CF-7208-02BF-F6A9-5D925EDF95D1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实例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4】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5" name="文本框 36">
            <a:extLst>
              <a:ext uri="{FF2B5EF4-FFF2-40B4-BE49-F238E27FC236}">
                <a16:creationId xmlns:a16="http://schemas.microsoft.com/office/drawing/2014/main" id="{ACFA7032-616F-B348-39A4-85C3CDAD6B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1541" y="1166952"/>
            <a:ext cx="77785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数据类型</a:t>
            </a:r>
            <a:r>
              <a:rPr lang="en-US" altLang="zh-CN"/>
              <a:t>ENUM</a:t>
            </a:r>
            <a:r>
              <a:rPr lang="zh-CN" altLang="en-US"/>
              <a:t>的使用方法。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65C8431-9758-7D62-DBFA-84DB42778253}"/>
              </a:ext>
            </a:extLst>
          </p:cNvPr>
          <p:cNvSpPr/>
          <p:nvPr/>
        </p:nvSpPr>
        <p:spPr>
          <a:xfrm>
            <a:off x="741693" y="1637057"/>
            <a:ext cx="5103854" cy="830997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7" name="文本框 38">
            <a:extLst>
              <a:ext uri="{FF2B5EF4-FFF2-40B4-BE49-F238E27FC236}">
                <a16:creationId xmlns:a16="http://schemas.microsoft.com/office/drawing/2014/main" id="{EAF8F3DC-416C-D39D-430B-56170D8450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5152" y="1693043"/>
            <a:ext cx="516977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INSERT INTO tb_demo(sex) VALUES('w'),('m'),(null);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Query OK, 3 rows affected (0.10 sec)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Records: 3  Duplicates: 0  Warnings: 0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F317827-0FBA-CBFD-B3B6-51B6F68E04CF}"/>
              </a:ext>
            </a:extLst>
          </p:cNvPr>
          <p:cNvSpPr/>
          <p:nvPr/>
        </p:nvSpPr>
        <p:spPr>
          <a:xfrm>
            <a:off x="713701" y="2603887"/>
            <a:ext cx="5131846" cy="400878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9" name="文本框 38">
            <a:extLst>
              <a:ext uri="{FF2B5EF4-FFF2-40B4-BE49-F238E27FC236}">
                <a16:creationId xmlns:a16="http://schemas.microsoft.com/office/drawing/2014/main" id="{77F79E24-E733-47CD-004A-1FF466370C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7828" y="2635474"/>
            <a:ext cx="4897090" cy="3939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mysql&gt; SELECT sex,sex+0 FROM tb_demo;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+-------+-----------+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| sex   | sex+0   |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+-------+-----------+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| NULL|  NULL |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| NULL| NULL  |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| NULL| NULL  |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| w      |	1    |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| m      |       2    |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| NULL |  NULL |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+------+-------------+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6 rows in set (0.01 sec)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C66E3D5-BBFB-1946-1F48-2197DE713F72}"/>
              </a:ext>
            </a:extLst>
          </p:cNvPr>
          <p:cNvSpPr/>
          <p:nvPr/>
        </p:nvSpPr>
        <p:spPr>
          <a:xfrm>
            <a:off x="6062255" y="986235"/>
            <a:ext cx="5131846" cy="574773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1" name="文本框 38">
            <a:extLst>
              <a:ext uri="{FF2B5EF4-FFF2-40B4-BE49-F238E27FC236}">
                <a16:creationId xmlns:a16="http://schemas.microsoft.com/office/drawing/2014/main" id="{5FD16959-C5EA-9D88-1C6A-3DFBD55736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9633" y="979355"/>
            <a:ext cx="4897090" cy="582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mysql&gt; INSERT INTO tb_demo(sex) VALUES('w'),(1),(2);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Query OK, 3 rows affected (0.04 sec)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Records: 3  Duplicates: 0  Warnings: 0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mysql&gt; select sex from tb_demo;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+--------+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| sex    |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+--------+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| NULL |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| NULL |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| NULL |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| w       |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| m       |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| NULL |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| w       |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| w       |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| m       |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+--------+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9 rows in set (0.00 sec)</a:t>
            </a:r>
          </a:p>
        </p:txBody>
      </p:sp>
    </p:spTree>
    <p:extLst>
      <p:ext uri="{BB962C8B-B14F-4D97-AF65-F5344CB8AC3E}">
        <p14:creationId xmlns:p14="http://schemas.microsoft.com/office/powerpoint/2010/main" val="2627197301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12831147-252B-64CB-57EE-036D9075D6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9275" y="1601197"/>
            <a:ext cx="9271000" cy="456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/>
              <a:t>SET</a:t>
            </a:r>
            <a:endParaRPr lang="zh-CN" altLang="en-US" noProof="1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5F7BBF7A-C18A-FD4B-CBCB-AC5963ED256E}"/>
              </a:ext>
            </a:extLst>
          </p:cNvPr>
          <p:cNvGrpSpPr/>
          <p:nvPr/>
        </p:nvGrpSpPr>
        <p:grpSpPr>
          <a:xfrm>
            <a:off x="815975" y="1513885"/>
            <a:ext cx="1003300" cy="722312"/>
            <a:chOff x="877888" y="1586140"/>
            <a:chExt cx="1003300" cy="722312"/>
          </a:xfrm>
        </p:grpSpPr>
        <p:sp>
          <p:nvSpPr>
            <p:cNvPr id="14" name="íṩľíḍè-Freeform: Shape 9">
              <a:extLst>
                <a:ext uri="{FF2B5EF4-FFF2-40B4-BE49-F238E27FC236}">
                  <a16:creationId xmlns:a16="http://schemas.microsoft.com/office/drawing/2014/main" id="{5119E47B-17F2-266B-F632-A2D0CF1DE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íṩľíḍè-Oval 10">
              <a:extLst>
                <a:ext uri="{FF2B5EF4-FFF2-40B4-BE49-F238E27FC236}">
                  <a16:creationId xmlns:a16="http://schemas.microsoft.com/office/drawing/2014/main" id="{6CC6A768-9FE9-8D09-53C5-B4C06BD3035D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5</a:t>
              </a:r>
            </a:p>
          </p:txBody>
        </p:sp>
      </p:grpSp>
      <p:sp>
        <p:nvSpPr>
          <p:cNvPr id="6" name="文本框 41">
            <a:extLst>
              <a:ext uri="{FF2B5EF4-FFF2-40B4-BE49-F238E27FC236}">
                <a16:creationId xmlns:a16="http://schemas.microsoft.com/office/drawing/2014/main" id="{8A1DF82D-5507-EA5D-5315-89F0D30A34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6458" y="2280931"/>
            <a:ext cx="10291658" cy="78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SET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类型用于存储“多选项”形式的数据，如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tb_demo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表中的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hobby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字段。选项值列表最多可以包含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64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个成员，每个插入值都必须从创建表时指定的选项值列表中选择。其语法形式如下：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176EE08-EB33-8B8B-DCA3-DCA0D992B052}"/>
              </a:ext>
            </a:extLst>
          </p:cNvPr>
          <p:cNvSpPr/>
          <p:nvPr/>
        </p:nvSpPr>
        <p:spPr>
          <a:xfrm>
            <a:off x="1029769" y="3153666"/>
            <a:ext cx="10052154" cy="739650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8" name="文本框 38">
            <a:extLst>
              <a:ext uri="{FF2B5EF4-FFF2-40B4-BE49-F238E27FC236}">
                <a16:creationId xmlns:a16="http://schemas.microsoft.com/office/drawing/2014/main" id="{21033AF7-694A-CD8A-4642-EE725994A7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7665" y="3314798"/>
            <a:ext cx="6968444" cy="381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col_name SET(‘value1’,’value2’,……,’valuen’)</a:t>
            </a:r>
          </a:p>
        </p:txBody>
      </p:sp>
      <p:sp>
        <p:nvSpPr>
          <p:cNvPr id="9" name="文本框 41">
            <a:extLst>
              <a:ext uri="{FF2B5EF4-FFF2-40B4-BE49-F238E27FC236}">
                <a16:creationId xmlns:a16="http://schemas.microsoft.com/office/drawing/2014/main" id="{7D39A6A9-6671-DD91-6D13-61D826BB23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6288" y="4532806"/>
            <a:ext cx="9799649" cy="417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定义的选项值不能重复。</a:t>
            </a:r>
          </a:p>
        </p:txBody>
      </p:sp>
      <p:sp>
        <p:nvSpPr>
          <p:cNvPr id="10" name="文本框 41">
            <a:extLst>
              <a:ext uri="{FF2B5EF4-FFF2-40B4-BE49-F238E27FC236}">
                <a16:creationId xmlns:a16="http://schemas.microsoft.com/office/drawing/2014/main" id="{3FC18F12-A4E2-E1FF-3E75-8E9883FA2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9392" y="5058446"/>
            <a:ext cx="9799649" cy="417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选项值必须是字符串文字。</a:t>
            </a:r>
          </a:p>
        </p:txBody>
      </p:sp>
      <p:sp>
        <p:nvSpPr>
          <p:cNvPr id="11" name="文本框 41">
            <a:extLst>
              <a:ext uri="{FF2B5EF4-FFF2-40B4-BE49-F238E27FC236}">
                <a16:creationId xmlns:a16="http://schemas.microsoft.com/office/drawing/2014/main" id="{E92DDF7E-08F4-03D5-995A-D5CF958D4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3165" y="5574755"/>
            <a:ext cx="9799649" cy="417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插入值中如果有重复值，则只取其中一个。</a:t>
            </a:r>
          </a:p>
        </p:txBody>
      </p:sp>
      <p:sp>
        <p:nvSpPr>
          <p:cNvPr id="12" name="文本框 41">
            <a:extLst>
              <a:ext uri="{FF2B5EF4-FFF2-40B4-BE49-F238E27FC236}">
                <a16:creationId xmlns:a16="http://schemas.microsoft.com/office/drawing/2014/main" id="{CCAF2B13-61FA-DA48-F74D-8FC318A2C2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8893" y="4010270"/>
            <a:ext cx="10291658" cy="417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使用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SET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类型时应注意以下几点：</a:t>
            </a:r>
          </a:p>
        </p:txBody>
      </p:sp>
      <p:sp>
        <p:nvSpPr>
          <p:cNvPr id="13" name="文本框 41">
            <a:extLst>
              <a:ext uri="{FF2B5EF4-FFF2-40B4-BE49-F238E27FC236}">
                <a16:creationId xmlns:a16="http://schemas.microsoft.com/office/drawing/2014/main" id="{4FD4497A-F727-BC14-4C32-2E3CD044DC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6269" y="6072402"/>
            <a:ext cx="9799649" cy="417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插入值的顺序会按照选项值的顺序自动排列。</a:t>
            </a:r>
          </a:p>
        </p:txBody>
      </p:sp>
    </p:spTree>
    <p:extLst>
      <p:ext uri="{BB962C8B-B14F-4D97-AF65-F5344CB8AC3E}">
        <p14:creationId xmlns:p14="http://schemas.microsoft.com/office/powerpoint/2010/main" val="459362667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80FA1CA3-ABA1-8692-3B77-1183DC8BD3FA}"/>
              </a:ext>
            </a:extLst>
          </p:cNvPr>
          <p:cNvGrpSpPr/>
          <p:nvPr/>
        </p:nvGrpSpPr>
        <p:grpSpPr>
          <a:xfrm>
            <a:off x="796131" y="1476602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61A0F88F-A57A-6543-D262-B338908B5B3E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1" name="圆角矩形 18">
              <a:extLst>
                <a:ext uri="{FF2B5EF4-FFF2-40B4-BE49-F238E27FC236}">
                  <a16:creationId xmlns:a16="http://schemas.microsoft.com/office/drawing/2014/main" id="{C76D3BA1-4650-B095-9226-88BE2E31A91A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5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5" name="文本框 36">
            <a:extLst>
              <a:ext uri="{FF2B5EF4-FFF2-40B4-BE49-F238E27FC236}">
                <a16:creationId xmlns:a16="http://schemas.microsoft.com/office/drawing/2014/main" id="{DDAAB5B3-5130-DEB5-650D-5C444C3292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6119" y="1593442"/>
            <a:ext cx="77785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数据类型</a:t>
            </a:r>
            <a:r>
              <a:rPr lang="en-US" altLang="zh-CN"/>
              <a:t>SET</a:t>
            </a:r>
            <a:r>
              <a:rPr lang="zh-CN" altLang="en-US"/>
              <a:t>的使用方法。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5DE993D-06FC-4A22-F035-7865AA5D3276}"/>
              </a:ext>
            </a:extLst>
          </p:cNvPr>
          <p:cNvSpPr/>
          <p:nvPr/>
        </p:nvSpPr>
        <p:spPr>
          <a:xfrm>
            <a:off x="965637" y="2418125"/>
            <a:ext cx="9871788" cy="1243368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7" name="文本框 38">
            <a:extLst>
              <a:ext uri="{FF2B5EF4-FFF2-40B4-BE49-F238E27FC236}">
                <a16:creationId xmlns:a16="http://schemas.microsoft.com/office/drawing/2014/main" id="{33D891C5-D662-387D-4963-67E15C3613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3534" y="2502104"/>
            <a:ext cx="696844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mysql&gt; INSERT INTO tb_demo(hobby)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 VALUES('basketball'),('volleyball,football'),('football,football,basketball');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Query OK, 3 rows affected (0.05 sec)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Records: 3  Duplicates: 0  Warnings: 0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D41462B-F880-CCFF-0497-9C9A1AD74381}"/>
              </a:ext>
            </a:extLst>
          </p:cNvPr>
          <p:cNvSpPr/>
          <p:nvPr/>
        </p:nvSpPr>
        <p:spPr>
          <a:xfrm>
            <a:off x="959410" y="3886195"/>
            <a:ext cx="9871788" cy="2574485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9" name="文本框 38">
            <a:extLst>
              <a:ext uri="{FF2B5EF4-FFF2-40B4-BE49-F238E27FC236}">
                <a16:creationId xmlns:a16="http://schemas.microsoft.com/office/drawing/2014/main" id="{182D5068-35A4-6737-DF95-30C7A56BE3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7307" y="3979506"/>
            <a:ext cx="6968444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mysql&gt; select hobby from tb_demo;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+--------------------------------------+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hobby                	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+--------------------------------------+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basketball	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football,volleyball	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football,basketball	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+--------------------------------------+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3 rows in set (0.00 sec)</a:t>
            </a:r>
          </a:p>
        </p:txBody>
      </p:sp>
    </p:spTree>
    <p:extLst>
      <p:ext uri="{BB962C8B-B14F-4D97-AF65-F5344CB8AC3E}">
        <p14:creationId xmlns:p14="http://schemas.microsoft.com/office/powerpoint/2010/main" val="2336307802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41">
            <a:extLst>
              <a:ext uri="{FF2B5EF4-FFF2-40B4-BE49-F238E27FC236}">
                <a16:creationId xmlns:a16="http://schemas.microsoft.com/office/drawing/2014/main" id="{7F9D7F76-B2C5-F4AE-859A-51BAA4B71C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3570" y="1983064"/>
            <a:ext cx="10356981" cy="41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从</a:t>
            </a:r>
            <a:r>
              <a:rPr lang="en-US" altLang="zh-CN"/>
              <a:t>MySQL 5.7.8</a:t>
            </a:r>
            <a:r>
              <a:rPr lang="zh-CN" altLang="en-US"/>
              <a:t>版本开始，</a:t>
            </a:r>
            <a:r>
              <a:rPr lang="en-US" altLang="zh-CN"/>
              <a:t>MySQL</a:t>
            </a:r>
            <a:r>
              <a:rPr lang="zh-CN" altLang="en-US"/>
              <a:t>新增了一种数据类型：</a:t>
            </a:r>
            <a:r>
              <a:rPr lang="en-US" altLang="zh-CN">
                <a:solidFill>
                  <a:srgbClr val="FF0000"/>
                </a:solidFill>
              </a:rPr>
              <a:t>JSON</a:t>
            </a:r>
            <a:r>
              <a:rPr lang="zh-CN" altLang="en-US"/>
              <a:t>，用于存储</a:t>
            </a:r>
            <a:r>
              <a:rPr lang="en-US" altLang="zh-CN"/>
              <a:t>JSON</a:t>
            </a:r>
            <a:r>
              <a:rPr lang="zh-CN" altLang="en-US"/>
              <a:t>数据。</a:t>
            </a:r>
          </a:p>
        </p:txBody>
      </p:sp>
      <p:sp>
        <p:nvSpPr>
          <p:cNvPr id="5" name="文本框 41">
            <a:extLst>
              <a:ext uri="{FF2B5EF4-FFF2-40B4-BE49-F238E27FC236}">
                <a16:creationId xmlns:a16="http://schemas.microsoft.com/office/drawing/2014/main" id="{1BB14EBF-D1D0-A24B-5330-8FD5A03782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6674" y="2415394"/>
            <a:ext cx="10356981" cy="41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en-US" altLang="zh-CN"/>
              <a:t>JSON</a:t>
            </a:r>
            <a:r>
              <a:rPr lang="zh-CN" altLang="en-US"/>
              <a:t>类型字段的插入值可分为</a:t>
            </a:r>
            <a:r>
              <a:rPr lang="zh-CN" altLang="en-US">
                <a:solidFill>
                  <a:srgbClr val="FF0000"/>
                </a:solidFill>
              </a:rPr>
              <a:t>数组</a:t>
            </a:r>
            <a:r>
              <a:rPr lang="zh-CN" altLang="en-US"/>
              <a:t>和</a:t>
            </a:r>
            <a:r>
              <a:rPr lang="zh-CN" altLang="en-US">
                <a:solidFill>
                  <a:srgbClr val="FF0000"/>
                </a:solidFill>
              </a:rPr>
              <a:t>对象</a:t>
            </a:r>
            <a:r>
              <a:rPr lang="zh-CN" altLang="en-US"/>
              <a:t>。</a:t>
            </a:r>
          </a:p>
        </p:txBody>
      </p:sp>
      <p:sp>
        <p:nvSpPr>
          <p:cNvPr id="6" name="文本框 41">
            <a:extLst>
              <a:ext uri="{FF2B5EF4-FFF2-40B4-BE49-F238E27FC236}">
                <a16:creationId xmlns:a16="http://schemas.microsoft.com/office/drawing/2014/main" id="{99B4792E-4B4C-3ACB-B9D7-7A721F33CF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9778" y="2838393"/>
            <a:ext cx="10356981" cy="41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en-US" altLang="zh-CN"/>
              <a:t>JSON</a:t>
            </a:r>
            <a:r>
              <a:rPr lang="zh-CN" altLang="en-US"/>
              <a:t>数组是一个由逗号分隔并包含在括号“</a:t>
            </a:r>
            <a:r>
              <a:rPr lang="en-US" altLang="zh-CN"/>
              <a:t>[]”</a:t>
            </a:r>
            <a:r>
              <a:rPr lang="zh-CN" altLang="en-US"/>
              <a:t>中的值列表，例如：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151E1BA-FF3B-E3FD-E974-B6A6E6B5B379}"/>
              </a:ext>
            </a:extLst>
          </p:cNvPr>
          <p:cNvSpPr/>
          <p:nvPr/>
        </p:nvSpPr>
        <p:spPr>
          <a:xfrm>
            <a:off x="1002193" y="3357129"/>
            <a:ext cx="10052154" cy="542327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8" name="文本框 38">
            <a:extLst>
              <a:ext uri="{FF2B5EF4-FFF2-40B4-BE49-F238E27FC236}">
                <a16:creationId xmlns:a16="http://schemas.microsoft.com/office/drawing/2014/main" id="{7BD75C7B-CAB1-4E8A-35BD-139EF4DA9B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0089" y="3434282"/>
            <a:ext cx="6968444" cy="381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["abc", 10, null, true, false]</a:t>
            </a:r>
          </a:p>
        </p:txBody>
      </p:sp>
      <p:sp>
        <p:nvSpPr>
          <p:cNvPr id="9" name="文本框 41">
            <a:extLst>
              <a:ext uri="{FF2B5EF4-FFF2-40B4-BE49-F238E27FC236}">
                <a16:creationId xmlns:a16="http://schemas.microsoft.com/office/drawing/2014/main" id="{55CA07CD-BE27-ED83-B77E-39BBA0B922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3551" y="3951886"/>
            <a:ext cx="10356981" cy="41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en-US" altLang="zh-CN"/>
              <a:t>JSON</a:t>
            </a:r>
            <a:r>
              <a:rPr lang="zh-CN" altLang="en-US"/>
              <a:t>对象是一组键值，由逗号分隔，包含在括号“</a:t>
            </a:r>
            <a:r>
              <a:rPr lang="en-US" altLang="zh-CN"/>
              <a:t>{}”</a:t>
            </a:r>
            <a:r>
              <a:rPr lang="zh-CN" altLang="en-US"/>
              <a:t>中，例如：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5F287D6-AA02-C42A-3E3E-78C345615E43}"/>
              </a:ext>
            </a:extLst>
          </p:cNvPr>
          <p:cNvSpPr/>
          <p:nvPr/>
        </p:nvSpPr>
        <p:spPr>
          <a:xfrm>
            <a:off x="995966" y="4470622"/>
            <a:ext cx="10052154" cy="542327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1" name="文本框 38">
            <a:extLst>
              <a:ext uri="{FF2B5EF4-FFF2-40B4-BE49-F238E27FC236}">
                <a16:creationId xmlns:a16="http://schemas.microsoft.com/office/drawing/2014/main" id="{1402B55D-7078-128A-C4F4-4EC92693F2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3862" y="4547775"/>
            <a:ext cx="6968444" cy="381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{"k1": "value", "k2": 10}</a:t>
            </a:r>
          </a:p>
        </p:txBody>
      </p:sp>
      <p:sp>
        <p:nvSpPr>
          <p:cNvPr id="12" name="文本框 41">
            <a:extLst>
              <a:ext uri="{FF2B5EF4-FFF2-40B4-BE49-F238E27FC236}">
                <a16:creationId xmlns:a16="http://schemas.microsoft.com/office/drawing/2014/main" id="{EAF3ECC1-32D4-C771-37DB-FF5867D063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6655" y="5084041"/>
            <a:ext cx="10356981" cy="41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而且</a:t>
            </a:r>
            <a:r>
              <a:rPr lang="en-US" altLang="zh-CN"/>
              <a:t>JSON</a:t>
            </a:r>
            <a:r>
              <a:rPr lang="zh-CN" altLang="en-US"/>
              <a:t>数组和</a:t>
            </a:r>
            <a:r>
              <a:rPr lang="en-US" altLang="zh-CN"/>
              <a:t>JSON</a:t>
            </a:r>
            <a:r>
              <a:rPr lang="zh-CN" altLang="en-US"/>
              <a:t>对象允许嵌套，例如：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46A8267-F60D-F29B-FF47-DA0FD4AAC7AD}"/>
              </a:ext>
            </a:extLst>
          </p:cNvPr>
          <p:cNvSpPr/>
          <p:nvPr/>
        </p:nvSpPr>
        <p:spPr>
          <a:xfrm>
            <a:off x="999070" y="5602777"/>
            <a:ext cx="10052154" cy="693237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4" name="文本框 38">
            <a:extLst>
              <a:ext uri="{FF2B5EF4-FFF2-40B4-BE49-F238E27FC236}">
                <a16:creationId xmlns:a16="http://schemas.microsoft.com/office/drawing/2014/main" id="{9AB19897-B122-1CAE-FF41-C7F43FA506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6966" y="5595951"/>
            <a:ext cx="6968444" cy="7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[99, {"id": "HK500", "cost": 75.99}, ["hot", "cold"]]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{"k1": "value", "k2": [10, 20]}</a:t>
            </a:r>
          </a:p>
        </p:txBody>
      </p:sp>
    </p:spTree>
    <p:extLst>
      <p:ext uri="{BB962C8B-B14F-4D97-AF65-F5344CB8AC3E}">
        <p14:creationId xmlns:p14="http://schemas.microsoft.com/office/powerpoint/2010/main" val="3112642064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28ABCE92-6F48-4345-0C52-23A06A38C5BC}"/>
              </a:ext>
            </a:extLst>
          </p:cNvPr>
          <p:cNvGrpSpPr/>
          <p:nvPr/>
        </p:nvGrpSpPr>
        <p:grpSpPr>
          <a:xfrm>
            <a:off x="724676" y="1733205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24007D0A-9757-D20C-F11D-37F63CC2BEDC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0" name="圆角矩形 18">
              <a:extLst>
                <a:ext uri="{FF2B5EF4-FFF2-40B4-BE49-F238E27FC236}">
                  <a16:creationId xmlns:a16="http://schemas.microsoft.com/office/drawing/2014/main" id="{3B1FB21C-80C2-D3B1-C6F3-13B352DC924B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实例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6】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5" name="文本框 36">
            <a:extLst>
              <a:ext uri="{FF2B5EF4-FFF2-40B4-BE49-F238E27FC236}">
                <a16:creationId xmlns:a16="http://schemas.microsoft.com/office/drawing/2014/main" id="{A0E1D61A-2BB5-E941-90A4-53C3EC3006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4664" y="1850045"/>
            <a:ext cx="77785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数据类型</a:t>
            </a:r>
            <a:r>
              <a:rPr lang="en-US" altLang="zh-CN"/>
              <a:t>JSON</a:t>
            </a:r>
            <a:r>
              <a:rPr lang="zh-CN" altLang="en-US"/>
              <a:t>的使用方法。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AD70069-472D-1268-3BFB-0B3A31A9F546}"/>
              </a:ext>
            </a:extLst>
          </p:cNvPr>
          <p:cNvSpPr/>
          <p:nvPr/>
        </p:nvSpPr>
        <p:spPr>
          <a:xfrm>
            <a:off x="887955" y="3629593"/>
            <a:ext cx="9871788" cy="2574485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7" name="文本框 38">
            <a:extLst>
              <a:ext uri="{FF2B5EF4-FFF2-40B4-BE49-F238E27FC236}">
                <a16:creationId xmlns:a16="http://schemas.microsoft.com/office/drawing/2014/main" id="{397CF3D4-1A0E-EDC7-663B-3F5A30D02E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3382" y="3778890"/>
            <a:ext cx="9221748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1600">
                <a:solidFill>
                  <a:srgbClr val="FF0000"/>
                </a:solidFill>
              </a:rPr>
              <a:t>mysql&gt; INSERT INTO tb_demo(address) VALUES(' {"province":"</a:t>
            </a:r>
            <a:r>
              <a:rPr lang="zh-CN" altLang="en-US" sz="1600">
                <a:solidFill>
                  <a:srgbClr val="FF0000"/>
                </a:solidFill>
              </a:rPr>
              <a:t>河北省</a:t>
            </a:r>
            <a:r>
              <a:rPr lang="en-US" altLang="zh-CN" sz="1600">
                <a:solidFill>
                  <a:srgbClr val="FF0000"/>
                </a:solidFill>
              </a:rPr>
              <a:t>","city":"</a:t>
            </a:r>
            <a:r>
              <a:rPr lang="zh-CN" altLang="en-US" sz="1600">
                <a:solidFill>
                  <a:srgbClr val="FF0000"/>
                </a:solidFill>
              </a:rPr>
              <a:t>石家庄市</a:t>
            </a:r>
            <a:r>
              <a:rPr lang="en-US" altLang="zh-CN" sz="1600">
                <a:solidFill>
                  <a:srgbClr val="FF0000"/>
                </a:solidFill>
              </a:rPr>
              <a:t>"}');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1600">
                <a:solidFill>
                  <a:srgbClr val="FF0000"/>
                </a:solidFill>
              </a:rPr>
              <a:t>Query OK, 1 row affected (0.04 sec)</a:t>
            </a:r>
          </a:p>
          <a:p>
            <a:pPr eaLnBrk="1" hangingPunct="1">
              <a:lnSpc>
                <a:spcPct val="150000"/>
              </a:lnSpc>
            </a:pPr>
            <a:endParaRPr lang="en-US" altLang="zh-CN" sz="1600">
              <a:solidFill>
                <a:srgbClr val="FF0000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1600">
                <a:solidFill>
                  <a:srgbClr val="FF0000"/>
                </a:solidFill>
              </a:rPr>
              <a:t>mysql&gt; INSERT INTO tb_demo(address) VALUES('[1,2,');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1600">
                <a:solidFill>
                  <a:srgbClr val="FF0000"/>
                </a:solidFill>
              </a:rPr>
              <a:t>ERROR 3140 (22032): Invalid JSON text: "Invalid value." at position 5 in value for column 'tb_demo.address'.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E80F60E-6392-0E58-F2CA-1AB9DA39A7DA}"/>
              </a:ext>
            </a:extLst>
          </p:cNvPr>
          <p:cNvSpPr/>
          <p:nvPr/>
        </p:nvSpPr>
        <p:spPr>
          <a:xfrm>
            <a:off x="614267" y="2479823"/>
            <a:ext cx="10963466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       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tb_demo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表中，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address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字段的数据类型为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JSON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，此处向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address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字段分别插入数据’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{"province":"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河北省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","city":"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石家庄市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"}’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和’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[1,2,’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。如果插入值是有效的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JSON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值，则会将值插入到列中，否则会插入失败，如下所示：</a:t>
            </a:r>
          </a:p>
        </p:txBody>
      </p:sp>
    </p:spTree>
    <p:extLst>
      <p:ext uri="{BB962C8B-B14F-4D97-AF65-F5344CB8AC3E}">
        <p14:creationId xmlns:p14="http://schemas.microsoft.com/office/powerpoint/2010/main" val="200065595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276286-1B44-A26E-DE8A-A1F4CBDDA8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821D221B-AEFB-3180-E3E4-45D034AC8E3B}"/>
              </a:ext>
            </a:extLst>
          </p:cNvPr>
          <p:cNvGrpSpPr/>
          <p:nvPr/>
        </p:nvGrpSpPr>
        <p:grpSpPr>
          <a:xfrm>
            <a:off x="670768" y="1176028"/>
            <a:ext cx="10850465" cy="1091395"/>
            <a:chOff x="812799" y="1527799"/>
            <a:chExt cx="10850465" cy="1658269"/>
          </a:xfrm>
        </p:grpSpPr>
        <p:sp>
          <p:nvSpPr>
            <p:cNvPr id="5" name="íṩľíḍè-圆角矩形 61">
              <a:extLst>
                <a:ext uri="{FF2B5EF4-FFF2-40B4-BE49-F238E27FC236}">
                  <a16:creationId xmlns:a16="http://schemas.microsoft.com/office/drawing/2014/main" id="{BB13408D-4B69-4E65-9DAA-53E493B77C80}"/>
                </a:ext>
              </a:extLst>
            </p:cNvPr>
            <p:cNvSpPr/>
            <p:nvPr/>
          </p:nvSpPr>
          <p:spPr>
            <a:xfrm>
              <a:off x="812799" y="1527799"/>
              <a:ext cx="10850465" cy="1658269"/>
            </a:xfrm>
            <a:prstGeom prst="roundRect">
              <a:avLst>
                <a:gd name="adj" fmla="val 3485"/>
              </a:avLst>
            </a:prstGeom>
            <a:solidFill>
              <a:schemeClr val="accent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6" name="íṩľíḍè-圆角矩形 61">
              <a:extLst>
                <a:ext uri="{FF2B5EF4-FFF2-40B4-BE49-F238E27FC236}">
                  <a16:creationId xmlns:a16="http://schemas.microsoft.com/office/drawing/2014/main" id="{74C72BB0-C9AA-38CC-986A-91865578DC0C}"/>
                </a:ext>
              </a:extLst>
            </p:cNvPr>
            <p:cNvSpPr/>
            <p:nvPr/>
          </p:nvSpPr>
          <p:spPr>
            <a:xfrm>
              <a:off x="906109" y="1591314"/>
              <a:ext cx="10650298" cy="1527325"/>
            </a:xfrm>
            <a:prstGeom prst="roundRect">
              <a:avLst>
                <a:gd name="adj" fmla="val 348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</p:grpSp>
      <p:sp>
        <p:nvSpPr>
          <p:cNvPr id="7" name="文本框 41">
            <a:extLst>
              <a:ext uri="{FF2B5EF4-FFF2-40B4-BE49-F238E27FC236}">
                <a16:creationId xmlns:a16="http://schemas.microsoft.com/office/drawing/2014/main" id="{DFB3CD27-E3A2-728B-6CEA-77C0FA20EE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1234" y="1319680"/>
            <a:ext cx="10356981" cy="810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存储引擎是</a:t>
            </a:r>
            <a:r>
              <a:rPr lang="en-US" altLang="zh-CN"/>
              <a:t>MySQL</a:t>
            </a:r>
            <a:r>
              <a:rPr lang="zh-CN" altLang="en-US"/>
              <a:t>体系结构的重要组成部分，作用是指定表的</a:t>
            </a:r>
            <a:r>
              <a:rPr lang="zh-CN" altLang="en-US">
                <a:solidFill>
                  <a:srgbClr val="FF0000"/>
                </a:solidFill>
              </a:rPr>
              <a:t>类型</a:t>
            </a:r>
            <a:r>
              <a:rPr lang="zh-CN" altLang="en-US"/>
              <a:t>，规定表如何存储和索引数据、是否支持事务等。</a:t>
            </a:r>
          </a:p>
        </p:txBody>
      </p:sp>
      <p:sp>
        <p:nvSpPr>
          <p:cNvPr id="9" name="文本框 3">
            <a:extLst>
              <a:ext uri="{FF2B5EF4-FFF2-40B4-BE49-F238E27FC236}">
                <a16:creationId xmlns:a16="http://schemas.microsoft.com/office/drawing/2014/main" id="{7AAF9BB1-43F9-535D-BF75-D6D2D091BA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9363" y="2427159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/>
              <a:t>MySQL</a:t>
            </a:r>
            <a:r>
              <a:rPr lang="zh-CN" altLang="en-US"/>
              <a:t>支持的存储引擎</a:t>
            </a:r>
            <a:endParaRPr lang="zh-CN" altLang="en-US" noProof="1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9BD410E-76BC-D2FE-F342-25C2DC191E5C}"/>
              </a:ext>
            </a:extLst>
          </p:cNvPr>
          <p:cNvGrpSpPr/>
          <p:nvPr/>
        </p:nvGrpSpPr>
        <p:grpSpPr>
          <a:xfrm>
            <a:off x="826063" y="2339847"/>
            <a:ext cx="1003300" cy="722312"/>
            <a:chOff x="877888" y="1586140"/>
            <a:chExt cx="1003300" cy="722312"/>
          </a:xfrm>
        </p:grpSpPr>
        <p:sp>
          <p:nvSpPr>
            <p:cNvPr id="11" name="íṩľíḍè-Freeform: Shape 9">
              <a:extLst>
                <a:ext uri="{FF2B5EF4-FFF2-40B4-BE49-F238E27FC236}">
                  <a16:creationId xmlns:a16="http://schemas.microsoft.com/office/drawing/2014/main" id="{EF717C49-3752-9CA1-7ECA-B801FE2C69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íṩľíḍè-Oval 10">
              <a:extLst>
                <a:ext uri="{FF2B5EF4-FFF2-40B4-BE49-F238E27FC236}">
                  <a16:creationId xmlns:a16="http://schemas.microsoft.com/office/drawing/2014/main" id="{D3747FE9-3236-30CB-453A-0AE6F957C9BA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1</a:t>
              </a:r>
            </a:p>
          </p:txBody>
        </p:sp>
      </p:grpSp>
      <p:sp>
        <p:nvSpPr>
          <p:cNvPr id="13" name="文本框 41">
            <a:extLst>
              <a:ext uri="{FF2B5EF4-FFF2-40B4-BE49-F238E27FC236}">
                <a16:creationId xmlns:a16="http://schemas.microsoft.com/office/drawing/2014/main" id="{D9E44595-51C6-BBDB-CA04-BFBCAF40FF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6546" y="3043638"/>
            <a:ext cx="10291658" cy="634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200"/>
              </a:lnSpc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MySQL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支持的存储引擎包括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InnoDB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MRG_MYISAM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MEMORY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BLACKHOLE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MyISAM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CSV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ARCHIVE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PERFORMANCE_SCHEMA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FEDERATED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，可以在登录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MySQL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后执行以下命令查看：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9420370C-23FE-566A-26D4-3F2746A7F1BC}"/>
              </a:ext>
            </a:extLst>
          </p:cNvPr>
          <p:cNvSpPr/>
          <p:nvPr/>
        </p:nvSpPr>
        <p:spPr>
          <a:xfrm>
            <a:off x="955881" y="3697543"/>
            <a:ext cx="9871788" cy="2417722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5" name="文本框 38">
            <a:extLst>
              <a:ext uri="{FF2B5EF4-FFF2-40B4-BE49-F238E27FC236}">
                <a16:creationId xmlns:a16="http://schemas.microsoft.com/office/drawing/2014/main" id="{9F6E2E73-C7DD-19BE-01F8-B0AC8EA4A5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3778" y="3686505"/>
            <a:ext cx="6968444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 dirty="0" err="1">
                <a:solidFill>
                  <a:srgbClr val="FF0000"/>
                </a:solidFill>
              </a:rPr>
              <a:t>mysql</a:t>
            </a:r>
            <a:r>
              <a:rPr lang="en-US" altLang="zh-CN" sz="1400" dirty="0">
                <a:solidFill>
                  <a:srgbClr val="FF0000"/>
                </a:solidFill>
              </a:rPr>
              <a:t>&gt; SHOW ENGINES \G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*************************** 1. row ***************************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      Engine: </a:t>
            </a:r>
            <a:r>
              <a:rPr lang="en-US" altLang="zh-CN" sz="1400" dirty="0" err="1">
                <a:solidFill>
                  <a:srgbClr val="FF0000"/>
                </a:solidFill>
              </a:rPr>
              <a:t>InnoDB</a:t>
            </a:r>
            <a:endParaRPr lang="en-US" altLang="zh-CN" sz="1400" dirty="0">
              <a:solidFill>
                <a:srgbClr val="FF0000"/>
              </a:solidFill>
            </a:endParaRP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     Support: DEFAULT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    Comment: Supports transactions, row-level locking, and foreign keys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  Transactions: YES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         XA: YES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   </a:t>
            </a:r>
            <a:r>
              <a:rPr lang="en-US" altLang="zh-CN" sz="1400" dirty="0" err="1">
                <a:solidFill>
                  <a:srgbClr val="FF0000"/>
                </a:solidFill>
              </a:rPr>
              <a:t>Savepoints</a:t>
            </a:r>
            <a:r>
              <a:rPr lang="en-US" altLang="zh-CN" sz="1400" dirty="0">
                <a:solidFill>
                  <a:srgbClr val="FF0000"/>
                </a:solidFill>
              </a:rPr>
              <a:t>: YES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*************************** 2. row ***************************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      Engine: MRG_MYISAM</a:t>
            </a:r>
          </a:p>
          <a:p>
            <a:pPr eaLnBrk="1" hangingPunct="1"/>
            <a:r>
              <a:rPr lang="zh-CN" altLang="en-US" sz="1400" dirty="0">
                <a:solidFill>
                  <a:srgbClr val="FF0000"/>
                </a:solidFill>
              </a:rPr>
              <a:t>      省略部分</a:t>
            </a:r>
            <a:r>
              <a:rPr lang="en-US" altLang="zh-CN" sz="1400" dirty="0">
                <a:solidFill>
                  <a:srgbClr val="FF0000"/>
                </a:solidFill>
              </a:rPr>
              <a:t>……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8E8A90B-2A6F-07CA-510A-533D5F3A1C78}"/>
              </a:ext>
            </a:extLst>
          </p:cNvPr>
          <p:cNvGrpSpPr/>
          <p:nvPr/>
        </p:nvGrpSpPr>
        <p:grpSpPr>
          <a:xfrm>
            <a:off x="900940" y="6148822"/>
            <a:ext cx="9908073" cy="633288"/>
            <a:chOff x="812800" y="4424635"/>
            <a:chExt cx="10580688" cy="1800000"/>
          </a:xfrm>
        </p:grpSpPr>
        <p:sp>
          <p:nvSpPr>
            <p:cNvPr id="17" name="圆角矩形 17">
              <a:extLst>
                <a:ext uri="{FF2B5EF4-FFF2-40B4-BE49-F238E27FC236}">
                  <a16:creationId xmlns:a16="http://schemas.microsoft.com/office/drawing/2014/main" id="{345CA027-A866-2C41-32FB-B48A78D469DC}"/>
                </a:ext>
              </a:extLst>
            </p:cNvPr>
            <p:cNvSpPr/>
            <p:nvPr/>
          </p:nvSpPr>
          <p:spPr>
            <a:xfrm>
              <a:off x="1506538" y="4433966"/>
              <a:ext cx="9886950" cy="1787525"/>
            </a:xfrm>
            <a:prstGeom prst="roundRect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FFFFFF"/>
                  </a:solidFill>
                  <a:sym typeface="Arial" pitchFamily="34" charset="0"/>
                </a:rPr>
                <a:t> </a:t>
              </a: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332DD4B5-0CE2-0891-C955-AB38664C800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2800" y="4424635"/>
              <a:ext cx="1927225" cy="1800000"/>
              <a:chOff x="1350" y="2421"/>
              <a:chExt cx="3035" cy="3606"/>
            </a:xfrm>
          </p:grpSpPr>
          <p:sp>
            <p:nvSpPr>
              <p:cNvPr id="19" name="Flowchart: Off-page Connector 32">
                <a:extLst>
                  <a:ext uri="{FF2B5EF4-FFF2-40B4-BE49-F238E27FC236}">
                    <a16:creationId xmlns:a16="http://schemas.microsoft.com/office/drawing/2014/main" id="{4C3E9A8F-E612-6198-36AB-D41577DAFABB}"/>
                  </a:ext>
                </a:extLst>
              </p:cNvPr>
              <p:cNvSpPr/>
              <p:nvPr/>
            </p:nvSpPr>
            <p:spPr>
              <a:xfrm rot="16200000">
                <a:off x="1516" y="3158"/>
                <a:ext cx="3606" cy="2132"/>
              </a:xfrm>
              <a:custGeom>
                <a:avLst/>
                <a:gdLst>
                  <a:gd name="connsiteX0" fmla="*/ 10 w 1538"/>
                  <a:gd name="connsiteY0" fmla="*/ 0 h 2133"/>
                  <a:gd name="connsiteX1" fmla="*/ 1538 w 1538"/>
                  <a:gd name="connsiteY1" fmla="*/ 16 h 2133"/>
                  <a:gd name="connsiteX2" fmla="*/ 1530 w 1538"/>
                  <a:gd name="connsiteY2" fmla="*/ 1485 h 2133"/>
                  <a:gd name="connsiteX3" fmla="*/ 765 w 1538"/>
                  <a:gd name="connsiteY3" fmla="*/ 2133 h 2133"/>
                  <a:gd name="connsiteX4" fmla="*/ 0 w 1538"/>
                  <a:gd name="connsiteY4" fmla="*/ 1485 h 2133"/>
                  <a:gd name="connsiteX5" fmla="*/ 10 w 1538"/>
                  <a:gd name="connsiteY5" fmla="*/ 0 h 2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38" h="2133">
                    <a:moveTo>
                      <a:pt x="10" y="0"/>
                    </a:moveTo>
                    <a:lnTo>
                      <a:pt x="1538" y="16"/>
                    </a:lnTo>
                    <a:lnTo>
                      <a:pt x="1530" y="1485"/>
                    </a:lnTo>
                    <a:lnTo>
                      <a:pt x="765" y="2133"/>
                    </a:lnTo>
                    <a:lnTo>
                      <a:pt x="0" y="148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US" sz="3600" noProof="1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0" name="Round Same Side Corner Rectangle 33">
                <a:extLst>
                  <a:ext uri="{FF2B5EF4-FFF2-40B4-BE49-F238E27FC236}">
                    <a16:creationId xmlns:a16="http://schemas.microsoft.com/office/drawing/2014/main" id="{ED9B5AF0-06EB-C561-E50F-8A671645F49A}"/>
                  </a:ext>
                </a:extLst>
              </p:cNvPr>
              <p:cNvSpPr/>
              <p:nvPr/>
            </p:nvSpPr>
            <p:spPr>
              <a:xfrm rot="16200000">
                <a:off x="724" y="3054"/>
                <a:ext cx="3590" cy="2338"/>
              </a:xfrm>
              <a:prstGeom prst="round2Same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zh-CN" altLang="zh-CN" sz="2800" b="1" noProof="1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提示</a:t>
                </a:r>
              </a:p>
            </p:txBody>
          </p:sp>
        </p:grpSp>
      </p:grpSp>
      <p:sp>
        <p:nvSpPr>
          <p:cNvPr id="21" name="文本框 41">
            <a:extLst>
              <a:ext uri="{FF2B5EF4-FFF2-40B4-BE49-F238E27FC236}">
                <a16:creationId xmlns:a16="http://schemas.microsoft.com/office/drawing/2014/main" id="{236A703A-531D-92DB-291F-8E3A939906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2151" y="6257607"/>
            <a:ext cx="7881938" cy="41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 dirty="0">
                <a:solidFill>
                  <a:schemeClr val="bg1"/>
                </a:solidFill>
              </a:rPr>
              <a:t>上述命令以“</a:t>
            </a:r>
            <a:r>
              <a:rPr lang="en-US" altLang="zh-CN" dirty="0">
                <a:solidFill>
                  <a:schemeClr val="bg1"/>
                </a:solidFill>
              </a:rPr>
              <a:t>\G”</a:t>
            </a:r>
            <a:r>
              <a:rPr lang="zh-CN" altLang="en-US" dirty="0">
                <a:solidFill>
                  <a:schemeClr val="bg1"/>
                </a:solidFill>
              </a:rPr>
              <a:t>结尾，其作用是将查询结果按列显示。</a:t>
            </a:r>
          </a:p>
        </p:txBody>
      </p:sp>
    </p:spTree>
    <p:extLst>
      <p:ext uri="{BB962C8B-B14F-4D97-AF65-F5344CB8AC3E}">
        <p14:creationId xmlns:p14="http://schemas.microsoft.com/office/powerpoint/2010/main" val="2406011993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019C3E2-5DB3-EF0A-5E26-3068420FA8F7}"/>
              </a:ext>
            </a:extLst>
          </p:cNvPr>
          <p:cNvSpPr/>
          <p:nvPr/>
        </p:nvSpPr>
        <p:spPr>
          <a:xfrm>
            <a:off x="3275" y="2155031"/>
            <a:ext cx="12204700" cy="2819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" name="任意多边形 8">
            <a:extLst>
              <a:ext uri="{FF2B5EF4-FFF2-40B4-BE49-F238E27FC236}">
                <a16:creationId xmlns:a16="http://schemas.microsoft.com/office/drawing/2014/main" id="{116B9F2F-5AC4-E541-C698-A0A3D8A43DDE}"/>
              </a:ext>
            </a:extLst>
          </p:cNvPr>
          <p:cNvSpPr/>
          <p:nvPr/>
        </p:nvSpPr>
        <p:spPr>
          <a:xfrm>
            <a:off x="385863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" name="任意多边形 9">
            <a:extLst>
              <a:ext uri="{FF2B5EF4-FFF2-40B4-BE49-F238E27FC236}">
                <a16:creationId xmlns:a16="http://schemas.microsoft.com/office/drawing/2014/main" id="{F3474EB1-D278-1E7E-8DFD-7DCFA60CECD2}"/>
              </a:ext>
            </a:extLst>
          </p:cNvPr>
          <p:cNvSpPr/>
          <p:nvPr/>
        </p:nvSpPr>
        <p:spPr>
          <a:xfrm>
            <a:off x="1062138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" name="任意多边形 10">
            <a:extLst>
              <a:ext uri="{FF2B5EF4-FFF2-40B4-BE49-F238E27FC236}">
                <a16:creationId xmlns:a16="http://schemas.microsoft.com/office/drawing/2014/main" id="{8F1145B9-A2ED-5776-08BA-24EE87AD5DFE}"/>
              </a:ext>
            </a:extLst>
          </p:cNvPr>
          <p:cNvSpPr/>
          <p:nvPr/>
        </p:nvSpPr>
        <p:spPr>
          <a:xfrm>
            <a:off x="1740000" y="1774031"/>
            <a:ext cx="1379538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" name="任意多边形 11">
            <a:extLst>
              <a:ext uri="{FF2B5EF4-FFF2-40B4-BE49-F238E27FC236}">
                <a16:creationId xmlns:a16="http://schemas.microsoft.com/office/drawing/2014/main" id="{926E4771-A774-AAD1-C14A-11013877EA9A}"/>
              </a:ext>
            </a:extLst>
          </p:cNvPr>
          <p:cNvSpPr/>
          <p:nvPr/>
        </p:nvSpPr>
        <p:spPr>
          <a:xfrm>
            <a:off x="2416275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7" name="任意多边形 12">
            <a:extLst>
              <a:ext uri="{FF2B5EF4-FFF2-40B4-BE49-F238E27FC236}">
                <a16:creationId xmlns:a16="http://schemas.microsoft.com/office/drawing/2014/main" id="{388E73DF-0030-5887-65F0-7269D64D6010}"/>
              </a:ext>
            </a:extLst>
          </p:cNvPr>
          <p:cNvSpPr/>
          <p:nvPr/>
        </p:nvSpPr>
        <p:spPr>
          <a:xfrm>
            <a:off x="3094138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8" name="任意多边形 16">
            <a:extLst>
              <a:ext uri="{FF2B5EF4-FFF2-40B4-BE49-F238E27FC236}">
                <a16:creationId xmlns:a16="http://schemas.microsoft.com/office/drawing/2014/main" id="{81D2EC74-3ED3-86D1-DDEE-F2F3207A0ACB}"/>
              </a:ext>
            </a:extLst>
          </p:cNvPr>
          <p:cNvSpPr/>
          <p:nvPr/>
        </p:nvSpPr>
        <p:spPr>
          <a:xfrm>
            <a:off x="-1104800" y="1774031"/>
            <a:ext cx="2193925" cy="3581400"/>
          </a:xfrm>
          <a:custGeom>
            <a:avLst/>
            <a:gdLst>
              <a:gd name="connsiteX0" fmla="*/ 895550 w 2194349"/>
              <a:gd name="connsiteY0" fmla="*/ 0 h 3582188"/>
              <a:gd name="connsiteX1" fmla="*/ 1288446 w 2194349"/>
              <a:gd name="connsiteY1" fmla="*/ 0 h 3582188"/>
              <a:gd name="connsiteX2" fmla="*/ 1380209 w 2194349"/>
              <a:gd name="connsiteY2" fmla="*/ 0 h 3582188"/>
              <a:gd name="connsiteX3" fmla="*/ 1709690 w 2194349"/>
              <a:gd name="connsiteY3" fmla="*/ 0 h 3582188"/>
              <a:gd name="connsiteX4" fmla="*/ 1773105 w 2194349"/>
              <a:gd name="connsiteY4" fmla="*/ 0 h 3582188"/>
              <a:gd name="connsiteX5" fmla="*/ 2194349 w 2194349"/>
              <a:gd name="connsiteY5" fmla="*/ 0 h 3582188"/>
              <a:gd name="connsiteX6" fmla="*/ 1298799 w 2194349"/>
              <a:gd name="connsiteY6" fmla="*/ 3582188 h 3582188"/>
              <a:gd name="connsiteX7" fmla="*/ 877555 w 2194349"/>
              <a:gd name="connsiteY7" fmla="*/ 3582188 h 3582188"/>
              <a:gd name="connsiteX8" fmla="*/ 814140 w 2194349"/>
              <a:gd name="connsiteY8" fmla="*/ 3582188 h 3582188"/>
              <a:gd name="connsiteX9" fmla="*/ 484659 w 2194349"/>
              <a:gd name="connsiteY9" fmla="*/ 3582188 h 3582188"/>
              <a:gd name="connsiteX10" fmla="*/ 392896 w 2194349"/>
              <a:gd name="connsiteY10" fmla="*/ 3582188 h 3582188"/>
              <a:gd name="connsiteX11" fmla="*/ 0 w 2194349"/>
              <a:gd name="connsiteY11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4349" h="3582188">
                <a:moveTo>
                  <a:pt x="895550" y="0"/>
                </a:moveTo>
                <a:lnTo>
                  <a:pt x="1288446" y="0"/>
                </a:lnTo>
                <a:lnTo>
                  <a:pt x="1380209" y="0"/>
                </a:lnTo>
                <a:lnTo>
                  <a:pt x="1709690" y="0"/>
                </a:lnTo>
                <a:lnTo>
                  <a:pt x="1773105" y="0"/>
                </a:lnTo>
                <a:lnTo>
                  <a:pt x="2194349" y="0"/>
                </a:lnTo>
                <a:lnTo>
                  <a:pt x="1298799" y="3582188"/>
                </a:lnTo>
                <a:lnTo>
                  <a:pt x="877555" y="3582188"/>
                </a:lnTo>
                <a:lnTo>
                  <a:pt x="814140" y="3582188"/>
                </a:lnTo>
                <a:lnTo>
                  <a:pt x="484659" y="3582188"/>
                </a:lnTo>
                <a:lnTo>
                  <a:pt x="392896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9" name="任意多边形 20">
            <a:extLst>
              <a:ext uri="{FF2B5EF4-FFF2-40B4-BE49-F238E27FC236}">
                <a16:creationId xmlns:a16="http://schemas.microsoft.com/office/drawing/2014/main" id="{99B803AD-0188-B492-280F-5127CF1B580C}"/>
              </a:ext>
            </a:extLst>
          </p:cNvPr>
          <p:cNvSpPr/>
          <p:nvPr/>
        </p:nvSpPr>
        <p:spPr>
          <a:xfrm>
            <a:off x="114761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0" name="任意多边形 21">
            <a:extLst>
              <a:ext uri="{FF2B5EF4-FFF2-40B4-BE49-F238E27FC236}">
                <a16:creationId xmlns:a16="http://schemas.microsoft.com/office/drawing/2014/main" id="{34B2B396-686E-0A82-0A31-59D9C0A23591}"/>
              </a:ext>
            </a:extLst>
          </p:cNvPr>
          <p:cNvSpPr/>
          <p:nvPr/>
        </p:nvSpPr>
        <p:spPr>
          <a:xfrm>
            <a:off x="113650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1" name="任意多边形 22">
            <a:extLst>
              <a:ext uri="{FF2B5EF4-FFF2-40B4-BE49-F238E27FC236}">
                <a16:creationId xmlns:a16="http://schemas.microsoft.com/office/drawing/2014/main" id="{EECF0EE9-00FA-F864-791C-D4AE8FD8358C}"/>
              </a:ext>
            </a:extLst>
          </p:cNvPr>
          <p:cNvSpPr/>
          <p:nvPr/>
        </p:nvSpPr>
        <p:spPr>
          <a:xfrm>
            <a:off x="112538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2" name="任意多边形 23">
            <a:extLst>
              <a:ext uri="{FF2B5EF4-FFF2-40B4-BE49-F238E27FC236}">
                <a16:creationId xmlns:a16="http://schemas.microsoft.com/office/drawing/2014/main" id="{989F0BD3-3DAB-6A07-A40E-940F8764FD57}"/>
              </a:ext>
            </a:extLst>
          </p:cNvPr>
          <p:cNvSpPr/>
          <p:nvPr/>
        </p:nvSpPr>
        <p:spPr>
          <a:xfrm>
            <a:off x="111411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3" name="任意多边形 24">
            <a:extLst>
              <a:ext uri="{FF2B5EF4-FFF2-40B4-BE49-F238E27FC236}">
                <a16:creationId xmlns:a16="http://schemas.microsoft.com/office/drawing/2014/main" id="{1B2377FB-C0CD-80CE-0243-370E2D5D9E39}"/>
              </a:ext>
            </a:extLst>
          </p:cNvPr>
          <p:cNvSpPr/>
          <p:nvPr/>
        </p:nvSpPr>
        <p:spPr>
          <a:xfrm>
            <a:off x="110300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4" name="任意多边形 25">
            <a:extLst>
              <a:ext uri="{FF2B5EF4-FFF2-40B4-BE49-F238E27FC236}">
                <a16:creationId xmlns:a16="http://schemas.microsoft.com/office/drawing/2014/main" id="{2CD73709-0615-2DE7-4BA1-1D2FD6E49101}"/>
              </a:ext>
            </a:extLst>
          </p:cNvPr>
          <p:cNvSpPr/>
          <p:nvPr/>
        </p:nvSpPr>
        <p:spPr>
          <a:xfrm>
            <a:off x="109189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5" name="任意多边形 2">
            <a:extLst>
              <a:ext uri="{FF2B5EF4-FFF2-40B4-BE49-F238E27FC236}">
                <a16:creationId xmlns:a16="http://schemas.microsoft.com/office/drawing/2014/main" id="{EA3FB60B-CF87-E5DC-1056-24261941BC52}"/>
              </a:ext>
            </a:extLst>
          </p:cNvPr>
          <p:cNvSpPr/>
          <p:nvPr/>
        </p:nvSpPr>
        <p:spPr>
          <a:xfrm>
            <a:off x="108078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6" name="任意多边形 4">
            <a:extLst>
              <a:ext uri="{FF2B5EF4-FFF2-40B4-BE49-F238E27FC236}">
                <a16:creationId xmlns:a16="http://schemas.microsoft.com/office/drawing/2014/main" id="{2FF31B2C-7F6E-69DA-CFFA-C5D352C16372}"/>
              </a:ext>
            </a:extLst>
          </p:cNvPr>
          <p:cNvSpPr/>
          <p:nvPr/>
        </p:nvSpPr>
        <p:spPr>
          <a:xfrm>
            <a:off x="106950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7" name="任意多边形 5">
            <a:extLst>
              <a:ext uri="{FF2B5EF4-FFF2-40B4-BE49-F238E27FC236}">
                <a16:creationId xmlns:a16="http://schemas.microsoft.com/office/drawing/2014/main" id="{9767A46F-B10A-4BE7-B70F-BB2B2F702CA6}"/>
              </a:ext>
            </a:extLst>
          </p:cNvPr>
          <p:cNvSpPr/>
          <p:nvPr/>
        </p:nvSpPr>
        <p:spPr>
          <a:xfrm>
            <a:off x="105839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8" name="任意多边形 29">
            <a:extLst>
              <a:ext uri="{FF2B5EF4-FFF2-40B4-BE49-F238E27FC236}">
                <a16:creationId xmlns:a16="http://schemas.microsoft.com/office/drawing/2014/main" id="{7B7B6B8C-133D-B4A6-1D23-7699166416B9}"/>
              </a:ext>
            </a:extLst>
          </p:cNvPr>
          <p:cNvSpPr/>
          <p:nvPr/>
        </p:nvSpPr>
        <p:spPr>
          <a:xfrm>
            <a:off x="104728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9" name="任意多边形 30">
            <a:extLst>
              <a:ext uri="{FF2B5EF4-FFF2-40B4-BE49-F238E27FC236}">
                <a16:creationId xmlns:a16="http://schemas.microsoft.com/office/drawing/2014/main" id="{E549F699-4942-F79D-06B9-189C3A8B48EB}"/>
              </a:ext>
            </a:extLst>
          </p:cNvPr>
          <p:cNvSpPr/>
          <p:nvPr/>
        </p:nvSpPr>
        <p:spPr>
          <a:xfrm>
            <a:off x="103601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0" name="任意多边形 31">
            <a:extLst>
              <a:ext uri="{FF2B5EF4-FFF2-40B4-BE49-F238E27FC236}">
                <a16:creationId xmlns:a16="http://schemas.microsoft.com/office/drawing/2014/main" id="{F8FC0E16-06B8-8E7B-C249-30456376319A}"/>
              </a:ext>
            </a:extLst>
          </p:cNvPr>
          <p:cNvSpPr/>
          <p:nvPr/>
        </p:nvSpPr>
        <p:spPr>
          <a:xfrm>
            <a:off x="102490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1" name="任意多边形 32">
            <a:extLst>
              <a:ext uri="{FF2B5EF4-FFF2-40B4-BE49-F238E27FC236}">
                <a16:creationId xmlns:a16="http://schemas.microsoft.com/office/drawing/2014/main" id="{B747F9EF-A17B-C00F-A922-0E1CF82E509F}"/>
              </a:ext>
            </a:extLst>
          </p:cNvPr>
          <p:cNvSpPr/>
          <p:nvPr/>
        </p:nvSpPr>
        <p:spPr>
          <a:xfrm>
            <a:off x="101378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2" name="任意多边形 33">
            <a:extLst>
              <a:ext uri="{FF2B5EF4-FFF2-40B4-BE49-F238E27FC236}">
                <a16:creationId xmlns:a16="http://schemas.microsoft.com/office/drawing/2014/main" id="{E97E5AF3-386C-BF19-8773-595CDB52B15F}"/>
              </a:ext>
            </a:extLst>
          </p:cNvPr>
          <p:cNvSpPr/>
          <p:nvPr/>
        </p:nvSpPr>
        <p:spPr>
          <a:xfrm>
            <a:off x="1002675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3" name="任意多边形 34">
            <a:extLst>
              <a:ext uri="{FF2B5EF4-FFF2-40B4-BE49-F238E27FC236}">
                <a16:creationId xmlns:a16="http://schemas.microsoft.com/office/drawing/2014/main" id="{644A6882-3FE0-B9C1-7E3D-C2D58B89225C}"/>
              </a:ext>
            </a:extLst>
          </p:cNvPr>
          <p:cNvSpPr/>
          <p:nvPr/>
        </p:nvSpPr>
        <p:spPr>
          <a:xfrm>
            <a:off x="99140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4" name="任意多边形 35">
            <a:extLst>
              <a:ext uri="{FF2B5EF4-FFF2-40B4-BE49-F238E27FC236}">
                <a16:creationId xmlns:a16="http://schemas.microsoft.com/office/drawing/2014/main" id="{33A98FE8-AB57-E4D9-1E34-455221CE62B8}"/>
              </a:ext>
            </a:extLst>
          </p:cNvPr>
          <p:cNvSpPr/>
          <p:nvPr/>
        </p:nvSpPr>
        <p:spPr>
          <a:xfrm>
            <a:off x="98029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5" name="任意多边形 36">
            <a:extLst>
              <a:ext uri="{FF2B5EF4-FFF2-40B4-BE49-F238E27FC236}">
                <a16:creationId xmlns:a16="http://schemas.microsoft.com/office/drawing/2014/main" id="{B3116A79-CF2F-685C-7D59-CA6F892E285B}"/>
              </a:ext>
            </a:extLst>
          </p:cNvPr>
          <p:cNvSpPr/>
          <p:nvPr/>
        </p:nvSpPr>
        <p:spPr>
          <a:xfrm>
            <a:off x="96917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6" name="任意多边形 37">
            <a:extLst>
              <a:ext uri="{FF2B5EF4-FFF2-40B4-BE49-F238E27FC236}">
                <a16:creationId xmlns:a16="http://schemas.microsoft.com/office/drawing/2014/main" id="{7CFAA893-03D6-8490-A997-E9C176810521}"/>
              </a:ext>
            </a:extLst>
          </p:cNvPr>
          <p:cNvSpPr/>
          <p:nvPr/>
        </p:nvSpPr>
        <p:spPr>
          <a:xfrm>
            <a:off x="95790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7" name="任意多边形 38">
            <a:extLst>
              <a:ext uri="{FF2B5EF4-FFF2-40B4-BE49-F238E27FC236}">
                <a16:creationId xmlns:a16="http://schemas.microsoft.com/office/drawing/2014/main" id="{EF91F203-468F-9C4E-1C82-3E2D9218D4A5}"/>
              </a:ext>
            </a:extLst>
          </p:cNvPr>
          <p:cNvSpPr/>
          <p:nvPr/>
        </p:nvSpPr>
        <p:spPr>
          <a:xfrm>
            <a:off x="94679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8" name="任意多边形 39">
            <a:extLst>
              <a:ext uri="{FF2B5EF4-FFF2-40B4-BE49-F238E27FC236}">
                <a16:creationId xmlns:a16="http://schemas.microsoft.com/office/drawing/2014/main" id="{2815167C-36E2-33CF-8A62-CAEA29C566FE}"/>
              </a:ext>
            </a:extLst>
          </p:cNvPr>
          <p:cNvSpPr/>
          <p:nvPr/>
        </p:nvSpPr>
        <p:spPr>
          <a:xfrm>
            <a:off x="93568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9" name="任意多边形 40">
            <a:extLst>
              <a:ext uri="{FF2B5EF4-FFF2-40B4-BE49-F238E27FC236}">
                <a16:creationId xmlns:a16="http://schemas.microsoft.com/office/drawing/2014/main" id="{D2D9B947-4E37-9CFF-9973-ACC2C915499B}"/>
              </a:ext>
            </a:extLst>
          </p:cNvPr>
          <p:cNvSpPr/>
          <p:nvPr/>
        </p:nvSpPr>
        <p:spPr>
          <a:xfrm>
            <a:off x="92457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0" name="任意多边形 41">
            <a:extLst>
              <a:ext uri="{FF2B5EF4-FFF2-40B4-BE49-F238E27FC236}">
                <a16:creationId xmlns:a16="http://schemas.microsoft.com/office/drawing/2014/main" id="{0DED2942-6F7C-F482-35B3-A2D9190AC03F}"/>
              </a:ext>
            </a:extLst>
          </p:cNvPr>
          <p:cNvSpPr/>
          <p:nvPr/>
        </p:nvSpPr>
        <p:spPr>
          <a:xfrm>
            <a:off x="91329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1" name="任意多边形 42">
            <a:extLst>
              <a:ext uri="{FF2B5EF4-FFF2-40B4-BE49-F238E27FC236}">
                <a16:creationId xmlns:a16="http://schemas.microsoft.com/office/drawing/2014/main" id="{1EB25C82-2EA0-6549-132B-9A36BB53A466}"/>
              </a:ext>
            </a:extLst>
          </p:cNvPr>
          <p:cNvSpPr/>
          <p:nvPr/>
        </p:nvSpPr>
        <p:spPr>
          <a:xfrm>
            <a:off x="902186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2" name="任意多边形 43">
            <a:extLst>
              <a:ext uri="{FF2B5EF4-FFF2-40B4-BE49-F238E27FC236}">
                <a16:creationId xmlns:a16="http://schemas.microsoft.com/office/drawing/2014/main" id="{470FDA1E-00C0-2802-92A4-64F38E0416E0}"/>
              </a:ext>
            </a:extLst>
          </p:cNvPr>
          <p:cNvSpPr/>
          <p:nvPr/>
        </p:nvSpPr>
        <p:spPr>
          <a:xfrm>
            <a:off x="89107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3" name="任意多边形 44">
            <a:extLst>
              <a:ext uri="{FF2B5EF4-FFF2-40B4-BE49-F238E27FC236}">
                <a16:creationId xmlns:a16="http://schemas.microsoft.com/office/drawing/2014/main" id="{5AE459F3-EA9B-537B-209C-F2228A9CEF5D}"/>
              </a:ext>
            </a:extLst>
          </p:cNvPr>
          <p:cNvSpPr/>
          <p:nvPr/>
        </p:nvSpPr>
        <p:spPr>
          <a:xfrm>
            <a:off x="87980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4" name="任意多边形 45">
            <a:extLst>
              <a:ext uri="{FF2B5EF4-FFF2-40B4-BE49-F238E27FC236}">
                <a16:creationId xmlns:a16="http://schemas.microsoft.com/office/drawing/2014/main" id="{98CE4627-23AE-5582-B80D-35653F970D02}"/>
              </a:ext>
            </a:extLst>
          </p:cNvPr>
          <p:cNvSpPr/>
          <p:nvPr/>
        </p:nvSpPr>
        <p:spPr>
          <a:xfrm>
            <a:off x="86869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5" name="任意多边形 46">
            <a:extLst>
              <a:ext uri="{FF2B5EF4-FFF2-40B4-BE49-F238E27FC236}">
                <a16:creationId xmlns:a16="http://schemas.microsoft.com/office/drawing/2014/main" id="{327FD284-7A5C-B03B-15A3-AF2326613C5F}"/>
              </a:ext>
            </a:extLst>
          </p:cNvPr>
          <p:cNvSpPr/>
          <p:nvPr/>
        </p:nvSpPr>
        <p:spPr>
          <a:xfrm>
            <a:off x="85757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6" name="任意多边形 47">
            <a:extLst>
              <a:ext uri="{FF2B5EF4-FFF2-40B4-BE49-F238E27FC236}">
                <a16:creationId xmlns:a16="http://schemas.microsoft.com/office/drawing/2014/main" id="{0C91CD79-6924-8600-C312-C7002BE2B509}"/>
              </a:ext>
            </a:extLst>
          </p:cNvPr>
          <p:cNvSpPr/>
          <p:nvPr/>
        </p:nvSpPr>
        <p:spPr>
          <a:xfrm>
            <a:off x="84630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7" name="任意多边形 48">
            <a:extLst>
              <a:ext uri="{FF2B5EF4-FFF2-40B4-BE49-F238E27FC236}">
                <a16:creationId xmlns:a16="http://schemas.microsoft.com/office/drawing/2014/main" id="{9EEB7369-AFD7-A3E5-D12A-0D4668B790AA}"/>
              </a:ext>
            </a:extLst>
          </p:cNvPr>
          <p:cNvSpPr/>
          <p:nvPr/>
        </p:nvSpPr>
        <p:spPr>
          <a:xfrm>
            <a:off x="83519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8" name="任意多边形 49">
            <a:extLst>
              <a:ext uri="{FF2B5EF4-FFF2-40B4-BE49-F238E27FC236}">
                <a16:creationId xmlns:a16="http://schemas.microsoft.com/office/drawing/2014/main" id="{4F00B4D4-74CF-1B06-04C0-6415434C4AAE}"/>
              </a:ext>
            </a:extLst>
          </p:cNvPr>
          <p:cNvSpPr/>
          <p:nvPr/>
        </p:nvSpPr>
        <p:spPr>
          <a:xfrm>
            <a:off x="824081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C3DF1CE2-C55A-5468-6EA1-CAF127C8CDA5}"/>
              </a:ext>
            </a:extLst>
          </p:cNvPr>
          <p:cNvCxnSpPr/>
          <p:nvPr/>
        </p:nvCxnSpPr>
        <p:spPr>
          <a:xfrm>
            <a:off x="6218108" y="2799556"/>
            <a:ext cx="0" cy="1430338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51">
            <a:extLst>
              <a:ext uri="{FF2B5EF4-FFF2-40B4-BE49-F238E27FC236}">
                <a16:creationId xmlns:a16="http://schemas.microsoft.com/office/drawing/2014/main" id="{0A3DED84-C0F1-F484-4388-3470B78D5F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9696" y="2809505"/>
            <a:ext cx="70724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ctr" eaLnBrk="1" hangingPunct="1"/>
            <a:r>
              <a:rPr lang="en-US" altLang="zh-CN" sz="6600" b="1" noProof="1">
                <a:solidFill>
                  <a:schemeClr val="bg1"/>
                </a:solidFill>
                <a:latin typeface="微软雅黑" pitchFamily="34" charset="-122"/>
                <a:ea typeface="经典综艺体简" pitchFamily="49" charset="-122"/>
              </a:rPr>
              <a:t>3</a:t>
            </a:r>
          </a:p>
        </p:txBody>
      </p:sp>
      <p:sp>
        <p:nvSpPr>
          <p:cNvPr id="41" name="文本框 52">
            <a:extLst>
              <a:ext uri="{FF2B5EF4-FFF2-40B4-BE49-F238E27FC236}">
                <a16:creationId xmlns:a16="http://schemas.microsoft.com/office/drawing/2014/main" id="{3300A195-AAC7-3865-8F6A-C4BBADB447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93668" y="2799556"/>
            <a:ext cx="272382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sz="6600" b="1" noProof="1">
                <a:solidFill>
                  <a:schemeClr val="bg1"/>
                </a:solidFill>
                <a:latin typeface="微软雅黑" pitchFamily="34" charset="-122"/>
              </a:rPr>
              <a:t>字符集</a:t>
            </a:r>
          </a:p>
        </p:txBody>
      </p:sp>
    </p:spTree>
    <p:extLst>
      <p:ext uri="{BB962C8B-B14F-4D97-AF65-F5344CB8AC3E}">
        <p14:creationId xmlns:p14="http://schemas.microsoft.com/office/powerpoint/2010/main" val="3154741098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3C97CBE1-E1CD-B309-FA7F-BB13714DB2C1}"/>
              </a:ext>
            </a:extLst>
          </p:cNvPr>
          <p:cNvGrpSpPr/>
          <p:nvPr/>
        </p:nvGrpSpPr>
        <p:grpSpPr>
          <a:xfrm>
            <a:off x="670768" y="1097088"/>
            <a:ext cx="10850465" cy="1753126"/>
            <a:chOff x="812799" y="1527799"/>
            <a:chExt cx="10850465" cy="1658269"/>
          </a:xfrm>
        </p:grpSpPr>
        <p:sp>
          <p:nvSpPr>
            <p:cNvPr id="20" name="íṩľíḍè-圆角矩形 61">
              <a:extLst>
                <a:ext uri="{FF2B5EF4-FFF2-40B4-BE49-F238E27FC236}">
                  <a16:creationId xmlns:a16="http://schemas.microsoft.com/office/drawing/2014/main" id="{E8AF3470-0C40-7D6A-2BE9-4CD4197077C0}"/>
                </a:ext>
              </a:extLst>
            </p:cNvPr>
            <p:cNvSpPr/>
            <p:nvPr/>
          </p:nvSpPr>
          <p:spPr>
            <a:xfrm>
              <a:off x="812799" y="1527799"/>
              <a:ext cx="10850465" cy="1658269"/>
            </a:xfrm>
            <a:prstGeom prst="roundRect">
              <a:avLst>
                <a:gd name="adj" fmla="val 3485"/>
              </a:avLst>
            </a:prstGeom>
            <a:solidFill>
              <a:schemeClr val="accent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21" name="íṩľíḍè-圆角矩形 61">
              <a:extLst>
                <a:ext uri="{FF2B5EF4-FFF2-40B4-BE49-F238E27FC236}">
                  <a16:creationId xmlns:a16="http://schemas.microsoft.com/office/drawing/2014/main" id="{C63A2A77-A0DA-1DE7-E96E-385ADB55FEB8}"/>
                </a:ext>
              </a:extLst>
            </p:cNvPr>
            <p:cNvSpPr/>
            <p:nvPr/>
          </p:nvSpPr>
          <p:spPr>
            <a:xfrm>
              <a:off x="906109" y="1591314"/>
              <a:ext cx="10650298" cy="1527325"/>
            </a:xfrm>
            <a:prstGeom prst="roundRect">
              <a:avLst>
                <a:gd name="adj" fmla="val 348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</p:grpSp>
      <p:sp>
        <p:nvSpPr>
          <p:cNvPr id="13" name="文本框 41">
            <a:extLst>
              <a:ext uri="{FF2B5EF4-FFF2-40B4-BE49-F238E27FC236}">
                <a16:creationId xmlns:a16="http://schemas.microsoft.com/office/drawing/2014/main" id="{A5333CC0-8940-E2D9-2341-B78FA1E70E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0565" y="1210009"/>
            <a:ext cx="10356981" cy="1493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字符集是指</a:t>
            </a:r>
            <a:r>
              <a:rPr lang="zh-CN" altLang="en-US">
                <a:solidFill>
                  <a:srgbClr val="FF0000"/>
                </a:solidFill>
              </a:rPr>
              <a:t>一套文字符号及其编码和排序规则的集合</a:t>
            </a:r>
            <a:r>
              <a:rPr lang="zh-CN" altLang="en-US"/>
              <a:t>。实际应用中，用户通常会向</a:t>
            </a:r>
            <a:r>
              <a:rPr lang="en-US" altLang="zh-CN"/>
              <a:t>MySQL</a:t>
            </a:r>
            <a:r>
              <a:rPr lang="zh-CN" altLang="en-US"/>
              <a:t>系统中插入大量文字，但计算机只能存储二进制码，这时就需要</a:t>
            </a:r>
            <a:r>
              <a:rPr lang="zh-CN" altLang="en-US">
                <a:solidFill>
                  <a:srgbClr val="FF0000"/>
                </a:solidFill>
              </a:rPr>
              <a:t>通过字符集将文字转换为二进制码再存入数据库</a:t>
            </a:r>
            <a:r>
              <a:rPr lang="zh-CN" altLang="en-US"/>
              <a:t>；而不同国家和地区的文字不同，有些字符集只支持一种文字，有些字符集支持多种文字，所以在创建数据库时，要根据系统需求选择合适的字符集。</a:t>
            </a:r>
          </a:p>
        </p:txBody>
      </p:sp>
      <p:sp>
        <p:nvSpPr>
          <p:cNvPr id="14" name="文本框 41">
            <a:extLst>
              <a:ext uri="{FF2B5EF4-FFF2-40B4-BE49-F238E27FC236}">
                <a16:creationId xmlns:a16="http://schemas.microsoft.com/office/drawing/2014/main" id="{EFEB70BA-95F5-AD26-B9DD-33E66B13C8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0565" y="2996866"/>
            <a:ext cx="10356981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en-US" altLang="zh-CN"/>
              <a:t>MySQL</a:t>
            </a:r>
            <a:r>
              <a:rPr lang="zh-CN" altLang="en-US"/>
              <a:t>支持多种字符集，其中常用的字符集包括</a:t>
            </a:r>
            <a:r>
              <a:rPr lang="en-US" altLang="zh-CN">
                <a:solidFill>
                  <a:srgbClr val="FF0000"/>
                </a:solidFill>
              </a:rPr>
              <a:t>latin1</a:t>
            </a:r>
            <a:r>
              <a:rPr lang="zh-CN" altLang="en-US"/>
              <a:t>，</a:t>
            </a:r>
            <a:r>
              <a:rPr lang="en-US" altLang="zh-CN">
                <a:solidFill>
                  <a:srgbClr val="FF0000"/>
                </a:solidFill>
              </a:rPr>
              <a:t>GBK</a:t>
            </a:r>
            <a:r>
              <a:rPr lang="zh-CN" altLang="en-US"/>
              <a:t>和</a:t>
            </a:r>
            <a:r>
              <a:rPr lang="en-US" altLang="zh-CN">
                <a:solidFill>
                  <a:srgbClr val="FF0000"/>
                </a:solidFill>
              </a:rPr>
              <a:t>UTF-8</a:t>
            </a:r>
            <a:r>
              <a:rPr lang="zh-CN" altLang="en-US"/>
              <a:t>等。在</a:t>
            </a:r>
            <a:r>
              <a:rPr lang="en-US" altLang="zh-CN"/>
              <a:t>MySQL</a:t>
            </a:r>
            <a:r>
              <a:rPr lang="zh-CN" altLang="en-US"/>
              <a:t>中，可以为服务器、数据库、数据表和字段设置不同的字符集，这是</a:t>
            </a:r>
            <a:r>
              <a:rPr lang="en-US" altLang="zh-CN"/>
              <a:t>MySQL</a:t>
            </a:r>
            <a:r>
              <a:rPr lang="zh-CN" altLang="en-US"/>
              <a:t>比其他数据库管理系统更灵活的地方。</a:t>
            </a:r>
            <a:endParaRPr lang="en-US" altLang="zh-CN"/>
          </a:p>
          <a:p>
            <a:pPr algn="just" eaLnBrk="1" hangingPunct="1">
              <a:lnSpc>
                <a:spcPts val="2800"/>
              </a:lnSpc>
            </a:pPr>
            <a:r>
              <a:rPr lang="zh-CN" altLang="en-US"/>
              <a:t>执行以下</a:t>
            </a:r>
            <a:r>
              <a:rPr lang="en-US" altLang="zh-CN"/>
              <a:t>SQL</a:t>
            </a:r>
            <a:r>
              <a:rPr lang="zh-CN" altLang="en-US"/>
              <a:t>语句，可以查看</a:t>
            </a:r>
            <a:r>
              <a:rPr lang="en-US" altLang="zh-CN"/>
              <a:t>MySQL</a:t>
            </a:r>
            <a:r>
              <a:rPr lang="zh-CN" altLang="en-US"/>
              <a:t>中所有可用的字符集。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3BC0E52D-1650-5F7E-10DC-27056E418B2F}"/>
              </a:ext>
            </a:extLst>
          </p:cNvPr>
          <p:cNvSpPr/>
          <p:nvPr/>
        </p:nvSpPr>
        <p:spPr>
          <a:xfrm>
            <a:off x="1049188" y="4211540"/>
            <a:ext cx="10052154" cy="542327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6" name="文本框 38">
            <a:extLst>
              <a:ext uri="{FF2B5EF4-FFF2-40B4-BE49-F238E27FC236}">
                <a16:creationId xmlns:a16="http://schemas.microsoft.com/office/drawing/2014/main" id="{AF76DE22-2D91-2C38-AC9E-46886A762D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7084" y="4271915"/>
            <a:ext cx="6968444" cy="381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SHOW CHARACTER SET;</a:t>
            </a:r>
          </a:p>
        </p:txBody>
      </p:sp>
      <p:sp>
        <p:nvSpPr>
          <p:cNvPr id="17" name="文本框 41">
            <a:extLst>
              <a:ext uri="{FF2B5EF4-FFF2-40B4-BE49-F238E27FC236}">
                <a16:creationId xmlns:a16="http://schemas.microsoft.com/office/drawing/2014/main" id="{468D9DCF-ABD6-07B7-E070-A17DEBF825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1963" y="4768343"/>
            <a:ext cx="10356981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en-US" altLang="zh-CN"/>
              <a:t>MySQL</a:t>
            </a:r>
            <a:r>
              <a:rPr lang="zh-CN" altLang="en-US"/>
              <a:t>字符集包括</a:t>
            </a:r>
            <a:r>
              <a:rPr lang="zh-CN" altLang="en-US">
                <a:solidFill>
                  <a:srgbClr val="FF0000"/>
                </a:solidFill>
              </a:rPr>
              <a:t>字符集</a:t>
            </a:r>
            <a:r>
              <a:rPr lang="zh-CN" altLang="en-US"/>
              <a:t>和</a:t>
            </a:r>
            <a:r>
              <a:rPr lang="zh-CN" altLang="en-US">
                <a:solidFill>
                  <a:srgbClr val="FF0000"/>
                </a:solidFill>
              </a:rPr>
              <a:t>排序规则</a:t>
            </a:r>
            <a:r>
              <a:rPr lang="zh-CN" altLang="en-US"/>
              <a:t>两个概念，其中字符集</a:t>
            </a:r>
            <a:r>
              <a:rPr lang="zh-CN" altLang="en-US">
                <a:solidFill>
                  <a:srgbClr val="FF0000"/>
                </a:solidFill>
              </a:rPr>
              <a:t>定义</a:t>
            </a:r>
            <a:r>
              <a:rPr lang="en-US" altLang="zh-CN">
                <a:solidFill>
                  <a:srgbClr val="FF0000"/>
                </a:solidFill>
              </a:rPr>
              <a:t>MySQL</a:t>
            </a:r>
            <a:r>
              <a:rPr lang="zh-CN" altLang="en-US">
                <a:solidFill>
                  <a:srgbClr val="FF0000"/>
                </a:solidFill>
              </a:rPr>
              <a:t>存储字符串的方式</a:t>
            </a:r>
            <a:r>
              <a:rPr lang="zh-CN" altLang="en-US"/>
              <a:t>，排序规则</a:t>
            </a:r>
            <a:r>
              <a:rPr lang="zh-CN" altLang="en-US">
                <a:solidFill>
                  <a:srgbClr val="FF0000"/>
                </a:solidFill>
              </a:rPr>
              <a:t>定义字符串的排序方式</a:t>
            </a:r>
            <a:r>
              <a:rPr lang="zh-CN" altLang="en-US"/>
              <a:t>。每个字符集至少对应一个排序规则，可以执行以下语句，查看字符集所对应的排序规则。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16AA0F41-C0AE-2454-A0C2-9525BC09BB42}"/>
              </a:ext>
            </a:extLst>
          </p:cNvPr>
          <p:cNvSpPr/>
          <p:nvPr/>
        </p:nvSpPr>
        <p:spPr>
          <a:xfrm>
            <a:off x="1050586" y="5983017"/>
            <a:ext cx="10052154" cy="542327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9" name="文本框 38">
            <a:extLst>
              <a:ext uri="{FF2B5EF4-FFF2-40B4-BE49-F238E27FC236}">
                <a16:creationId xmlns:a16="http://schemas.microsoft.com/office/drawing/2014/main" id="{B0464D63-69E4-645E-746A-0550658612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8482" y="6043392"/>
            <a:ext cx="6968444" cy="381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SHOW COLLATION LIKE '</a:t>
            </a:r>
            <a:r>
              <a:rPr lang="zh-CN" altLang="en-US" sz="1600">
                <a:solidFill>
                  <a:srgbClr val="FF0000"/>
                </a:solidFill>
              </a:rPr>
              <a:t>字符集名称</a:t>
            </a:r>
            <a:r>
              <a:rPr lang="en-US" altLang="zh-CN" sz="1600">
                <a:solidFill>
                  <a:srgbClr val="FF0000"/>
                </a:solidFill>
              </a:rPr>
              <a:t>%';</a:t>
            </a:r>
          </a:p>
        </p:txBody>
      </p:sp>
    </p:spTree>
    <p:extLst>
      <p:ext uri="{BB962C8B-B14F-4D97-AF65-F5344CB8AC3E}">
        <p14:creationId xmlns:p14="http://schemas.microsoft.com/office/powerpoint/2010/main" val="2067371429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F4B27481-5618-273D-E60E-AD4F0172CBA9}"/>
              </a:ext>
            </a:extLst>
          </p:cNvPr>
          <p:cNvGrpSpPr/>
          <p:nvPr/>
        </p:nvGrpSpPr>
        <p:grpSpPr>
          <a:xfrm>
            <a:off x="724676" y="1114432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6520568B-680B-6DD5-93B5-6728E73697B6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4" name="圆角矩形 14">
              <a:extLst>
                <a:ext uri="{FF2B5EF4-FFF2-40B4-BE49-F238E27FC236}">
                  <a16:creationId xmlns:a16="http://schemas.microsoft.com/office/drawing/2014/main" id="{54659167-116E-5BEA-715F-1ED6214A4EC9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实例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7】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3" name="文本框 36">
            <a:extLst>
              <a:ext uri="{FF2B5EF4-FFF2-40B4-BE49-F238E27FC236}">
                <a16:creationId xmlns:a16="http://schemas.microsoft.com/office/drawing/2014/main" id="{A2E2335B-E21B-D6DF-AA9E-B23362F20E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4664" y="1239661"/>
            <a:ext cx="77785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查看</a:t>
            </a:r>
            <a:r>
              <a:rPr lang="en-US" altLang="zh-CN"/>
              <a:t>GBK</a:t>
            </a:r>
            <a:r>
              <a:rPr lang="zh-CN" altLang="en-US"/>
              <a:t>字符集对应的排序规则。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90AB19F-6036-8231-D22C-B61FEA12D647}"/>
              </a:ext>
            </a:extLst>
          </p:cNvPr>
          <p:cNvSpPr/>
          <p:nvPr/>
        </p:nvSpPr>
        <p:spPr>
          <a:xfrm>
            <a:off x="887955" y="2264200"/>
            <a:ext cx="9871788" cy="304692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B2C98878-DC63-033C-D644-7CA0DE51E9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3382" y="2245716"/>
            <a:ext cx="9221748" cy="3001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1600" dirty="0" err="1">
                <a:solidFill>
                  <a:srgbClr val="FF0000"/>
                </a:solidFill>
              </a:rPr>
              <a:t>mysql</a:t>
            </a:r>
            <a:r>
              <a:rPr lang="en-US" altLang="zh-CN" sz="1600" dirty="0">
                <a:solidFill>
                  <a:srgbClr val="FF0000"/>
                </a:solidFill>
              </a:rPr>
              <a:t>&gt; SHOW COLLATION LIKE 'GBK%';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1600" dirty="0">
                <a:solidFill>
                  <a:srgbClr val="FF0000"/>
                </a:solidFill>
              </a:rPr>
              <a:t>+-------------------------+------------+-----+----------+--------------+------------------+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1600" dirty="0">
                <a:solidFill>
                  <a:srgbClr val="FF0000"/>
                </a:solidFill>
              </a:rPr>
              <a:t>| Collation		| Charset	| Id    | Default | Compiled  | </a:t>
            </a:r>
            <a:r>
              <a:rPr lang="en-US" altLang="zh-CN" sz="1600" dirty="0" err="1">
                <a:solidFill>
                  <a:srgbClr val="FF0000"/>
                </a:solidFill>
              </a:rPr>
              <a:t>Sortlen</a:t>
            </a:r>
            <a:r>
              <a:rPr lang="en-US" altLang="zh-CN" sz="1600" dirty="0">
                <a:solidFill>
                  <a:srgbClr val="FF0000"/>
                </a:solidFill>
              </a:rPr>
              <a:t> 	  |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1600" dirty="0">
                <a:solidFill>
                  <a:srgbClr val="FF0000"/>
                </a:solidFill>
              </a:rPr>
              <a:t>+-------------------------+------------+-----+----------+---------------+------------------+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1600" dirty="0">
                <a:solidFill>
                  <a:srgbClr val="FF0000"/>
                </a:solidFill>
              </a:rPr>
              <a:t>| </a:t>
            </a:r>
            <a:r>
              <a:rPr lang="en-US" altLang="zh-CN" sz="1600" dirty="0" err="1">
                <a:solidFill>
                  <a:srgbClr val="FF0000"/>
                </a:solidFill>
              </a:rPr>
              <a:t>gbk_chinese_ci</a:t>
            </a:r>
            <a:r>
              <a:rPr lang="en-US" altLang="zh-CN" sz="1600" dirty="0">
                <a:solidFill>
                  <a:srgbClr val="FF0000"/>
                </a:solidFill>
              </a:rPr>
              <a:t> 	| </a:t>
            </a:r>
            <a:r>
              <a:rPr lang="en-US" altLang="zh-CN" sz="1600" dirty="0" err="1">
                <a:solidFill>
                  <a:srgbClr val="FF0000"/>
                </a:solidFill>
              </a:rPr>
              <a:t>gbk</a:t>
            </a:r>
            <a:r>
              <a:rPr lang="en-US" altLang="zh-CN" sz="1600" dirty="0">
                <a:solidFill>
                  <a:srgbClr val="FF0000"/>
                </a:solidFill>
              </a:rPr>
              <a:t>	| 28   | Yes       | Yes	           |  1		  |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1600" dirty="0">
                <a:solidFill>
                  <a:srgbClr val="FF0000"/>
                </a:solidFill>
              </a:rPr>
              <a:t>| </a:t>
            </a:r>
            <a:r>
              <a:rPr lang="en-US" altLang="zh-CN" sz="1600" dirty="0" err="1">
                <a:solidFill>
                  <a:srgbClr val="FF0000"/>
                </a:solidFill>
              </a:rPr>
              <a:t>gbk_bin</a:t>
            </a:r>
            <a:r>
              <a:rPr lang="en-US" altLang="zh-CN" sz="1600" dirty="0">
                <a:solidFill>
                  <a:srgbClr val="FF0000"/>
                </a:solidFill>
              </a:rPr>
              <a:t>		| </a:t>
            </a:r>
            <a:r>
              <a:rPr lang="en-US" altLang="zh-CN" sz="1600" dirty="0" err="1">
                <a:solidFill>
                  <a:srgbClr val="FF0000"/>
                </a:solidFill>
              </a:rPr>
              <a:t>gbk</a:t>
            </a:r>
            <a:r>
              <a:rPr lang="en-US" altLang="zh-CN" sz="1600" dirty="0">
                <a:solidFill>
                  <a:srgbClr val="FF0000"/>
                </a:solidFill>
              </a:rPr>
              <a:t>  	| 87   |      	       | Yes	           |  1		  |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1600" dirty="0">
                <a:solidFill>
                  <a:srgbClr val="FF0000"/>
                </a:solidFill>
              </a:rPr>
              <a:t>+-------------------------+------------+-----+----------+---------------+------------------+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1600" dirty="0">
                <a:solidFill>
                  <a:srgbClr val="FF0000"/>
                </a:solidFill>
              </a:rPr>
              <a:t>2 rows in set (0.00 sec)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F065F32-B2C3-FA9A-9378-15719EC902F7}"/>
              </a:ext>
            </a:extLst>
          </p:cNvPr>
          <p:cNvSpPr/>
          <p:nvPr/>
        </p:nvSpPr>
        <p:spPr>
          <a:xfrm>
            <a:off x="614267" y="1710048"/>
            <a:ext cx="10963466" cy="4177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输入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语句并执行，查看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GBK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字符集对应的排序规则，效果如下：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1FCB732-DA8B-05AD-5637-A8817E965D60}"/>
              </a:ext>
            </a:extLst>
          </p:cNvPr>
          <p:cNvGrpSpPr/>
          <p:nvPr/>
        </p:nvGrpSpPr>
        <p:grpSpPr>
          <a:xfrm>
            <a:off x="839241" y="5319514"/>
            <a:ext cx="9908073" cy="1421854"/>
            <a:chOff x="812800" y="4424635"/>
            <a:chExt cx="10580688" cy="1800000"/>
          </a:xfrm>
        </p:grpSpPr>
        <p:sp>
          <p:nvSpPr>
            <p:cNvPr id="9" name="圆角矩形 20">
              <a:extLst>
                <a:ext uri="{FF2B5EF4-FFF2-40B4-BE49-F238E27FC236}">
                  <a16:creationId xmlns:a16="http://schemas.microsoft.com/office/drawing/2014/main" id="{E3A2AB83-B21A-CD13-9959-0A59E6F34629}"/>
                </a:ext>
              </a:extLst>
            </p:cNvPr>
            <p:cNvSpPr/>
            <p:nvPr/>
          </p:nvSpPr>
          <p:spPr>
            <a:xfrm>
              <a:off x="1506538" y="4433966"/>
              <a:ext cx="9886950" cy="1787525"/>
            </a:xfrm>
            <a:prstGeom prst="roundRect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FFFFFF"/>
                  </a:solidFill>
                  <a:sym typeface="Arial" pitchFamily="34" charset="0"/>
                </a:rPr>
                <a:t> </a:t>
              </a: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3837AEC4-2268-FB41-C09F-7E5E0B1A767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2800" y="4424635"/>
              <a:ext cx="1927225" cy="1800000"/>
              <a:chOff x="1350" y="2421"/>
              <a:chExt cx="3035" cy="3606"/>
            </a:xfrm>
          </p:grpSpPr>
          <p:sp>
            <p:nvSpPr>
              <p:cNvPr id="11" name="Flowchart: Off-page Connector 32">
                <a:extLst>
                  <a:ext uri="{FF2B5EF4-FFF2-40B4-BE49-F238E27FC236}">
                    <a16:creationId xmlns:a16="http://schemas.microsoft.com/office/drawing/2014/main" id="{D7829A6A-2EEA-F12A-FB99-3BC8E30891B7}"/>
                  </a:ext>
                </a:extLst>
              </p:cNvPr>
              <p:cNvSpPr/>
              <p:nvPr/>
            </p:nvSpPr>
            <p:spPr>
              <a:xfrm rot="16200000">
                <a:off x="1516" y="3158"/>
                <a:ext cx="3606" cy="2132"/>
              </a:xfrm>
              <a:custGeom>
                <a:avLst/>
                <a:gdLst>
                  <a:gd name="connsiteX0" fmla="*/ 10 w 1538"/>
                  <a:gd name="connsiteY0" fmla="*/ 0 h 2133"/>
                  <a:gd name="connsiteX1" fmla="*/ 1538 w 1538"/>
                  <a:gd name="connsiteY1" fmla="*/ 16 h 2133"/>
                  <a:gd name="connsiteX2" fmla="*/ 1530 w 1538"/>
                  <a:gd name="connsiteY2" fmla="*/ 1485 h 2133"/>
                  <a:gd name="connsiteX3" fmla="*/ 765 w 1538"/>
                  <a:gd name="connsiteY3" fmla="*/ 2133 h 2133"/>
                  <a:gd name="connsiteX4" fmla="*/ 0 w 1538"/>
                  <a:gd name="connsiteY4" fmla="*/ 1485 h 2133"/>
                  <a:gd name="connsiteX5" fmla="*/ 10 w 1538"/>
                  <a:gd name="connsiteY5" fmla="*/ 0 h 2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38" h="2133">
                    <a:moveTo>
                      <a:pt x="10" y="0"/>
                    </a:moveTo>
                    <a:lnTo>
                      <a:pt x="1538" y="16"/>
                    </a:lnTo>
                    <a:lnTo>
                      <a:pt x="1530" y="1485"/>
                    </a:lnTo>
                    <a:lnTo>
                      <a:pt x="765" y="2133"/>
                    </a:lnTo>
                    <a:lnTo>
                      <a:pt x="0" y="148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US" sz="3600" noProof="1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2" name="Round Same Side Corner Rectangle 33">
                <a:extLst>
                  <a:ext uri="{FF2B5EF4-FFF2-40B4-BE49-F238E27FC236}">
                    <a16:creationId xmlns:a16="http://schemas.microsoft.com/office/drawing/2014/main" id="{F977C705-4CB0-953B-C7D5-0260CFEFBC41}"/>
                  </a:ext>
                </a:extLst>
              </p:cNvPr>
              <p:cNvSpPr/>
              <p:nvPr/>
            </p:nvSpPr>
            <p:spPr>
              <a:xfrm rot="16200000">
                <a:off x="724" y="3054"/>
                <a:ext cx="3590" cy="2338"/>
              </a:xfrm>
              <a:prstGeom prst="round2Same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zh-CN" altLang="en-US" sz="2800" b="1" noProof="1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知识库</a:t>
                </a:r>
                <a:endParaRPr lang="zh-CN" altLang="zh-CN" sz="2800" b="1" noProof="1">
                  <a:solidFill>
                    <a:schemeClr val="bg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sp>
        <p:nvSpPr>
          <p:cNvPr id="8" name="文本框 41">
            <a:extLst>
              <a:ext uri="{FF2B5EF4-FFF2-40B4-BE49-F238E27FC236}">
                <a16:creationId xmlns:a16="http://schemas.microsoft.com/office/drawing/2014/main" id="{B13CE46D-8522-2D63-5904-46786EA615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5952" y="5461855"/>
            <a:ext cx="8031653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 dirty="0">
                <a:solidFill>
                  <a:schemeClr val="bg1"/>
                </a:solidFill>
              </a:rPr>
              <a:t>排序规则命名一般以它所属字符集开始，有时包括一个语言名，最后以“</a:t>
            </a:r>
            <a:r>
              <a:rPr lang="en-US" altLang="zh-CN" dirty="0">
                <a:solidFill>
                  <a:schemeClr val="bg1"/>
                </a:solidFill>
              </a:rPr>
              <a:t>_ci”</a:t>
            </a:r>
            <a:r>
              <a:rPr lang="zh-CN" altLang="en-US" dirty="0">
                <a:solidFill>
                  <a:schemeClr val="bg1"/>
                </a:solidFill>
              </a:rPr>
              <a:t>（大小写不敏感）、“</a:t>
            </a:r>
            <a:r>
              <a:rPr lang="en-US" altLang="zh-CN" dirty="0">
                <a:solidFill>
                  <a:schemeClr val="bg1"/>
                </a:solidFill>
              </a:rPr>
              <a:t>_cs”</a:t>
            </a:r>
            <a:r>
              <a:rPr lang="zh-CN" altLang="en-US" dirty="0">
                <a:solidFill>
                  <a:schemeClr val="bg1"/>
                </a:solidFill>
              </a:rPr>
              <a:t>（大小写敏感）或者“</a:t>
            </a:r>
            <a:r>
              <a:rPr lang="en-US" altLang="zh-CN" dirty="0">
                <a:solidFill>
                  <a:schemeClr val="bg1"/>
                </a:solidFill>
              </a:rPr>
              <a:t>_bin”</a:t>
            </a:r>
            <a:r>
              <a:rPr lang="zh-CN" altLang="en-US" dirty="0">
                <a:solidFill>
                  <a:schemeClr val="bg1"/>
                </a:solidFill>
              </a:rPr>
              <a:t>（二元，基于字符编码的值并且与</a:t>
            </a:r>
            <a:r>
              <a:rPr lang="en-US" altLang="zh-CN" dirty="0">
                <a:solidFill>
                  <a:schemeClr val="bg1"/>
                </a:solidFill>
              </a:rPr>
              <a:t>language</a:t>
            </a:r>
            <a:r>
              <a:rPr lang="zh-CN" altLang="en-US" dirty="0">
                <a:solidFill>
                  <a:schemeClr val="bg1"/>
                </a:solidFill>
              </a:rPr>
              <a:t>无关）结束。</a:t>
            </a:r>
          </a:p>
        </p:txBody>
      </p:sp>
    </p:spTree>
    <p:extLst>
      <p:ext uri="{BB962C8B-B14F-4D97-AF65-F5344CB8AC3E}">
        <p14:creationId xmlns:p14="http://schemas.microsoft.com/office/powerpoint/2010/main" val="2468281951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41">
            <a:extLst>
              <a:ext uri="{FF2B5EF4-FFF2-40B4-BE49-F238E27FC236}">
                <a16:creationId xmlns:a16="http://schemas.microsoft.com/office/drawing/2014/main" id="{E2D7D83C-609A-15FB-8361-0CF0413D80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384" y="980728"/>
            <a:ext cx="10356981" cy="41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在</a:t>
            </a:r>
            <a:r>
              <a:rPr lang="en-US" altLang="zh-CN"/>
              <a:t>MySQL</a:t>
            </a:r>
            <a:r>
              <a:rPr lang="zh-CN" altLang="en-US"/>
              <a:t>中，为数据库设置字符集时应考虑以下几点：</a:t>
            </a:r>
          </a:p>
        </p:txBody>
      </p:sp>
      <p:sp>
        <p:nvSpPr>
          <p:cNvPr id="16" name="文本框 41">
            <a:extLst>
              <a:ext uri="{FF2B5EF4-FFF2-40B4-BE49-F238E27FC236}">
                <a16:creationId xmlns:a16="http://schemas.microsoft.com/office/drawing/2014/main" id="{27C2CD29-10DF-FE32-FD5D-94169A42F5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7710" y="1458869"/>
            <a:ext cx="7071885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 如果数据库要处理不同地区的文字，就应选择</a:t>
            </a:r>
            <a:r>
              <a:rPr lang="en-US" altLang="zh-CN">
                <a:solidFill>
                  <a:srgbClr val="FF0000"/>
                </a:solidFill>
              </a:rPr>
              <a:t>Unicode</a:t>
            </a:r>
            <a:r>
              <a:rPr lang="zh-CN" altLang="en-US">
                <a:solidFill>
                  <a:srgbClr val="FF0000"/>
                </a:solidFill>
              </a:rPr>
              <a:t>字符集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，在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MySQL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中，就是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utf8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 如果数据库只需要支持一般中文，并且数据量很大，性能要求很高，可以使用</a:t>
            </a:r>
            <a:r>
              <a:rPr lang="en-US" altLang="zh-CN">
                <a:solidFill>
                  <a:srgbClr val="FF0000"/>
                </a:solidFill>
              </a:rPr>
              <a:t>GBK</a:t>
            </a:r>
            <a:r>
              <a:rPr lang="zh-CN" altLang="en-US">
                <a:solidFill>
                  <a:srgbClr val="FF0000"/>
                </a:solidFill>
              </a:rPr>
              <a:t>字符集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 如果数据库需要做大量运算，就应该选择定长字符集，如</a:t>
            </a:r>
            <a:r>
              <a:rPr lang="en-US" altLang="zh-CN">
                <a:solidFill>
                  <a:srgbClr val="FF0000"/>
                </a:solidFill>
              </a:rPr>
              <a:t>latin1</a:t>
            </a:r>
            <a:r>
              <a:rPr lang="zh-CN" altLang="en-US">
                <a:solidFill>
                  <a:srgbClr val="FF0000"/>
                </a:solidFill>
              </a:rPr>
              <a:t>和</a:t>
            </a:r>
            <a:r>
              <a:rPr lang="en-US" altLang="zh-CN">
                <a:solidFill>
                  <a:srgbClr val="FF0000"/>
                </a:solidFill>
              </a:rPr>
              <a:t>GBK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等。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3EE41A2-6FE5-9179-C7EE-13D794C2E918}"/>
              </a:ext>
            </a:extLst>
          </p:cNvPr>
          <p:cNvGrpSpPr/>
          <p:nvPr/>
        </p:nvGrpSpPr>
        <p:grpSpPr>
          <a:xfrm flipH="1">
            <a:off x="8231949" y="2075649"/>
            <a:ext cx="2970180" cy="4433583"/>
            <a:chOff x="345668" y="1922365"/>
            <a:chExt cx="3150360" cy="4702535"/>
          </a:xfrm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FE92B612-198D-1D8B-1286-AF00ADB559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465" y="1922365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9" name="Freeform 37">
              <a:extLst>
                <a:ext uri="{FF2B5EF4-FFF2-40B4-BE49-F238E27FC236}">
                  <a16:creationId xmlns:a16="http://schemas.microsoft.com/office/drawing/2014/main" id="{672C588F-58A0-86C2-4D29-19FB0C8CCF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668" y="2720745"/>
              <a:ext cx="1263650" cy="1282700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20" name="Freeform 38">
              <a:extLst>
                <a:ext uri="{FF2B5EF4-FFF2-40B4-BE49-F238E27FC236}">
                  <a16:creationId xmlns:a16="http://schemas.microsoft.com/office/drawing/2014/main" id="{89640CC5-3C4C-7C2D-9C45-FA1136687BC5}"/>
                </a:ext>
              </a:extLst>
            </p:cNvPr>
            <p:cNvSpPr>
              <a:spLocks/>
            </p:cNvSpPr>
            <p:nvPr/>
          </p:nvSpPr>
          <p:spPr bwMode="auto">
            <a:xfrm rot="21238373">
              <a:off x="2066872" y="2341271"/>
              <a:ext cx="1263650" cy="1282700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F8841D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FA50DF18-A232-87C9-DBD2-2E8A150DAD26}"/>
                </a:ext>
              </a:extLst>
            </p:cNvPr>
            <p:cNvGrpSpPr/>
            <p:nvPr/>
          </p:nvGrpSpPr>
          <p:grpSpPr>
            <a:xfrm>
              <a:off x="1076508" y="5216788"/>
              <a:ext cx="985838" cy="1408112"/>
              <a:chOff x="8928912" y="5105375"/>
              <a:chExt cx="985838" cy="1408112"/>
            </a:xfrm>
            <a:solidFill>
              <a:srgbClr val="546E7A"/>
            </a:solidFill>
          </p:grpSpPr>
          <p:sp>
            <p:nvSpPr>
              <p:cNvPr id="31" name="Oval 8">
                <a:extLst>
                  <a:ext uri="{FF2B5EF4-FFF2-40B4-BE49-F238E27FC236}">
                    <a16:creationId xmlns:a16="http://schemas.microsoft.com/office/drawing/2014/main" id="{6A03FA6E-DF51-1FC0-3386-86B1E1501D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3862" y="5105375"/>
                <a:ext cx="244475" cy="2428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575A5D"/>
                  </a:solidFill>
                </a:endParaRPr>
              </a:p>
            </p:txBody>
          </p:sp>
          <p:sp>
            <p:nvSpPr>
              <p:cNvPr id="32" name="Freeform 35">
                <a:extLst>
                  <a:ext uri="{FF2B5EF4-FFF2-40B4-BE49-F238E27FC236}">
                    <a16:creationId xmlns:a16="http://schemas.microsoft.com/office/drawing/2014/main" id="{18469DEC-95EE-2EDD-A85E-723503D040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8912" y="5376837"/>
                <a:ext cx="985838" cy="1136650"/>
              </a:xfrm>
              <a:custGeom>
                <a:avLst/>
                <a:gdLst>
                  <a:gd name="T0" fmla="*/ 437 w 444"/>
                  <a:gd name="T1" fmla="*/ 25 h 512"/>
                  <a:gd name="T2" fmla="*/ 401 w 444"/>
                  <a:gd name="T3" fmla="*/ 16 h 512"/>
                  <a:gd name="T4" fmla="*/ 326 w 444"/>
                  <a:gd name="T5" fmla="*/ 62 h 512"/>
                  <a:gd name="T6" fmla="*/ 239 w 444"/>
                  <a:gd name="T7" fmla="*/ 4 h 512"/>
                  <a:gd name="T8" fmla="*/ 230 w 444"/>
                  <a:gd name="T9" fmla="*/ 1 h 512"/>
                  <a:gd name="T10" fmla="*/ 230 w 444"/>
                  <a:gd name="T11" fmla="*/ 0 h 512"/>
                  <a:gd name="T12" fmla="*/ 224 w 444"/>
                  <a:gd name="T13" fmla="*/ 0 h 512"/>
                  <a:gd name="T14" fmla="*/ 224 w 444"/>
                  <a:gd name="T15" fmla="*/ 0 h 512"/>
                  <a:gd name="T16" fmla="*/ 94 w 444"/>
                  <a:gd name="T17" fmla="*/ 0 h 512"/>
                  <a:gd name="T18" fmla="*/ 94 w 444"/>
                  <a:gd name="T19" fmla="*/ 0 h 512"/>
                  <a:gd name="T20" fmla="*/ 89 w 444"/>
                  <a:gd name="T21" fmla="*/ 0 h 512"/>
                  <a:gd name="T22" fmla="*/ 89 w 444"/>
                  <a:gd name="T23" fmla="*/ 0 h 512"/>
                  <a:gd name="T24" fmla="*/ 72 w 444"/>
                  <a:gd name="T25" fmla="*/ 11 h 512"/>
                  <a:gd name="T26" fmla="*/ 5 w 444"/>
                  <a:gd name="T27" fmla="*/ 109 h 512"/>
                  <a:gd name="T28" fmla="*/ 1 w 444"/>
                  <a:gd name="T29" fmla="*/ 124 h 512"/>
                  <a:gd name="T30" fmla="*/ 4 w 444"/>
                  <a:gd name="T31" fmla="*/ 139 h 512"/>
                  <a:gd name="T32" fmla="*/ 55 w 444"/>
                  <a:gd name="T33" fmla="*/ 229 h 512"/>
                  <a:gd name="T34" fmla="*/ 91 w 444"/>
                  <a:gd name="T35" fmla="*/ 238 h 512"/>
                  <a:gd name="T36" fmla="*/ 100 w 444"/>
                  <a:gd name="T37" fmla="*/ 203 h 512"/>
                  <a:gd name="T38" fmla="*/ 56 w 444"/>
                  <a:gd name="T39" fmla="*/ 126 h 512"/>
                  <a:gd name="T40" fmla="*/ 89 w 444"/>
                  <a:gd name="T41" fmla="*/ 78 h 512"/>
                  <a:gd name="T42" fmla="*/ 89 w 444"/>
                  <a:gd name="T43" fmla="*/ 149 h 512"/>
                  <a:gd name="T44" fmla="*/ 114 w 444"/>
                  <a:gd name="T45" fmla="*/ 192 h 512"/>
                  <a:gd name="T46" fmla="*/ 97 w 444"/>
                  <a:gd name="T47" fmla="*/ 253 h 512"/>
                  <a:gd name="T48" fmla="*/ 89 w 444"/>
                  <a:gd name="T49" fmla="*/ 256 h 512"/>
                  <a:gd name="T50" fmla="*/ 89 w 444"/>
                  <a:gd name="T51" fmla="*/ 268 h 512"/>
                  <a:gd name="T52" fmla="*/ 89 w 444"/>
                  <a:gd name="T53" fmla="*/ 275 h 512"/>
                  <a:gd name="T54" fmla="*/ 89 w 444"/>
                  <a:gd name="T55" fmla="*/ 485 h 512"/>
                  <a:gd name="T56" fmla="*/ 116 w 444"/>
                  <a:gd name="T57" fmla="*/ 512 h 512"/>
                  <a:gd name="T58" fmla="*/ 143 w 444"/>
                  <a:gd name="T59" fmla="*/ 485 h 512"/>
                  <a:gd name="T60" fmla="*/ 143 w 444"/>
                  <a:gd name="T61" fmla="*/ 275 h 512"/>
                  <a:gd name="T62" fmla="*/ 159 w 444"/>
                  <a:gd name="T63" fmla="*/ 259 h 512"/>
                  <a:gd name="T64" fmla="*/ 177 w 444"/>
                  <a:gd name="T65" fmla="*/ 275 h 512"/>
                  <a:gd name="T66" fmla="*/ 177 w 444"/>
                  <a:gd name="T67" fmla="*/ 485 h 512"/>
                  <a:gd name="T68" fmla="*/ 203 w 444"/>
                  <a:gd name="T69" fmla="*/ 512 h 512"/>
                  <a:gd name="T70" fmla="*/ 230 w 444"/>
                  <a:gd name="T71" fmla="*/ 485 h 512"/>
                  <a:gd name="T72" fmla="*/ 230 w 444"/>
                  <a:gd name="T73" fmla="*/ 275 h 512"/>
                  <a:gd name="T74" fmla="*/ 230 w 444"/>
                  <a:gd name="T75" fmla="*/ 268 h 512"/>
                  <a:gd name="T76" fmla="*/ 230 w 444"/>
                  <a:gd name="T77" fmla="*/ 60 h 512"/>
                  <a:gd name="T78" fmla="*/ 309 w 444"/>
                  <a:gd name="T79" fmla="*/ 113 h 512"/>
                  <a:gd name="T80" fmla="*/ 325 w 444"/>
                  <a:gd name="T81" fmla="*/ 117 h 512"/>
                  <a:gd name="T82" fmla="*/ 339 w 444"/>
                  <a:gd name="T83" fmla="*/ 114 h 512"/>
                  <a:gd name="T84" fmla="*/ 428 w 444"/>
                  <a:gd name="T85" fmla="*/ 61 h 512"/>
                  <a:gd name="T86" fmla="*/ 437 w 444"/>
                  <a:gd name="T87" fmla="*/ 2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4" h="512">
                    <a:moveTo>
                      <a:pt x="437" y="25"/>
                    </a:moveTo>
                    <a:cubicBezTo>
                      <a:pt x="430" y="13"/>
                      <a:pt x="414" y="9"/>
                      <a:pt x="401" y="16"/>
                    </a:cubicBezTo>
                    <a:cubicBezTo>
                      <a:pt x="326" y="62"/>
                      <a:pt x="326" y="62"/>
                      <a:pt x="326" y="62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3" y="1"/>
                      <a:pt x="77" y="5"/>
                      <a:pt x="72" y="11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2" y="114"/>
                      <a:pt x="1" y="119"/>
                      <a:pt x="1" y="124"/>
                    </a:cubicBezTo>
                    <a:cubicBezTo>
                      <a:pt x="0" y="129"/>
                      <a:pt x="1" y="134"/>
                      <a:pt x="4" y="139"/>
                    </a:cubicBezTo>
                    <a:cubicBezTo>
                      <a:pt x="55" y="229"/>
                      <a:pt x="55" y="229"/>
                      <a:pt x="55" y="229"/>
                    </a:cubicBezTo>
                    <a:cubicBezTo>
                      <a:pt x="62" y="241"/>
                      <a:pt x="78" y="245"/>
                      <a:pt x="91" y="238"/>
                    </a:cubicBezTo>
                    <a:cubicBezTo>
                      <a:pt x="103" y="231"/>
                      <a:pt x="107" y="215"/>
                      <a:pt x="100" y="203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26" y="213"/>
                      <a:pt x="119" y="241"/>
                      <a:pt x="97" y="253"/>
                    </a:cubicBezTo>
                    <a:cubicBezTo>
                      <a:pt x="95" y="254"/>
                      <a:pt x="92" y="255"/>
                      <a:pt x="89" y="256"/>
                    </a:cubicBezTo>
                    <a:cubicBezTo>
                      <a:pt x="89" y="268"/>
                      <a:pt x="89" y="268"/>
                      <a:pt x="89" y="268"/>
                    </a:cubicBezTo>
                    <a:cubicBezTo>
                      <a:pt x="89" y="275"/>
                      <a:pt x="89" y="275"/>
                      <a:pt x="89" y="275"/>
                    </a:cubicBezTo>
                    <a:cubicBezTo>
                      <a:pt x="89" y="485"/>
                      <a:pt x="89" y="485"/>
                      <a:pt x="89" y="485"/>
                    </a:cubicBezTo>
                    <a:cubicBezTo>
                      <a:pt x="89" y="500"/>
                      <a:pt x="101" y="512"/>
                      <a:pt x="116" y="512"/>
                    </a:cubicBezTo>
                    <a:cubicBezTo>
                      <a:pt x="131" y="512"/>
                      <a:pt x="143" y="500"/>
                      <a:pt x="143" y="485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3" y="266"/>
                      <a:pt x="150" y="259"/>
                      <a:pt x="159" y="259"/>
                    </a:cubicBezTo>
                    <a:cubicBezTo>
                      <a:pt x="168" y="259"/>
                      <a:pt x="177" y="266"/>
                      <a:pt x="177" y="27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77" y="500"/>
                      <a:pt x="188" y="512"/>
                      <a:pt x="203" y="512"/>
                    </a:cubicBezTo>
                    <a:cubicBezTo>
                      <a:pt x="218" y="512"/>
                      <a:pt x="230" y="500"/>
                      <a:pt x="230" y="485"/>
                    </a:cubicBezTo>
                    <a:cubicBezTo>
                      <a:pt x="230" y="275"/>
                      <a:pt x="230" y="275"/>
                      <a:pt x="230" y="275"/>
                    </a:cubicBezTo>
                    <a:cubicBezTo>
                      <a:pt x="230" y="268"/>
                      <a:pt x="230" y="268"/>
                      <a:pt x="230" y="268"/>
                    </a:cubicBezTo>
                    <a:cubicBezTo>
                      <a:pt x="230" y="60"/>
                      <a:pt x="230" y="60"/>
                      <a:pt x="230" y="60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14" y="116"/>
                      <a:pt x="319" y="117"/>
                      <a:pt x="325" y="117"/>
                    </a:cubicBezTo>
                    <a:cubicBezTo>
                      <a:pt x="330" y="117"/>
                      <a:pt x="335" y="116"/>
                      <a:pt x="339" y="114"/>
                    </a:cubicBezTo>
                    <a:cubicBezTo>
                      <a:pt x="428" y="61"/>
                      <a:pt x="428" y="61"/>
                      <a:pt x="428" y="61"/>
                    </a:cubicBezTo>
                    <a:cubicBezTo>
                      <a:pt x="440" y="53"/>
                      <a:pt x="444" y="37"/>
                      <a:pt x="437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575A5D"/>
                  </a:solidFill>
                </a:endParaRPr>
              </a:p>
            </p:txBody>
          </p:sp>
        </p:grpSp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id="{E6E21B13-FDD4-4D80-4018-4137AE787C0C}"/>
                </a:ext>
              </a:extLst>
            </p:cNvPr>
            <p:cNvSpPr>
              <a:spLocks/>
            </p:cNvSpPr>
            <p:nvPr/>
          </p:nvSpPr>
          <p:spPr bwMode="auto">
            <a:xfrm rot="2216878">
              <a:off x="2375253" y="3502660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F26D64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470B057A-E637-BBE1-9986-DADECFE569EA}"/>
                </a:ext>
              </a:extLst>
            </p:cNvPr>
            <p:cNvCxnSpPr>
              <a:stCxn id="18" idx="4"/>
              <a:endCxn id="32" idx="0"/>
            </p:cNvCxnSpPr>
            <p:nvPr/>
          </p:nvCxnSpPr>
          <p:spPr>
            <a:xfrm>
              <a:off x="1683865" y="3222528"/>
              <a:ext cx="362939" cy="232122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59BBD212-D08E-2FC4-E891-9EDBD6A128DF}"/>
                </a:ext>
              </a:extLst>
            </p:cNvPr>
            <p:cNvCxnSpPr>
              <a:stCxn id="20" idx="4"/>
              <a:endCxn id="32" idx="0"/>
            </p:cNvCxnSpPr>
            <p:nvPr/>
          </p:nvCxnSpPr>
          <p:spPr>
            <a:xfrm flipH="1">
              <a:off x="2046804" y="3659717"/>
              <a:ext cx="347094" cy="188403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0323C5E-ADD5-1C2F-B92F-F10D2DE9FDA7}"/>
                </a:ext>
              </a:extLst>
            </p:cNvPr>
            <p:cNvCxnSpPr>
              <a:stCxn id="22" idx="4"/>
              <a:endCxn id="32" idx="0"/>
            </p:cNvCxnSpPr>
            <p:nvPr/>
          </p:nvCxnSpPr>
          <p:spPr>
            <a:xfrm flipH="1">
              <a:off x="2046804" y="4666271"/>
              <a:ext cx="490098" cy="87747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552D91A3-7669-6996-A296-1CA21F9A3054}"/>
                </a:ext>
              </a:extLst>
            </p:cNvPr>
            <p:cNvCxnSpPr>
              <a:stCxn id="19" idx="4"/>
              <a:endCxn id="32" idx="0"/>
            </p:cNvCxnSpPr>
            <p:nvPr/>
          </p:nvCxnSpPr>
          <p:spPr>
            <a:xfrm>
              <a:off x="1349481" y="4003445"/>
              <a:ext cx="697323" cy="154030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Freeform 24">
              <a:extLst>
                <a:ext uri="{FF2B5EF4-FFF2-40B4-BE49-F238E27FC236}">
                  <a16:creationId xmlns:a16="http://schemas.microsoft.com/office/drawing/2014/main" id="{C555329F-4C40-EFF2-F8F5-0719AC55F871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727548" y="3157523"/>
              <a:ext cx="499890" cy="502194"/>
            </a:xfrm>
            <a:custGeom>
              <a:avLst/>
              <a:gdLst>
                <a:gd name="T0" fmla="*/ 149 w 264"/>
                <a:gd name="T1" fmla="*/ 58 h 265"/>
                <a:gd name="T2" fmla="*/ 116 w 264"/>
                <a:gd name="T3" fmla="*/ 58 h 265"/>
                <a:gd name="T4" fmla="*/ 116 w 264"/>
                <a:gd name="T5" fmla="*/ 116 h 265"/>
                <a:gd name="T6" fmla="*/ 60 w 264"/>
                <a:gd name="T7" fmla="*/ 116 h 265"/>
                <a:gd name="T8" fmla="*/ 60 w 264"/>
                <a:gd name="T9" fmla="*/ 148 h 265"/>
                <a:gd name="T10" fmla="*/ 116 w 264"/>
                <a:gd name="T11" fmla="*/ 148 h 265"/>
                <a:gd name="T12" fmla="*/ 116 w 264"/>
                <a:gd name="T13" fmla="*/ 207 h 265"/>
                <a:gd name="T14" fmla="*/ 149 w 264"/>
                <a:gd name="T15" fmla="*/ 207 h 265"/>
                <a:gd name="T16" fmla="*/ 149 w 264"/>
                <a:gd name="T17" fmla="*/ 148 h 265"/>
                <a:gd name="T18" fmla="*/ 205 w 264"/>
                <a:gd name="T19" fmla="*/ 148 h 265"/>
                <a:gd name="T20" fmla="*/ 205 w 264"/>
                <a:gd name="T21" fmla="*/ 116 h 265"/>
                <a:gd name="T22" fmla="*/ 149 w 264"/>
                <a:gd name="T23" fmla="*/ 116 h 265"/>
                <a:gd name="T24" fmla="*/ 149 w 264"/>
                <a:gd name="T25" fmla="*/ 58 h 265"/>
                <a:gd name="T26" fmla="*/ 132 w 264"/>
                <a:gd name="T27" fmla="*/ 235 h 265"/>
                <a:gd name="T28" fmla="*/ 30 w 264"/>
                <a:gd name="T29" fmla="*/ 133 h 265"/>
                <a:gd name="T30" fmla="*/ 132 w 264"/>
                <a:gd name="T31" fmla="*/ 30 h 265"/>
                <a:gd name="T32" fmla="*/ 235 w 264"/>
                <a:gd name="T33" fmla="*/ 133 h 265"/>
                <a:gd name="T34" fmla="*/ 132 w 264"/>
                <a:gd name="T35" fmla="*/ 235 h 265"/>
                <a:gd name="T36" fmla="*/ 132 w 264"/>
                <a:gd name="T37" fmla="*/ 0 h 265"/>
                <a:gd name="T38" fmla="*/ 0 w 264"/>
                <a:gd name="T39" fmla="*/ 133 h 265"/>
                <a:gd name="T40" fmla="*/ 132 w 264"/>
                <a:gd name="T41" fmla="*/ 265 h 265"/>
                <a:gd name="T42" fmla="*/ 264 w 264"/>
                <a:gd name="T43" fmla="*/ 133 h 265"/>
                <a:gd name="T44" fmla="*/ 132 w 264"/>
                <a:gd name="T4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" h="265">
                  <a:moveTo>
                    <a:pt x="149" y="58"/>
                  </a:moveTo>
                  <a:cubicBezTo>
                    <a:pt x="116" y="58"/>
                    <a:pt x="116" y="58"/>
                    <a:pt x="116" y="58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49" y="207"/>
                    <a:pt x="149" y="207"/>
                    <a:pt x="149" y="207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205" y="148"/>
                    <a:pt x="205" y="148"/>
                    <a:pt x="205" y="148"/>
                  </a:cubicBezTo>
                  <a:cubicBezTo>
                    <a:pt x="205" y="116"/>
                    <a:pt x="205" y="116"/>
                    <a:pt x="205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58"/>
                    <a:pt x="149" y="58"/>
                    <a:pt x="149" y="58"/>
                  </a:cubicBezTo>
                  <a:moveTo>
                    <a:pt x="132" y="235"/>
                  </a:moveTo>
                  <a:cubicBezTo>
                    <a:pt x="76" y="235"/>
                    <a:pt x="30" y="189"/>
                    <a:pt x="30" y="133"/>
                  </a:cubicBezTo>
                  <a:cubicBezTo>
                    <a:pt x="30" y="76"/>
                    <a:pt x="76" y="30"/>
                    <a:pt x="132" y="30"/>
                  </a:cubicBezTo>
                  <a:cubicBezTo>
                    <a:pt x="189" y="30"/>
                    <a:pt x="235" y="76"/>
                    <a:pt x="235" y="133"/>
                  </a:cubicBezTo>
                  <a:cubicBezTo>
                    <a:pt x="235" y="189"/>
                    <a:pt x="189" y="235"/>
                    <a:pt x="132" y="235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3"/>
                  </a:cubicBezTo>
                  <a:cubicBezTo>
                    <a:pt x="0" y="206"/>
                    <a:pt x="59" y="265"/>
                    <a:pt x="132" y="265"/>
                  </a:cubicBezTo>
                  <a:cubicBezTo>
                    <a:pt x="205" y="265"/>
                    <a:pt x="264" y="206"/>
                    <a:pt x="264" y="133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Freeform 21">
              <a:extLst>
                <a:ext uri="{FF2B5EF4-FFF2-40B4-BE49-F238E27FC236}">
                  <a16:creationId xmlns:a16="http://schemas.microsoft.com/office/drawing/2014/main" id="{D23C1BD0-0DD6-F36D-5A93-6CD8E0D45989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456006" y="2169926"/>
              <a:ext cx="440173" cy="726347"/>
            </a:xfrm>
            <a:custGeom>
              <a:avLst/>
              <a:gdLst>
                <a:gd name="T0" fmla="*/ 76 w 221"/>
                <a:gd name="T1" fmla="*/ 315 h 365"/>
                <a:gd name="T2" fmla="*/ 110 w 221"/>
                <a:gd name="T3" fmla="*/ 186 h 365"/>
                <a:gd name="T4" fmla="*/ 171 w 221"/>
                <a:gd name="T5" fmla="*/ 289 h 365"/>
                <a:gd name="T6" fmla="*/ 97 w 221"/>
                <a:gd name="T7" fmla="*/ 145 h 365"/>
                <a:gd name="T8" fmla="*/ 70 w 221"/>
                <a:gd name="T9" fmla="*/ 174 h 365"/>
                <a:gd name="T10" fmla="*/ 23 w 221"/>
                <a:gd name="T11" fmla="*/ 186 h 365"/>
                <a:gd name="T12" fmla="*/ 24 w 221"/>
                <a:gd name="T13" fmla="*/ 226 h 365"/>
                <a:gd name="T14" fmla="*/ 0 w 221"/>
                <a:gd name="T15" fmla="*/ 268 h 365"/>
                <a:gd name="T16" fmla="*/ 29 w 221"/>
                <a:gd name="T17" fmla="*/ 296 h 365"/>
                <a:gd name="T18" fmla="*/ 42 w 221"/>
                <a:gd name="T19" fmla="*/ 342 h 365"/>
                <a:gd name="T20" fmla="*/ 82 w 221"/>
                <a:gd name="T21" fmla="*/ 341 h 365"/>
                <a:gd name="T22" fmla="*/ 118 w 221"/>
                <a:gd name="T23" fmla="*/ 346 h 365"/>
                <a:gd name="T24" fmla="*/ 156 w 221"/>
                <a:gd name="T25" fmla="*/ 356 h 365"/>
                <a:gd name="T26" fmla="*/ 180 w 221"/>
                <a:gd name="T27" fmla="*/ 314 h 365"/>
                <a:gd name="T28" fmla="*/ 214 w 221"/>
                <a:gd name="T29" fmla="*/ 294 h 365"/>
                <a:gd name="T30" fmla="*/ 201 w 221"/>
                <a:gd name="T31" fmla="*/ 247 h 365"/>
                <a:gd name="T32" fmla="*/ 211 w 221"/>
                <a:gd name="T33" fmla="*/ 209 h 365"/>
                <a:gd name="T34" fmla="*/ 169 w 221"/>
                <a:gd name="T35" fmla="*/ 186 h 365"/>
                <a:gd name="T36" fmla="*/ 149 w 221"/>
                <a:gd name="T37" fmla="*/ 151 h 365"/>
                <a:gd name="T38" fmla="*/ 110 w 221"/>
                <a:gd name="T39" fmla="*/ 164 h 365"/>
                <a:gd name="T40" fmla="*/ 97 w 221"/>
                <a:gd name="T41" fmla="*/ 145 h 365"/>
                <a:gd name="T42" fmla="*/ 74 w 221"/>
                <a:gd name="T43" fmla="*/ 116 h 365"/>
                <a:gd name="T44" fmla="*/ 97 w 221"/>
                <a:gd name="T45" fmla="*/ 27 h 365"/>
                <a:gd name="T46" fmla="*/ 138 w 221"/>
                <a:gd name="T47" fmla="*/ 98 h 365"/>
                <a:gd name="T48" fmla="*/ 88 w 221"/>
                <a:gd name="T49" fmla="*/ 0 h 365"/>
                <a:gd name="T50" fmla="*/ 70 w 221"/>
                <a:gd name="T51" fmla="*/ 19 h 365"/>
                <a:gd name="T52" fmla="*/ 38 w 221"/>
                <a:gd name="T53" fmla="*/ 28 h 365"/>
                <a:gd name="T54" fmla="*/ 39 w 221"/>
                <a:gd name="T55" fmla="*/ 55 h 365"/>
                <a:gd name="T56" fmla="*/ 22 w 221"/>
                <a:gd name="T57" fmla="*/ 83 h 365"/>
                <a:gd name="T58" fmla="*/ 42 w 221"/>
                <a:gd name="T59" fmla="*/ 102 h 365"/>
                <a:gd name="T60" fmla="*/ 50 w 221"/>
                <a:gd name="T61" fmla="*/ 134 h 365"/>
                <a:gd name="T62" fmla="*/ 78 w 221"/>
                <a:gd name="T63" fmla="*/ 133 h 365"/>
                <a:gd name="T64" fmla="*/ 102 w 221"/>
                <a:gd name="T65" fmla="*/ 136 h 365"/>
                <a:gd name="T66" fmla="*/ 128 w 221"/>
                <a:gd name="T67" fmla="*/ 143 h 365"/>
                <a:gd name="T68" fmla="*/ 144 w 221"/>
                <a:gd name="T69" fmla="*/ 114 h 365"/>
                <a:gd name="T70" fmla="*/ 168 w 221"/>
                <a:gd name="T71" fmla="*/ 101 h 365"/>
                <a:gd name="T72" fmla="*/ 159 w 221"/>
                <a:gd name="T73" fmla="*/ 69 h 365"/>
                <a:gd name="T74" fmla="*/ 166 w 221"/>
                <a:gd name="T75" fmla="*/ 43 h 365"/>
                <a:gd name="T76" fmla="*/ 137 w 221"/>
                <a:gd name="T77" fmla="*/ 27 h 365"/>
                <a:gd name="T78" fmla="*/ 123 w 221"/>
                <a:gd name="T79" fmla="*/ 4 h 365"/>
                <a:gd name="T80" fmla="*/ 97 w 221"/>
                <a:gd name="T81" fmla="*/ 13 h 365"/>
                <a:gd name="T82" fmla="*/ 88 w 221"/>
                <a:gd name="T83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1" h="365">
                  <a:moveTo>
                    <a:pt x="110" y="324"/>
                  </a:moveTo>
                  <a:cubicBezTo>
                    <a:pt x="99" y="324"/>
                    <a:pt x="87" y="321"/>
                    <a:pt x="76" y="315"/>
                  </a:cubicBezTo>
                  <a:cubicBezTo>
                    <a:pt x="43" y="297"/>
                    <a:pt x="31" y="254"/>
                    <a:pt x="50" y="221"/>
                  </a:cubicBezTo>
                  <a:cubicBezTo>
                    <a:pt x="63" y="198"/>
                    <a:pt x="86" y="186"/>
                    <a:pt x="110" y="186"/>
                  </a:cubicBezTo>
                  <a:cubicBezTo>
                    <a:pt x="122" y="186"/>
                    <a:pt x="134" y="188"/>
                    <a:pt x="144" y="194"/>
                  </a:cubicBezTo>
                  <a:cubicBezTo>
                    <a:pt x="178" y="213"/>
                    <a:pt x="190" y="256"/>
                    <a:pt x="171" y="289"/>
                  </a:cubicBezTo>
                  <a:cubicBezTo>
                    <a:pt x="158" y="312"/>
                    <a:pt x="135" y="324"/>
                    <a:pt x="110" y="324"/>
                  </a:cubicBezTo>
                  <a:moveTo>
                    <a:pt x="97" y="145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59" y="179"/>
                    <a:pt x="49" y="187"/>
                    <a:pt x="41" y="19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6" y="216"/>
                    <a:pt x="6" y="216"/>
                    <a:pt x="6" y="216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0" y="238"/>
                    <a:pt x="19" y="250"/>
                    <a:pt x="20" y="263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9" y="301"/>
                    <a:pt x="9" y="301"/>
                    <a:pt x="9" y="301"/>
                  </a:cubicBezTo>
                  <a:cubicBezTo>
                    <a:pt x="29" y="296"/>
                    <a:pt x="29" y="296"/>
                    <a:pt x="29" y="296"/>
                  </a:cubicBezTo>
                  <a:cubicBezTo>
                    <a:pt x="34" y="306"/>
                    <a:pt x="42" y="316"/>
                    <a:pt x="52" y="324"/>
                  </a:cubicBezTo>
                  <a:cubicBezTo>
                    <a:pt x="42" y="342"/>
                    <a:pt x="42" y="342"/>
                    <a:pt x="42" y="342"/>
                  </a:cubicBezTo>
                  <a:cubicBezTo>
                    <a:pt x="72" y="359"/>
                    <a:pt x="72" y="359"/>
                    <a:pt x="72" y="359"/>
                  </a:cubicBezTo>
                  <a:cubicBezTo>
                    <a:pt x="82" y="341"/>
                    <a:pt x="82" y="341"/>
                    <a:pt x="82" y="341"/>
                  </a:cubicBezTo>
                  <a:cubicBezTo>
                    <a:pt x="91" y="344"/>
                    <a:pt x="101" y="346"/>
                    <a:pt x="110" y="346"/>
                  </a:cubicBezTo>
                  <a:cubicBezTo>
                    <a:pt x="113" y="346"/>
                    <a:pt x="115" y="346"/>
                    <a:pt x="118" y="346"/>
                  </a:cubicBezTo>
                  <a:cubicBezTo>
                    <a:pt x="123" y="365"/>
                    <a:pt x="123" y="365"/>
                    <a:pt x="123" y="365"/>
                  </a:cubicBezTo>
                  <a:cubicBezTo>
                    <a:pt x="156" y="356"/>
                    <a:pt x="156" y="356"/>
                    <a:pt x="156" y="356"/>
                  </a:cubicBezTo>
                  <a:cubicBezTo>
                    <a:pt x="151" y="336"/>
                    <a:pt x="151" y="336"/>
                    <a:pt x="151" y="336"/>
                  </a:cubicBezTo>
                  <a:cubicBezTo>
                    <a:pt x="162" y="331"/>
                    <a:pt x="172" y="323"/>
                    <a:pt x="180" y="314"/>
                  </a:cubicBezTo>
                  <a:cubicBezTo>
                    <a:pt x="198" y="324"/>
                    <a:pt x="198" y="324"/>
                    <a:pt x="198" y="324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197" y="284"/>
                    <a:pt x="197" y="284"/>
                    <a:pt x="197" y="284"/>
                  </a:cubicBezTo>
                  <a:cubicBezTo>
                    <a:pt x="201" y="272"/>
                    <a:pt x="202" y="259"/>
                    <a:pt x="201" y="247"/>
                  </a:cubicBezTo>
                  <a:cubicBezTo>
                    <a:pt x="221" y="242"/>
                    <a:pt x="221" y="242"/>
                    <a:pt x="221" y="242"/>
                  </a:cubicBezTo>
                  <a:cubicBezTo>
                    <a:pt x="211" y="209"/>
                    <a:pt x="211" y="209"/>
                    <a:pt x="211" y="209"/>
                  </a:cubicBezTo>
                  <a:cubicBezTo>
                    <a:pt x="192" y="214"/>
                    <a:pt x="192" y="214"/>
                    <a:pt x="192" y="214"/>
                  </a:cubicBezTo>
                  <a:cubicBezTo>
                    <a:pt x="186" y="203"/>
                    <a:pt x="179" y="194"/>
                    <a:pt x="169" y="186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49" y="151"/>
                    <a:pt x="149" y="151"/>
                    <a:pt x="149" y="151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30" y="166"/>
                    <a:pt x="120" y="164"/>
                    <a:pt x="110" y="164"/>
                  </a:cubicBezTo>
                  <a:cubicBezTo>
                    <a:pt x="108" y="164"/>
                    <a:pt x="105" y="164"/>
                    <a:pt x="103" y="164"/>
                  </a:cubicBezTo>
                  <a:cubicBezTo>
                    <a:pt x="97" y="145"/>
                    <a:pt x="97" y="145"/>
                    <a:pt x="97" y="145"/>
                  </a:cubicBezTo>
                  <a:moveTo>
                    <a:pt x="97" y="122"/>
                  </a:moveTo>
                  <a:cubicBezTo>
                    <a:pt x="89" y="122"/>
                    <a:pt x="81" y="120"/>
                    <a:pt x="74" y="116"/>
                  </a:cubicBezTo>
                  <a:cubicBezTo>
                    <a:pt x="51" y="103"/>
                    <a:pt x="43" y="74"/>
                    <a:pt x="56" y="51"/>
                  </a:cubicBezTo>
                  <a:cubicBezTo>
                    <a:pt x="65" y="36"/>
                    <a:pt x="81" y="27"/>
                    <a:pt x="97" y="27"/>
                  </a:cubicBezTo>
                  <a:cubicBezTo>
                    <a:pt x="105" y="27"/>
                    <a:pt x="113" y="29"/>
                    <a:pt x="120" y="34"/>
                  </a:cubicBezTo>
                  <a:cubicBezTo>
                    <a:pt x="143" y="46"/>
                    <a:pt x="151" y="75"/>
                    <a:pt x="138" y="98"/>
                  </a:cubicBezTo>
                  <a:cubicBezTo>
                    <a:pt x="130" y="113"/>
                    <a:pt x="114" y="122"/>
                    <a:pt x="97" y="122"/>
                  </a:cubicBezTo>
                  <a:moveTo>
                    <a:pt x="88" y="0"/>
                  </a:moveTo>
                  <a:cubicBezTo>
                    <a:pt x="66" y="6"/>
                    <a:pt x="66" y="6"/>
                    <a:pt x="66" y="6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2" y="23"/>
                    <a:pt x="55" y="28"/>
                    <a:pt x="50" y="35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63"/>
                    <a:pt x="35" y="72"/>
                    <a:pt x="36" y="80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5" y="110"/>
                    <a:pt x="51" y="116"/>
                    <a:pt x="57" y="122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84" y="135"/>
                    <a:pt x="91" y="136"/>
                    <a:pt x="97" y="136"/>
                  </a:cubicBezTo>
                  <a:cubicBezTo>
                    <a:pt x="99" y="136"/>
                    <a:pt x="101" y="136"/>
                    <a:pt x="102" y="136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32" y="126"/>
                    <a:pt x="139" y="121"/>
                    <a:pt x="144" y="114"/>
                  </a:cubicBezTo>
                  <a:cubicBezTo>
                    <a:pt x="156" y="121"/>
                    <a:pt x="156" y="121"/>
                    <a:pt x="156" y="12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8" y="86"/>
                    <a:pt x="159" y="78"/>
                    <a:pt x="159" y="69"/>
                  </a:cubicBezTo>
                  <a:cubicBezTo>
                    <a:pt x="172" y="66"/>
                    <a:pt x="172" y="66"/>
                    <a:pt x="172" y="66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49" y="40"/>
                    <a:pt x="144" y="33"/>
                    <a:pt x="137" y="2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0" y="14"/>
                    <a:pt x="104" y="13"/>
                    <a:pt x="97" y="13"/>
                  </a:cubicBezTo>
                  <a:cubicBezTo>
                    <a:pt x="95" y="13"/>
                    <a:pt x="94" y="13"/>
                    <a:pt x="92" y="13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22">
              <a:extLst>
                <a:ext uri="{FF2B5EF4-FFF2-40B4-BE49-F238E27FC236}">
                  <a16:creationId xmlns:a16="http://schemas.microsoft.com/office/drawing/2014/main" id="{F7678329-6B62-3031-B356-A7EFEF107F33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2431278" y="2742289"/>
              <a:ext cx="534837" cy="555730"/>
            </a:xfrm>
            <a:custGeom>
              <a:avLst/>
              <a:gdLst>
                <a:gd name="T0" fmla="*/ 117 w 234"/>
                <a:gd name="T1" fmla="*/ 89 h 243"/>
                <a:gd name="T2" fmla="*/ 85 w 234"/>
                <a:gd name="T3" fmla="*/ 121 h 243"/>
                <a:gd name="T4" fmla="*/ 117 w 234"/>
                <a:gd name="T5" fmla="*/ 153 h 243"/>
                <a:gd name="T6" fmla="*/ 149 w 234"/>
                <a:gd name="T7" fmla="*/ 121 h 243"/>
                <a:gd name="T8" fmla="*/ 117 w 234"/>
                <a:gd name="T9" fmla="*/ 89 h 243"/>
                <a:gd name="T10" fmla="*/ 90 w 234"/>
                <a:gd name="T11" fmla="*/ 7 h 243"/>
                <a:gd name="T12" fmla="*/ 0 w 234"/>
                <a:gd name="T13" fmla="*/ 121 h 243"/>
                <a:gd name="T14" fmla="*/ 34 w 234"/>
                <a:gd name="T15" fmla="*/ 204 h 243"/>
                <a:gd name="T16" fmla="*/ 44 w 234"/>
                <a:gd name="T17" fmla="*/ 213 h 243"/>
                <a:gd name="T18" fmla="*/ 33 w 234"/>
                <a:gd name="T19" fmla="*/ 243 h 243"/>
                <a:gd name="T20" fmla="*/ 117 w 234"/>
                <a:gd name="T21" fmla="*/ 232 h 243"/>
                <a:gd name="T22" fmla="*/ 60 w 234"/>
                <a:gd name="T23" fmla="*/ 169 h 243"/>
                <a:gd name="T24" fmla="*/ 49 w 234"/>
                <a:gd name="T25" fmla="*/ 200 h 243"/>
                <a:gd name="T26" fmla="*/ 44 w 234"/>
                <a:gd name="T27" fmla="*/ 194 h 243"/>
                <a:gd name="T28" fmla="*/ 13 w 234"/>
                <a:gd name="T29" fmla="*/ 121 h 243"/>
                <a:gd name="T30" fmla="*/ 94 w 234"/>
                <a:gd name="T31" fmla="*/ 21 h 243"/>
                <a:gd name="T32" fmla="*/ 90 w 234"/>
                <a:gd name="T33" fmla="*/ 7 h 243"/>
                <a:gd name="T34" fmla="*/ 200 w 234"/>
                <a:gd name="T35" fmla="*/ 0 h 243"/>
                <a:gd name="T36" fmla="*/ 117 w 234"/>
                <a:gd name="T37" fmla="*/ 11 h 243"/>
                <a:gd name="T38" fmla="*/ 173 w 234"/>
                <a:gd name="T39" fmla="*/ 73 h 243"/>
                <a:gd name="T40" fmla="*/ 184 w 234"/>
                <a:gd name="T41" fmla="*/ 43 h 243"/>
                <a:gd name="T42" fmla="*/ 220 w 234"/>
                <a:gd name="T43" fmla="*/ 121 h 243"/>
                <a:gd name="T44" fmla="*/ 190 w 234"/>
                <a:gd name="T45" fmla="*/ 194 h 243"/>
                <a:gd name="T46" fmla="*/ 140 w 234"/>
                <a:gd name="T47" fmla="*/ 222 h 243"/>
                <a:gd name="T48" fmla="*/ 143 w 234"/>
                <a:gd name="T49" fmla="*/ 235 h 243"/>
                <a:gd name="T50" fmla="*/ 200 w 234"/>
                <a:gd name="T51" fmla="*/ 204 h 243"/>
                <a:gd name="T52" fmla="*/ 234 w 234"/>
                <a:gd name="T53" fmla="*/ 121 h 243"/>
                <a:gd name="T54" fmla="*/ 189 w 234"/>
                <a:gd name="T55" fmla="*/ 29 h 243"/>
                <a:gd name="T56" fmla="*/ 200 w 234"/>
                <a:gd name="T5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4" h="243">
                  <a:moveTo>
                    <a:pt x="117" y="89"/>
                  </a:moveTo>
                  <a:cubicBezTo>
                    <a:pt x="99" y="89"/>
                    <a:pt x="85" y="104"/>
                    <a:pt x="85" y="121"/>
                  </a:cubicBezTo>
                  <a:cubicBezTo>
                    <a:pt x="85" y="139"/>
                    <a:pt x="99" y="153"/>
                    <a:pt x="117" y="153"/>
                  </a:cubicBezTo>
                  <a:cubicBezTo>
                    <a:pt x="135" y="153"/>
                    <a:pt x="149" y="139"/>
                    <a:pt x="149" y="121"/>
                  </a:cubicBezTo>
                  <a:cubicBezTo>
                    <a:pt x="149" y="104"/>
                    <a:pt x="135" y="89"/>
                    <a:pt x="117" y="89"/>
                  </a:cubicBezTo>
                  <a:moveTo>
                    <a:pt x="90" y="7"/>
                  </a:moveTo>
                  <a:cubicBezTo>
                    <a:pt x="38" y="19"/>
                    <a:pt x="0" y="66"/>
                    <a:pt x="0" y="121"/>
                  </a:cubicBezTo>
                  <a:cubicBezTo>
                    <a:pt x="0" y="153"/>
                    <a:pt x="12" y="182"/>
                    <a:pt x="34" y="204"/>
                  </a:cubicBezTo>
                  <a:cubicBezTo>
                    <a:pt x="37" y="207"/>
                    <a:pt x="41" y="210"/>
                    <a:pt x="44" y="213"/>
                  </a:cubicBezTo>
                  <a:cubicBezTo>
                    <a:pt x="33" y="243"/>
                    <a:pt x="33" y="243"/>
                    <a:pt x="33" y="243"/>
                  </a:cubicBezTo>
                  <a:cubicBezTo>
                    <a:pt x="117" y="232"/>
                    <a:pt x="117" y="232"/>
                    <a:pt x="117" y="232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49" y="200"/>
                    <a:pt x="49" y="200"/>
                    <a:pt x="49" y="200"/>
                  </a:cubicBezTo>
                  <a:cubicBezTo>
                    <a:pt x="47" y="198"/>
                    <a:pt x="46" y="196"/>
                    <a:pt x="44" y="194"/>
                  </a:cubicBezTo>
                  <a:cubicBezTo>
                    <a:pt x="24" y="175"/>
                    <a:pt x="13" y="149"/>
                    <a:pt x="13" y="121"/>
                  </a:cubicBezTo>
                  <a:cubicBezTo>
                    <a:pt x="13" y="72"/>
                    <a:pt x="48" y="31"/>
                    <a:pt x="94" y="21"/>
                  </a:cubicBezTo>
                  <a:cubicBezTo>
                    <a:pt x="90" y="7"/>
                    <a:pt x="90" y="7"/>
                    <a:pt x="90" y="7"/>
                  </a:cubicBezTo>
                  <a:moveTo>
                    <a:pt x="200" y="0"/>
                  </a:moveTo>
                  <a:cubicBezTo>
                    <a:pt x="117" y="11"/>
                    <a:pt x="117" y="11"/>
                    <a:pt x="117" y="11"/>
                  </a:cubicBezTo>
                  <a:cubicBezTo>
                    <a:pt x="173" y="73"/>
                    <a:pt x="173" y="73"/>
                    <a:pt x="173" y="73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206" y="62"/>
                    <a:pt x="220" y="90"/>
                    <a:pt x="220" y="121"/>
                  </a:cubicBezTo>
                  <a:cubicBezTo>
                    <a:pt x="220" y="149"/>
                    <a:pt x="209" y="175"/>
                    <a:pt x="190" y="194"/>
                  </a:cubicBezTo>
                  <a:cubicBezTo>
                    <a:pt x="176" y="208"/>
                    <a:pt x="159" y="218"/>
                    <a:pt x="140" y="222"/>
                  </a:cubicBezTo>
                  <a:cubicBezTo>
                    <a:pt x="143" y="235"/>
                    <a:pt x="143" y="235"/>
                    <a:pt x="143" y="235"/>
                  </a:cubicBezTo>
                  <a:cubicBezTo>
                    <a:pt x="164" y="231"/>
                    <a:pt x="184" y="220"/>
                    <a:pt x="200" y="204"/>
                  </a:cubicBezTo>
                  <a:cubicBezTo>
                    <a:pt x="222" y="182"/>
                    <a:pt x="234" y="153"/>
                    <a:pt x="234" y="121"/>
                  </a:cubicBezTo>
                  <a:cubicBezTo>
                    <a:pt x="234" y="84"/>
                    <a:pt x="216" y="51"/>
                    <a:pt x="189" y="29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23">
              <a:extLst>
                <a:ext uri="{FF2B5EF4-FFF2-40B4-BE49-F238E27FC236}">
                  <a16:creationId xmlns:a16="http://schemas.microsoft.com/office/drawing/2014/main" id="{20894AD8-EA7A-CB95-AB1A-F41361CF1639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2710566" y="3750220"/>
              <a:ext cx="544587" cy="618405"/>
            </a:xfrm>
            <a:custGeom>
              <a:avLst/>
              <a:gdLst>
                <a:gd name="T0" fmla="*/ 122 w 238"/>
                <a:gd name="T1" fmla="*/ 76 h 270"/>
                <a:gd name="T2" fmla="*/ 116 w 238"/>
                <a:gd name="T3" fmla="*/ 76 h 270"/>
                <a:gd name="T4" fmla="*/ 116 w 238"/>
                <a:gd name="T5" fmla="*/ 150 h 270"/>
                <a:gd name="T6" fmla="*/ 110 w 238"/>
                <a:gd name="T7" fmla="*/ 156 h 270"/>
                <a:gd name="T8" fmla="*/ 114 w 238"/>
                <a:gd name="T9" fmla="*/ 160 h 270"/>
                <a:gd name="T10" fmla="*/ 116 w 238"/>
                <a:gd name="T11" fmla="*/ 158 h 270"/>
                <a:gd name="T12" fmla="*/ 116 w 238"/>
                <a:gd name="T13" fmla="*/ 166 h 270"/>
                <a:gd name="T14" fmla="*/ 122 w 238"/>
                <a:gd name="T15" fmla="*/ 166 h 270"/>
                <a:gd name="T16" fmla="*/ 122 w 238"/>
                <a:gd name="T17" fmla="*/ 152 h 270"/>
                <a:gd name="T18" fmla="*/ 163 w 238"/>
                <a:gd name="T19" fmla="*/ 111 h 270"/>
                <a:gd name="T20" fmla="*/ 160 w 238"/>
                <a:gd name="T21" fmla="*/ 107 h 270"/>
                <a:gd name="T22" fmla="*/ 122 w 238"/>
                <a:gd name="T23" fmla="*/ 144 h 270"/>
                <a:gd name="T24" fmla="*/ 122 w 238"/>
                <a:gd name="T25" fmla="*/ 76 h 270"/>
                <a:gd name="T26" fmla="*/ 116 w 238"/>
                <a:gd name="T27" fmla="*/ 70 h 270"/>
                <a:gd name="T28" fmla="*/ 122 w 238"/>
                <a:gd name="T29" fmla="*/ 70 h 270"/>
                <a:gd name="T30" fmla="*/ 122 w 238"/>
                <a:gd name="T31" fmla="*/ 48 h 270"/>
                <a:gd name="T32" fmla="*/ 189 w 238"/>
                <a:gd name="T33" fmla="*/ 76 h 270"/>
                <a:gd name="T34" fmla="*/ 174 w 238"/>
                <a:gd name="T35" fmla="*/ 92 h 270"/>
                <a:gd name="T36" fmla="*/ 179 w 238"/>
                <a:gd name="T37" fmla="*/ 96 h 270"/>
                <a:gd name="T38" fmla="*/ 194 w 238"/>
                <a:gd name="T39" fmla="*/ 81 h 270"/>
                <a:gd name="T40" fmla="*/ 222 w 238"/>
                <a:gd name="T41" fmla="*/ 148 h 270"/>
                <a:gd name="T42" fmla="*/ 200 w 238"/>
                <a:gd name="T43" fmla="*/ 148 h 270"/>
                <a:gd name="T44" fmla="*/ 200 w 238"/>
                <a:gd name="T45" fmla="*/ 154 h 270"/>
                <a:gd name="T46" fmla="*/ 222 w 238"/>
                <a:gd name="T47" fmla="*/ 154 h 270"/>
                <a:gd name="T48" fmla="*/ 194 w 238"/>
                <a:gd name="T49" fmla="*/ 221 h 270"/>
                <a:gd name="T50" fmla="*/ 179 w 238"/>
                <a:gd name="T51" fmla="*/ 206 h 270"/>
                <a:gd name="T52" fmla="*/ 174 w 238"/>
                <a:gd name="T53" fmla="*/ 210 h 270"/>
                <a:gd name="T54" fmla="*/ 189 w 238"/>
                <a:gd name="T55" fmla="*/ 226 h 270"/>
                <a:gd name="T56" fmla="*/ 122 w 238"/>
                <a:gd name="T57" fmla="*/ 254 h 270"/>
                <a:gd name="T58" fmla="*/ 122 w 238"/>
                <a:gd name="T59" fmla="*/ 232 h 270"/>
                <a:gd name="T60" fmla="*/ 116 w 238"/>
                <a:gd name="T61" fmla="*/ 232 h 270"/>
                <a:gd name="T62" fmla="*/ 116 w 238"/>
                <a:gd name="T63" fmla="*/ 254 h 270"/>
                <a:gd name="T64" fmla="*/ 49 w 238"/>
                <a:gd name="T65" fmla="*/ 226 h 270"/>
                <a:gd name="T66" fmla="*/ 64 w 238"/>
                <a:gd name="T67" fmla="*/ 210 h 270"/>
                <a:gd name="T68" fmla="*/ 60 w 238"/>
                <a:gd name="T69" fmla="*/ 206 h 270"/>
                <a:gd name="T70" fmla="*/ 44 w 238"/>
                <a:gd name="T71" fmla="*/ 221 h 270"/>
                <a:gd name="T72" fmla="*/ 17 w 238"/>
                <a:gd name="T73" fmla="*/ 154 h 270"/>
                <a:gd name="T74" fmla="*/ 38 w 238"/>
                <a:gd name="T75" fmla="*/ 154 h 270"/>
                <a:gd name="T76" fmla="*/ 38 w 238"/>
                <a:gd name="T77" fmla="*/ 148 h 270"/>
                <a:gd name="T78" fmla="*/ 17 w 238"/>
                <a:gd name="T79" fmla="*/ 148 h 270"/>
                <a:gd name="T80" fmla="*/ 44 w 238"/>
                <a:gd name="T81" fmla="*/ 81 h 270"/>
                <a:gd name="T82" fmla="*/ 60 w 238"/>
                <a:gd name="T83" fmla="*/ 96 h 270"/>
                <a:gd name="T84" fmla="*/ 64 w 238"/>
                <a:gd name="T85" fmla="*/ 92 h 270"/>
                <a:gd name="T86" fmla="*/ 49 w 238"/>
                <a:gd name="T87" fmla="*/ 76 h 270"/>
                <a:gd name="T88" fmla="*/ 116 w 238"/>
                <a:gd name="T89" fmla="*/ 48 h 270"/>
                <a:gd name="T90" fmla="*/ 116 w 238"/>
                <a:gd name="T91" fmla="*/ 70 h 270"/>
                <a:gd name="T92" fmla="*/ 147 w 238"/>
                <a:gd name="T93" fmla="*/ 0 h 270"/>
                <a:gd name="T94" fmla="*/ 91 w 238"/>
                <a:gd name="T95" fmla="*/ 0 h 270"/>
                <a:gd name="T96" fmla="*/ 91 w 238"/>
                <a:gd name="T97" fmla="*/ 23 h 270"/>
                <a:gd name="T98" fmla="*/ 112 w 238"/>
                <a:gd name="T99" fmla="*/ 23 h 270"/>
                <a:gd name="T100" fmla="*/ 112 w 238"/>
                <a:gd name="T101" fmla="*/ 32 h 270"/>
                <a:gd name="T102" fmla="*/ 0 w 238"/>
                <a:gd name="T103" fmla="*/ 151 h 270"/>
                <a:gd name="T104" fmla="*/ 119 w 238"/>
                <a:gd name="T105" fmla="*/ 270 h 270"/>
                <a:gd name="T106" fmla="*/ 238 w 238"/>
                <a:gd name="T107" fmla="*/ 151 h 270"/>
                <a:gd name="T108" fmla="*/ 126 w 238"/>
                <a:gd name="T109" fmla="*/ 32 h 270"/>
                <a:gd name="T110" fmla="*/ 126 w 238"/>
                <a:gd name="T111" fmla="*/ 23 h 270"/>
                <a:gd name="T112" fmla="*/ 147 w 238"/>
                <a:gd name="T113" fmla="*/ 23 h 270"/>
                <a:gd name="T114" fmla="*/ 147 w 238"/>
                <a:gd name="T1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8" h="270">
                  <a:moveTo>
                    <a:pt x="122" y="76"/>
                  </a:moveTo>
                  <a:cubicBezTo>
                    <a:pt x="116" y="76"/>
                    <a:pt x="116" y="76"/>
                    <a:pt x="116" y="76"/>
                  </a:cubicBezTo>
                  <a:cubicBezTo>
                    <a:pt x="116" y="150"/>
                    <a:pt x="116" y="150"/>
                    <a:pt x="116" y="150"/>
                  </a:cubicBezTo>
                  <a:cubicBezTo>
                    <a:pt x="110" y="156"/>
                    <a:pt x="110" y="156"/>
                    <a:pt x="110" y="156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6" y="166"/>
                    <a:pt x="116" y="166"/>
                    <a:pt x="116" y="166"/>
                  </a:cubicBezTo>
                  <a:cubicBezTo>
                    <a:pt x="122" y="166"/>
                    <a:pt x="122" y="166"/>
                    <a:pt x="122" y="166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22" y="144"/>
                    <a:pt x="122" y="144"/>
                    <a:pt x="122" y="144"/>
                  </a:cubicBezTo>
                  <a:cubicBezTo>
                    <a:pt x="122" y="76"/>
                    <a:pt x="122" y="76"/>
                    <a:pt x="122" y="76"/>
                  </a:cubicBezTo>
                  <a:moveTo>
                    <a:pt x="116" y="70"/>
                  </a:moveTo>
                  <a:cubicBezTo>
                    <a:pt x="122" y="70"/>
                    <a:pt x="122" y="70"/>
                    <a:pt x="122" y="70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48" y="49"/>
                    <a:pt x="172" y="60"/>
                    <a:pt x="189" y="76"/>
                  </a:cubicBezTo>
                  <a:cubicBezTo>
                    <a:pt x="174" y="92"/>
                    <a:pt x="174" y="92"/>
                    <a:pt x="174" y="92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94" y="81"/>
                    <a:pt x="194" y="81"/>
                    <a:pt x="194" y="81"/>
                  </a:cubicBezTo>
                  <a:cubicBezTo>
                    <a:pt x="210" y="98"/>
                    <a:pt x="221" y="122"/>
                    <a:pt x="222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22" y="154"/>
                    <a:pt x="222" y="154"/>
                    <a:pt x="222" y="154"/>
                  </a:cubicBezTo>
                  <a:cubicBezTo>
                    <a:pt x="221" y="180"/>
                    <a:pt x="210" y="204"/>
                    <a:pt x="194" y="221"/>
                  </a:cubicBezTo>
                  <a:cubicBezTo>
                    <a:pt x="179" y="206"/>
                    <a:pt x="179" y="206"/>
                    <a:pt x="179" y="206"/>
                  </a:cubicBezTo>
                  <a:cubicBezTo>
                    <a:pt x="174" y="210"/>
                    <a:pt x="174" y="210"/>
                    <a:pt x="174" y="210"/>
                  </a:cubicBezTo>
                  <a:cubicBezTo>
                    <a:pt x="189" y="226"/>
                    <a:pt x="189" y="226"/>
                    <a:pt x="189" y="226"/>
                  </a:cubicBezTo>
                  <a:cubicBezTo>
                    <a:pt x="172" y="242"/>
                    <a:pt x="148" y="253"/>
                    <a:pt x="122" y="254"/>
                  </a:cubicBezTo>
                  <a:cubicBezTo>
                    <a:pt x="122" y="232"/>
                    <a:pt x="122" y="232"/>
                    <a:pt x="122" y="232"/>
                  </a:cubicBezTo>
                  <a:cubicBezTo>
                    <a:pt x="116" y="232"/>
                    <a:pt x="116" y="232"/>
                    <a:pt x="116" y="232"/>
                  </a:cubicBezTo>
                  <a:cubicBezTo>
                    <a:pt x="116" y="254"/>
                    <a:pt x="116" y="254"/>
                    <a:pt x="116" y="254"/>
                  </a:cubicBezTo>
                  <a:cubicBezTo>
                    <a:pt x="90" y="253"/>
                    <a:pt x="67" y="242"/>
                    <a:pt x="49" y="226"/>
                  </a:cubicBezTo>
                  <a:cubicBezTo>
                    <a:pt x="64" y="210"/>
                    <a:pt x="64" y="210"/>
                    <a:pt x="64" y="210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44" y="221"/>
                    <a:pt x="44" y="221"/>
                    <a:pt x="44" y="221"/>
                  </a:cubicBezTo>
                  <a:cubicBezTo>
                    <a:pt x="28" y="204"/>
                    <a:pt x="17" y="180"/>
                    <a:pt x="1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7" y="122"/>
                    <a:pt x="28" y="98"/>
                    <a:pt x="44" y="81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67" y="60"/>
                    <a:pt x="90" y="49"/>
                    <a:pt x="116" y="48"/>
                  </a:cubicBezTo>
                  <a:cubicBezTo>
                    <a:pt x="116" y="70"/>
                    <a:pt x="116" y="70"/>
                    <a:pt x="116" y="70"/>
                  </a:cubicBezTo>
                  <a:moveTo>
                    <a:pt x="147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50" y="36"/>
                    <a:pt x="0" y="88"/>
                    <a:pt x="0" y="151"/>
                  </a:cubicBezTo>
                  <a:cubicBezTo>
                    <a:pt x="0" y="217"/>
                    <a:pt x="54" y="270"/>
                    <a:pt x="119" y="270"/>
                  </a:cubicBezTo>
                  <a:cubicBezTo>
                    <a:pt x="185" y="270"/>
                    <a:pt x="238" y="217"/>
                    <a:pt x="238" y="151"/>
                  </a:cubicBezTo>
                  <a:cubicBezTo>
                    <a:pt x="238" y="88"/>
                    <a:pt x="189" y="36"/>
                    <a:pt x="126" y="32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4550807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42B9C516-72C8-A7A7-3F9D-49773DA8CC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4401" y="1240823"/>
            <a:ext cx="10356981" cy="77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用户应该在向数据库插入数据之前确定字符集的种类。</a:t>
            </a:r>
            <a:r>
              <a:rPr lang="en-US" altLang="zh-CN"/>
              <a:t>MySQL</a:t>
            </a:r>
            <a:r>
              <a:rPr lang="zh-CN" altLang="en-US"/>
              <a:t>默认的字符集为</a:t>
            </a:r>
            <a:r>
              <a:rPr lang="en-US" altLang="zh-CN">
                <a:solidFill>
                  <a:srgbClr val="FF0000"/>
                </a:solidFill>
              </a:rPr>
              <a:t>latin1</a:t>
            </a:r>
            <a:r>
              <a:rPr lang="zh-CN" altLang="en-US"/>
              <a:t>，字符集和排序规则分为四个级别：</a:t>
            </a:r>
            <a:r>
              <a:rPr lang="zh-CN" altLang="en-US">
                <a:solidFill>
                  <a:srgbClr val="FF0000"/>
                </a:solidFill>
              </a:rPr>
              <a:t>服务器级、数据库级、数据表级和字段级</a:t>
            </a:r>
            <a:r>
              <a:rPr lang="zh-CN" altLang="en-US"/>
              <a:t>。</a:t>
            </a:r>
          </a:p>
        </p:txBody>
      </p:sp>
      <p:sp>
        <p:nvSpPr>
          <p:cNvPr id="3" name="文本框 3">
            <a:extLst>
              <a:ext uri="{FF2B5EF4-FFF2-40B4-BE49-F238E27FC236}">
                <a16:creationId xmlns:a16="http://schemas.microsoft.com/office/drawing/2014/main" id="{849D64B5-503F-9255-F413-FF237CB53A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2530" y="2143658"/>
            <a:ext cx="9271000" cy="456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/>
              <a:t>服务器级</a:t>
            </a:r>
            <a:endParaRPr lang="zh-CN" altLang="en-US" noProof="1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4CEF374-F49A-8D87-BD0F-D21ED136D158}"/>
              </a:ext>
            </a:extLst>
          </p:cNvPr>
          <p:cNvGrpSpPr/>
          <p:nvPr/>
        </p:nvGrpSpPr>
        <p:grpSpPr>
          <a:xfrm>
            <a:off x="889230" y="2056346"/>
            <a:ext cx="1003300" cy="722312"/>
            <a:chOff x="877888" y="1586140"/>
            <a:chExt cx="1003300" cy="722312"/>
          </a:xfrm>
        </p:grpSpPr>
        <p:sp>
          <p:nvSpPr>
            <p:cNvPr id="11" name="íṩľíḍè-Freeform: Shape 9">
              <a:extLst>
                <a:ext uri="{FF2B5EF4-FFF2-40B4-BE49-F238E27FC236}">
                  <a16:creationId xmlns:a16="http://schemas.microsoft.com/office/drawing/2014/main" id="{56DFCEF6-36D0-39D0-8B34-A0A60D9B7E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íṩľíḍè-Oval 10">
              <a:extLst>
                <a:ext uri="{FF2B5EF4-FFF2-40B4-BE49-F238E27FC236}">
                  <a16:creationId xmlns:a16="http://schemas.microsoft.com/office/drawing/2014/main" id="{6EDEB36B-AC4A-F8B0-8C10-4666032F260C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1</a:t>
              </a:r>
            </a:p>
          </p:txBody>
        </p:sp>
      </p:grpSp>
      <p:sp>
        <p:nvSpPr>
          <p:cNvPr id="5" name="文本框 41">
            <a:extLst>
              <a:ext uri="{FF2B5EF4-FFF2-40B4-BE49-F238E27FC236}">
                <a16:creationId xmlns:a16="http://schemas.microsoft.com/office/drawing/2014/main" id="{8A1B0C94-B6A7-398A-4BBD-C9FBC21A4E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9713" y="2672390"/>
            <a:ext cx="10291658" cy="417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语句，查看当前服务器使用的字符集，结果如下所示：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0796F73-B04E-E6DC-6FF0-ADE009CB107A}"/>
              </a:ext>
            </a:extLst>
          </p:cNvPr>
          <p:cNvSpPr/>
          <p:nvPr/>
        </p:nvSpPr>
        <p:spPr>
          <a:xfrm>
            <a:off x="1103024" y="3176009"/>
            <a:ext cx="10052154" cy="1936492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7" name="文本框 38">
            <a:extLst>
              <a:ext uri="{FF2B5EF4-FFF2-40B4-BE49-F238E27FC236}">
                <a16:creationId xmlns:a16="http://schemas.microsoft.com/office/drawing/2014/main" id="{D61609DF-306F-3A22-AE36-9EB3AF5F99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0920" y="3236473"/>
            <a:ext cx="6968444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mysql&gt; SHOW VARIABLES LIKE 'character_set_server';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+-----------------------------+-------+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Variable_name     	    | Value 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+-----------------------------+-------+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character_set_server | utf8    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+-----------------------------+-------+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1 row in set, 1 warning (0.00 sec)</a:t>
            </a:r>
          </a:p>
        </p:txBody>
      </p:sp>
      <p:sp>
        <p:nvSpPr>
          <p:cNvPr id="8" name="文本框 41">
            <a:extLst>
              <a:ext uri="{FF2B5EF4-FFF2-40B4-BE49-F238E27FC236}">
                <a16:creationId xmlns:a16="http://schemas.microsoft.com/office/drawing/2014/main" id="{1A244488-30E7-BB1C-FE0A-561C4A5C2A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1111" y="5089820"/>
            <a:ext cx="10291658" cy="417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打开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my.ini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配置文件，在“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[mysqld]”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组中添加以下内容，然后保存文件即完成修改。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3638B7B-0BAC-6EAE-C719-84914F479382}"/>
              </a:ext>
            </a:extLst>
          </p:cNvPr>
          <p:cNvSpPr/>
          <p:nvPr/>
        </p:nvSpPr>
        <p:spPr>
          <a:xfrm>
            <a:off x="1104422" y="5610218"/>
            <a:ext cx="10052154" cy="987134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0" name="文本框 38">
            <a:extLst>
              <a:ext uri="{FF2B5EF4-FFF2-40B4-BE49-F238E27FC236}">
                <a16:creationId xmlns:a16="http://schemas.microsoft.com/office/drawing/2014/main" id="{B0BA72E2-7179-F239-FD02-AE5E2D64A8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2318" y="5645514"/>
            <a:ext cx="6968444" cy="914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200"/>
              </a:lnSpc>
            </a:pPr>
            <a:r>
              <a:rPr lang="en-US" altLang="zh-CN" sz="1600">
                <a:solidFill>
                  <a:srgbClr val="FF0000"/>
                </a:solidFill>
              </a:rPr>
              <a:t>#</a:t>
            </a:r>
            <a:r>
              <a:rPr lang="zh-CN" altLang="en-US" sz="1600">
                <a:solidFill>
                  <a:srgbClr val="FF0000"/>
                </a:solidFill>
              </a:rPr>
              <a:t>设置默认字符集和排序规则</a:t>
            </a:r>
          </a:p>
          <a:p>
            <a:pPr eaLnBrk="1" hangingPunct="1">
              <a:lnSpc>
                <a:spcPts val="2200"/>
              </a:lnSpc>
            </a:pPr>
            <a:r>
              <a:rPr lang="en-US" altLang="zh-CN" sz="1600">
                <a:solidFill>
                  <a:srgbClr val="FF0000"/>
                </a:solidFill>
              </a:rPr>
              <a:t>character-set-server=utf8</a:t>
            </a:r>
          </a:p>
          <a:p>
            <a:pPr eaLnBrk="1" hangingPunct="1">
              <a:lnSpc>
                <a:spcPts val="2200"/>
              </a:lnSpc>
            </a:pPr>
            <a:r>
              <a:rPr lang="en-US" altLang="zh-CN" sz="1600">
                <a:solidFill>
                  <a:srgbClr val="FF0000"/>
                </a:solidFill>
              </a:rPr>
              <a:t>collation-server=utf8_general_ci</a:t>
            </a:r>
          </a:p>
        </p:txBody>
      </p:sp>
    </p:spTree>
    <p:extLst>
      <p:ext uri="{BB962C8B-B14F-4D97-AF65-F5344CB8AC3E}">
        <p14:creationId xmlns:p14="http://schemas.microsoft.com/office/powerpoint/2010/main" val="278400904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>
            <a:extLst>
              <a:ext uri="{FF2B5EF4-FFF2-40B4-BE49-F238E27FC236}">
                <a16:creationId xmlns:a16="http://schemas.microsoft.com/office/drawing/2014/main" id="{5D1AFCF7-9EE1-50D2-FC59-BB60FDFD04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1831" y="1284064"/>
            <a:ext cx="9271000" cy="456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/>
              <a:t>数据库级</a:t>
            </a:r>
            <a:endParaRPr lang="zh-CN" altLang="en-US" noProof="1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0A1CD1F-5EBB-6B88-EAA8-5FAFE794EF2B}"/>
              </a:ext>
            </a:extLst>
          </p:cNvPr>
          <p:cNvGrpSpPr/>
          <p:nvPr/>
        </p:nvGrpSpPr>
        <p:grpSpPr>
          <a:xfrm>
            <a:off x="888531" y="1196752"/>
            <a:ext cx="1003300" cy="722312"/>
            <a:chOff x="877888" y="1586140"/>
            <a:chExt cx="1003300" cy="722312"/>
          </a:xfrm>
        </p:grpSpPr>
        <p:sp>
          <p:nvSpPr>
            <p:cNvPr id="13" name="íṩľíḍè-Freeform: Shape 9">
              <a:extLst>
                <a:ext uri="{FF2B5EF4-FFF2-40B4-BE49-F238E27FC236}">
                  <a16:creationId xmlns:a16="http://schemas.microsoft.com/office/drawing/2014/main" id="{ABC473B0-3B36-52AB-7F66-31264148E5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íṩľíḍè-Oval 10">
              <a:extLst>
                <a:ext uri="{FF2B5EF4-FFF2-40B4-BE49-F238E27FC236}">
                  <a16:creationId xmlns:a16="http://schemas.microsoft.com/office/drawing/2014/main" id="{2BF2C214-B595-D222-D032-FA9CFC2607B7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2</a:t>
              </a:r>
            </a:p>
          </p:txBody>
        </p:sp>
      </p:grpSp>
      <p:sp>
        <p:nvSpPr>
          <p:cNvPr id="4" name="文本框 41">
            <a:extLst>
              <a:ext uri="{FF2B5EF4-FFF2-40B4-BE49-F238E27FC236}">
                <a16:creationId xmlns:a16="http://schemas.microsoft.com/office/drawing/2014/main" id="{E03C6751-DDDF-D6C1-FF48-F5422AFF71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9014" y="1854741"/>
            <a:ext cx="10291658" cy="78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数据库默认的字符集与服务器设置的字符集相同，数据库的字符集和排序规则可以在</a:t>
            </a:r>
            <a:r>
              <a:rPr lang="zh-CN" altLang="en-US" sz="1600" dirty="0">
                <a:solidFill>
                  <a:srgbClr val="FF0000"/>
                </a:solidFill>
              </a:rPr>
              <a:t>数据库创建时指定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，也可以在</a:t>
            </a:r>
            <a:r>
              <a:rPr lang="zh-CN" altLang="en-US" sz="1600" dirty="0">
                <a:solidFill>
                  <a:srgbClr val="FF0000"/>
                </a:solidFill>
              </a:rPr>
              <a:t>数据库创建之后修改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5F14677-0388-913F-9518-D2EF5EB600DD}"/>
              </a:ext>
            </a:extLst>
          </p:cNvPr>
          <p:cNvSpPr/>
          <p:nvPr/>
        </p:nvSpPr>
        <p:spPr>
          <a:xfrm>
            <a:off x="1102325" y="2710698"/>
            <a:ext cx="10052154" cy="1936492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6" name="文本框 38">
            <a:extLst>
              <a:ext uri="{FF2B5EF4-FFF2-40B4-BE49-F238E27FC236}">
                <a16:creationId xmlns:a16="http://schemas.microsoft.com/office/drawing/2014/main" id="{07C042CD-73C8-E44A-1DDC-A7A197D519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0221" y="2771162"/>
            <a:ext cx="6968444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mysql&gt; SHOW VARIABLES LIKE 'character_set_database';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+---------------------------------------+-------+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Variable_name 		| Value 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+---------------------------------------+-------+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character_set_database 	| utf8    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+---------------------------------------+-------+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1 row in set, 1 warning (0.00 sec)</a:t>
            </a:r>
          </a:p>
        </p:txBody>
      </p:sp>
      <p:sp>
        <p:nvSpPr>
          <p:cNvPr id="7" name="文本框 41">
            <a:extLst>
              <a:ext uri="{FF2B5EF4-FFF2-40B4-BE49-F238E27FC236}">
                <a16:creationId xmlns:a16="http://schemas.microsoft.com/office/drawing/2014/main" id="{C0025398-97E5-6DED-7400-B59428001C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0412" y="4616120"/>
            <a:ext cx="10291658" cy="417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使用关键字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DEFAULT CHARSET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可以在创建数据库时选择字符集，语法形式如下：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EE128CC-AD22-3EFC-18D5-D00EA6B72333}"/>
              </a:ext>
            </a:extLst>
          </p:cNvPr>
          <p:cNvSpPr/>
          <p:nvPr/>
        </p:nvSpPr>
        <p:spPr>
          <a:xfrm>
            <a:off x="1103723" y="5077795"/>
            <a:ext cx="10052154" cy="425071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9" name="文本框 38">
            <a:extLst>
              <a:ext uri="{FF2B5EF4-FFF2-40B4-BE49-F238E27FC236}">
                <a16:creationId xmlns:a16="http://schemas.microsoft.com/office/drawing/2014/main" id="{F1CF935D-5811-53A3-D33F-52D4901551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1619" y="5113091"/>
            <a:ext cx="6968444" cy="350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200"/>
              </a:lnSpc>
            </a:pPr>
            <a:r>
              <a:rPr lang="en-US" altLang="zh-CN" sz="1600">
                <a:solidFill>
                  <a:srgbClr val="FF0000"/>
                </a:solidFill>
              </a:rPr>
              <a:t>CREATE DATABASE database_name DEFAULT CHARSET set_name;</a:t>
            </a:r>
          </a:p>
        </p:txBody>
      </p:sp>
      <p:sp>
        <p:nvSpPr>
          <p:cNvPr id="10" name="文本框 41">
            <a:extLst>
              <a:ext uri="{FF2B5EF4-FFF2-40B4-BE49-F238E27FC236}">
                <a16:creationId xmlns:a16="http://schemas.microsoft.com/office/drawing/2014/main" id="{EC7F8A41-392B-DE3E-3194-43698F084F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1810" y="5523530"/>
            <a:ext cx="10291658" cy="417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使用关键字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ALTER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可以修改数据库的字符集，语法形式如下。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F50A77C-A5A5-5647-9DC0-0C8F29E222E8}"/>
              </a:ext>
            </a:extLst>
          </p:cNvPr>
          <p:cNvSpPr/>
          <p:nvPr/>
        </p:nvSpPr>
        <p:spPr>
          <a:xfrm>
            <a:off x="1105121" y="5985205"/>
            <a:ext cx="10052154" cy="425071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2" name="文本框 38">
            <a:extLst>
              <a:ext uri="{FF2B5EF4-FFF2-40B4-BE49-F238E27FC236}">
                <a16:creationId xmlns:a16="http://schemas.microsoft.com/office/drawing/2014/main" id="{253ED47B-2DB0-D43F-7241-BEF12A8196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3017" y="6020501"/>
            <a:ext cx="6968444" cy="350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200"/>
              </a:lnSpc>
            </a:pPr>
            <a:r>
              <a:rPr lang="en-US" altLang="zh-CN" sz="1600">
                <a:solidFill>
                  <a:srgbClr val="FF0000"/>
                </a:solidFill>
              </a:rPr>
              <a:t>ALTER DATABASE database_name DEFAULT CHARSET utf8;</a:t>
            </a:r>
          </a:p>
        </p:txBody>
      </p:sp>
    </p:spTree>
    <p:extLst>
      <p:ext uri="{BB962C8B-B14F-4D97-AF65-F5344CB8AC3E}">
        <p14:creationId xmlns:p14="http://schemas.microsoft.com/office/powerpoint/2010/main" val="619484552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WordArt 4"/>
          <p:cNvSpPr>
            <a:spLocks noTextEdit="1"/>
          </p:cNvSpPr>
          <p:nvPr/>
        </p:nvSpPr>
        <p:spPr>
          <a:xfrm>
            <a:off x="4224020" y="2780348"/>
            <a:ext cx="3814763" cy="5715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92500" lnSpcReduction="10000"/>
          </a:bodyPr>
          <a:lstStyle/>
          <a:p>
            <a:pPr algn="ctr"/>
            <a:r>
              <a:rPr lang="zh-CN" altLang="en-US" sz="360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Thank You !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854E31-3348-4791-A232-45DE86D0D6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000D62-56AC-B062-C2E9-BE09C72886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9275" y="1290409"/>
            <a:ext cx="927100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/>
              <a:t>查看</a:t>
            </a:r>
            <a:r>
              <a:rPr lang="en-US" altLang="zh-CN"/>
              <a:t>MySQL</a:t>
            </a:r>
            <a:r>
              <a:rPr lang="zh-CN" altLang="en-US"/>
              <a:t>默认存储引擎</a:t>
            </a:r>
            <a:endParaRPr lang="zh-CN" altLang="en-US" noProof="1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DD1B6C1-B83A-A91A-C130-8CBCFF4BDA47}"/>
              </a:ext>
            </a:extLst>
          </p:cNvPr>
          <p:cNvGrpSpPr/>
          <p:nvPr/>
        </p:nvGrpSpPr>
        <p:grpSpPr>
          <a:xfrm>
            <a:off x="815975" y="1203097"/>
            <a:ext cx="1003300" cy="722312"/>
            <a:chOff x="877888" y="1586140"/>
            <a:chExt cx="1003300" cy="722312"/>
          </a:xfrm>
        </p:grpSpPr>
        <p:sp>
          <p:nvSpPr>
            <p:cNvPr id="4" name="íṩľíḍè-Freeform: Shape 9">
              <a:extLst>
                <a:ext uri="{FF2B5EF4-FFF2-40B4-BE49-F238E27FC236}">
                  <a16:creationId xmlns:a16="http://schemas.microsoft.com/office/drawing/2014/main" id="{AC0625E9-5381-F0D8-FA1D-CB2B28C477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" name="íṩľíḍè-Oval 10">
              <a:extLst>
                <a:ext uri="{FF2B5EF4-FFF2-40B4-BE49-F238E27FC236}">
                  <a16:creationId xmlns:a16="http://schemas.microsoft.com/office/drawing/2014/main" id="{3F86ED05-DD18-C8FD-FB15-F90DB94BF959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2</a:t>
              </a:r>
            </a:p>
          </p:txBody>
        </p:sp>
      </p:grpSp>
      <p:sp>
        <p:nvSpPr>
          <p:cNvPr id="6" name="文本框 41">
            <a:extLst>
              <a:ext uri="{FF2B5EF4-FFF2-40B4-BE49-F238E27FC236}">
                <a16:creationId xmlns:a16="http://schemas.microsoft.com/office/drawing/2014/main" id="{861E1F40-9956-7384-0601-4380207CAF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2568" y="1957222"/>
            <a:ext cx="10291658" cy="634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200"/>
              </a:lnSpc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MySQL 5.5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之前版本的默认存储引擎为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MyISAM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MySQL 5.5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及之后版本的默认存储引擎为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InnoDB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，可以执行以下命令查看默认存储引擎：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13808D7-F9D7-9B56-5991-A32A998F9707}"/>
              </a:ext>
            </a:extLst>
          </p:cNvPr>
          <p:cNvSpPr/>
          <p:nvPr/>
        </p:nvSpPr>
        <p:spPr>
          <a:xfrm>
            <a:off x="945793" y="2686628"/>
            <a:ext cx="9871788" cy="1679492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8" name="文本框 38">
            <a:extLst>
              <a:ext uri="{FF2B5EF4-FFF2-40B4-BE49-F238E27FC236}">
                <a16:creationId xmlns:a16="http://schemas.microsoft.com/office/drawing/2014/main" id="{745DC051-E50A-AA32-FF98-133A150D22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3690" y="2717535"/>
            <a:ext cx="6968444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SHOW VARIABLES LIKE 'default_storage_engine';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+----------------------------+-----------+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Variable_name       | Value   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+----------------------------+-----------+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default_storage_engine | InnoDB 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+----------------------------+-----------+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set, 1 warning (0.00 sec)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CF8C4222-6E22-297E-4761-E098D1C99F8B}"/>
              </a:ext>
            </a:extLst>
          </p:cNvPr>
          <p:cNvGrpSpPr/>
          <p:nvPr/>
        </p:nvGrpSpPr>
        <p:grpSpPr>
          <a:xfrm flipH="1">
            <a:off x="8400709" y="2386319"/>
            <a:ext cx="2970180" cy="4433583"/>
            <a:chOff x="345668" y="1922365"/>
            <a:chExt cx="3150360" cy="4702535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8D9F3ED3-0198-CE12-DBDD-949A811A6D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465" y="1922365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1" name="Freeform 37">
              <a:extLst>
                <a:ext uri="{FF2B5EF4-FFF2-40B4-BE49-F238E27FC236}">
                  <a16:creationId xmlns:a16="http://schemas.microsoft.com/office/drawing/2014/main" id="{15B4462C-3C5A-1ED1-1937-218E19E36D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668" y="2720745"/>
              <a:ext cx="1263650" cy="1282700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2" name="Freeform 38">
              <a:extLst>
                <a:ext uri="{FF2B5EF4-FFF2-40B4-BE49-F238E27FC236}">
                  <a16:creationId xmlns:a16="http://schemas.microsoft.com/office/drawing/2014/main" id="{2D79A15A-B002-FF56-ABEF-CBCFD2FA032D}"/>
                </a:ext>
              </a:extLst>
            </p:cNvPr>
            <p:cNvSpPr>
              <a:spLocks/>
            </p:cNvSpPr>
            <p:nvPr/>
          </p:nvSpPr>
          <p:spPr bwMode="auto">
            <a:xfrm rot="21238373">
              <a:off x="2066872" y="2341271"/>
              <a:ext cx="1263650" cy="1282700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F8841D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2463A858-8543-5727-F064-90A815D141EA}"/>
                </a:ext>
              </a:extLst>
            </p:cNvPr>
            <p:cNvGrpSpPr/>
            <p:nvPr/>
          </p:nvGrpSpPr>
          <p:grpSpPr>
            <a:xfrm>
              <a:off x="1076508" y="5216788"/>
              <a:ext cx="985838" cy="1408112"/>
              <a:chOff x="8928912" y="5105375"/>
              <a:chExt cx="985838" cy="1408112"/>
            </a:xfrm>
            <a:solidFill>
              <a:srgbClr val="546E7A"/>
            </a:solidFill>
          </p:grpSpPr>
          <p:sp>
            <p:nvSpPr>
              <p:cNvPr id="23" name="Oval 8">
                <a:extLst>
                  <a:ext uri="{FF2B5EF4-FFF2-40B4-BE49-F238E27FC236}">
                    <a16:creationId xmlns:a16="http://schemas.microsoft.com/office/drawing/2014/main" id="{9FBA6FE0-4F45-198D-C525-BB5B14A449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3862" y="5105375"/>
                <a:ext cx="244475" cy="2428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575A5D"/>
                  </a:solidFill>
                </a:endParaRPr>
              </a:p>
            </p:txBody>
          </p:sp>
          <p:sp>
            <p:nvSpPr>
              <p:cNvPr id="24" name="Freeform 35">
                <a:extLst>
                  <a:ext uri="{FF2B5EF4-FFF2-40B4-BE49-F238E27FC236}">
                    <a16:creationId xmlns:a16="http://schemas.microsoft.com/office/drawing/2014/main" id="{550A6CF3-F01B-51AD-BA73-0D6493124B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8912" y="5376837"/>
                <a:ext cx="985838" cy="1136650"/>
              </a:xfrm>
              <a:custGeom>
                <a:avLst/>
                <a:gdLst>
                  <a:gd name="T0" fmla="*/ 437 w 444"/>
                  <a:gd name="T1" fmla="*/ 25 h 512"/>
                  <a:gd name="T2" fmla="*/ 401 w 444"/>
                  <a:gd name="T3" fmla="*/ 16 h 512"/>
                  <a:gd name="T4" fmla="*/ 326 w 444"/>
                  <a:gd name="T5" fmla="*/ 62 h 512"/>
                  <a:gd name="T6" fmla="*/ 239 w 444"/>
                  <a:gd name="T7" fmla="*/ 4 h 512"/>
                  <a:gd name="T8" fmla="*/ 230 w 444"/>
                  <a:gd name="T9" fmla="*/ 1 h 512"/>
                  <a:gd name="T10" fmla="*/ 230 w 444"/>
                  <a:gd name="T11" fmla="*/ 0 h 512"/>
                  <a:gd name="T12" fmla="*/ 224 w 444"/>
                  <a:gd name="T13" fmla="*/ 0 h 512"/>
                  <a:gd name="T14" fmla="*/ 224 w 444"/>
                  <a:gd name="T15" fmla="*/ 0 h 512"/>
                  <a:gd name="T16" fmla="*/ 94 w 444"/>
                  <a:gd name="T17" fmla="*/ 0 h 512"/>
                  <a:gd name="T18" fmla="*/ 94 w 444"/>
                  <a:gd name="T19" fmla="*/ 0 h 512"/>
                  <a:gd name="T20" fmla="*/ 89 w 444"/>
                  <a:gd name="T21" fmla="*/ 0 h 512"/>
                  <a:gd name="T22" fmla="*/ 89 w 444"/>
                  <a:gd name="T23" fmla="*/ 0 h 512"/>
                  <a:gd name="T24" fmla="*/ 72 w 444"/>
                  <a:gd name="T25" fmla="*/ 11 h 512"/>
                  <a:gd name="T26" fmla="*/ 5 w 444"/>
                  <a:gd name="T27" fmla="*/ 109 h 512"/>
                  <a:gd name="T28" fmla="*/ 1 w 444"/>
                  <a:gd name="T29" fmla="*/ 124 h 512"/>
                  <a:gd name="T30" fmla="*/ 4 w 444"/>
                  <a:gd name="T31" fmla="*/ 139 h 512"/>
                  <a:gd name="T32" fmla="*/ 55 w 444"/>
                  <a:gd name="T33" fmla="*/ 229 h 512"/>
                  <a:gd name="T34" fmla="*/ 91 w 444"/>
                  <a:gd name="T35" fmla="*/ 238 h 512"/>
                  <a:gd name="T36" fmla="*/ 100 w 444"/>
                  <a:gd name="T37" fmla="*/ 203 h 512"/>
                  <a:gd name="T38" fmla="*/ 56 w 444"/>
                  <a:gd name="T39" fmla="*/ 126 h 512"/>
                  <a:gd name="T40" fmla="*/ 89 w 444"/>
                  <a:gd name="T41" fmla="*/ 78 h 512"/>
                  <a:gd name="T42" fmla="*/ 89 w 444"/>
                  <a:gd name="T43" fmla="*/ 149 h 512"/>
                  <a:gd name="T44" fmla="*/ 114 w 444"/>
                  <a:gd name="T45" fmla="*/ 192 h 512"/>
                  <a:gd name="T46" fmla="*/ 97 w 444"/>
                  <a:gd name="T47" fmla="*/ 253 h 512"/>
                  <a:gd name="T48" fmla="*/ 89 w 444"/>
                  <a:gd name="T49" fmla="*/ 256 h 512"/>
                  <a:gd name="T50" fmla="*/ 89 w 444"/>
                  <a:gd name="T51" fmla="*/ 268 h 512"/>
                  <a:gd name="T52" fmla="*/ 89 w 444"/>
                  <a:gd name="T53" fmla="*/ 275 h 512"/>
                  <a:gd name="T54" fmla="*/ 89 w 444"/>
                  <a:gd name="T55" fmla="*/ 485 h 512"/>
                  <a:gd name="T56" fmla="*/ 116 w 444"/>
                  <a:gd name="T57" fmla="*/ 512 h 512"/>
                  <a:gd name="T58" fmla="*/ 143 w 444"/>
                  <a:gd name="T59" fmla="*/ 485 h 512"/>
                  <a:gd name="T60" fmla="*/ 143 w 444"/>
                  <a:gd name="T61" fmla="*/ 275 h 512"/>
                  <a:gd name="T62" fmla="*/ 159 w 444"/>
                  <a:gd name="T63" fmla="*/ 259 h 512"/>
                  <a:gd name="T64" fmla="*/ 177 w 444"/>
                  <a:gd name="T65" fmla="*/ 275 h 512"/>
                  <a:gd name="T66" fmla="*/ 177 w 444"/>
                  <a:gd name="T67" fmla="*/ 485 h 512"/>
                  <a:gd name="T68" fmla="*/ 203 w 444"/>
                  <a:gd name="T69" fmla="*/ 512 h 512"/>
                  <a:gd name="T70" fmla="*/ 230 w 444"/>
                  <a:gd name="T71" fmla="*/ 485 h 512"/>
                  <a:gd name="T72" fmla="*/ 230 w 444"/>
                  <a:gd name="T73" fmla="*/ 275 h 512"/>
                  <a:gd name="T74" fmla="*/ 230 w 444"/>
                  <a:gd name="T75" fmla="*/ 268 h 512"/>
                  <a:gd name="T76" fmla="*/ 230 w 444"/>
                  <a:gd name="T77" fmla="*/ 60 h 512"/>
                  <a:gd name="T78" fmla="*/ 309 w 444"/>
                  <a:gd name="T79" fmla="*/ 113 h 512"/>
                  <a:gd name="T80" fmla="*/ 325 w 444"/>
                  <a:gd name="T81" fmla="*/ 117 h 512"/>
                  <a:gd name="T82" fmla="*/ 339 w 444"/>
                  <a:gd name="T83" fmla="*/ 114 h 512"/>
                  <a:gd name="T84" fmla="*/ 428 w 444"/>
                  <a:gd name="T85" fmla="*/ 61 h 512"/>
                  <a:gd name="T86" fmla="*/ 437 w 444"/>
                  <a:gd name="T87" fmla="*/ 2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4" h="512">
                    <a:moveTo>
                      <a:pt x="437" y="25"/>
                    </a:moveTo>
                    <a:cubicBezTo>
                      <a:pt x="430" y="13"/>
                      <a:pt x="414" y="9"/>
                      <a:pt x="401" y="16"/>
                    </a:cubicBezTo>
                    <a:cubicBezTo>
                      <a:pt x="326" y="62"/>
                      <a:pt x="326" y="62"/>
                      <a:pt x="326" y="62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3" y="1"/>
                      <a:pt x="77" y="5"/>
                      <a:pt x="72" y="11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2" y="114"/>
                      <a:pt x="1" y="119"/>
                      <a:pt x="1" y="124"/>
                    </a:cubicBezTo>
                    <a:cubicBezTo>
                      <a:pt x="0" y="129"/>
                      <a:pt x="1" y="134"/>
                      <a:pt x="4" y="139"/>
                    </a:cubicBezTo>
                    <a:cubicBezTo>
                      <a:pt x="55" y="229"/>
                      <a:pt x="55" y="229"/>
                      <a:pt x="55" y="229"/>
                    </a:cubicBezTo>
                    <a:cubicBezTo>
                      <a:pt x="62" y="241"/>
                      <a:pt x="78" y="245"/>
                      <a:pt x="91" y="238"/>
                    </a:cubicBezTo>
                    <a:cubicBezTo>
                      <a:pt x="103" y="231"/>
                      <a:pt x="107" y="215"/>
                      <a:pt x="100" y="203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26" y="213"/>
                      <a:pt x="119" y="241"/>
                      <a:pt x="97" y="253"/>
                    </a:cubicBezTo>
                    <a:cubicBezTo>
                      <a:pt x="95" y="254"/>
                      <a:pt x="92" y="255"/>
                      <a:pt x="89" y="256"/>
                    </a:cubicBezTo>
                    <a:cubicBezTo>
                      <a:pt x="89" y="268"/>
                      <a:pt x="89" y="268"/>
                      <a:pt x="89" y="268"/>
                    </a:cubicBezTo>
                    <a:cubicBezTo>
                      <a:pt x="89" y="275"/>
                      <a:pt x="89" y="275"/>
                      <a:pt x="89" y="275"/>
                    </a:cubicBezTo>
                    <a:cubicBezTo>
                      <a:pt x="89" y="485"/>
                      <a:pt x="89" y="485"/>
                      <a:pt x="89" y="485"/>
                    </a:cubicBezTo>
                    <a:cubicBezTo>
                      <a:pt x="89" y="500"/>
                      <a:pt x="101" y="512"/>
                      <a:pt x="116" y="512"/>
                    </a:cubicBezTo>
                    <a:cubicBezTo>
                      <a:pt x="131" y="512"/>
                      <a:pt x="143" y="500"/>
                      <a:pt x="143" y="485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3" y="266"/>
                      <a:pt x="150" y="259"/>
                      <a:pt x="159" y="259"/>
                    </a:cubicBezTo>
                    <a:cubicBezTo>
                      <a:pt x="168" y="259"/>
                      <a:pt x="177" y="266"/>
                      <a:pt x="177" y="27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77" y="500"/>
                      <a:pt x="188" y="512"/>
                      <a:pt x="203" y="512"/>
                    </a:cubicBezTo>
                    <a:cubicBezTo>
                      <a:pt x="218" y="512"/>
                      <a:pt x="230" y="500"/>
                      <a:pt x="230" y="485"/>
                    </a:cubicBezTo>
                    <a:cubicBezTo>
                      <a:pt x="230" y="275"/>
                      <a:pt x="230" y="275"/>
                      <a:pt x="230" y="275"/>
                    </a:cubicBezTo>
                    <a:cubicBezTo>
                      <a:pt x="230" y="268"/>
                      <a:pt x="230" y="268"/>
                      <a:pt x="230" y="268"/>
                    </a:cubicBezTo>
                    <a:cubicBezTo>
                      <a:pt x="230" y="60"/>
                      <a:pt x="230" y="60"/>
                      <a:pt x="230" y="60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14" y="116"/>
                      <a:pt x="319" y="117"/>
                      <a:pt x="325" y="117"/>
                    </a:cubicBezTo>
                    <a:cubicBezTo>
                      <a:pt x="330" y="117"/>
                      <a:pt x="335" y="116"/>
                      <a:pt x="339" y="114"/>
                    </a:cubicBezTo>
                    <a:cubicBezTo>
                      <a:pt x="428" y="61"/>
                      <a:pt x="428" y="61"/>
                      <a:pt x="428" y="61"/>
                    </a:cubicBezTo>
                    <a:cubicBezTo>
                      <a:pt x="440" y="53"/>
                      <a:pt x="444" y="37"/>
                      <a:pt x="437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575A5D"/>
                  </a:solidFill>
                </a:endParaRPr>
              </a:p>
            </p:txBody>
          </p:sp>
        </p:grpSp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2697BB9B-B994-C7D6-6573-DE8B2B73491E}"/>
                </a:ext>
              </a:extLst>
            </p:cNvPr>
            <p:cNvSpPr>
              <a:spLocks/>
            </p:cNvSpPr>
            <p:nvPr/>
          </p:nvSpPr>
          <p:spPr bwMode="auto">
            <a:xfrm rot="2216878">
              <a:off x="2375253" y="3502660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F26D64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75751C85-66A6-7314-F729-15DE01B2F502}"/>
                </a:ext>
              </a:extLst>
            </p:cNvPr>
            <p:cNvCxnSpPr>
              <a:stCxn id="10" idx="4"/>
              <a:endCxn id="24" idx="0"/>
            </p:cNvCxnSpPr>
            <p:nvPr/>
          </p:nvCxnSpPr>
          <p:spPr>
            <a:xfrm>
              <a:off x="1683865" y="3222528"/>
              <a:ext cx="362939" cy="232122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DC59AD15-4FF1-DDB5-4965-DA9EEECF20A4}"/>
                </a:ext>
              </a:extLst>
            </p:cNvPr>
            <p:cNvCxnSpPr>
              <a:stCxn id="12" idx="4"/>
              <a:endCxn id="24" idx="0"/>
            </p:cNvCxnSpPr>
            <p:nvPr/>
          </p:nvCxnSpPr>
          <p:spPr>
            <a:xfrm flipH="1">
              <a:off x="2046804" y="3659717"/>
              <a:ext cx="347094" cy="188403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5D84BD77-4F88-1CA6-8F5F-F8E35C26025F}"/>
                </a:ext>
              </a:extLst>
            </p:cNvPr>
            <p:cNvCxnSpPr>
              <a:stCxn id="14" idx="4"/>
              <a:endCxn id="24" idx="0"/>
            </p:cNvCxnSpPr>
            <p:nvPr/>
          </p:nvCxnSpPr>
          <p:spPr>
            <a:xfrm flipH="1">
              <a:off x="2046804" y="4666271"/>
              <a:ext cx="490098" cy="87747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8F77153F-9327-D771-645D-731AB40DEB9C}"/>
                </a:ext>
              </a:extLst>
            </p:cNvPr>
            <p:cNvCxnSpPr>
              <a:stCxn id="11" idx="4"/>
              <a:endCxn id="24" idx="0"/>
            </p:cNvCxnSpPr>
            <p:nvPr/>
          </p:nvCxnSpPr>
          <p:spPr>
            <a:xfrm>
              <a:off x="1349481" y="4003445"/>
              <a:ext cx="697323" cy="154030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24">
              <a:extLst>
                <a:ext uri="{FF2B5EF4-FFF2-40B4-BE49-F238E27FC236}">
                  <a16:creationId xmlns:a16="http://schemas.microsoft.com/office/drawing/2014/main" id="{AEF847E5-5664-D841-C31A-C00EBB57B46A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727548" y="3157523"/>
              <a:ext cx="499890" cy="502194"/>
            </a:xfrm>
            <a:custGeom>
              <a:avLst/>
              <a:gdLst>
                <a:gd name="T0" fmla="*/ 149 w 264"/>
                <a:gd name="T1" fmla="*/ 58 h 265"/>
                <a:gd name="T2" fmla="*/ 116 w 264"/>
                <a:gd name="T3" fmla="*/ 58 h 265"/>
                <a:gd name="T4" fmla="*/ 116 w 264"/>
                <a:gd name="T5" fmla="*/ 116 h 265"/>
                <a:gd name="T6" fmla="*/ 60 w 264"/>
                <a:gd name="T7" fmla="*/ 116 h 265"/>
                <a:gd name="T8" fmla="*/ 60 w 264"/>
                <a:gd name="T9" fmla="*/ 148 h 265"/>
                <a:gd name="T10" fmla="*/ 116 w 264"/>
                <a:gd name="T11" fmla="*/ 148 h 265"/>
                <a:gd name="T12" fmla="*/ 116 w 264"/>
                <a:gd name="T13" fmla="*/ 207 h 265"/>
                <a:gd name="T14" fmla="*/ 149 w 264"/>
                <a:gd name="T15" fmla="*/ 207 h 265"/>
                <a:gd name="T16" fmla="*/ 149 w 264"/>
                <a:gd name="T17" fmla="*/ 148 h 265"/>
                <a:gd name="T18" fmla="*/ 205 w 264"/>
                <a:gd name="T19" fmla="*/ 148 h 265"/>
                <a:gd name="T20" fmla="*/ 205 w 264"/>
                <a:gd name="T21" fmla="*/ 116 h 265"/>
                <a:gd name="T22" fmla="*/ 149 w 264"/>
                <a:gd name="T23" fmla="*/ 116 h 265"/>
                <a:gd name="T24" fmla="*/ 149 w 264"/>
                <a:gd name="T25" fmla="*/ 58 h 265"/>
                <a:gd name="T26" fmla="*/ 132 w 264"/>
                <a:gd name="T27" fmla="*/ 235 h 265"/>
                <a:gd name="T28" fmla="*/ 30 w 264"/>
                <a:gd name="T29" fmla="*/ 133 h 265"/>
                <a:gd name="T30" fmla="*/ 132 w 264"/>
                <a:gd name="T31" fmla="*/ 30 h 265"/>
                <a:gd name="T32" fmla="*/ 235 w 264"/>
                <a:gd name="T33" fmla="*/ 133 h 265"/>
                <a:gd name="T34" fmla="*/ 132 w 264"/>
                <a:gd name="T35" fmla="*/ 235 h 265"/>
                <a:gd name="T36" fmla="*/ 132 w 264"/>
                <a:gd name="T37" fmla="*/ 0 h 265"/>
                <a:gd name="T38" fmla="*/ 0 w 264"/>
                <a:gd name="T39" fmla="*/ 133 h 265"/>
                <a:gd name="T40" fmla="*/ 132 w 264"/>
                <a:gd name="T41" fmla="*/ 265 h 265"/>
                <a:gd name="T42" fmla="*/ 264 w 264"/>
                <a:gd name="T43" fmla="*/ 133 h 265"/>
                <a:gd name="T44" fmla="*/ 132 w 264"/>
                <a:gd name="T4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" h="265">
                  <a:moveTo>
                    <a:pt x="149" y="58"/>
                  </a:moveTo>
                  <a:cubicBezTo>
                    <a:pt x="116" y="58"/>
                    <a:pt x="116" y="58"/>
                    <a:pt x="116" y="58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49" y="207"/>
                    <a:pt x="149" y="207"/>
                    <a:pt x="149" y="207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205" y="148"/>
                    <a:pt x="205" y="148"/>
                    <a:pt x="205" y="148"/>
                  </a:cubicBezTo>
                  <a:cubicBezTo>
                    <a:pt x="205" y="116"/>
                    <a:pt x="205" y="116"/>
                    <a:pt x="205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58"/>
                    <a:pt x="149" y="58"/>
                    <a:pt x="149" y="58"/>
                  </a:cubicBezTo>
                  <a:moveTo>
                    <a:pt x="132" y="235"/>
                  </a:moveTo>
                  <a:cubicBezTo>
                    <a:pt x="76" y="235"/>
                    <a:pt x="30" y="189"/>
                    <a:pt x="30" y="133"/>
                  </a:cubicBezTo>
                  <a:cubicBezTo>
                    <a:pt x="30" y="76"/>
                    <a:pt x="76" y="30"/>
                    <a:pt x="132" y="30"/>
                  </a:cubicBezTo>
                  <a:cubicBezTo>
                    <a:pt x="189" y="30"/>
                    <a:pt x="235" y="76"/>
                    <a:pt x="235" y="133"/>
                  </a:cubicBezTo>
                  <a:cubicBezTo>
                    <a:pt x="235" y="189"/>
                    <a:pt x="189" y="235"/>
                    <a:pt x="132" y="235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3"/>
                  </a:cubicBezTo>
                  <a:cubicBezTo>
                    <a:pt x="0" y="206"/>
                    <a:pt x="59" y="265"/>
                    <a:pt x="132" y="265"/>
                  </a:cubicBezTo>
                  <a:cubicBezTo>
                    <a:pt x="205" y="265"/>
                    <a:pt x="264" y="206"/>
                    <a:pt x="264" y="133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21">
              <a:extLst>
                <a:ext uri="{FF2B5EF4-FFF2-40B4-BE49-F238E27FC236}">
                  <a16:creationId xmlns:a16="http://schemas.microsoft.com/office/drawing/2014/main" id="{11E48676-679F-A8DF-C722-143D832B05B4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456006" y="2169926"/>
              <a:ext cx="440173" cy="726347"/>
            </a:xfrm>
            <a:custGeom>
              <a:avLst/>
              <a:gdLst>
                <a:gd name="T0" fmla="*/ 76 w 221"/>
                <a:gd name="T1" fmla="*/ 315 h 365"/>
                <a:gd name="T2" fmla="*/ 110 w 221"/>
                <a:gd name="T3" fmla="*/ 186 h 365"/>
                <a:gd name="T4" fmla="*/ 171 w 221"/>
                <a:gd name="T5" fmla="*/ 289 h 365"/>
                <a:gd name="T6" fmla="*/ 97 w 221"/>
                <a:gd name="T7" fmla="*/ 145 h 365"/>
                <a:gd name="T8" fmla="*/ 70 w 221"/>
                <a:gd name="T9" fmla="*/ 174 h 365"/>
                <a:gd name="T10" fmla="*/ 23 w 221"/>
                <a:gd name="T11" fmla="*/ 186 h 365"/>
                <a:gd name="T12" fmla="*/ 24 w 221"/>
                <a:gd name="T13" fmla="*/ 226 h 365"/>
                <a:gd name="T14" fmla="*/ 0 w 221"/>
                <a:gd name="T15" fmla="*/ 268 h 365"/>
                <a:gd name="T16" fmla="*/ 29 w 221"/>
                <a:gd name="T17" fmla="*/ 296 h 365"/>
                <a:gd name="T18" fmla="*/ 42 w 221"/>
                <a:gd name="T19" fmla="*/ 342 h 365"/>
                <a:gd name="T20" fmla="*/ 82 w 221"/>
                <a:gd name="T21" fmla="*/ 341 h 365"/>
                <a:gd name="T22" fmla="*/ 118 w 221"/>
                <a:gd name="T23" fmla="*/ 346 h 365"/>
                <a:gd name="T24" fmla="*/ 156 w 221"/>
                <a:gd name="T25" fmla="*/ 356 h 365"/>
                <a:gd name="T26" fmla="*/ 180 w 221"/>
                <a:gd name="T27" fmla="*/ 314 h 365"/>
                <a:gd name="T28" fmla="*/ 214 w 221"/>
                <a:gd name="T29" fmla="*/ 294 h 365"/>
                <a:gd name="T30" fmla="*/ 201 w 221"/>
                <a:gd name="T31" fmla="*/ 247 h 365"/>
                <a:gd name="T32" fmla="*/ 211 w 221"/>
                <a:gd name="T33" fmla="*/ 209 h 365"/>
                <a:gd name="T34" fmla="*/ 169 w 221"/>
                <a:gd name="T35" fmla="*/ 186 h 365"/>
                <a:gd name="T36" fmla="*/ 149 w 221"/>
                <a:gd name="T37" fmla="*/ 151 h 365"/>
                <a:gd name="T38" fmla="*/ 110 w 221"/>
                <a:gd name="T39" fmla="*/ 164 h 365"/>
                <a:gd name="T40" fmla="*/ 97 w 221"/>
                <a:gd name="T41" fmla="*/ 145 h 365"/>
                <a:gd name="T42" fmla="*/ 74 w 221"/>
                <a:gd name="T43" fmla="*/ 116 h 365"/>
                <a:gd name="T44" fmla="*/ 97 w 221"/>
                <a:gd name="T45" fmla="*/ 27 h 365"/>
                <a:gd name="T46" fmla="*/ 138 w 221"/>
                <a:gd name="T47" fmla="*/ 98 h 365"/>
                <a:gd name="T48" fmla="*/ 88 w 221"/>
                <a:gd name="T49" fmla="*/ 0 h 365"/>
                <a:gd name="T50" fmla="*/ 70 w 221"/>
                <a:gd name="T51" fmla="*/ 19 h 365"/>
                <a:gd name="T52" fmla="*/ 38 w 221"/>
                <a:gd name="T53" fmla="*/ 28 h 365"/>
                <a:gd name="T54" fmla="*/ 39 w 221"/>
                <a:gd name="T55" fmla="*/ 55 h 365"/>
                <a:gd name="T56" fmla="*/ 22 w 221"/>
                <a:gd name="T57" fmla="*/ 83 h 365"/>
                <a:gd name="T58" fmla="*/ 42 w 221"/>
                <a:gd name="T59" fmla="*/ 102 h 365"/>
                <a:gd name="T60" fmla="*/ 50 w 221"/>
                <a:gd name="T61" fmla="*/ 134 h 365"/>
                <a:gd name="T62" fmla="*/ 78 w 221"/>
                <a:gd name="T63" fmla="*/ 133 h 365"/>
                <a:gd name="T64" fmla="*/ 102 w 221"/>
                <a:gd name="T65" fmla="*/ 136 h 365"/>
                <a:gd name="T66" fmla="*/ 128 w 221"/>
                <a:gd name="T67" fmla="*/ 143 h 365"/>
                <a:gd name="T68" fmla="*/ 144 w 221"/>
                <a:gd name="T69" fmla="*/ 114 h 365"/>
                <a:gd name="T70" fmla="*/ 168 w 221"/>
                <a:gd name="T71" fmla="*/ 101 h 365"/>
                <a:gd name="T72" fmla="*/ 159 w 221"/>
                <a:gd name="T73" fmla="*/ 69 h 365"/>
                <a:gd name="T74" fmla="*/ 166 w 221"/>
                <a:gd name="T75" fmla="*/ 43 h 365"/>
                <a:gd name="T76" fmla="*/ 137 w 221"/>
                <a:gd name="T77" fmla="*/ 27 h 365"/>
                <a:gd name="T78" fmla="*/ 123 w 221"/>
                <a:gd name="T79" fmla="*/ 4 h 365"/>
                <a:gd name="T80" fmla="*/ 97 w 221"/>
                <a:gd name="T81" fmla="*/ 13 h 365"/>
                <a:gd name="T82" fmla="*/ 88 w 221"/>
                <a:gd name="T83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1" h="365">
                  <a:moveTo>
                    <a:pt x="110" y="324"/>
                  </a:moveTo>
                  <a:cubicBezTo>
                    <a:pt x="99" y="324"/>
                    <a:pt x="87" y="321"/>
                    <a:pt x="76" y="315"/>
                  </a:cubicBezTo>
                  <a:cubicBezTo>
                    <a:pt x="43" y="297"/>
                    <a:pt x="31" y="254"/>
                    <a:pt x="50" y="221"/>
                  </a:cubicBezTo>
                  <a:cubicBezTo>
                    <a:pt x="63" y="198"/>
                    <a:pt x="86" y="186"/>
                    <a:pt x="110" y="186"/>
                  </a:cubicBezTo>
                  <a:cubicBezTo>
                    <a:pt x="122" y="186"/>
                    <a:pt x="134" y="188"/>
                    <a:pt x="144" y="194"/>
                  </a:cubicBezTo>
                  <a:cubicBezTo>
                    <a:pt x="178" y="213"/>
                    <a:pt x="190" y="256"/>
                    <a:pt x="171" y="289"/>
                  </a:cubicBezTo>
                  <a:cubicBezTo>
                    <a:pt x="158" y="312"/>
                    <a:pt x="135" y="324"/>
                    <a:pt x="110" y="324"/>
                  </a:cubicBezTo>
                  <a:moveTo>
                    <a:pt x="97" y="145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59" y="179"/>
                    <a:pt x="49" y="187"/>
                    <a:pt x="41" y="19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6" y="216"/>
                    <a:pt x="6" y="216"/>
                    <a:pt x="6" y="216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0" y="238"/>
                    <a:pt x="19" y="250"/>
                    <a:pt x="20" y="263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9" y="301"/>
                    <a:pt x="9" y="301"/>
                    <a:pt x="9" y="301"/>
                  </a:cubicBezTo>
                  <a:cubicBezTo>
                    <a:pt x="29" y="296"/>
                    <a:pt x="29" y="296"/>
                    <a:pt x="29" y="296"/>
                  </a:cubicBezTo>
                  <a:cubicBezTo>
                    <a:pt x="34" y="306"/>
                    <a:pt x="42" y="316"/>
                    <a:pt x="52" y="324"/>
                  </a:cubicBezTo>
                  <a:cubicBezTo>
                    <a:pt x="42" y="342"/>
                    <a:pt x="42" y="342"/>
                    <a:pt x="42" y="342"/>
                  </a:cubicBezTo>
                  <a:cubicBezTo>
                    <a:pt x="72" y="359"/>
                    <a:pt x="72" y="359"/>
                    <a:pt x="72" y="359"/>
                  </a:cubicBezTo>
                  <a:cubicBezTo>
                    <a:pt x="82" y="341"/>
                    <a:pt x="82" y="341"/>
                    <a:pt x="82" y="341"/>
                  </a:cubicBezTo>
                  <a:cubicBezTo>
                    <a:pt x="91" y="344"/>
                    <a:pt x="101" y="346"/>
                    <a:pt x="110" y="346"/>
                  </a:cubicBezTo>
                  <a:cubicBezTo>
                    <a:pt x="113" y="346"/>
                    <a:pt x="115" y="346"/>
                    <a:pt x="118" y="346"/>
                  </a:cubicBezTo>
                  <a:cubicBezTo>
                    <a:pt x="123" y="365"/>
                    <a:pt x="123" y="365"/>
                    <a:pt x="123" y="365"/>
                  </a:cubicBezTo>
                  <a:cubicBezTo>
                    <a:pt x="156" y="356"/>
                    <a:pt x="156" y="356"/>
                    <a:pt x="156" y="356"/>
                  </a:cubicBezTo>
                  <a:cubicBezTo>
                    <a:pt x="151" y="336"/>
                    <a:pt x="151" y="336"/>
                    <a:pt x="151" y="336"/>
                  </a:cubicBezTo>
                  <a:cubicBezTo>
                    <a:pt x="162" y="331"/>
                    <a:pt x="172" y="323"/>
                    <a:pt x="180" y="314"/>
                  </a:cubicBezTo>
                  <a:cubicBezTo>
                    <a:pt x="198" y="324"/>
                    <a:pt x="198" y="324"/>
                    <a:pt x="198" y="324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197" y="284"/>
                    <a:pt x="197" y="284"/>
                    <a:pt x="197" y="284"/>
                  </a:cubicBezTo>
                  <a:cubicBezTo>
                    <a:pt x="201" y="272"/>
                    <a:pt x="202" y="259"/>
                    <a:pt x="201" y="247"/>
                  </a:cubicBezTo>
                  <a:cubicBezTo>
                    <a:pt x="221" y="242"/>
                    <a:pt x="221" y="242"/>
                    <a:pt x="221" y="242"/>
                  </a:cubicBezTo>
                  <a:cubicBezTo>
                    <a:pt x="211" y="209"/>
                    <a:pt x="211" y="209"/>
                    <a:pt x="211" y="209"/>
                  </a:cubicBezTo>
                  <a:cubicBezTo>
                    <a:pt x="192" y="214"/>
                    <a:pt x="192" y="214"/>
                    <a:pt x="192" y="214"/>
                  </a:cubicBezTo>
                  <a:cubicBezTo>
                    <a:pt x="186" y="203"/>
                    <a:pt x="179" y="194"/>
                    <a:pt x="169" y="186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49" y="151"/>
                    <a:pt x="149" y="151"/>
                    <a:pt x="149" y="151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30" y="166"/>
                    <a:pt x="120" y="164"/>
                    <a:pt x="110" y="164"/>
                  </a:cubicBezTo>
                  <a:cubicBezTo>
                    <a:pt x="108" y="164"/>
                    <a:pt x="105" y="164"/>
                    <a:pt x="103" y="164"/>
                  </a:cubicBezTo>
                  <a:cubicBezTo>
                    <a:pt x="97" y="145"/>
                    <a:pt x="97" y="145"/>
                    <a:pt x="97" y="145"/>
                  </a:cubicBezTo>
                  <a:moveTo>
                    <a:pt x="97" y="122"/>
                  </a:moveTo>
                  <a:cubicBezTo>
                    <a:pt x="89" y="122"/>
                    <a:pt x="81" y="120"/>
                    <a:pt x="74" y="116"/>
                  </a:cubicBezTo>
                  <a:cubicBezTo>
                    <a:pt x="51" y="103"/>
                    <a:pt x="43" y="74"/>
                    <a:pt x="56" y="51"/>
                  </a:cubicBezTo>
                  <a:cubicBezTo>
                    <a:pt x="65" y="36"/>
                    <a:pt x="81" y="27"/>
                    <a:pt x="97" y="27"/>
                  </a:cubicBezTo>
                  <a:cubicBezTo>
                    <a:pt x="105" y="27"/>
                    <a:pt x="113" y="29"/>
                    <a:pt x="120" y="34"/>
                  </a:cubicBezTo>
                  <a:cubicBezTo>
                    <a:pt x="143" y="46"/>
                    <a:pt x="151" y="75"/>
                    <a:pt x="138" y="98"/>
                  </a:cubicBezTo>
                  <a:cubicBezTo>
                    <a:pt x="130" y="113"/>
                    <a:pt x="114" y="122"/>
                    <a:pt x="97" y="122"/>
                  </a:cubicBezTo>
                  <a:moveTo>
                    <a:pt x="88" y="0"/>
                  </a:moveTo>
                  <a:cubicBezTo>
                    <a:pt x="66" y="6"/>
                    <a:pt x="66" y="6"/>
                    <a:pt x="66" y="6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2" y="23"/>
                    <a:pt x="55" y="28"/>
                    <a:pt x="50" y="35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63"/>
                    <a:pt x="35" y="72"/>
                    <a:pt x="36" y="80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5" y="110"/>
                    <a:pt x="51" y="116"/>
                    <a:pt x="57" y="122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84" y="135"/>
                    <a:pt x="91" y="136"/>
                    <a:pt x="97" y="136"/>
                  </a:cubicBezTo>
                  <a:cubicBezTo>
                    <a:pt x="99" y="136"/>
                    <a:pt x="101" y="136"/>
                    <a:pt x="102" y="136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32" y="126"/>
                    <a:pt x="139" y="121"/>
                    <a:pt x="144" y="114"/>
                  </a:cubicBezTo>
                  <a:cubicBezTo>
                    <a:pt x="156" y="121"/>
                    <a:pt x="156" y="121"/>
                    <a:pt x="156" y="12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8" y="86"/>
                    <a:pt x="159" y="78"/>
                    <a:pt x="159" y="69"/>
                  </a:cubicBezTo>
                  <a:cubicBezTo>
                    <a:pt x="172" y="66"/>
                    <a:pt x="172" y="66"/>
                    <a:pt x="172" y="66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49" y="40"/>
                    <a:pt x="144" y="33"/>
                    <a:pt x="137" y="2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0" y="14"/>
                    <a:pt x="104" y="13"/>
                    <a:pt x="97" y="13"/>
                  </a:cubicBezTo>
                  <a:cubicBezTo>
                    <a:pt x="95" y="13"/>
                    <a:pt x="94" y="13"/>
                    <a:pt x="92" y="13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22">
              <a:extLst>
                <a:ext uri="{FF2B5EF4-FFF2-40B4-BE49-F238E27FC236}">
                  <a16:creationId xmlns:a16="http://schemas.microsoft.com/office/drawing/2014/main" id="{5425C827-4251-C9A3-BF2D-880BBADD03B9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2431278" y="2742289"/>
              <a:ext cx="534837" cy="555730"/>
            </a:xfrm>
            <a:custGeom>
              <a:avLst/>
              <a:gdLst>
                <a:gd name="T0" fmla="*/ 117 w 234"/>
                <a:gd name="T1" fmla="*/ 89 h 243"/>
                <a:gd name="T2" fmla="*/ 85 w 234"/>
                <a:gd name="T3" fmla="*/ 121 h 243"/>
                <a:gd name="T4" fmla="*/ 117 w 234"/>
                <a:gd name="T5" fmla="*/ 153 h 243"/>
                <a:gd name="T6" fmla="*/ 149 w 234"/>
                <a:gd name="T7" fmla="*/ 121 h 243"/>
                <a:gd name="T8" fmla="*/ 117 w 234"/>
                <a:gd name="T9" fmla="*/ 89 h 243"/>
                <a:gd name="T10" fmla="*/ 90 w 234"/>
                <a:gd name="T11" fmla="*/ 7 h 243"/>
                <a:gd name="T12" fmla="*/ 0 w 234"/>
                <a:gd name="T13" fmla="*/ 121 h 243"/>
                <a:gd name="T14" fmla="*/ 34 w 234"/>
                <a:gd name="T15" fmla="*/ 204 h 243"/>
                <a:gd name="T16" fmla="*/ 44 w 234"/>
                <a:gd name="T17" fmla="*/ 213 h 243"/>
                <a:gd name="T18" fmla="*/ 33 w 234"/>
                <a:gd name="T19" fmla="*/ 243 h 243"/>
                <a:gd name="T20" fmla="*/ 117 w 234"/>
                <a:gd name="T21" fmla="*/ 232 h 243"/>
                <a:gd name="T22" fmla="*/ 60 w 234"/>
                <a:gd name="T23" fmla="*/ 169 h 243"/>
                <a:gd name="T24" fmla="*/ 49 w 234"/>
                <a:gd name="T25" fmla="*/ 200 h 243"/>
                <a:gd name="T26" fmla="*/ 44 w 234"/>
                <a:gd name="T27" fmla="*/ 194 h 243"/>
                <a:gd name="T28" fmla="*/ 13 w 234"/>
                <a:gd name="T29" fmla="*/ 121 h 243"/>
                <a:gd name="T30" fmla="*/ 94 w 234"/>
                <a:gd name="T31" fmla="*/ 21 h 243"/>
                <a:gd name="T32" fmla="*/ 90 w 234"/>
                <a:gd name="T33" fmla="*/ 7 h 243"/>
                <a:gd name="T34" fmla="*/ 200 w 234"/>
                <a:gd name="T35" fmla="*/ 0 h 243"/>
                <a:gd name="T36" fmla="*/ 117 w 234"/>
                <a:gd name="T37" fmla="*/ 11 h 243"/>
                <a:gd name="T38" fmla="*/ 173 w 234"/>
                <a:gd name="T39" fmla="*/ 73 h 243"/>
                <a:gd name="T40" fmla="*/ 184 w 234"/>
                <a:gd name="T41" fmla="*/ 43 h 243"/>
                <a:gd name="T42" fmla="*/ 220 w 234"/>
                <a:gd name="T43" fmla="*/ 121 h 243"/>
                <a:gd name="T44" fmla="*/ 190 w 234"/>
                <a:gd name="T45" fmla="*/ 194 h 243"/>
                <a:gd name="T46" fmla="*/ 140 w 234"/>
                <a:gd name="T47" fmla="*/ 222 h 243"/>
                <a:gd name="T48" fmla="*/ 143 w 234"/>
                <a:gd name="T49" fmla="*/ 235 h 243"/>
                <a:gd name="T50" fmla="*/ 200 w 234"/>
                <a:gd name="T51" fmla="*/ 204 h 243"/>
                <a:gd name="T52" fmla="*/ 234 w 234"/>
                <a:gd name="T53" fmla="*/ 121 h 243"/>
                <a:gd name="T54" fmla="*/ 189 w 234"/>
                <a:gd name="T55" fmla="*/ 29 h 243"/>
                <a:gd name="T56" fmla="*/ 200 w 234"/>
                <a:gd name="T5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4" h="243">
                  <a:moveTo>
                    <a:pt x="117" y="89"/>
                  </a:moveTo>
                  <a:cubicBezTo>
                    <a:pt x="99" y="89"/>
                    <a:pt x="85" y="104"/>
                    <a:pt x="85" y="121"/>
                  </a:cubicBezTo>
                  <a:cubicBezTo>
                    <a:pt x="85" y="139"/>
                    <a:pt x="99" y="153"/>
                    <a:pt x="117" y="153"/>
                  </a:cubicBezTo>
                  <a:cubicBezTo>
                    <a:pt x="135" y="153"/>
                    <a:pt x="149" y="139"/>
                    <a:pt x="149" y="121"/>
                  </a:cubicBezTo>
                  <a:cubicBezTo>
                    <a:pt x="149" y="104"/>
                    <a:pt x="135" y="89"/>
                    <a:pt x="117" y="89"/>
                  </a:cubicBezTo>
                  <a:moveTo>
                    <a:pt x="90" y="7"/>
                  </a:moveTo>
                  <a:cubicBezTo>
                    <a:pt x="38" y="19"/>
                    <a:pt x="0" y="66"/>
                    <a:pt x="0" y="121"/>
                  </a:cubicBezTo>
                  <a:cubicBezTo>
                    <a:pt x="0" y="153"/>
                    <a:pt x="12" y="182"/>
                    <a:pt x="34" y="204"/>
                  </a:cubicBezTo>
                  <a:cubicBezTo>
                    <a:pt x="37" y="207"/>
                    <a:pt x="41" y="210"/>
                    <a:pt x="44" y="213"/>
                  </a:cubicBezTo>
                  <a:cubicBezTo>
                    <a:pt x="33" y="243"/>
                    <a:pt x="33" y="243"/>
                    <a:pt x="33" y="243"/>
                  </a:cubicBezTo>
                  <a:cubicBezTo>
                    <a:pt x="117" y="232"/>
                    <a:pt x="117" y="232"/>
                    <a:pt x="117" y="232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49" y="200"/>
                    <a:pt x="49" y="200"/>
                    <a:pt x="49" y="200"/>
                  </a:cubicBezTo>
                  <a:cubicBezTo>
                    <a:pt x="47" y="198"/>
                    <a:pt x="46" y="196"/>
                    <a:pt x="44" y="194"/>
                  </a:cubicBezTo>
                  <a:cubicBezTo>
                    <a:pt x="24" y="175"/>
                    <a:pt x="13" y="149"/>
                    <a:pt x="13" y="121"/>
                  </a:cubicBezTo>
                  <a:cubicBezTo>
                    <a:pt x="13" y="72"/>
                    <a:pt x="48" y="31"/>
                    <a:pt x="94" y="21"/>
                  </a:cubicBezTo>
                  <a:cubicBezTo>
                    <a:pt x="90" y="7"/>
                    <a:pt x="90" y="7"/>
                    <a:pt x="90" y="7"/>
                  </a:cubicBezTo>
                  <a:moveTo>
                    <a:pt x="200" y="0"/>
                  </a:moveTo>
                  <a:cubicBezTo>
                    <a:pt x="117" y="11"/>
                    <a:pt x="117" y="11"/>
                    <a:pt x="117" y="11"/>
                  </a:cubicBezTo>
                  <a:cubicBezTo>
                    <a:pt x="173" y="73"/>
                    <a:pt x="173" y="73"/>
                    <a:pt x="173" y="73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206" y="62"/>
                    <a:pt x="220" y="90"/>
                    <a:pt x="220" y="121"/>
                  </a:cubicBezTo>
                  <a:cubicBezTo>
                    <a:pt x="220" y="149"/>
                    <a:pt x="209" y="175"/>
                    <a:pt x="190" y="194"/>
                  </a:cubicBezTo>
                  <a:cubicBezTo>
                    <a:pt x="176" y="208"/>
                    <a:pt x="159" y="218"/>
                    <a:pt x="140" y="222"/>
                  </a:cubicBezTo>
                  <a:cubicBezTo>
                    <a:pt x="143" y="235"/>
                    <a:pt x="143" y="235"/>
                    <a:pt x="143" y="235"/>
                  </a:cubicBezTo>
                  <a:cubicBezTo>
                    <a:pt x="164" y="231"/>
                    <a:pt x="184" y="220"/>
                    <a:pt x="200" y="204"/>
                  </a:cubicBezTo>
                  <a:cubicBezTo>
                    <a:pt x="222" y="182"/>
                    <a:pt x="234" y="153"/>
                    <a:pt x="234" y="121"/>
                  </a:cubicBezTo>
                  <a:cubicBezTo>
                    <a:pt x="234" y="84"/>
                    <a:pt x="216" y="51"/>
                    <a:pt x="189" y="29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23">
              <a:extLst>
                <a:ext uri="{FF2B5EF4-FFF2-40B4-BE49-F238E27FC236}">
                  <a16:creationId xmlns:a16="http://schemas.microsoft.com/office/drawing/2014/main" id="{AA8A4795-599A-EBB5-883F-DE52D19B7CED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2710566" y="3750220"/>
              <a:ext cx="544587" cy="618405"/>
            </a:xfrm>
            <a:custGeom>
              <a:avLst/>
              <a:gdLst>
                <a:gd name="T0" fmla="*/ 122 w 238"/>
                <a:gd name="T1" fmla="*/ 76 h 270"/>
                <a:gd name="T2" fmla="*/ 116 w 238"/>
                <a:gd name="T3" fmla="*/ 76 h 270"/>
                <a:gd name="T4" fmla="*/ 116 w 238"/>
                <a:gd name="T5" fmla="*/ 150 h 270"/>
                <a:gd name="T6" fmla="*/ 110 w 238"/>
                <a:gd name="T7" fmla="*/ 156 h 270"/>
                <a:gd name="T8" fmla="*/ 114 w 238"/>
                <a:gd name="T9" fmla="*/ 160 h 270"/>
                <a:gd name="T10" fmla="*/ 116 w 238"/>
                <a:gd name="T11" fmla="*/ 158 h 270"/>
                <a:gd name="T12" fmla="*/ 116 w 238"/>
                <a:gd name="T13" fmla="*/ 166 h 270"/>
                <a:gd name="T14" fmla="*/ 122 w 238"/>
                <a:gd name="T15" fmla="*/ 166 h 270"/>
                <a:gd name="T16" fmla="*/ 122 w 238"/>
                <a:gd name="T17" fmla="*/ 152 h 270"/>
                <a:gd name="T18" fmla="*/ 163 w 238"/>
                <a:gd name="T19" fmla="*/ 111 h 270"/>
                <a:gd name="T20" fmla="*/ 160 w 238"/>
                <a:gd name="T21" fmla="*/ 107 h 270"/>
                <a:gd name="T22" fmla="*/ 122 w 238"/>
                <a:gd name="T23" fmla="*/ 144 h 270"/>
                <a:gd name="T24" fmla="*/ 122 w 238"/>
                <a:gd name="T25" fmla="*/ 76 h 270"/>
                <a:gd name="T26" fmla="*/ 116 w 238"/>
                <a:gd name="T27" fmla="*/ 70 h 270"/>
                <a:gd name="T28" fmla="*/ 122 w 238"/>
                <a:gd name="T29" fmla="*/ 70 h 270"/>
                <a:gd name="T30" fmla="*/ 122 w 238"/>
                <a:gd name="T31" fmla="*/ 48 h 270"/>
                <a:gd name="T32" fmla="*/ 189 w 238"/>
                <a:gd name="T33" fmla="*/ 76 h 270"/>
                <a:gd name="T34" fmla="*/ 174 w 238"/>
                <a:gd name="T35" fmla="*/ 92 h 270"/>
                <a:gd name="T36" fmla="*/ 179 w 238"/>
                <a:gd name="T37" fmla="*/ 96 h 270"/>
                <a:gd name="T38" fmla="*/ 194 w 238"/>
                <a:gd name="T39" fmla="*/ 81 h 270"/>
                <a:gd name="T40" fmla="*/ 222 w 238"/>
                <a:gd name="T41" fmla="*/ 148 h 270"/>
                <a:gd name="T42" fmla="*/ 200 w 238"/>
                <a:gd name="T43" fmla="*/ 148 h 270"/>
                <a:gd name="T44" fmla="*/ 200 w 238"/>
                <a:gd name="T45" fmla="*/ 154 h 270"/>
                <a:gd name="T46" fmla="*/ 222 w 238"/>
                <a:gd name="T47" fmla="*/ 154 h 270"/>
                <a:gd name="T48" fmla="*/ 194 w 238"/>
                <a:gd name="T49" fmla="*/ 221 h 270"/>
                <a:gd name="T50" fmla="*/ 179 w 238"/>
                <a:gd name="T51" fmla="*/ 206 h 270"/>
                <a:gd name="T52" fmla="*/ 174 w 238"/>
                <a:gd name="T53" fmla="*/ 210 h 270"/>
                <a:gd name="T54" fmla="*/ 189 w 238"/>
                <a:gd name="T55" fmla="*/ 226 h 270"/>
                <a:gd name="T56" fmla="*/ 122 w 238"/>
                <a:gd name="T57" fmla="*/ 254 h 270"/>
                <a:gd name="T58" fmla="*/ 122 w 238"/>
                <a:gd name="T59" fmla="*/ 232 h 270"/>
                <a:gd name="T60" fmla="*/ 116 w 238"/>
                <a:gd name="T61" fmla="*/ 232 h 270"/>
                <a:gd name="T62" fmla="*/ 116 w 238"/>
                <a:gd name="T63" fmla="*/ 254 h 270"/>
                <a:gd name="T64" fmla="*/ 49 w 238"/>
                <a:gd name="T65" fmla="*/ 226 h 270"/>
                <a:gd name="T66" fmla="*/ 64 w 238"/>
                <a:gd name="T67" fmla="*/ 210 h 270"/>
                <a:gd name="T68" fmla="*/ 60 w 238"/>
                <a:gd name="T69" fmla="*/ 206 h 270"/>
                <a:gd name="T70" fmla="*/ 44 w 238"/>
                <a:gd name="T71" fmla="*/ 221 h 270"/>
                <a:gd name="T72" fmla="*/ 17 w 238"/>
                <a:gd name="T73" fmla="*/ 154 h 270"/>
                <a:gd name="T74" fmla="*/ 38 w 238"/>
                <a:gd name="T75" fmla="*/ 154 h 270"/>
                <a:gd name="T76" fmla="*/ 38 w 238"/>
                <a:gd name="T77" fmla="*/ 148 h 270"/>
                <a:gd name="T78" fmla="*/ 17 w 238"/>
                <a:gd name="T79" fmla="*/ 148 h 270"/>
                <a:gd name="T80" fmla="*/ 44 w 238"/>
                <a:gd name="T81" fmla="*/ 81 h 270"/>
                <a:gd name="T82" fmla="*/ 60 w 238"/>
                <a:gd name="T83" fmla="*/ 96 h 270"/>
                <a:gd name="T84" fmla="*/ 64 w 238"/>
                <a:gd name="T85" fmla="*/ 92 h 270"/>
                <a:gd name="T86" fmla="*/ 49 w 238"/>
                <a:gd name="T87" fmla="*/ 76 h 270"/>
                <a:gd name="T88" fmla="*/ 116 w 238"/>
                <a:gd name="T89" fmla="*/ 48 h 270"/>
                <a:gd name="T90" fmla="*/ 116 w 238"/>
                <a:gd name="T91" fmla="*/ 70 h 270"/>
                <a:gd name="T92" fmla="*/ 147 w 238"/>
                <a:gd name="T93" fmla="*/ 0 h 270"/>
                <a:gd name="T94" fmla="*/ 91 w 238"/>
                <a:gd name="T95" fmla="*/ 0 h 270"/>
                <a:gd name="T96" fmla="*/ 91 w 238"/>
                <a:gd name="T97" fmla="*/ 23 h 270"/>
                <a:gd name="T98" fmla="*/ 112 w 238"/>
                <a:gd name="T99" fmla="*/ 23 h 270"/>
                <a:gd name="T100" fmla="*/ 112 w 238"/>
                <a:gd name="T101" fmla="*/ 32 h 270"/>
                <a:gd name="T102" fmla="*/ 0 w 238"/>
                <a:gd name="T103" fmla="*/ 151 h 270"/>
                <a:gd name="T104" fmla="*/ 119 w 238"/>
                <a:gd name="T105" fmla="*/ 270 h 270"/>
                <a:gd name="T106" fmla="*/ 238 w 238"/>
                <a:gd name="T107" fmla="*/ 151 h 270"/>
                <a:gd name="T108" fmla="*/ 126 w 238"/>
                <a:gd name="T109" fmla="*/ 32 h 270"/>
                <a:gd name="T110" fmla="*/ 126 w 238"/>
                <a:gd name="T111" fmla="*/ 23 h 270"/>
                <a:gd name="T112" fmla="*/ 147 w 238"/>
                <a:gd name="T113" fmla="*/ 23 h 270"/>
                <a:gd name="T114" fmla="*/ 147 w 238"/>
                <a:gd name="T1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8" h="270">
                  <a:moveTo>
                    <a:pt x="122" y="76"/>
                  </a:moveTo>
                  <a:cubicBezTo>
                    <a:pt x="116" y="76"/>
                    <a:pt x="116" y="76"/>
                    <a:pt x="116" y="76"/>
                  </a:cubicBezTo>
                  <a:cubicBezTo>
                    <a:pt x="116" y="150"/>
                    <a:pt x="116" y="150"/>
                    <a:pt x="116" y="150"/>
                  </a:cubicBezTo>
                  <a:cubicBezTo>
                    <a:pt x="110" y="156"/>
                    <a:pt x="110" y="156"/>
                    <a:pt x="110" y="156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6" y="166"/>
                    <a:pt x="116" y="166"/>
                    <a:pt x="116" y="166"/>
                  </a:cubicBezTo>
                  <a:cubicBezTo>
                    <a:pt x="122" y="166"/>
                    <a:pt x="122" y="166"/>
                    <a:pt x="122" y="166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22" y="144"/>
                    <a:pt x="122" y="144"/>
                    <a:pt x="122" y="144"/>
                  </a:cubicBezTo>
                  <a:cubicBezTo>
                    <a:pt x="122" y="76"/>
                    <a:pt x="122" y="76"/>
                    <a:pt x="122" y="76"/>
                  </a:cubicBezTo>
                  <a:moveTo>
                    <a:pt x="116" y="70"/>
                  </a:moveTo>
                  <a:cubicBezTo>
                    <a:pt x="122" y="70"/>
                    <a:pt x="122" y="70"/>
                    <a:pt x="122" y="70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48" y="49"/>
                    <a:pt x="172" y="60"/>
                    <a:pt x="189" y="76"/>
                  </a:cubicBezTo>
                  <a:cubicBezTo>
                    <a:pt x="174" y="92"/>
                    <a:pt x="174" y="92"/>
                    <a:pt x="174" y="92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94" y="81"/>
                    <a:pt x="194" y="81"/>
                    <a:pt x="194" y="81"/>
                  </a:cubicBezTo>
                  <a:cubicBezTo>
                    <a:pt x="210" y="98"/>
                    <a:pt x="221" y="122"/>
                    <a:pt x="222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22" y="154"/>
                    <a:pt x="222" y="154"/>
                    <a:pt x="222" y="154"/>
                  </a:cubicBezTo>
                  <a:cubicBezTo>
                    <a:pt x="221" y="180"/>
                    <a:pt x="210" y="204"/>
                    <a:pt x="194" y="221"/>
                  </a:cubicBezTo>
                  <a:cubicBezTo>
                    <a:pt x="179" y="206"/>
                    <a:pt x="179" y="206"/>
                    <a:pt x="179" y="206"/>
                  </a:cubicBezTo>
                  <a:cubicBezTo>
                    <a:pt x="174" y="210"/>
                    <a:pt x="174" y="210"/>
                    <a:pt x="174" y="210"/>
                  </a:cubicBezTo>
                  <a:cubicBezTo>
                    <a:pt x="189" y="226"/>
                    <a:pt x="189" y="226"/>
                    <a:pt x="189" y="226"/>
                  </a:cubicBezTo>
                  <a:cubicBezTo>
                    <a:pt x="172" y="242"/>
                    <a:pt x="148" y="253"/>
                    <a:pt x="122" y="254"/>
                  </a:cubicBezTo>
                  <a:cubicBezTo>
                    <a:pt x="122" y="232"/>
                    <a:pt x="122" y="232"/>
                    <a:pt x="122" y="232"/>
                  </a:cubicBezTo>
                  <a:cubicBezTo>
                    <a:pt x="116" y="232"/>
                    <a:pt x="116" y="232"/>
                    <a:pt x="116" y="232"/>
                  </a:cubicBezTo>
                  <a:cubicBezTo>
                    <a:pt x="116" y="254"/>
                    <a:pt x="116" y="254"/>
                    <a:pt x="116" y="254"/>
                  </a:cubicBezTo>
                  <a:cubicBezTo>
                    <a:pt x="90" y="253"/>
                    <a:pt x="67" y="242"/>
                    <a:pt x="49" y="226"/>
                  </a:cubicBezTo>
                  <a:cubicBezTo>
                    <a:pt x="64" y="210"/>
                    <a:pt x="64" y="210"/>
                    <a:pt x="64" y="210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44" y="221"/>
                    <a:pt x="44" y="221"/>
                    <a:pt x="44" y="221"/>
                  </a:cubicBezTo>
                  <a:cubicBezTo>
                    <a:pt x="28" y="204"/>
                    <a:pt x="17" y="180"/>
                    <a:pt x="1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7" y="122"/>
                    <a:pt x="28" y="98"/>
                    <a:pt x="44" y="81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67" y="60"/>
                    <a:pt x="90" y="49"/>
                    <a:pt x="116" y="48"/>
                  </a:cubicBezTo>
                  <a:cubicBezTo>
                    <a:pt x="116" y="70"/>
                    <a:pt x="116" y="70"/>
                    <a:pt x="116" y="70"/>
                  </a:cubicBezTo>
                  <a:moveTo>
                    <a:pt x="147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50" y="36"/>
                    <a:pt x="0" y="88"/>
                    <a:pt x="0" y="151"/>
                  </a:cubicBezTo>
                  <a:cubicBezTo>
                    <a:pt x="0" y="217"/>
                    <a:pt x="54" y="270"/>
                    <a:pt x="119" y="270"/>
                  </a:cubicBezTo>
                  <a:cubicBezTo>
                    <a:pt x="185" y="270"/>
                    <a:pt x="238" y="217"/>
                    <a:pt x="238" y="151"/>
                  </a:cubicBezTo>
                  <a:cubicBezTo>
                    <a:pt x="238" y="88"/>
                    <a:pt x="189" y="36"/>
                    <a:pt x="126" y="32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5050401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F81513-F0C9-9D75-234B-D3E6ABC686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52DB6B4-4BBD-D6BA-96BB-524E93C8A5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9275" y="1282021"/>
            <a:ext cx="927100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/>
              <a:t>修改</a:t>
            </a:r>
            <a:r>
              <a:rPr lang="en-US" altLang="zh-CN"/>
              <a:t>MySQL</a:t>
            </a:r>
            <a:r>
              <a:rPr lang="zh-CN" altLang="en-US"/>
              <a:t>默认存储引擎</a:t>
            </a:r>
            <a:endParaRPr lang="zh-CN" altLang="en-US" noProof="1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D9B1992-4810-AF49-F13E-7228C6A2DCB8}"/>
              </a:ext>
            </a:extLst>
          </p:cNvPr>
          <p:cNvGrpSpPr/>
          <p:nvPr/>
        </p:nvGrpSpPr>
        <p:grpSpPr>
          <a:xfrm>
            <a:off x="815975" y="1203098"/>
            <a:ext cx="1003300" cy="722312"/>
            <a:chOff x="877888" y="1586140"/>
            <a:chExt cx="1003300" cy="722312"/>
          </a:xfrm>
        </p:grpSpPr>
        <p:sp>
          <p:nvSpPr>
            <p:cNvPr id="4" name="íṩľíḍè-Freeform: Shape 9">
              <a:extLst>
                <a:ext uri="{FF2B5EF4-FFF2-40B4-BE49-F238E27FC236}">
                  <a16:creationId xmlns:a16="http://schemas.microsoft.com/office/drawing/2014/main" id="{F4606B7A-EBE3-8AD6-6901-89FC4740F4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" name="íṩľíḍè-Oval 10">
              <a:extLst>
                <a:ext uri="{FF2B5EF4-FFF2-40B4-BE49-F238E27FC236}">
                  <a16:creationId xmlns:a16="http://schemas.microsoft.com/office/drawing/2014/main" id="{55E37A1D-863C-53AA-5948-93ED500B826F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3</a:t>
              </a:r>
            </a:p>
          </p:txBody>
        </p:sp>
      </p:grpSp>
      <p:sp>
        <p:nvSpPr>
          <p:cNvPr id="6" name="文本框 41">
            <a:extLst>
              <a:ext uri="{FF2B5EF4-FFF2-40B4-BE49-F238E27FC236}">
                <a16:creationId xmlns:a16="http://schemas.microsoft.com/office/drawing/2014/main" id="{744CC597-1BD7-4E71-633A-40A5DA361D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2568" y="2125003"/>
            <a:ext cx="10291658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2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创建新表时如果不指定存储引擎，则系统使用</a:t>
            </a:r>
            <a:r>
              <a:rPr lang="zh-CN" altLang="en-US" sz="1600">
                <a:solidFill>
                  <a:srgbClr val="FF0000"/>
                </a:solidFill>
              </a:rPr>
              <a:t>默认存储引擎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。如果用户想改变默认存储引擎，可以通过修改配置文件来实现。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 eaLnBrk="1" hangingPunct="1">
              <a:lnSpc>
                <a:spcPts val="22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打开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my.ini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配置文件，在“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[mysqld]”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组下面添加以下内容，然后保存文件即完成修改。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CBB52D5-25EF-615F-79E7-4C233A970491}"/>
              </a:ext>
            </a:extLst>
          </p:cNvPr>
          <p:cNvSpPr/>
          <p:nvPr/>
        </p:nvSpPr>
        <p:spPr>
          <a:xfrm>
            <a:off x="945793" y="3148024"/>
            <a:ext cx="9871788" cy="697980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8" name="文本框 38">
            <a:extLst>
              <a:ext uri="{FF2B5EF4-FFF2-40B4-BE49-F238E27FC236}">
                <a16:creationId xmlns:a16="http://schemas.microsoft.com/office/drawing/2014/main" id="{F7130498-F309-CCBD-D21D-E8963A62CF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3690" y="3170542"/>
            <a:ext cx="6968444" cy="626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200"/>
              </a:lnSpc>
            </a:pPr>
            <a:r>
              <a:rPr lang="en-US" altLang="zh-CN" sz="1600">
                <a:solidFill>
                  <a:srgbClr val="FF0000"/>
                </a:solidFill>
              </a:rPr>
              <a:t>#</a:t>
            </a:r>
            <a:r>
              <a:rPr lang="zh-CN" altLang="en-US" sz="1600">
                <a:solidFill>
                  <a:srgbClr val="FF0000"/>
                </a:solidFill>
              </a:rPr>
              <a:t>设置</a:t>
            </a:r>
            <a:r>
              <a:rPr lang="en-US" altLang="zh-CN" sz="1600">
                <a:solidFill>
                  <a:srgbClr val="FF0000"/>
                </a:solidFill>
              </a:rPr>
              <a:t>MySQL</a:t>
            </a:r>
            <a:r>
              <a:rPr lang="zh-CN" altLang="en-US" sz="1600">
                <a:solidFill>
                  <a:srgbClr val="FF0000"/>
                </a:solidFill>
              </a:rPr>
              <a:t>服务器的默认存储引擎</a:t>
            </a:r>
          </a:p>
          <a:p>
            <a:pPr eaLnBrk="1" hangingPunct="1">
              <a:lnSpc>
                <a:spcPts val="2200"/>
              </a:lnSpc>
            </a:pPr>
            <a:r>
              <a:rPr lang="en-US" altLang="zh-CN" sz="1600">
                <a:solidFill>
                  <a:srgbClr val="FF0000"/>
                </a:solidFill>
              </a:rPr>
              <a:t>default_storage_engine = MyISAM</a:t>
            </a:r>
          </a:p>
        </p:txBody>
      </p:sp>
      <p:sp>
        <p:nvSpPr>
          <p:cNvPr id="9" name="文本框 41">
            <a:extLst>
              <a:ext uri="{FF2B5EF4-FFF2-40B4-BE49-F238E27FC236}">
                <a16:creationId xmlns:a16="http://schemas.microsoft.com/office/drawing/2014/main" id="{C092D13C-34B1-5895-B752-3558EC218C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3965" y="3946814"/>
            <a:ext cx="7078829" cy="656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2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修改完毕后，需要重启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MySQL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服务，修改才能生效。可以重启并重新登录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MySQL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，并采用前面的方法查询修改结果。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D311477-BF47-9383-FB94-F75CFC7E14E3}"/>
              </a:ext>
            </a:extLst>
          </p:cNvPr>
          <p:cNvGrpSpPr/>
          <p:nvPr/>
        </p:nvGrpSpPr>
        <p:grpSpPr>
          <a:xfrm flipH="1">
            <a:off x="8587136" y="2629599"/>
            <a:ext cx="2783752" cy="4190301"/>
            <a:chOff x="345668" y="1922365"/>
            <a:chExt cx="3150360" cy="4702535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725066EC-AFE8-059B-7358-13531922AB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465" y="1922365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2" name="Freeform 37">
              <a:extLst>
                <a:ext uri="{FF2B5EF4-FFF2-40B4-BE49-F238E27FC236}">
                  <a16:creationId xmlns:a16="http://schemas.microsoft.com/office/drawing/2014/main" id="{97D88715-FB79-CB22-FE05-17632A55644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668" y="2720745"/>
              <a:ext cx="1263650" cy="1282700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3" name="Freeform 38">
              <a:extLst>
                <a:ext uri="{FF2B5EF4-FFF2-40B4-BE49-F238E27FC236}">
                  <a16:creationId xmlns:a16="http://schemas.microsoft.com/office/drawing/2014/main" id="{5432B83F-4ACF-247F-924B-143A3F12D443}"/>
                </a:ext>
              </a:extLst>
            </p:cNvPr>
            <p:cNvSpPr>
              <a:spLocks/>
            </p:cNvSpPr>
            <p:nvPr/>
          </p:nvSpPr>
          <p:spPr bwMode="auto">
            <a:xfrm rot="21238373">
              <a:off x="2066872" y="2341271"/>
              <a:ext cx="1263650" cy="1282700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F8841D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FF640BA1-F248-6EDD-F4C7-A1897AC79355}"/>
                </a:ext>
              </a:extLst>
            </p:cNvPr>
            <p:cNvGrpSpPr/>
            <p:nvPr/>
          </p:nvGrpSpPr>
          <p:grpSpPr>
            <a:xfrm>
              <a:off x="1076508" y="5216788"/>
              <a:ext cx="985838" cy="1408112"/>
              <a:chOff x="8928912" y="5105375"/>
              <a:chExt cx="985838" cy="1408112"/>
            </a:xfrm>
            <a:solidFill>
              <a:srgbClr val="546E7A"/>
            </a:solidFill>
          </p:grpSpPr>
          <p:sp>
            <p:nvSpPr>
              <p:cNvPr id="24" name="Oval 8">
                <a:extLst>
                  <a:ext uri="{FF2B5EF4-FFF2-40B4-BE49-F238E27FC236}">
                    <a16:creationId xmlns:a16="http://schemas.microsoft.com/office/drawing/2014/main" id="{2D31DB52-D038-4603-001D-0229496EC4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3862" y="5105375"/>
                <a:ext cx="244475" cy="2428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575A5D"/>
                  </a:solidFill>
                </a:endParaRPr>
              </a:p>
            </p:txBody>
          </p:sp>
          <p:sp>
            <p:nvSpPr>
              <p:cNvPr id="25" name="Freeform 35">
                <a:extLst>
                  <a:ext uri="{FF2B5EF4-FFF2-40B4-BE49-F238E27FC236}">
                    <a16:creationId xmlns:a16="http://schemas.microsoft.com/office/drawing/2014/main" id="{8D3285AD-3007-E78D-0891-ACF8686C9C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8912" y="5376837"/>
                <a:ext cx="985838" cy="1136650"/>
              </a:xfrm>
              <a:custGeom>
                <a:avLst/>
                <a:gdLst>
                  <a:gd name="T0" fmla="*/ 437 w 444"/>
                  <a:gd name="T1" fmla="*/ 25 h 512"/>
                  <a:gd name="T2" fmla="*/ 401 w 444"/>
                  <a:gd name="T3" fmla="*/ 16 h 512"/>
                  <a:gd name="T4" fmla="*/ 326 w 444"/>
                  <a:gd name="T5" fmla="*/ 62 h 512"/>
                  <a:gd name="T6" fmla="*/ 239 w 444"/>
                  <a:gd name="T7" fmla="*/ 4 h 512"/>
                  <a:gd name="T8" fmla="*/ 230 w 444"/>
                  <a:gd name="T9" fmla="*/ 1 h 512"/>
                  <a:gd name="T10" fmla="*/ 230 w 444"/>
                  <a:gd name="T11" fmla="*/ 0 h 512"/>
                  <a:gd name="T12" fmla="*/ 224 w 444"/>
                  <a:gd name="T13" fmla="*/ 0 h 512"/>
                  <a:gd name="T14" fmla="*/ 224 w 444"/>
                  <a:gd name="T15" fmla="*/ 0 h 512"/>
                  <a:gd name="T16" fmla="*/ 94 w 444"/>
                  <a:gd name="T17" fmla="*/ 0 h 512"/>
                  <a:gd name="T18" fmla="*/ 94 w 444"/>
                  <a:gd name="T19" fmla="*/ 0 h 512"/>
                  <a:gd name="T20" fmla="*/ 89 w 444"/>
                  <a:gd name="T21" fmla="*/ 0 h 512"/>
                  <a:gd name="T22" fmla="*/ 89 w 444"/>
                  <a:gd name="T23" fmla="*/ 0 h 512"/>
                  <a:gd name="T24" fmla="*/ 72 w 444"/>
                  <a:gd name="T25" fmla="*/ 11 h 512"/>
                  <a:gd name="T26" fmla="*/ 5 w 444"/>
                  <a:gd name="T27" fmla="*/ 109 h 512"/>
                  <a:gd name="T28" fmla="*/ 1 w 444"/>
                  <a:gd name="T29" fmla="*/ 124 h 512"/>
                  <a:gd name="T30" fmla="*/ 4 w 444"/>
                  <a:gd name="T31" fmla="*/ 139 h 512"/>
                  <a:gd name="T32" fmla="*/ 55 w 444"/>
                  <a:gd name="T33" fmla="*/ 229 h 512"/>
                  <a:gd name="T34" fmla="*/ 91 w 444"/>
                  <a:gd name="T35" fmla="*/ 238 h 512"/>
                  <a:gd name="T36" fmla="*/ 100 w 444"/>
                  <a:gd name="T37" fmla="*/ 203 h 512"/>
                  <a:gd name="T38" fmla="*/ 56 w 444"/>
                  <a:gd name="T39" fmla="*/ 126 h 512"/>
                  <a:gd name="T40" fmla="*/ 89 w 444"/>
                  <a:gd name="T41" fmla="*/ 78 h 512"/>
                  <a:gd name="T42" fmla="*/ 89 w 444"/>
                  <a:gd name="T43" fmla="*/ 149 h 512"/>
                  <a:gd name="T44" fmla="*/ 114 w 444"/>
                  <a:gd name="T45" fmla="*/ 192 h 512"/>
                  <a:gd name="T46" fmla="*/ 97 w 444"/>
                  <a:gd name="T47" fmla="*/ 253 h 512"/>
                  <a:gd name="T48" fmla="*/ 89 w 444"/>
                  <a:gd name="T49" fmla="*/ 256 h 512"/>
                  <a:gd name="T50" fmla="*/ 89 w 444"/>
                  <a:gd name="T51" fmla="*/ 268 h 512"/>
                  <a:gd name="T52" fmla="*/ 89 w 444"/>
                  <a:gd name="T53" fmla="*/ 275 h 512"/>
                  <a:gd name="T54" fmla="*/ 89 w 444"/>
                  <a:gd name="T55" fmla="*/ 485 h 512"/>
                  <a:gd name="T56" fmla="*/ 116 w 444"/>
                  <a:gd name="T57" fmla="*/ 512 h 512"/>
                  <a:gd name="T58" fmla="*/ 143 w 444"/>
                  <a:gd name="T59" fmla="*/ 485 h 512"/>
                  <a:gd name="T60" fmla="*/ 143 w 444"/>
                  <a:gd name="T61" fmla="*/ 275 h 512"/>
                  <a:gd name="T62" fmla="*/ 159 w 444"/>
                  <a:gd name="T63" fmla="*/ 259 h 512"/>
                  <a:gd name="T64" fmla="*/ 177 w 444"/>
                  <a:gd name="T65" fmla="*/ 275 h 512"/>
                  <a:gd name="T66" fmla="*/ 177 w 444"/>
                  <a:gd name="T67" fmla="*/ 485 h 512"/>
                  <a:gd name="T68" fmla="*/ 203 w 444"/>
                  <a:gd name="T69" fmla="*/ 512 h 512"/>
                  <a:gd name="T70" fmla="*/ 230 w 444"/>
                  <a:gd name="T71" fmla="*/ 485 h 512"/>
                  <a:gd name="T72" fmla="*/ 230 w 444"/>
                  <a:gd name="T73" fmla="*/ 275 h 512"/>
                  <a:gd name="T74" fmla="*/ 230 w 444"/>
                  <a:gd name="T75" fmla="*/ 268 h 512"/>
                  <a:gd name="T76" fmla="*/ 230 w 444"/>
                  <a:gd name="T77" fmla="*/ 60 h 512"/>
                  <a:gd name="T78" fmla="*/ 309 w 444"/>
                  <a:gd name="T79" fmla="*/ 113 h 512"/>
                  <a:gd name="T80" fmla="*/ 325 w 444"/>
                  <a:gd name="T81" fmla="*/ 117 h 512"/>
                  <a:gd name="T82" fmla="*/ 339 w 444"/>
                  <a:gd name="T83" fmla="*/ 114 h 512"/>
                  <a:gd name="T84" fmla="*/ 428 w 444"/>
                  <a:gd name="T85" fmla="*/ 61 h 512"/>
                  <a:gd name="T86" fmla="*/ 437 w 444"/>
                  <a:gd name="T87" fmla="*/ 2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4" h="512">
                    <a:moveTo>
                      <a:pt x="437" y="25"/>
                    </a:moveTo>
                    <a:cubicBezTo>
                      <a:pt x="430" y="13"/>
                      <a:pt x="414" y="9"/>
                      <a:pt x="401" y="16"/>
                    </a:cubicBezTo>
                    <a:cubicBezTo>
                      <a:pt x="326" y="62"/>
                      <a:pt x="326" y="62"/>
                      <a:pt x="326" y="62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3" y="1"/>
                      <a:pt x="77" y="5"/>
                      <a:pt x="72" y="11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2" y="114"/>
                      <a:pt x="1" y="119"/>
                      <a:pt x="1" y="124"/>
                    </a:cubicBezTo>
                    <a:cubicBezTo>
                      <a:pt x="0" y="129"/>
                      <a:pt x="1" y="134"/>
                      <a:pt x="4" y="139"/>
                    </a:cubicBezTo>
                    <a:cubicBezTo>
                      <a:pt x="55" y="229"/>
                      <a:pt x="55" y="229"/>
                      <a:pt x="55" y="229"/>
                    </a:cubicBezTo>
                    <a:cubicBezTo>
                      <a:pt x="62" y="241"/>
                      <a:pt x="78" y="245"/>
                      <a:pt x="91" y="238"/>
                    </a:cubicBezTo>
                    <a:cubicBezTo>
                      <a:pt x="103" y="231"/>
                      <a:pt x="107" y="215"/>
                      <a:pt x="100" y="203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26" y="213"/>
                      <a:pt x="119" y="241"/>
                      <a:pt x="97" y="253"/>
                    </a:cubicBezTo>
                    <a:cubicBezTo>
                      <a:pt x="95" y="254"/>
                      <a:pt x="92" y="255"/>
                      <a:pt x="89" y="256"/>
                    </a:cubicBezTo>
                    <a:cubicBezTo>
                      <a:pt x="89" y="268"/>
                      <a:pt x="89" y="268"/>
                      <a:pt x="89" y="268"/>
                    </a:cubicBezTo>
                    <a:cubicBezTo>
                      <a:pt x="89" y="275"/>
                      <a:pt x="89" y="275"/>
                      <a:pt x="89" y="275"/>
                    </a:cubicBezTo>
                    <a:cubicBezTo>
                      <a:pt x="89" y="485"/>
                      <a:pt x="89" y="485"/>
                      <a:pt x="89" y="485"/>
                    </a:cubicBezTo>
                    <a:cubicBezTo>
                      <a:pt x="89" y="500"/>
                      <a:pt x="101" y="512"/>
                      <a:pt x="116" y="512"/>
                    </a:cubicBezTo>
                    <a:cubicBezTo>
                      <a:pt x="131" y="512"/>
                      <a:pt x="143" y="500"/>
                      <a:pt x="143" y="485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3" y="266"/>
                      <a:pt x="150" y="259"/>
                      <a:pt x="159" y="259"/>
                    </a:cubicBezTo>
                    <a:cubicBezTo>
                      <a:pt x="168" y="259"/>
                      <a:pt x="177" y="266"/>
                      <a:pt x="177" y="27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77" y="500"/>
                      <a:pt x="188" y="512"/>
                      <a:pt x="203" y="512"/>
                    </a:cubicBezTo>
                    <a:cubicBezTo>
                      <a:pt x="218" y="512"/>
                      <a:pt x="230" y="500"/>
                      <a:pt x="230" y="485"/>
                    </a:cubicBezTo>
                    <a:cubicBezTo>
                      <a:pt x="230" y="275"/>
                      <a:pt x="230" y="275"/>
                      <a:pt x="230" y="275"/>
                    </a:cubicBezTo>
                    <a:cubicBezTo>
                      <a:pt x="230" y="268"/>
                      <a:pt x="230" y="268"/>
                      <a:pt x="230" y="268"/>
                    </a:cubicBezTo>
                    <a:cubicBezTo>
                      <a:pt x="230" y="60"/>
                      <a:pt x="230" y="60"/>
                      <a:pt x="230" y="60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14" y="116"/>
                      <a:pt x="319" y="117"/>
                      <a:pt x="325" y="117"/>
                    </a:cubicBezTo>
                    <a:cubicBezTo>
                      <a:pt x="330" y="117"/>
                      <a:pt x="335" y="116"/>
                      <a:pt x="339" y="114"/>
                    </a:cubicBezTo>
                    <a:cubicBezTo>
                      <a:pt x="428" y="61"/>
                      <a:pt x="428" y="61"/>
                      <a:pt x="428" y="61"/>
                    </a:cubicBezTo>
                    <a:cubicBezTo>
                      <a:pt x="440" y="53"/>
                      <a:pt x="444" y="37"/>
                      <a:pt x="437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575A5D"/>
                  </a:solidFill>
                </a:endParaRPr>
              </a:p>
            </p:txBody>
          </p:sp>
        </p:grpSp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23F834C0-1919-282A-E810-1B0B6742038D}"/>
                </a:ext>
              </a:extLst>
            </p:cNvPr>
            <p:cNvSpPr>
              <a:spLocks/>
            </p:cNvSpPr>
            <p:nvPr/>
          </p:nvSpPr>
          <p:spPr bwMode="auto">
            <a:xfrm rot="2216878">
              <a:off x="2375253" y="3502660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F26D64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729346B9-F73A-2A52-5AD3-428150B0A934}"/>
                </a:ext>
              </a:extLst>
            </p:cNvPr>
            <p:cNvCxnSpPr>
              <a:stCxn id="11" idx="4"/>
              <a:endCxn id="25" idx="0"/>
            </p:cNvCxnSpPr>
            <p:nvPr/>
          </p:nvCxnSpPr>
          <p:spPr>
            <a:xfrm>
              <a:off x="1683865" y="3222528"/>
              <a:ext cx="362939" cy="232122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06F7BF6D-683F-7273-1847-4A7CB9A6A0A7}"/>
                </a:ext>
              </a:extLst>
            </p:cNvPr>
            <p:cNvCxnSpPr>
              <a:stCxn id="13" idx="4"/>
              <a:endCxn id="25" idx="0"/>
            </p:cNvCxnSpPr>
            <p:nvPr/>
          </p:nvCxnSpPr>
          <p:spPr>
            <a:xfrm flipH="1">
              <a:off x="2046804" y="3659717"/>
              <a:ext cx="347094" cy="188403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E2F75C87-790B-F974-69F7-EB000F80F40B}"/>
                </a:ext>
              </a:extLst>
            </p:cNvPr>
            <p:cNvCxnSpPr>
              <a:stCxn id="15" idx="4"/>
              <a:endCxn id="25" idx="0"/>
            </p:cNvCxnSpPr>
            <p:nvPr/>
          </p:nvCxnSpPr>
          <p:spPr>
            <a:xfrm flipH="1">
              <a:off x="2046804" y="4666271"/>
              <a:ext cx="490098" cy="87747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35C8ED1A-B6B5-EA39-8C2F-3B0A48C91A8F}"/>
                </a:ext>
              </a:extLst>
            </p:cNvPr>
            <p:cNvCxnSpPr>
              <a:stCxn id="12" idx="4"/>
              <a:endCxn id="25" idx="0"/>
            </p:cNvCxnSpPr>
            <p:nvPr/>
          </p:nvCxnSpPr>
          <p:spPr>
            <a:xfrm>
              <a:off x="1349481" y="4003445"/>
              <a:ext cx="697323" cy="154030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Freeform 24">
              <a:extLst>
                <a:ext uri="{FF2B5EF4-FFF2-40B4-BE49-F238E27FC236}">
                  <a16:creationId xmlns:a16="http://schemas.microsoft.com/office/drawing/2014/main" id="{364223C1-A3A0-642B-50CD-ABA4C3FEAB5A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727548" y="3157523"/>
              <a:ext cx="499890" cy="502194"/>
            </a:xfrm>
            <a:custGeom>
              <a:avLst/>
              <a:gdLst>
                <a:gd name="T0" fmla="*/ 149 w 264"/>
                <a:gd name="T1" fmla="*/ 58 h 265"/>
                <a:gd name="T2" fmla="*/ 116 w 264"/>
                <a:gd name="T3" fmla="*/ 58 h 265"/>
                <a:gd name="T4" fmla="*/ 116 w 264"/>
                <a:gd name="T5" fmla="*/ 116 h 265"/>
                <a:gd name="T6" fmla="*/ 60 w 264"/>
                <a:gd name="T7" fmla="*/ 116 h 265"/>
                <a:gd name="T8" fmla="*/ 60 w 264"/>
                <a:gd name="T9" fmla="*/ 148 h 265"/>
                <a:gd name="T10" fmla="*/ 116 w 264"/>
                <a:gd name="T11" fmla="*/ 148 h 265"/>
                <a:gd name="T12" fmla="*/ 116 w 264"/>
                <a:gd name="T13" fmla="*/ 207 h 265"/>
                <a:gd name="T14" fmla="*/ 149 w 264"/>
                <a:gd name="T15" fmla="*/ 207 h 265"/>
                <a:gd name="T16" fmla="*/ 149 w 264"/>
                <a:gd name="T17" fmla="*/ 148 h 265"/>
                <a:gd name="T18" fmla="*/ 205 w 264"/>
                <a:gd name="T19" fmla="*/ 148 h 265"/>
                <a:gd name="T20" fmla="*/ 205 w 264"/>
                <a:gd name="T21" fmla="*/ 116 h 265"/>
                <a:gd name="T22" fmla="*/ 149 w 264"/>
                <a:gd name="T23" fmla="*/ 116 h 265"/>
                <a:gd name="T24" fmla="*/ 149 w 264"/>
                <a:gd name="T25" fmla="*/ 58 h 265"/>
                <a:gd name="T26" fmla="*/ 132 w 264"/>
                <a:gd name="T27" fmla="*/ 235 h 265"/>
                <a:gd name="T28" fmla="*/ 30 w 264"/>
                <a:gd name="T29" fmla="*/ 133 h 265"/>
                <a:gd name="T30" fmla="*/ 132 w 264"/>
                <a:gd name="T31" fmla="*/ 30 h 265"/>
                <a:gd name="T32" fmla="*/ 235 w 264"/>
                <a:gd name="T33" fmla="*/ 133 h 265"/>
                <a:gd name="T34" fmla="*/ 132 w 264"/>
                <a:gd name="T35" fmla="*/ 235 h 265"/>
                <a:gd name="T36" fmla="*/ 132 w 264"/>
                <a:gd name="T37" fmla="*/ 0 h 265"/>
                <a:gd name="T38" fmla="*/ 0 w 264"/>
                <a:gd name="T39" fmla="*/ 133 h 265"/>
                <a:gd name="T40" fmla="*/ 132 w 264"/>
                <a:gd name="T41" fmla="*/ 265 h 265"/>
                <a:gd name="T42" fmla="*/ 264 w 264"/>
                <a:gd name="T43" fmla="*/ 133 h 265"/>
                <a:gd name="T44" fmla="*/ 132 w 264"/>
                <a:gd name="T4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" h="265">
                  <a:moveTo>
                    <a:pt x="149" y="58"/>
                  </a:moveTo>
                  <a:cubicBezTo>
                    <a:pt x="116" y="58"/>
                    <a:pt x="116" y="58"/>
                    <a:pt x="116" y="58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49" y="207"/>
                    <a:pt x="149" y="207"/>
                    <a:pt x="149" y="207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205" y="148"/>
                    <a:pt x="205" y="148"/>
                    <a:pt x="205" y="148"/>
                  </a:cubicBezTo>
                  <a:cubicBezTo>
                    <a:pt x="205" y="116"/>
                    <a:pt x="205" y="116"/>
                    <a:pt x="205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58"/>
                    <a:pt x="149" y="58"/>
                    <a:pt x="149" y="58"/>
                  </a:cubicBezTo>
                  <a:moveTo>
                    <a:pt x="132" y="235"/>
                  </a:moveTo>
                  <a:cubicBezTo>
                    <a:pt x="76" y="235"/>
                    <a:pt x="30" y="189"/>
                    <a:pt x="30" y="133"/>
                  </a:cubicBezTo>
                  <a:cubicBezTo>
                    <a:pt x="30" y="76"/>
                    <a:pt x="76" y="30"/>
                    <a:pt x="132" y="30"/>
                  </a:cubicBezTo>
                  <a:cubicBezTo>
                    <a:pt x="189" y="30"/>
                    <a:pt x="235" y="76"/>
                    <a:pt x="235" y="133"/>
                  </a:cubicBezTo>
                  <a:cubicBezTo>
                    <a:pt x="235" y="189"/>
                    <a:pt x="189" y="235"/>
                    <a:pt x="132" y="235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3"/>
                  </a:cubicBezTo>
                  <a:cubicBezTo>
                    <a:pt x="0" y="206"/>
                    <a:pt x="59" y="265"/>
                    <a:pt x="132" y="265"/>
                  </a:cubicBezTo>
                  <a:cubicBezTo>
                    <a:pt x="205" y="265"/>
                    <a:pt x="264" y="206"/>
                    <a:pt x="264" y="133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21">
              <a:extLst>
                <a:ext uri="{FF2B5EF4-FFF2-40B4-BE49-F238E27FC236}">
                  <a16:creationId xmlns:a16="http://schemas.microsoft.com/office/drawing/2014/main" id="{2B4C9C98-934C-8E69-B00B-214807AEB687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456006" y="2169926"/>
              <a:ext cx="440173" cy="726347"/>
            </a:xfrm>
            <a:custGeom>
              <a:avLst/>
              <a:gdLst>
                <a:gd name="T0" fmla="*/ 76 w 221"/>
                <a:gd name="T1" fmla="*/ 315 h 365"/>
                <a:gd name="T2" fmla="*/ 110 w 221"/>
                <a:gd name="T3" fmla="*/ 186 h 365"/>
                <a:gd name="T4" fmla="*/ 171 w 221"/>
                <a:gd name="T5" fmla="*/ 289 h 365"/>
                <a:gd name="T6" fmla="*/ 97 w 221"/>
                <a:gd name="T7" fmla="*/ 145 h 365"/>
                <a:gd name="T8" fmla="*/ 70 w 221"/>
                <a:gd name="T9" fmla="*/ 174 h 365"/>
                <a:gd name="T10" fmla="*/ 23 w 221"/>
                <a:gd name="T11" fmla="*/ 186 h 365"/>
                <a:gd name="T12" fmla="*/ 24 w 221"/>
                <a:gd name="T13" fmla="*/ 226 h 365"/>
                <a:gd name="T14" fmla="*/ 0 w 221"/>
                <a:gd name="T15" fmla="*/ 268 h 365"/>
                <a:gd name="T16" fmla="*/ 29 w 221"/>
                <a:gd name="T17" fmla="*/ 296 h 365"/>
                <a:gd name="T18" fmla="*/ 42 w 221"/>
                <a:gd name="T19" fmla="*/ 342 h 365"/>
                <a:gd name="T20" fmla="*/ 82 w 221"/>
                <a:gd name="T21" fmla="*/ 341 h 365"/>
                <a:gd name="T22" fmla="*/ 118 w 221"/>
                <a:gd name="T23" fmla="*/ 346 h 365"/>
                <a:gd name="T24" fmla="*/ 156 w 221"/>
                <a:gd name="T25" fmla="*/ 356 h 365"/>
                <a:gd name="T26" fmla="*/ 180 w 221"/>
                <a:gd name="T27" fmla="*/ 314 h 365"/>
                <a:gd name="T28" fmla="*/ 214 w 221"/>
                <a:gd name="T29" fmla="*/ 294 h 365"/>
                <a:gd name="T30" fmla="*/ 201 w 221"/>
                <a:gd name="T31" fmla="*/ 247 h 365"/>
                <a:gd name="T32" fmla="*/ 211 w 221"/>
                <a:gd name="T33" fmla="*/ 209 h 365"/>
                <a:gd name="T34" fmla="*/ 169 w 221"/>
                <a:gd name="T35" fmla="*/ 186 h 365"/>
                <a:gd name="T36" fmla="*/ 149 w 221"/>
                <a:gd name="T37" fmla="*/ 151 h 365"/>
                <a:gd name="T38" fmla="*/ 110 w 221"/>
                <a:gd name="T39" fmla="*/ 164 h 365"/>
                <a:gd name="T40" fmla="*/ 97 w 221"/>
                <a:gd name="T41" fmla="*/ 145 h 365"/>
                <a:gd name="T42" fmla="*/ 74 w 221"/>
                <a:gd name="T43" fmla="*/ 116 h 365"/>
                <a:gd name="T44" fmla="*/ 97 w 221"/>
                <a:gd name="T45" fmla="*/ 27 h 365"/>
                <a:gd name="T46" fmla="*/ 138 w 221"/>
                <a:gd name="T47" fmla="*/ 98 h 365"/>
                <a:gd name="T48" fmla="*/ 88 w 221"/>
                <a:gd name="T49" fmla="*/ 0 h 365"/>
                <a:gd name="T50" fmla="*/ 70 w 221"/>
                <a:gd name="T51" fmla="*/ 19 h 365"/>
                <a:gd name="T52" fmla="*/ 38 w 221"/>
                <a:gd name="T53" fmla="*/ 28 h 365"/>
                <a:gd name="T54" fmla="*/ 39 w 221"/>
                <a:gd name="T55" fmla="*/ 55 h 365"/>
                <a:gd name="T56" fmla="*/ 22 w 221"/>
                <a:gd name="T57" fmla="*/ 83 h 365"/>
                <a:gd name="T58" fmla="*/ 42 w 221"/>
                <a:gd name="T59" fmla="*/ 102 h 365"/>
                <a:gd name="T60" fmla="*/ 50 w 221"/>
                <a:gd name="T61" fmla="*/ 134 h 365"/>
                <a:gd name="T62" fmla="*/ 78 w 221"/>
                <a:gd name="T63" fmla="*/ 133 h 365"/>
                <a:gd name="T64" fmla="*/ 102 w 221"/>
                <a:gd name="T65" fmla="*/ 136 h 365"/>
                <a:gd name="T66" fmla="*/ 128 w 221"/>
                <a:gd name="T67" fmla="*/ 143 h 365"/>
                <a:gd name="T68" fmla="*/ 144 w 221"/>
                <a:gd name="T69" fmla="*/ 114 h 365"/>
                <a:gd name="T70" fmla="*/ 168 w 221"/>
                <a:gd name="T71" fmla="*/ 101 h 365"/>
                <a:gd name="T72" fmla="*/ 159 w 221"/>
                <a:gd name="T73" fmla="*/ 69 h 365"/>
                <a:gd name="T74" fmla="*/ 166 w 221"/>
                <a:gd name="T75" fmla="*/ 43 h 365"/>
                <a:gd name="T76" fmla="*/ 137 w 221"/>
                <a:gd name="T77" fmla="*/ 27 h 365"/>
                <a:gd name="T78" fmla="*/ 123 w 221"/>
                <a:gd name="T79" fmla="*/ 4 h 365"/>
                <a:gd name="T80" fmla="*/ 97 w 221"/>
                <a:gd name="T81" fmla="*/ 13 h 365"/>
                <a:gd name="T82" fmla="*/ 88 w 221"/>
                <a:gd name="T83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1" h="365">
                  <a:moveTo>
                    <a:pt x="110" y="324"/>
                  </a:moveTo>
                  <a:cubicBezTo>
                    <a:pt x="99" y="324"/>
                    <a:pt x="87" y="321"/>
                    <a:pt x="76" y="315"/>
                  </a:cubicBezTo>
                  <a:cubicBezTo>
                    <a:pt x="43" y="297"/>
                    <a:pt x="31" y="254"/>
                    <a:pt x="50" y="221"/>
                  </a:cubicBezTo>
                  <a:cubicBezTo>
                    <a:pt x="63" y="198"/>
                    <a:pt x="86" y="186"/>
                    <a:pt x="110" y="186"/>
                  </a:cubicBezTo>
                  <a:cubicBezTo>
                    <a:pt x="122" y="186"/>
                    <a:pt x="134" y="188"/>
                    <a:pt x="144" y="194"/>
                  </a:cubicBezTo>
                  <a:cubicBezTo>
                    <a:pt x="178" y="213"/>
                    <a:pt x="190" y="256"/>
                    <a:pt x="171" y="289"/>
                  </a:cubicBezTo>
                  <a:cubicBezTo>
                    <a:pt x="158" y="312"/>
                    <a:pt x="135" y="324"/>
                    <a:pt x="110" y="324"/>
                  </a:cubicBezTo>
                  <a:moveTo>
                    <a:pt x="97" y="145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59" y="179"/>
                    <a:pt x="49" y="187"/>
                    <a:pt x="41" y="19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6" y="216"/>
                    <a:pt x="6" y="216"/>
                    <a:pt x="6" y="216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0" y="238"/>
                    <a:pt x="19" y="250"/>
                    <a:pt x="20" y="263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9" y="301"/>
                    <a:pt x="9" y="301"/>
                    <a:pt x="9" y="301"/>
                  </a:cubicBezTo>
                  <a:cubicBezTo>
                    <a:pt x="29" y="296"/>
                    <a:pt x="29" y="296"/>
                    <a:pt x="29" y="296"/>
                  </a:cubicBezTo>
                  <a:cubicBezTo>
                    <a:pt x="34" y="306"/>
                    <a:pt x="42" y="316"/>
                    <a:pt x="52" y="324"/>
                  </a:cubicBezTo>
                  <a:cubicBezTo>
                    <a:pt x="42" y="342"/>
                    <a:pt x="42" y="342"/>
                    <a:pt x="42" y="342"/>
                  </a:cubicBezTo>
                  <a:cubicBezTo>
                    <a:pt x="72" y="359"/>
                    <a:pt x="72" y="359"/>
                    <a:pt x="72" y="359"/>
                  </a:cubicBezTo>
                  <a:cubicBezTo>
                    <a:pt x="82" y="341"/>
                    <a:pt x="82" y="341"/>
                    <a:pt x="82" y="341"/>
                  </a:cubicBezTo>
                  <a:cubicBezTo>
                    <a:pt x="91" y="344"/>
                    <a:pt x="101" y="346"/>
                    <a:pt x="110" y="346"/>
                  </a:cubicBezTo>
                  <a:cubicBezTo>
                    <a:pt x="113" y="346"/>
                    <a:pt x="115" y="346"/>
                    <a:pt x="118" y="346"/>
                  </a:cubicBezTo>
                  <a:cubicBezTo>
                    <a:pt x="123" y="365"/>
                    <a:pt x="123" y="365"/>
                    <a:pt x="123" y="365"/>
                  </a:cubicBezTo>
                  <a:cubicBezTo>
                    <a:pt x="156" y="356"/>
                    <a:pt x="156" y="356"/>
                    <a:pt x="156" y="356"/>
                  </a:cubicBezTo>
                  <a:cubicBezTo>
                    <a:pt x="151" y="336"/>
                    <a:pt x="151" y="336"/>
                    <a:pt x="151" y="336"/>
                  </a:cubicBezTo>
                  <a:cubicBezTo>
                    <a:pt x="162" y="331"/>
                    <a:pt x="172" y="323"/>
                    <a:pt x="180" y="314"/>
                  </a:cubicBezTo>
                  <a:cubicBezTo>
                    <a:pt x="198" y="324"/>
                    <a:pt x="198" y="324"/>
                    <a:pt x="198" y="324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197" y="284"/>
                    <a:pt x="197" y="284"/>
                    <a:pt x="197" y="284"/>
                  </a:cubicBezTo>
                  <a:cubicBezTo>
                    <a:pt x="201" y="272"/>
                    <a:pt x="202" y="259"/>
                    <a:pt x="201" y="247"/>
                  </a:cubicBezTo>
                  <a:cubicBezTo>
                    <a:pt x="221" y="242"/>
                    <a:pt x="221" y="242"/>
                    <a:pt x="221" y="242"/>
                  </a:cubicBezTo>
                  <a:cubicBezTo>
                    <a:pt x="211" y="209"/>
                    <a:pt x="211" y="209"/>
                    <a:pt x="211" y="209"/>
                  </a:cubicBezTo>
                  <a:cubicBezTo>
                    <a:pt x="192" y="214"/>
                    <a:pt x="192" y="214"/>
                    <a:pt x="192" y="214"/>
                  </a:cubicBezTo>
                  <a:cubicBezTo>
                    <a:pt x="186" y="203"/>
                    <a:pt x="179" y="194"/>
                    <a:pt x="169" y="186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49" y="151"/>
                    <a:pt x="149" y="151"/>
                    <a:pt x="149" y="151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30" y="166"/>
                    <a:pt x="120" y="164"/>
                    <a:pt x="110" y="164"/>
                  </a:cubicBezTo>
                  <a:cubicBezTo>
                    <a:pt x="108" y="164"/>
                    <a:pt x="105" y="164"/>
                    <a:pt x="103" y="164"/>
                  </a:cubicBezTo>
                  <a:cubicBezTo>
                    <a:pt x="97" y="145"/>
                    <a:pt x="97" y="145"/>
                    <a:pt x="97" y="145"/>
                  </a:cubicBezTo>
                  <a:moveTo>
                    <a:pt x="97" y="122"/>
                  </a:moveTo>
                  <a:cubicBezTo>
                    <a:pt x="89" y="122"/>
                    <a:pt x="81" y="120"/>
                    <a:pt x="74" y="116"/>
                  </a:cubicBezTo>
                  <a:cubicBezTo>
                    <a:pt x="51" y="103"/>
                    <a:pt x="43" y="74"/>
                    <a:pt x="56" y="51"/>
                  </a:cubicBezTo>
                  <a:cubicBezTo>
                    <a:pt x="65" y="36"/>
                    <a:pt x="81" y="27"/>
                    <a:pt x="97" y="27"/>
                  </a:cubicBezTo>
                  <a:cubicBezTo>
                    <a:pt x="105" y="27"/>
                    <a:pt x="113" y="29"/>
                    <a:pt x="120" y="34"/>
                  </a:cubicBezTo>
                  <a:cubicBezTo>
                    <a:pt x="143" y="46"/>
                    <a:pt x="151" y="75"/>
                    <a:pt x="138" y="98"/>
                  </a:cubicBezTo>
                  <a:cubicBezTo>
                    <a:pt x="130" y="113"/>
                    <a:pt x="114" y="122"/>
                    <a:pt x="97" y="122"/>
                  </a:cubicBezTo>
                  <a:moveTo>
                    <a:pt x="88" y="0"/>
                  </a:moveTo>
                  <a:cubicBezTo>
                    <a:pt x="66" y="6"/>
                    <a:pt x="66" y="6"/>
                    <a:pt x="66" y="6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2" y="23"/>
                    <a:pt x="55" y="28"/>
                    <a:pt x="50" y="35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63"/>
                    <a:pt x="35" y="72"/>
                    <a:pt x="36" y="80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5" y="110"/>
                    <a:pt x="51" y="116"/>
                    <a:pt x="57" y="122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84" y="135"/>
                    <a:pt x="91" y="136"/>
                    <a:pt x="97" y="136"/>
                  </a:cubicBezTo>
                  <a:cubicBezTo>
                    <a:pt x="99" y="136"/>
                    <a:pt x="101" y="136"/>
                    <a:pt x="102" y="136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32" y="126"/>
                    <a:pt x="139" y="121"/>
                    <a:pt x="144" y="114"/>
                  </a:cubicBezTo>
                  <a:cubicBezTo>
                    <a:pt x="156" y="121"/>
                    <a:pt x="156" y="121"/>
                    <a:pt x="156" y="12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8" y="86"/>
                    <a:pt x="159" y="78"/>
                    <a:pt x="159" y="69"/>
                  </a:cubicBezTo>
                  <a:cubicBezTo>
                    <a:pt x="172" y="66"/>
                    <a:pt x="172" y="66"/>
                    <a:pt x="172" y="66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49" y="40"/>
                    <a:pt x="144" y="33"/>
                    <a:pt x="137" y="2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0" y="14"/>
                    <a:pt x="104" y="13"/>
                    <a:pt x="97" y="13"/>
                  </a:cubicBezTo>
                  <a:cubicBezTo>
                    <a:pt x="95" y="13"/>
                    <a:pt x="94" y="13"/>
                    <a:pt x="92" y="13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22">
              <a:extLst>
                <a:ext uri="{FF2B5EF4-FFF2-40B4-BE49-F238E27FC236}">
                  <a16:creationId xmlns:a16="http://schemas.microsoft.com/office/drawing/2014/main" id="{0F9A337C-F311-9ADF-2EE8-D50C719A09BD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2431278" y="2742289"/>
              <a:ext cx="534837" cy="555730"/>
            </a:xfrm>
            <a:custGeom>
              <a:avLst/>
              <a:gdLst>
                <a:gd name="T0" fmla="*/ 117 w 234"/>
                <a:gd name="T1" fmla="*/ 89 h 243"/>
                <a:gd name="T2" fmla="*/ 85 w 234"/>
                <a:gd name="T3" fmla="*/ 121 h 243"/>
                <a:gd name="T4" fmla="*/ 117 w 234"/>
                <a:gd name="T5" fmla="*/ 153 h 243"/>
                <a:gd name="T6" fmla="*/ 149 w 234"/>
                <a:gd name="T7" fmla="*/ 121 h 243"/>
                <a:gd name="T8" fmla="*/ 117 w 234"/>
                <a:gd name="T9" fmla="*/ 89 h 243"/>
                <a:gd name="T10" fmla="*/ 90 w 234"/>
                <a:gd name="T11" fmla="*/ 7 h 243"/>
                <a:gd name="T12" fmla="*/ 0 w 234"/>
                <a:gd name="T13" fmla="*/ 121 h 243"/>
                <a:gd name="T14" fmla="*/ 34 w 234"/>
                <a:gd name="T15" fmla="*/ 204 h 243"/>
                <a:gd name="T16" fmla="*/ 44 w 234"/>
                <a:gd name="T17" fmla="*/ 213 h 243"/>
                <a:gd name="T18" fmla="*/ 33 w 234"/>
                <a:gd name="T19" fmla="*/ 243 h 243"/>
                <a:gd name="T20" fmla="*/ 117 w 234"/>
                <a:gd name="T21" fmla="*/ 232 h 243"/>
                <a:gd name="T22" fmla="*/ 60 w 234"/>
                <a:gd name="T23" fmla="*/ 169 h 243"/>
                <a:gd name="T24" fmla="*/ 49 w 234"/>
                <a:gd name="T25" fmla="*/ 200 h 243"/>
                <a:gd name="T26" fmla="*/ 44 w 234"/>
                <a:gd name="T27" fmla="*/ 194 h 243"/>
                <a:gd name="T28" fmla="*/ 13 w 234"/>
                <a:gd name="T29" fmla="*/ 121 h 243"/>
                <a:gd name="T30" fmla="*/ 94 w 234"/>
                <a:gd name="T31" fmla="*/ 21 h 243"/>
                <a:gd name="T32" fmla="*/ 90 w 234"/>
                <a:gd name="T33" fmla="*/ 7 h 243"/>
                <a:gd name="T34" fmla="*/ 200 w 234"/>
                <a:gd name="T35" fmla="*/ 0 h 243"/>
                <a:gd name="T36" fmla="*/ 117 w 234"/>
                <a:gd name="T37" fmla="*/ 11 h 243"/>
                <a:gd name="T38" fmla="*/ 173 w 234"/>
                <a:gd name="T39" fmla="*/ 73 h 243"/>
                <a:gd name="T40" fmla="*/ 184 w 234"/>
                <a:gd name="T41" fmla="*/ 43 h 243"/>
                <a:gd name="T42" fmla="*/ 220 w 234"/>
                <a:gd name="T43" fmla="*/ 121 h 243"/>
                <a:gd name="T44" fmla="*/ 190 w 234"/>
                <a:gd name="T45" fmla="*/ 194 h 243"/>
                <a:gd name="T46" fmla="*/ 140 w 234"/>
                <a:gd name="T47" fmla="*/ 222 h 243"/>
                <a:gd name="T48" fmla="*/ 143 w 234"/>
                <a:gd name="T49" fmla="*/ 235 h 243"/>
                <a:gd name="T50" fmla="*/ 200 w 234"/>
                <a:gd name="T51" fmla="*/ 204 h 243"/>
                <a:gd name="T52" fmla="*/ 234 w 234"/>
                <a:gd name="T53" fmla="*/ 121 h 243"/>
                <a:gd name="T54" fmla="*/ 189 w 234"/>
                <a:gd name="T55" fmla="*/ 29 h 243"/>
                <a:gd name="T56" fmla="*/ 200 w 234"/>
                <a:gd name="T5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4" h="243">
                  <a:moveTo>
                    <a:pt x="117" y="89"/>
                  </a:moveTo>
                  <a:cubicBezTo>
                    <a:pt x="99" y="89"/>
                    <a:pt x="85" y="104"/>
                    <a:pt x="85" y="121"/>
                  </a:cubicBezTo>
                  <a:cubicBezTo>
                    <a:pt x="85" y="139"/>
                    <a:pt x="99" y="153"/>
                    <a:pt x="117" y="153"/>
                  </a:cubicBezTo>
                  <a:cubicBezTo>
                    <a:pt x="135" y="153"/>
                    <a:pt x="149" y="139"/>
                    <a:pt x="149" y="121"/>
                  </a:cubicBezTo>
                  <a:cubicBezTo>
                    <a:pt x="149" y="104"/>
                    <a:pt x="135" y="89"/>
                    <a:pt x="117" y="89"/>
                  </a:cubicBezTo>
                  <a:moveTo>
                    <a:pt x="90" y="7"/>
                  </a:moveTo>
                  <a:cubicBezTo>
                    <a:pt x="38" y="19"/>
                    <a:pt x="0" y="66"/>
                    <a:pt x="0" y="121"/>
                  </a:cubicBezTo>
                  <a:cubicBezTo>
                    <a:pt x="0" y="153"/>
                    <a:pt x="12" y="182"/>
                    <a:pt x="34" y="204"/>
                  </a:cubicBezTo>
                  <a:cubicBezTo>
                    <a:pt x="37" y="207"/>
                    <a:pt x="41" y="210"/>
                    <a:pt x="44" y="213"/>
                  </a:cubicBezTo>
                  <a:cubicBezTo>
                    <a:pt x="33" y="243"/>
                    <a:pt x="33" y="243"/>
                    <a:pt x="33" y="243"/>
                  </a:cubicBezTo>
                  <a:cubicBezTo>
                    <a:pt x="117" y="232"/>
                    <a:pt x="117" y="232"/>
                    <a:pt x="117" y="232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49" y="200"/>
                    <a:pt x="49" y="200"/>
                    <a:pt x="49" y="200"/>
                  </a:cubicBezTo>
                  <a:cubicBezTo>
                    <a:pt x="47" y="198"/>
                    <a:pt x="46" y="196"/>
                    <a:pt x="44" y="194"/>
                  </a:cubicBezTo>
                  <a:cubicBezTo>
                    <a:pt x="24" y="175"/>
                    <a:pt x="13" y="149"/>
                    <a:pt x="13" y="121"/>
                  </a:cubicBezTo>
                  <a:cubicBezTo>
                    <a:pt x="13" y="72"/>
                    <a:pt x="48" y="31"/>
                    <a:pt x="94" y="21"/>
                  </a:cubicBezTo>
                  <a:cubicBezTo>
                    <a:pt x="90" y="7"/>
                    <a:pt x="90" y="7"/>
                    <a:pt x="90" y="7"/>
                  </a:cubicBezTo>
                  <a:moveTo>
                    <a:pt x="200" y="0"/>
                  </a:moveTo>
                  <a:cubicBezTo>
                    <a:pt x="117" y="11"/>
                    <a:pt x="117" y="11"/>
                    <a:pt x="117" y="11"/>
                  </a:cubicBezTo>
                  <a:cubicBezTo>
                    <a:pt x="173" y="73"/>
                    <a:pt x="173" y="73"/>
                    <a:pt x="173" y="73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206" y="62"/>
                    <a:pt x="220" y="90"/>
                    <a:pt x="220" y="121"/>
                  </a:cubicBezTo>
                  <a:cubicBezTo>
                    <a:pt x="220" y="149"/>
                    <a:pt x="209" y="175"/>
                    <a:pt x="190" y="194"/>
                  </a:cubicBezTo>
                  <a:cubicBezTo>
                    <a:pt x="176" y="208"/>
                    <a:pt x="159" y="218"/>
                    <a:pt x="140" y="222"/>
                  </a:cubicBezTo>
                  <a:cubicBezTo>
                    <a:pt x="143" y="235"/>
                    <a:pt x="143" y="235"/>
                    <a:pt x="143" y="235"/>
                  </a:cubicBezTo>
                  <a:cubicBezTo>
                    <a:pt x="164" y="231"/>
                    <a:pt x="184" y="220"/>
                    <a:pt x="200" y="204"/>
                  </a:cubicBezTo>
                  <a:cubicBezTo>
                    <a:pt x="222" y="182"/>
                    <a:pt x="234" y="153"/>
                    <a:pt x="234" y="121"/>
                  </a:cubicBezTo>
                  <a:cubicBezTo>
                    <a:pt x="234" y="84"/>
                    <a:pt x="216" y="51"/>
                    <a:pt x="189" y="29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23">
              <a:extLst>
                <a:ext uri="{FF2B5EF4-FFF2-40B4-BE49-F238E27FC236}">
                  <a16:creationId xmlns:a16="http://schemas.microsoft.com/office/drawing/2014/main" id="{60FADF3A-ADE8-F888-7315-5236B820F68C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2710566" y="3750220"/>
              <a:ext cx="544587" cy="618405"/>
            </a:xfrm>
            <a:custGeom>
              <a:avLst/>
              <a:gdLst>
                <a:gd name="T0" fmla="*/ 122 w 238"/>
                <a:gd name="T1" fmla="*/ 76 h 270"/>
                <a:gd name="T2" fmla="*/ 116 w 238"/>
                <a:gd name="T3" fmla="*/ 76 h 270"/>
                <a:gd name="T4" fmla="*/ 116 w 238"/>
                <a:gd name="T5" fmla="*/ 150 h 270"/>
                <a:gd name="T6" fmla="*/ 110 w 238"/>
                <a:gd name="T7" fmla="*/ 156 h 270"/>
                <a:gd name="T8" fmla="*/ 114 w 238"/>
                <a:gd name="T9" fmla="*/ 160 h 270"/>
                <a:gd name="T10" fmla="*/ 116 w 238"/>
                <a:gd name="T11" fmla="*/ 158 h 270"/>
                <a:gd name="T12" fmla="*/ 116 w 238"/>
                <a:gd name="T13" fmla="*/ 166 h 270"/>
                <a:gd name="T14" fmla="*/ 122 w 238"/>
                <a:gd name="T15" fmla="*/ 166 h 270"/>
                <a:gd name="T16" fmla="*/ 122 w 238"/>
                <a:gd name="T17" fmla="*/ 152 h 270"/>
                <a:gd name="T18" fmla="*/ 163 w 238"/>
                <a:gd name="T19" fmla="*/ 111 h 270"/>
                <a:gd name="T20" fmla="*/ 160 w 238"/>
                <a:gd name="T21" fmla="*/ 107 h 270"/>
                <a:gd name="T22" fmla="*/ 122 w 238"/>
                <a:gd name="T23" fmla="*/ 144 h 270"/>
                <a:gd name="T24" fmla="*/ 122 w 238"/>
                <a:gd name="T25" fmla="*/ 76 h 270"/>
                <a:gd name="T26" fmla="*/ 116 w 238"/>
                <a:gd name="T27" fmla="*/ 70 h 270"/>
                <a:gd name="T28" fmla="*/ 122 w 238"/>
                <a:gd name="T29" fmla="*/ 70 h 270"/>
                <a:gd name="T30" fmla="*/ 122 w 238"/>
                <a:gd name="T31" fmla="*/ 48 h 270"/>
                <a:gd name="T32" fmla="*/ 189 w 238"/>
                <a:gd name="T33" fmla="*/ 76 h 270"/>
                <a:gd name="T34" fmla="*/ 174 w 238"/>
                <a:gd name="T35" fmla="*/ 92 h 270"/>
                <a:gd name="T36" fmla="*/ 179 w 238"/>
                <a:gd name="T37" fmla="*/ 96 h 270"/>
                <a:gd name="T38" fmla="*/ 194 w 238"/>
                <a:gd name="T39" fmla="*/ 81 h 270"/>
                <a:gd name="T40" fmla="*/ 222 w 238"/>
                <a:gd name="T41" fmla="*/ 148 h 270"/>
                <a:gd name="T42" fmla="*/ 200 w 238"/>
                <a:gd name="T43" fmla="*/ 148 h 270"/>
                <a:gd name="T44" fmla="*/ 200 w 238"/>
                <a:gd name="T45" fmla="*/ 154 h 270"/>
                <a:gd name="T46" fmla="*/ 222 w 238"/>
                <a:gd name="T47" fmla="*/ 154 h 270"/>
                <a:gd name="T48" fmla="*/ 194 w 238"/>
                <a:gd name="T49" fmla="*/ 221 h 270"/>
                <a:gd name="T50" fmla="*/ 179 w 238"/>
                <a:gd name="T51" fmla="*/ 206 h 270"/>
                <a:gd name="T52" fmla="*/ 174 w 238"/>
                <a:gd name="T53" fmla="*/ 210 h 270"/>
                <a:gd name="T54" fmla="*/ 189 w 238"/>
                <a:gd name="T55" fmla="*/ 226 h 270"/>
                <a:gd name="T56" fmla="*/ 122 w 238"/>
                <a:gd name="T57" fmla="*/ 254 h 270"/>
                <a:gd name="T58" fmla="*/ 122 w 238"/>
                <a:gd name="T59" fmla="*/ 232 h 270"/>
                <a:gd name="T60" fmla="*/ 116 w 238"/>
                <a:gd name="T61" fmla="*/ 232 h 270"/>
                <a:gd name="T62" fmla="*/ 116 w 238"/>
                <a:gd name="T63" fmla="*/ 254 h 270"/>
                <a:gd name="T64" fmla="*/ 49 w 238"/>
                <a:gd name="T65" fmla="*/ 226 h 270"/>
                <a:gd name="T66" fmla="*/ 64 w 238"/>
                <a:gd name="T67" fmla="*/ 210 h 270"/>
                <a:gd name="T68" fmla="*/ 60 w 238"/>
                <a:gd name="T69" fmla="*/ 206 h 270"/>
                <a:gd name="T70" fmla="*/ 44 w 238"/>
                <a:gd name="T71" fmla="*/ 221 h 270"/>
                <a:gd name="T72" fmla="*/ 17 w 238"/>
                <a:gd name="T73" fmla="*/ 154 h 270"/>
                <a:gd name="T74" fmla="*/ 38 w 238"/>
                <a:gd name="T75" fmla="*/ 154 h 270"/>
                <a:gd name="T76" fmla="*/ 38 w 238"/>
                <a:gd name="T77" fmla="*/ 148 h 270"/>
                <a:gd name="T78" fmla="*/ 17 w 238"/>
                <a:gd name="T79" fmla="*/ 148 h 270"/>
                <a:gd name="T80" fmla="*/ 44 w 238"/>
                <a:gd name="T81" fmla="*/ 81 h 270"/>
                <a:gd name="T82" fmla="*/ 60 w 238"/>
                <a:gd name="T83" fmla="*/ 96 h 270"/>
                <a:gd name="T84" fmla="*/ 64 w 238"/>
                <a:gd name="T85" fmla="*/ 92 h 270"/>
                <a:gd name="T86" fmla="*/ 49 w 238"/>
                <a:gd name="T87" fmla="*/ 76 h 270"/>
                <a:gd name="T88" fmla="*/ 116 w 238"/>
                <a:gd name="T89" fmla="*/ 48 h 270"/>
                <a:gd name="T90" fmla="*/ 116 w 238"/>
                <a:gd name="T91" fmla="*/ 70 h 270"/>
                <a:gd name="T92" fmla="*/ 147 w 238"/>
                <a:gd name="T93" fmla="*/ 0 h 270"/>
                <a:gd name="T94" fmla="*/ 91 w 238"/>
                <a:gd name="T95" fmla="*/ 0 h 270"/>
                <a:gd name="T96" fmla="*/ 91 w 238"/>
                <a:gd name="T97" fmla="*/ 23 h 270"/>
                <a:gd name="T98" fmla="*/ 112 w 238"/>
                <a:gd name="T99" fmla="*/ 23 h 270"/>
                <a:gd name="T100" fmla="*/ 112 w 238"/>
                <a:gd name="T101" fmla="*/ 32 h 270"/>
                <a:gd name="T102" fmla="*/ 0 w 238"/>
                <a:gd name="T103" fmla="*/ 151 h 270"/>
                <a:gd name="T104" fmla="*/ 119 w 238"/>
                <a:gd name="T105" fmla="*/ 270 h 270"/>
                <a:gd name="T106" fmla="*/ 238 w 238"/>
                <a:gd name="T107" fmla="*/ 151 h 270"/>
                <a:gd name="T108" fmla="*/ 126 w 238"/>
                <a:gd name="T109" fmla="*/ 32 h 270"/>
                <a:gd name="T110" fmla="*/ 126 w 238"/>
                <a:gd name="T111" fmla="*/ 23 h 270"/>
                <a:gd name="T112" fmla="*/ 147 w 238"/>
                <a:gd name="T113" fmla="*/ 23 h 270"/>
                <a:gd name="T114" fmla="*/ 147 w 238"/>
                <a:gd name="T1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8" h="270">
                  <a:moveTo>
                    <a:pt x="122" y="76"/>
                  </a:moveTo>
                  <a:cubicBezTo>
                    <a:pt x="116" y="76"/>
                    <a:pt x="116" y="76"/>
                    <a:pt x="116" y="76"/>
                  </a:cubicBezTo>
                  <a:cubicBezTo>
                    <a:pt x="116" y="150"/>
                    <a:pt x="116" y="150"/>
                    <a:pt x="116" y="150"/>
                  </a:cubicBezTo>
                  <a:cubicBezTo>
                    <a:pt x="110" y="156"/>
                    <a:pt x="110" y="156"/>
                    <a:pt x="110" y="156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6" y="166"/>
                    <a:pt x="116" y="166"/>
                    <a:pt x="116" y="166"/>
                  </a:cubicBezTo>
                  <a:cubicBezTo>
                    <a:pt x="122" y="166"/>
                    <a:pt x="122" y="166"/>
                    <a:pt x="122" y="166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22" y="144"/>
                    <a:pt x="122" y="144"/>
                    <a:pt x="122" y="144"/>
                  </a:cubicBezTo>
                  <a:cubicBezTo>
                    <a:pt x="122" y="76"/>
                    <a:pt x="122" y="76"/>
                    <a:pt x="122" y="76"/>
                  </a:cubicBezTo>
                  <a:moveTo>
                    <a:pt x="116" y="70"/>
                  </a:moveTo>
                  <a:cubicBezTo>
                    <a:pt x="122" y="70"/>
                    <a:pt x="122" y="70"/>
                    <a:pt x="122" y="70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48" y="49"/>
                    <a:pt x="172" y="60"/>
                    <a:pt x="189" y="76"/>
                  </a:cubicBezTo>
                  <a:cubicBezTo>
                    <a:pt x="174" y="92"/>
                    <a:pt x="174" y="92"/>
                    <a:pt x="174" y="92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94" y="81"/>
                    <a:pt x="194" y="81"/>
                    <a:pt x="194" y="81"/>
                  </a:cubicBezTo>
                  <a:cubicBezTo>
                    <a:pt x="210" y="98"/>
                    <a:pt x="221" y="122"/>
                    <a:pt x="222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22" y="154"/>
                    <a:pt x="222" y="154"/>
                    <a:pt x="222" y="154"/>
                  </a:cubicBezTo>
                  <a:cubicBezTo>
                    <a:pt x="221" y="180"/>
                    <a:pt x="210" y="204"/>
                    <a:pt x="194" y="221"/>
                  </a:cubicBezTo>
                  <a:cubicBezTo>
                    <a:pt x="179" y="206"/>
                    <a:pt x="179" y="206"/>
                    <a:pt x="179" y="206"/>
                  </a:cubicBezTo>
                  <a:cubicBezTo>
                    <a:pt x="174" y="210"/>
                    <a:pt x="174" y="210"/>
                    <a:pt x="174" y="210"/>
                  </a:cubicBezTo>
                  <a:cubicBezTo>
                    <a:pt x="189" y="226"/>
                    <a:pt x="189" y="226"/>
                    <a:pt x="189" y="226"/>
                  </a:cubicBezTo>
                  <a:cubicBezTo>
                    <a:pt x="172" y="242"/>
                    <a:pt x="148" y="253"/>
                    <a:pt x="122" y="254"/>
                  </a:cubicBezTo>
                  <a:cubicBezTo>
                    <a:pt x="122" y="232"/>
                    <a:pt x="122" y="232"/>
                    <a:pt x="122" y="232"/>
                  </a:cubicBezTo>
                  <a:cubicBezTo>
                    <a:pt x="116" y="232"/>
                    <a:pt x="116" y="232"/>
                    <a:pt x="116" y="232"/>
                  </a:cubicBezTo>
                  <a:cubicBezTo>
                    <a:pt x="116" y="254"/>
                    <a:pt x="116" y="254"/>
                    <a:pt x="116" y="254"/>
                  </a:cubicBezTo>
                  <a:cubicBezTo>
                    <a:pt x="90" y="253"/>
                    <a:pt x="67" y="242"/>
                    <a:pt x="49" y="226"/>
                  </a:cubicBezTo>
                  <a:cubicBezTo>
                    <a:pt x="64" y="210"/>
                    <a:pt x="64" y="210"/>
                    <a:pt x="64" y="210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44" y="221"/>
                    <a:pt x="44" y="221"/>
                    <a:pt x="44" y="221"/>
                  </a:cubicBezTo>
                  <a:cubicBezTo>
                    <a:pt x="28" y="204"/>
                    <a:pt x="17" y="180"/>
                    <a:pt x="1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7" y="122"/>
                    <a:pt x="28" y="98"/>
                    <a:pt x="44" y="81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67" y="60"/>
                    <a:pt x="90" y="49"/>
                    <a:pt x="116" y="48"/>
                  </a:cubicBezTo>
                  <a:cubicBezTo>
                    <a:pt x="116" y="70"/>
                    <a:pt x="116" y="70"/>
                    <a:pt x="116" y="70"/>
                  </a:cubicBezTo>
                  <a:moveTo>
                    <a:pt x="147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50" y="36"/>
                    <a:pt x="0" y="88"/>
                    <a:pt x="0" y="151"/>
                  </a:cubicBezTo>
                  <a:cubicBezTo>
                    <a:pt x="0" y="217"/>
                    <a:pt x="54" y="270"/>
                    <a:pt x="119" y="270"/>
                  </a:cubicBezTo>
                  <a:cubicBezTo>
                    <a:pt x="185" y="270"/>
                    <a:pt x="238" y="217"/>
                    <a:pt x="238" y="151"/>
                  </a:cubicBezTo>
                  <a:cubicBezTo>
                    <a:pt x="238" y="88"/>
                    <a:pt x="189" y="36"/>
                    <a:pt x="126" y="32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0681890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5C770E-85B4-D043-620A-B3114C1E72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A0F1435-3D47-4A3C-EDBB-25E5CC0CB5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6965" y="1016021"/>
            <a:ext cx="9271000" cy="456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/>
              <a:t>InnoDB</a:t>
            </a:r>
            <a:endParaRPr lang="zh-CN" altLang="en-US" noProof="1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2D94BC3-B464-B6E3-4463-D3361C10BD6C}"/>
              </a:ext>
            </a:extLst>
          </p:cNvPr>
          <p:cNvGrpSpPr/>
          <p:nvPr/>
        </p:nvGrpSpPr>
        <p:grpSpPr>
          <a:xfrm>
            <a:off x="823665" y="928709"/>
            <a:ext cx="1003300" cy="722312"/>
            <a:chOff x="877888" y="1586140"/>
            <a:chExt cx="1003300" cy="722312"/>
          </a:xfrm>
        </p:grpSpPr>
        <p:sp>
          <p:nvSpPr>
            <p:cNvPr id="5" name="íṩľíḍè-Freeform: Shape 9">
              <a:extLst>
                <a:ext uri="{FF2B5EF4-FFF2-40B4-BE49-F238E27FC236}">
                  <a16:creationId xmlns:a16="http://schemas.microsoft.com/office/drawing/2014/main" id="{9D74E883-7787-451E-4AC9-F7EEAA7FBC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" name="íṩľíḍè-Oval 10">
              <a:extLst>
                <a:ext uri="{FF2B5EF4-FFF2-40B4-BE49-F238E27FC236}">
                  <a16:creationId xmlns:a16="http://schemas.microsoft.com/office/drawing/2014/main" id="{B97F7D29-4F2A-3687-7907-A4B37AAFE5EE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1</a:t>
              </a:r>
            </a:p>
          </p:txBody>
        </p:sp>
      </p:grpSp>
      <p:sp>
        <p:nvSpPr>
          <p:cNvPr id="7" name="文本框 41">
            <a:extLst>
              <a:ext uri="{FF2B5EF4-FFF2-40B4-BE49-F238E27FC236}">
                <a16:creationId xmlns:a16="http://schemas.microsoft.com/office/drawing/2014/main" id="{4F534A8B-6F65-B90E-DCE2-1F8ACF1E4A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0258" y="1632500"/>
            <a:ext cx="10291658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200"/>
              </a:lnSpc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InnoDB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MySQL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提供具有提交、回滚、崩溃恢复能力和多版本并发控制的事务安全型表，能够高效地处理大量数据。适用于</a:t>
            </a:r>
            <a:r>
              <a:rPr lang="zh-CN" altLang="en-US" sz="1600">
                <a:solidFill>
                  <a:srgbClr val="FF0000"/>
                </a:solidFill>
              </a:rPr>
              <a:t>需要事务支持、高并发、数据更新频繁、对数据的一致性和完整性要求较高的计费系统或者财务系统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等。</a:t>
            </a:r>
          </a:p>
        </p:txBody>
      </p:sp>
      <p:sp>
        <p:nvSpPr>
          <p:cNvPr id="8" name="文本框 3">
            <a:extLst>
              <a:ext uri="{FF2B5EF4-FFF2-40B4-BE49-F238E27FC236}">
                <a16:creationId xmlns:a16="http://schemas.microsoft.com/office/drawing/2014/main" id="{F9C26C4A-5B72-BA93-338C-865E098BC8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1585" y="2611329"/>
            <a:ext cx="9271000" cy="456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/>
              <a:t>MyISAM</a:t>
            </a:r>
            <a:endParaRPr lang="zh-CN" altLang="en-US" noProof="1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F650E901-8562-3B69-FA06-4DB8B31E3CF4}"/>
              </a:ext>
            </a:extLst>
          </p:cNvPr>
          <p:cNvGrpSpPr/>
          <p:nvPr/>
        </p:nvGrpSpPr>
        <p:grpSpPr>
          <a:xfrm>
            <a:off x="808285" y="2532406"/>
            <a:ext cx="1003300" cy="722312"/>
            <a:chOff x="877888" y="1586140"/>
            <a:chExt cx="1003300" cy="722312"/>
          </a:xfrm>
        </p:grpSpPr>
        <p:sp>
          <p:nvSpPr>
            <p:cNvPr id="10" name="íṩľíḍè-Freeform: Shape 9">
              <a:extLst>
                <a:ext uri="{FF2B5EF4-FFF2-40B4-BE49-F238E27FC236}">
                  <a16:creationId xmlns:a16="http://schemas.microsoft.com/office/drawing/2014/main" id="{154B9557-0DEC-73F7-A77F-1593F319C0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íṩľíḍè-Oval 10">
              <a:extLst>
                <a:ext uri="{FF2B5EF4-FFF2-40B4-BE49-F238E27FC236}">
                  <a16:creationId xmlns:a16="http://schemas.microsoft.com/office/drawing/2014/main" id="{54DC3B92-EA59-F60D-A092-978C448A72C2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2</a:t>
              </a:r>
            </a:p>
          </p:txBody>
        </p:sp>
      </p:grpSp>
      <p:sp>
        <p:nvSpPr>
          <p:cNvPr id="12" name="文本框 41">
            <a:extLst>
              <a:ext uri="{FF2B5EF4-FFF2-40B4-BE49-F238E27FC236}">
                <a16:creationId xmlns:a16="http://schemas.microsoft.com/office/drawing/2014/main" id="{92747F0E-1382-E6CC-5423-B749236BE3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878" y="3252975"/>
            <a:ext cx="10291658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200"/>
              </a:lnSpc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MyISAM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存储引擎基于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ISAM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，并对其进行扩展。具有较高的插入和查询速度，但不支持事务和外键。</a:t>
            </a:r>
          </a:p>
          <a:p>
            <a:pPr algn="just" eaLnBrk="1" hangingPunct="1">
              <a:lnSpc>
                <a:spcPts val="22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每个使用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MyISAM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存储引擎创建的数据表都会生成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个文件，文件名和数据表名称相同，但扩展名不同，各个文件及其作用分别如下：</a:t>
            </a:r>
          </a:p>
        </p:txBody>
      </p:sp>
      <p:sp>
        <p:nvSpPr>
          <p:cNvPr id="13" name="文本框 41">
            <a:extLst>
              <a:ext uri="{FF2B5EF4-FFF2-40B4-BE49-F238E27FC236}">
                <a16:creationId xmlns:a16="http://schemas.microsoft.com/office/drawing/2014/main" id="{228035C4-A206-D3C5-3823-6A4F9ADD3C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9052" y="4062183"/>
            <a:ext cx="937885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>
                <a:solidFill>
                  <a:srgbClr val="FF0000"/>
                </a:solidFill>
              </a:rPr>
              <a:t>.frm</a:t>
            </a:r>
            <a:r>
              <a:rPr lang="zh-CN" altLang="en-US" sz="1600">
                <a:solidFill>
                  <a:srgbClr val="FF0000"/>
                </a:solidFill>
              </a:rPr>
              <a:t>：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存储表定义；</a:t>
            </a:r>
          </a:p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>
                <a:solidFill>
                  <a:srgbClr val="FF0000"/>
                </a:solidFill>
              </a:rPr>
              <a:t>.MYD</a:t>
            </a:r>
            <a:r>
              <a:rPr lang="zh-CN" altLang="en-US" sz="1600">
                <a:solidFill>
                  <a:srgbClr val="FF0000"/>
                </a:solidFill>
              </a:rPr>
              <a:t>：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存储数据；</a:t>
            </a:r>
          </a:p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>
                <a:solidFill>
                  <a:srgbClr val="FF0000"/>
                </a:solidFill>
              </a:rPr>
              <a:t>.MYI</a:t>
            </a:r>
            <a:r>
              <a:rPr lang="zh-CN" altLang="en-US" sz="1600">
                <a:solidFill>
                  <a:srgbClr val="FF0000"/>
                </a:solidFill>
              </a:rPr>
              <a:t>：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存储索引。</a:t>
            </a:r>
          </a:p>
        </p:txBody>
      </p:sp>
      <p:sp>
        <p:nvSpPr>
          <p:cNvPr id="14" name="文本框 3">
            <a:extLst>
              <a:ext uri="{FF2B5EF4-FFF2-40B4-BE49-F238E27FC236}">
                <a16:creationId xmlns:a16="http://schemas.microsoft.com/office/drawing/2014/main" id="{5779D528-0AB0-311F-F952-DC9884CEC7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6752" y="5228697"/>
            <a:ext cx="9271000" cy="456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/>
              <a:t>MEMORY</a:t>
            </a:r>
            <a:endParaRPr lang="zh-CN" altLang="en-US" noProof="1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209618B-8A24-83B9-A424-B867106B2FC6}"/>
              </a:ext>
            </a:extLst>
          </p:cNvPr>
          <p:cNvGrpSpPr/>
          <p:nvPr/>
        </p:nvGrpSpPr>
        <p:grpSpPr>
          <a:xfrm>
            <a:off x="833452" y="5149774"/>
            <a:ext cx="1003300" cy="722312"/>
            <a:chOff x="877888" y="1586140"/>
            <a:chExt cx="1003300" cy="722312"/>
          </a:xfrm>
        </p:grpSpPr>
        <p:sp>
          <p:nvSpPr>
            <p:cNvPr id="16" name="íṩľíḍè-Freeform: Shape 9">
              <a:extLst>
                <a:ext uri="{FF2B5EF4-FFF2-40B4-BE49-F238E27FC236}">
                  <a16:creationId xmlns:a16="http://schemas.microsoft.com/office/drawing/2014/main" id="{F5E528DB-1AA8-2798-5711-4DA955C005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íṩľíḍè-Oval 10">
              <a:extLst>
                <a:ext uri="{FF2B5EF4-FFF2-40B4-BE49-F238E27FC236}">
                  <a16:creationId xmlns:a16="http://schemas.microsoft.com/office/drawing/2014/main" id="{4A0C0DBE-88EE-226E-8903-54D75BD9DC12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3</a:t>
              </a:r>
            </a:p>
          </p:txBody>
        </p:sp>
      </p:grpSp>
      <p:sp>
        <p:nvSpPr>
          <p:cNvPr id="18" name="文本框 41">
            <a:extLst>
              <a:ext uri="{FF2B5EF4-FFF2-40B4-BE49-F238E27FC236}">
                <a16:creationId xmlns:a16="http://schemas.microsoft.com/office/drawing/2014/main" id="{2062146E-00A2-FA7C-295C-9E04AA6CE1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0045" y="5845176"/>
            <a:ext cx="10291658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200"/>
              </a:lnSpc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MEMORY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存储引擎主要用于内容变化不频繁的表。另外，由于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MEMORY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存储引擎是将数据存储到内存中，所以太大的表无法使用此存储引擎。</a:t>
            </a:r>
          </a:p>
          <a:p>
            <a:pPr algn="just" eaLnBrk="1" hangingPunct="1">
              <a:lnSpc>
                <a:spcPts val="22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对于</a:t>
            </a:r>
            <a:r>
              <a:rPr lang="zh-CN" altLang="en-US" sz="1600">
                <a:solidFill>
                  <a:srgbClr val="FF0000"/>
                </a:solidFill>
              </a:rPr>
              <a:t>数据更新不频繁、存活周期不长和需要对统计结果进行分析的数据表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可以使用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MEMORY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存储引擎。</a:t>
            </a:r>
          </a:p>
        </p:txBody>
      </p:sp>
      <p:sp>
        <p:nvSpPr>
          <p:cNvPr id="19" name="文本框 41">
            <a:extLst>
              <a:ext uri="{FF2B5EF4-FFF2-40B4-BE49-F238E27FC236}">
                <a16:creationId xmlns:a16="http://schemas.microsoft.com/office/drawing/2014/main" id="{C2F75AB4-BFC3-B3CE-B7E2-1CC0FE13B8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8829" y="4596611"/>
            <a:ext cx="7800049" cy="656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200"/>
              </a:lnSpc>
            </a:pPr>
            <a:r>
              <a:rPr lang="zh-CN" altLang="en-US" sz="1600">
                <a:solidFill>
                  <a:srgbClr val="FF0000"/>
                </a:solidFill>
              </a:rPr>
              <a:t>对事务完整性没有要求、并发相对较低、数据更新不频繁、以读为主和对数据一致性要求不高的数据表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，推荐使用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MyISAM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存储引擎。</a:t>
            </a:r>
          </a:p>
        </p:txBody>
      </p:sp>
    </p:spTree>
    <p:extLst>
      <p:ext uri="{BB962C8B-B14F-4D97-AF65-F5344CB8AC3E}">
        <p14:creationId xmlns:p14="http://schemas.microsoft.com/office/powerpoint/2010/main" val="1546614802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B6A597-07D3-6EAC-B999-5D87FEC65E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29E42FD-BF1C-D4D5-67F4-4A88CDD75B3A}"/>
              </a:ext>
            </a:extLst>
          </p:cNvPr>
          <p:cNvSpPr/>
          <p:nvPr/>
        </p:nvSpPr>
        <p:spPr>
          <a:xfrm>
            <a:off x="3275" y="2155031"/>
            <a:ext cx="12204700" cy="2819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" name="任意多边形 8">
            <a:extLst>
              <a:ext uri="{FF2B5EF4-FFF2-40B4-BE49-F238E27FC236}">
                <a16:creationId xmlns:a16="http://schemas.microsoft.com/office/drawing/2014/main" id="{0022E431-3EE4-6380-5561-CDD170C0AEB0}"/>
              </a:ext>
            </a:extLst>
          </p:cNvPr>
          <p:cNvSpPr/>
          <p:nvPr/>
        </p:nvSpPr>
        <p:spPr>
          <a:xfrm>
            <a:off x="385863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" name="任意多边形 9">
            <a:extLst>
              <a:ext uri="{FF2B5EF4-FFF2-40B4-BE49-F238E27FC236}">
                <a16:creationId xmlns:a16="http://schemas.microsoft.com/office/drawing/2014/main" id="{DCBBE7E1-50C0-A707-6DAF-D08CFEE47DFA}"/>
              </a:ext>
            </a:extLst>
          </p:cNvPr>
          <p:cNvSpPr/>
          <p:nvPr/>
        </p:nvSpPr>
        <p:spPr>
          <a:xfrm>
            <a:off x="1062138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" name="任意多边形 10">
            <a:extLst>
              <a:ext uri="{FF2B5EF4-FFF2-40B4-BE49-F238E27FC236}">
                <a16:creationId xmlns:a16="http://schemas.microsoft.com/office/drawing/2014/main" id="{A4EA1C29-C062-F1E2-6FAD-22FF1D2C4111}"/>
              </a:ext>
            </a:extLst>
          </p:cNvPr>
          <p:cNvSpPr/>
          <p:nvPr/>
        </p:nvSpPr>
        <p:spPr>
          <a:xfrm>
            <a:off x="1740000" y="1774031"/>
            <a:ext cx="1379538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" name="任意多边形 11">
            <a:extLst>
              <a:ext uri="{FF2B5EF4-FFF2-40B4-BE49-F238E27FC236}">
                <a16:creationId xmlns:a16="http://schemas.microsoft.com/office/drawing/2014/main" id="{A2277C26-7170-093B-5A91-BEE7D4136865}"/>
              </a:ext>
            </a:extLst>
          </p:cNvPr>
          <p:cNvSpPr/>
          <p:nvPr/>
        </p:nvSpPr>
        <p:spPr>
          <a:xfrm>
            <a:off x="2416275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7" name="任意多边形 12">
            <a:extLst>
              <a:ext uri="{FF2B5EF4-FFF2-40B4-BE49-F238E27FC236}">
                <a16:creationId xmlns:a16="http://schemas.microsoft.com/office/drawing/2014/main" id="{AB5327C1-DF79-E03A-F96E-BAB49261C5DD}"/>
              </a:ext>
            </a:extLst>
          </p:cNvPr>
          <p:cNvSpPr/>
          <p:nvPr/>
        </p:nvSpPr>
        <p:spPr>
          <a:xfrm>
            <a:off x="3094138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8" name="任意多边形 16">
            <a:extLst>
              <a:ext uri="{FF2B5EF4-FFF2-40B4-BE49-F238E27FC236}">
                <a16:creationId xmlns:a16="http://schemas.microsoft.com/office/drawing/2014/main" id="{B78EBF59-88D1-1FA6-F696-7D8C7099968C}"/>
              </a:ext>
            </a:extLst>
          </p:cNvPr>
          <p:cNvSpPr/>
          <p:nvPr/>
        </p:nvSpPr>
        <p:spPr>
          <a:xfrm>
            <a:off x="-1104800" y="1774031"/>
            <a:ext cx="2193925" cy="3581400"/>
          </a:xfrm>
          <a:custGeom>
            <a:avLst/>
            <a:gdLst>
              <a:gd name="connsiteX0" fmla="*/ 895550 w 2194349"/>
              <a:gd name="connsiteY0" fmla="*/ 0 h 3582188"/>
              <a:gd name="connsiteX1" fmla="*/ 1288446 w 2194349"/>
              <a:gd name="connsiteY1" fmla="*/ 0 h 3582188"/>
              <a:gd name="connsiteX2" fmla="*/ 1380209 w 2194349"/>
              <a:gd name="connsiteY2" fmla="*/ 0 h 3582188"/>
              <a:gd name="connsiteX3" fmla="*/ 1709690 w 2194349"/>
              <a:gd name="connsiteY3" fmla="*/ 0 h 3582188"/>
              <a:gd name="connsiteX4" fmla="*/ 1773105 w 2194349"/>
              <a:gd name="connsiteY4" fmla="*/ 0 h 3582188"/>
              <a:gd name="connsiteX5" fmla="*/ 2194349 w 2194349"/>
              <a:gd name="connsiteY5" fmla="*/ 0 h 3582188"/>
              <a:gd name="connsiteX6" fmla="*/ 1298799 w 2194349"/>
              <a:gd name="connsiteY6" fmla="*/ 3582188 h 3582188"/>
              <a:gd name="connsiteX7" fmla="*/ 877555 w 2194349"/>
              <a:gd name="connsiteY7" fmla="*/ 3582188 h 3582188"/>
              <a:gd name="connsiteX8" fmla="*/ 814140 w 2194349"/>
              <a:gd name="connsiteY8" fmla="*/ 3582188 h 3582188"/>
              <a:gd name="connsiteX9" fmla="*/ 484659 w 2194349"/>
              <a:gd name="connsiteY9" fmla="*/ 3582188 h 3582188"/>
              <a:gd name="connsiteX10" fmla="*/ 392896 w 2194349"/>
              <a:gd name="connsiteY10" fmla="*/ 3582188 h 3582188"/>
              <a:gd name="connsiteX11" fmla="*/ 0 w 2194349"/>
              <a:gd name="connsiteY11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4349" h="3582188">
                <a:moveTo>
                  <a:pt x="895550" y="0"/>
                </a:moveTo>
                <a:lnTo>
                  <a:pt x="1288446" y="0"/>
                </a:lnTo>
                <a:lnTo>
                  <a:pt x="1380209" y="0"/>
                </a:lnTo>
                <a:lnTo>
                  <a:pt x="1709690" y="0"/>
                </a:lnTo>
                <a:lnTo>
                  <a:pt x="1773105" y="0"/>
                </a:lnTo>
                <a:lnTo>
                  <a:pt x="2194349" y="0"/>
                </a:lnTo>
                <a:lnTo>
                  <a:pt x="1298799" y="3582188"/>
                </a:lnTo>
                <a:lnTo>
                  <a:pt x="877555" y="3582188"/>
                </a:lnTo>
                <a:lnTo>
                  <a:pt x="814140" y="3582188"/>
                </a:lnTo>
                <a:lnTo>
                  <a:pt x="484659" y="3582188"/>
                </a:lnTo>
                <a:lnTo>
                  <a:pt x="392896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9" name="任意多边形 20">
            <a:extLst>
              <a:ext uri="{FF2B5EF4-FFF2-40B4-BE49-F238E27FC236}">
                <a16:creationId xmlns:a16="http://schemas.microsoft.com/office/drawing/2014/main" id="{58A32D07-9D33-2D02-C259-B307FAE8AC6F}"/>
              </a:ext>
            </a:extLst>
          </p:cNvPr>
          <p:cNvSpPr/>
          <p:nvPr/>
        </p:nvSpPr>
        <p:spPr>
          <a:xfrm>
            <a:off x="114761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0" name="任意多边形 21">
            <a:extLst>
              <a:ext uri="{FF2B5EF4-FFF2-40B4-BE49-F238E27FC236}">
                <a16:creationId xmlns:a16="http://schemas.microsoft.com/office/drawing/2014/main" id="{2149AF5E-9A97-71F9-6A7B-86FD687E87A5}"/>
              </a:ext>
            </a:extLst>
          </p:cNvPr>
          <p:cNvSpPr/>
          <p:nvPr/>
        </p:nvSpPr>
        <p:spPr>
          <a:xfrm>
            <a:off x="113650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1" name="任意多边形 22">
            <a:extLst>
              <a:ext uri="{FF2B5EF4-FFF2-40B4-BE49-F238E27FC236}">
                <a16:creationId xmlns:a16="http://schemas.microsoft.com/office/drawing/2014/main" id="{D498067E-F20F-BADC-C944-36F25736834B}"/>
              </a:ext>
            </a:extLst>
          </p:cNvPr>
          <p:cNvSpPr/>
          <p:nvPr/>
        </p:nvSpPr>
        <p:spPr>
          <a:xfrm>
            <a:off x="112538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2" name="任意多边形 23">
            <a:extLst>
              <a:ext uri="{FF2B5EF4-FFF2-40B4-BE49-F238E27FC236}">
                <a16:creationId xmlns:a16="http://schemas.microsoft.com/office/drawing/2014/main" id="{4924BDCB-289F-8BF6-870B-9363C5A22CEB}"/>
              </a:ext>
            </a:extLst>
          </p:cNvPr>
          <p:cNvSpPr/>
          <p:nvPr/>
        </p:nvSpPr>
        <p:spPr>
          <a:xfrm>
            <a:off x="111411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3" name="任意多边形 24">
            <a:extLst>
              <a:ext uri="{FF2B5EF4-FFF2-40B4-BE49-F238E27FC236}">
                <a16:creationId xmlns:a16="http://schemas.microsoft.com/office/drawing/2014/main" id="{D4819A96-0CF1-14B8-8ED9-818A510EAB5D}"/>
              </a:ext>
            </a:extLst>
          </p:cNvPr>
          <p:cNvSpPr/>
          <p:nvPr/>
        </p:nvSpPr>
        <p:spPr>
          <a:xfrm>
            <a:off x="110300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4" name="任意多边形 25">
            <a:extLst>
              <a:ext uri="{FF2B5EF4-FFF2-40B4-BE49-F238E27FC236}">
                <a16:creationId xmlns:a16="http://schemas.microsoft.com/office/drawing/2014/main" id="{4AABCC83-2060-0D8A-31D7-EB35F6CDB35D}"/>
              </a:ext>
            </a:extLst>
          </p:cNvPr>
          <p:cNvSpPr/>
          <p:nvPr/>
        </p:nvSpPr>
        <p:spPr>
          <a:xfrm>
            <a:off x="109189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5" name="任意多边形 2">
            <a:extLst>
              <a:ext uri="{FF2B5EF4-FFF2-40B4-BE49-F238E27FC236}">
                <a16:creationId xmlns:a16="http://schemas.microsoft.com/office/drawing/2014/main" id="{EEF20FC1-C2E5-1A62-6E61-E66A7C7F52D5}"/>
              </a:ext>
            </a:extLst>
          </p:cNvPr>
          <p:cNvSpPr/>
          <p:nvPr/>
        </p:nvSpPr>
        <p:spPr>
          <a:xfrm>
            <a:off x="108078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6" name="任意多边形 4">
            <a:extLst>
              <a:ext uri="{FF2B5EF4-FFF2-40B4-BE49-F238E27FC236}">
                <a16:creationId xmlns:a16="http://schemas.microsoft.com/office/drawing/2014/main" id="{291BEAE7-EB27-0AC0-8F14-E75BE9070CBC}"/>
              </a:ext>
            </a:extLst>
          </p:cNvPr>
          <p:cNvSpPr/>
          <p:nvPr/>
        </p:nvSpPr>
        <p:spPr>
          <a:xfrm>
            <a:off x="106950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7" name="任意多边形 5">
            <a:extLst>
              <a:ext uri="{FF2B5EF4-FFF2-40B4-BE49-F238E27FC236}">
                <a16:creationId xmlns:a16="http://schemas.microsoft.com/office/drawing/2014/main" id="{603AE442-2819-14EB-0490-296305B11C9D}"/>
              </a:ext>
            </a:extLst>
          </p:cNvPr>
          <p:cNvSpPr/>
          <p:nvPr/>
        </p:nvSpPr>
        <p:spPr>
          <a:xfrm>
            <a:off x="105839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8" name="任意多边形 29">
            <a:extLst>
              <a:ext uri="{FF2B5EF4-FFF2-40B4-BE49-F238E27FC236}">
                <a16:creationId xmlns:a16="http://schemas.microsoft.com/office/drawing/2014/main" id="{342A8059-55AD-AB30-8668-E5BC71035904}"/>
              </a:ext>
            </a:extLst>
          </p:cNvPr>
          <p:cNvSpPr/>
          <p:nvPr/>
        </p:nvSpPr>
        <p:spPr>
          <a:xfrm>
            <a:off x="104728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9" name="任意多边形 30">
            <a:extLst>
              <a:ext uri="{FF2B5EF4-FFF2-40B4-BE49-F238E27FC236}">
                <a16:creationId xmlns:a16="http://schemas.microsoft.com/office/drawing/2014/main" id="{A369C917-A6FF-3F43-6393-3E03D83E666E}"/>
              </a:ext>
            </a:extLst>
          </p:cNvPr>
          <p:cNvSpPr/>
          <p:nvPr/>
        </p:nvSpPr>
        <p:spPr>
          <a:xfrm>
            <a:off x="103601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0" name="任意多边形 31">
            <a:extLst>
              <a:ext uri="{FF2B5EF4-FFF2-40B4-BE49-F238E27FC236}">
                <a16:creationId xmlns:a16="http://schemas.microsoft.com/office/drawing/2014/main" id="{4A3FDDD7-3DFD-773B-EF75-15B89866A6DA}"/>
              </a:ext>
            </a:extLst>
          </p:cNvPr>
          <p:cNvSpPr/>
          <p:nvPr/>
        </p:nvSpPr>
        <p:spPr>
          <a:xfrm>
            <a:off x="102490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1" name="任意多边形 32">
            <a:extLst>
              <a:ext uri="{FF2B5EF4-FFF2-40B4-BE49-F238E27FC236}">
                <a16:creationId xmlns:a16="http://schemas.microsoft.com/office/drawing/2014/main" id="{436B0A03-A1AC-A97F-4E06-32B05DDEB9D8}"/>
              </a:ext>
            </a:extLst>
          </p:cNvPr>
          <p:cNvSpPr/>
          <p:nvPr/>
        </p:nvSpPr>
        <p:spPr>
          <a:xfrm>
            <a:off x="101378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2" name="任意多边形 33">
            <a:extLst>
              <a:ext uri="{FF2B5EF4-FFF2-40B4-BE49-F238E27FC236}">
                <a16:creationId xmlns:a16="http://schemas.microsoft.com/office/drawing/2014/main" id="{753742EE-F4A4-DC02-6F81-84290DE81DA8}"/>
              </a:ext>
            </a:extLst>
          </p:cNvPr>
          <p:cNvSpPr/>
          <p:nvPr/>
        </p:nvSpPr>
        <p:spPr>
          <a:xfrm>
            <a:off x="1002675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3" name="任意多边形 34">
            <a:extLst>
              <a:ext uri="{FF2B5EF4-FFF2-40B4-BE49-F238E27FC236}">
                <a16:creationId xmlns:a16="http://schemas.microsoft.com/office/drawing/2014/main" id="{C51B8967-F566-9ED7-71CA-5A4B0C4E3409}"/>
              </a:ext>
            </a:extLst>
          </p:cNvPr>
          <p:cNvSpPr/>
          <p:nvPr/>
        </p:nvSpPr>
        <p:spPr>
          <a:xfrm>
            <a:off x="99140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4" name="任意多边形 35">
            <a:extLst>
              <a:ext uri="{FF2B5EF4-FFF2-40B4-BE49-F238E27FC236}">
                <a16:creationId xmlns:a16="http://schemas.microsoft.com/office/drawing/2014/main" id="{98CF848D-9A54-6C5E-A419-F013495B6AAF}"/>
              </a:ext>
            </a:extLst>
          </p:cNvPr>
          <p:cNvSpPr/>
          <p:nvPr/>
        </p:nvSpPr>
        <p:spPr>
          <a:xfrm>
            <a:off x="98029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5" name="任意多边形 36">
            <a:extLst>
              <a:ext uri="{FF2B5EF4-FFF2-40B4-BE49-F238E27FC236}">
                <a16:creationId xmlns:a16="http://schemas.microsoft.com/office/drawing/2014/main" id="{7E57B4C4-1451-DE30-4907-DFE6161A6057}"/>
              </a:ext>
            </a:extLst>
          </p:cNvPr>
          <p:cNvSpPr/>
          <p:nvPr/>
        </p:nvSpPr>
        <p:spPr>
          <a:xfrm>
            <a:off x="96917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6" name="任意多边形 37">
            <a:extLst>
              <a:ext uri="{FF2B5EF4-FFF2-40B4-BE49-F238E27FC236}">
                <a16:creationId xmlns:a16="http://schemas.microsoft.com/office/drawing/2014/main" id="{30412189-02D3-14B1-2183-885B608EF5C7}"/>
              </a:ext>
            </a:extLst>
          </p:cNvPr>
          <p:cNvSpPr/>
          <p:nvPr/>
        </p:nvSpPr>
        <p:spPr>
          <a:xfrm>
            <a:off x="95790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7" name="任意多边形 38">
            <a:extLst>
              <a:ext uri="{FF2B5EF4-FFF2-40B4-BE49-F238E27FC236}">
                <a16:creationId xmlns:a16="http://schemas.microsoft.com/office/drawing/2014/main" id="{953E40A0-6EC8-94D2-4803-91E474DAC029}"/>
              </a:ext>
            </a:extLst>
          </p:cNvPr>
          <p:cNvSpPr/>
          <p:nvPr/>
        </p:nvSpPr>
        <p:spPr>
          <a:xfrm>
            <a:off x="94679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8" name="任意多边形 39">
            <a:extLst>
              <a:ext uri="{FF2B5EF4-FFF2-40B4-BE49-F238E27FC236}">
                <a16:creationId xmlns:a16="http://schemas.microsoft.com/office/drawing/2014/main" id="{167C800D-8C65-3864-A8D2-18F7665F955B}"/>
              </a:ext>
            </a:extLst>
          </p:cNvPr>
          <p:cNvSpPr/>
          <p:nvPr/>
        </p:nvSpPr>
        <p:spPr>
          <a:xfrm>
            <a:off x="93568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9" name="任意多边形 40">
            <a:extLst>
              <a:ext uri="{FF2B5EF4-FFF2-40B4-BE49-F238E27FC236}">
                <a16:creationId xmlns:a16="http://schemas.microsoft.com/office/drawing/2014/main" id="{DA841206-5F58-1F13-43E1-6263088939B4}"/>
              </a:ext>
            </a:extLst>
          </p:cNvPr>
          <p:cNvSpPr/>
          <p:nvPr/>
        </p:nvSpPr>
        <p:spPr>
          <a:xfrm>
            <a:off x="92457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0" name="任意多边形 41">
            <a:extLst>
              <a:ext uri="{FF2B5EF4-FFF2-40B4-BE49-F238E27FC236}">
                <a16:creationId xmlns:a16="http://schemas.microsoft.com/office/drawing/2014/main" id="{8C9331D8-A544-3EA5-0657-0EBD68DE72E0}"/>
              </a:ext>
            </a:extLst>
          </p:cNvPr>
          <p:cNvSpPr/>
          <p:nvPr/>
        </p:nvSpPr>
        <p:spPr>
          <a:xfrm>
            <a:off x="91329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1" name="任意多边形 42">
            <a:extLst>
              <a:ext uri="{FF2B5EF4-FFF2-40B4-BE49-F238E27FC236}">
                <a16:creationId xmlns:a16="http://schemas.microsoft.com/office/drawing/2014/main" id="{5F6D7EC9-4CF7-ED50-8E77-DFF6251FDA42}"/>
              </a:ext>
            </a:extLst>
          </p:cNvPr>
          <p:cNvSpPr/>
          <p:nvPr/>
        </p:nvSpPr>
        <p:spPr>
          <a:xfrm>
            <a:off x="902186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2" name="任意多边形 43">
            <a:extLst>
              <a:ext uri="{FF2B5EF4-FFF2-40B4-BE49-F238E27FC236}">
                <a16:creationId xmlns:a16="http://schemas.microsoft.com/office/drawing/2014/main" id="{E8970454-B543-AC2E-353D-FA54C8B5CF1B}"/>
              </a:ext>
            </a:extLst>
          </p:cNvPr>
          <p:cNvSpPr/>
          <p:nvPr/>
        </p:nvSpPr>
        <p:spPr>
          <a:xfrm>
            <a:off x="89107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3" name="任意多边形 44">
            <a:extLst>
              <a:ext uri="{FF2B5EF4-FFF2-40B4-BE49-F238E27FC236}">
                <a16:creationId xmlns:a16="http://schemas.microsoft.com/office/drawing/2014/main" id="{0CD56C1C-4C2E-56EB-9975-61914FCE1345}"/>
              </a:ext>
            </a:extLst>
          </p:cNvPr>
          <p:cNvSpPr/>
          <p:nvPr/>
        </p:nvSpPr>
        <p:spPr>
          <a:xfrm>
            <a:off x="87980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4" name="任意多边形 45">
            <a:extLst>
              <a:ext uri="{FF2B5EF4-FFF2-40B4-BE49-F238E27FC236}">
                <a16:creationId xmlns:a16="http://schemas.microsoft.com/office/drawing/2014/main" id="{02925F99-69BF-C2EC-ED3B-E2A9295EEDE1}"/>
              </a:ext>
            </a:extLst>
          </p:cNvPr>
          <p:cNvSpPr/>
          <p:nvPr/>
        </p:nvSpPr>
        <p:spPr>
          <a:xfrm>
            <a:off x="86869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5" name="任意多边形 46">
            <a:extLst>
              <a:ext uri="{FF2B5EF4-FFF2-40B4-BE49-F238E27FC236}">
                <a16:creationId xmlns:a16="http://schemas.microsoft.com/office/drawing/2014/main" id="{BA3ED481-662E-032F-51BB-788248C41F35}"/>
              </a:ext>
            </a:extLst>
          </p:cNvPr>
          <p:cNvSpPr/>
          <p:nvPr/>
        </p:nvSpPr>
        <p:spPr>
          <a:xfrm>
            <a:off x="85757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6" name="任意多边形 47">
            <a:extLst>
              <a:ext uri="{FF2B5EF4-FFF2-40B4-BE49-F238E27FC236}">
                <a16:creationId xmlns:a16="http://schemas.microsoft.com/office/drawing/2014/main" id="{8DBD9502-CFB1-97BC-7037-7B9E84FD3D7E}"/>
              </a:ext>
            </a:extLst>
          </p:cNvPr>
          <p:cNvSpPr/>
          <p:nvPr/>
        </p:nvSpPr>
        <p:spPr>
          <a:xfrm>
            <a:off x="84630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7" name="任意多边形 48">
            <a:extLst>
              <a:ext uri="{FF2B5EF4-FFF2-40B4-BE49-F238E27FC236}">
                <a16:creationId xmlns:a16="http://schemas.microsoft.com/office/drawing/2014/main" id="{4FE13243-8AE3-F467-4DD0-AD04FA21290E}"/>
              </a:ext>
            </a:extLst>
          </p:cNvPr>
          <p:cNvSpPr/>
          <p:nvPr/>
        </p:nvSpPr>
        <p:spPr>
          <a:xfrm>
            <a:off x="83519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8" name="任意多边形 49">
            <a:extLst>
              <a:ext uri="{FF2B5EF4-FFF2-40B4-BE49-F238E27FC236}">
                <a16:creationId xmlns:a16="http://schemas.microsoft.com/office/drawing/2014/main" id="{4A0ED952-F591-5EA3-05DC-C5B3DDAFF6FC}"/>
              </a:ext>
            </a:extLst>
          </p:cNvPr>
          <p:cNvSpPr/>
          <p:nvPr/>
        </p:nvSpPr>
        <p:spPr>
          <a:xfrm>
            <a:off x="824081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E40F18F3-18C3-2013-03F9-345AE8C3BC41}"/>
              </a:ext>
            </a:extLst>
          </p:cNvPr>
          <p:cNvCxnSpPr/>
          <p:nvPr/>
        </p:nvCxnSpPr>
        <p:spPr>
          <a:xfrm>
            <a:off x="6218108" y="2799556"/>
            <a:ext cx="0" cy="1430338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51">
            <a:extLst>
              <a:ext uri="{FF2B5EF4-FFF2-40B4-BE49-F238E27FC236}">
                <a16:creationId xmlns:a16="http://schemas.microsoft.com/office/drawing/2014/main" id="{DD632E7C-EC40-4B57-55A5-F62B8C52F8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9696" y="2809505"/>
            <a:ext cx="70724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ctr" eaLnBrk="1" hangingPunct="1"/>
            <a:r>
              <a:rPr lang="en-US" altLang="zh-CN" sz="6600" b="1" noProof="1">
                <a:solidFill>
                  <a:schemeClr val="bg1"/>
                </a:solidFill>
                <a:latin typeface="微软雅黑" pitchFamily="34" charset="-122"/>
                <a:ea typeface="经典综艺体简" pitchFamily="49" charset="-122"/>
              </a:rPr>
              <a:t>2</a:t>
            </a:r>
          </a:p>
        </p:txBody>
      </p:sp>
      <p:sp>
        <p:nvSpPr>
          <p:cNvPr id="41" name="文本框 52">
            <a:extLst>
              <a:ext uri="{FF2B5EF4-FFF2-40B4-BE49-F238E27FC236}">
                <a16:creationId xmlns:a16="http://schemas.microsoft.com/office/drawing/2014/main" id="{6024453C-E2B3-C1BE-0E66-28C298FF8B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93668" y="2799556"/>
            <a:ext cx="3570208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sz="6600" b="1" noProof="1">
                <a:solidFill>
                  <a:schemeClr val="bg1"/>
                </a:solidFill>
                <a:latin typeface="微软雅黑" pitchFamily="34" charset="-122"/>
              </a:rPr>
              <a:t>数据类型</a:t>
            </a:r>
          </a:p>
        </p:txBody>
      </p:sp>
    </p:spTree>
    <p:extLst>
      <p:ext uri="{BB962C8B-B14F-4D97-AF65-F5344CB8AC3E}">
        <p14:creationId xmlns:p14="http://schemas.microsoft.com/office/powerpoint/2010/main" val="458720600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F68D1CD6-836D-F8E0-D5C2-ED1E6E01BD4C}"/>
              </a:ext>
            </a:extLst>
          </p:cNvPr>
          <p:cNvGrpSpPr/>
          <p:nvPr/>
        </p:nvGrpSpPr>
        <p:grpSpPr>
          <a:xfrm>
            <a:off x="670768" y="1161562"/>
            <a:ext cx="10850465" cy="1570286"/>
            <a:chOff x="812799" y="1527799"/>
            <a:chExt cx="10850465" cy="1658269"/>
          </a:xfrm>
        </p:grpSpPr>
        <p:sp>
          <p:nvSpPr>
            <p:cNvPr id="11" name="íṩľíḍè-圆角矩形 61">
              <a:extLst>
                <a:ext uri="{FF2B5EF4-FFF2-40B4-BE49-F238E27FC236}">
                  <a16:creationId xmlns:a16="http://schemas.microsoft.com/office/drawing/2014/main" id="{8D6D2675-7137-F0AB-2BB2-238626CE9D22}"/>
                </a:ext>
              </a:extLst>
            </p:cNvPr>
            <p:cNvSpPr/>
            <p:nvPr/>
          </p:nvSpPr>
          <p:spPr>
            <a:xfrm>
              <a:off x="812799" y="1527799"/>
              <a:ext cx="10850465" cy="1658269"/>
            </a:xfrm>
            <a:prstGeom prst="roundRect">
              <a:avLst>
                <a:gd name="adj" fmla="val 3485"/>
              </a:avLst>
            </a:prstGeom>
            <a:solidFill>
              <a:schemeClr val="accent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2" name="íṩľíḍè-圆角矩形 61">
              <a:extLst>
                <a:ext uri="{FF2B5EF4-FFF2-40B4-BE49-F238E27FC236}">
                  <a16:creationId xmlns:a16="http://schemas.microsoft.com/office/drawing/2014/main" id="{4A40E433-4EE5-C3C1-A41C-6EE2545E3AA0}"/>
                </a:ext>
              </a:extLst>
            </p:cNvPr>
            <p:cNvSpPr/>
            <p:nvPr/>
          </p:nvSpPr>
          <p:spPr>
            <a:xfrm>
              <a:off x="906109" y="1591314"/>
              <a:ext cx="10650298" cy="1527325"/>
            </a:xfrm>
            <a:prstGeom prst="roundRect">
              <a:avLst>
                <a:gd name="adj" fmla="val 348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</p:grpSp>
      <p:sp>
        <p:nvSpPr>
          <p:cNvPr id="4" name="文本框 41">
            <a:extLst>
              <a:ext uri="{FF2B5EF4-FFF2-40B4-BE49-F238E27FC236}">
                <a16:creationId xmlns:a16="http://schemas.microsoft.com/office/drawing/2014/main" id="{19BA5DAF-B90A-D0A1-B644-162385A766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1234" y="1361200"/>
            <a:ext cx="10356981" cy="12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数据表由多个</a:t>
            </a:r>
            <a:r>
              <a:rPr lang="zh-CN" altLang="en-US">
                <a:solidFill>
                  <a:srgbClr val="FF0000"/>
                </a:solidFill>
              </a:rPr>
              <a:t>字段</a:t>
            </a:r>
            <a:r>
              <a:rPr lang="zh-CN" altLang="en-US"/>
              <a:t>构成，每个字段可以指定不同的</a:t>
            </a:r>
            <a:r>
              <a:rPr lang="zh-CN" altLang="en-US">
                <a:solidFill>
                  <a:srgbClr val="FF0000"/>
                </a:solidFill>
              </a:rPr>
              <a:t>数据类型</a:t>
            </a:r>
            <a:r>
              <a:rPr lang="zh-CN" altLang="en-US"/>
              <a:t>，数据类型用于规定数据的存储格式、约束和有效范围。在定义数据表字段时，应根据实际情况选择合适的数据类型。</a:t>
            </a:r>
            <a:r>
              <a:rPr lang="en-US" altLang="zh-CN"/>
              <a:t>MySQL</a:t>
            </a:r>
            <a:r>
              <a:rPr lang="zh-CN" altLang="en-US"/>
              <a:t>提供的数据类型主要包括</a:t>
            </a:r>
            <a:r>
              <a:rPr lang="zh-CN" altLang="en-US">
                <a:solidFill>
                  <a:srgbClr val="FF0000"/>
                </a:solidFill>
              </a:rPr>
              <a:t>数值类型</a:t>
            </a:r>
            <a:r>
              <a:rPr lang="zh-CN" altLang="en-US"/>
              <a:t>、</a:t>
            </a:r>
            <a:r>
              <a:rPr lang="zh-CN" altLang="en-US">
                <a:solidFill>
                  <a:srgbClr val="FF0000"/>
                </a:solidFill>
              </a:rPr>
              <a:t>日期和时间类型</a:t>
            </a:r>
            <a:r>
              <a:rPr lang="zh-CN" altLang="en-US"/>
              <a:t>、</a:t>
            </a:r>
            <a:r>
              <a:rPr lang="zh-CN" altLang="en-US">
                <a:solidFill>
                  <a:srgbClr val="FF0000"/>
                </a:solidFill>
              </a:rPr>
              <a:t>字符串类型</a:t>
            </a:r>
            <a:r>
              <a:rPr lang="zh-CN" altLang="en-US"/>
              <a:t>以及</a:t>
            </a:r>
            <a:r>
              <a:rPr lang="en-US" altLang="zh-CN">
                <a:solidFill>
                  <a:srgbClr val="FF0000"/>
                </a:solidFill>
              </a:rPr>
              <a:t>JSON</a:t>
            </a:r>
            <a:r>
              <a:rPr lang="zh-CN" altLang="en-US">
                <a:solidFill>
                  <a:srgbClr val="FF0000"/>
                </a:solidFill>
              </a:rPr>
              <a:t>类型</a:t>
            </a:r>
            <a:r>
              <a:rPr lang="zh-CN" altLang="en-US"/>
              <a:t>。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EB66BAF-90BC-FAA1-1756-D2C725E6733E}"/>
              </a:ext>
            </a:extLst>
          </p:cNvPr>
          <p:cNvGrpSpPr/>
          <p:nvPr/>
        </p:nvGrpSpPr>
        <p:grpSpPr>
          <a:xfrm>
            <a:off x="786375" y="2810957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CC24D539-81C2-3BDA-727E-BA285F647FD3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0" name="圆角矩形 18">
              <a:extLst>
                <a:ext uri="{FF2B5EF4-FFF2-40B4-BE49-F238E27FC236}">
                  <a16:creationId xmlns:a16="http://schemas.microsoft.com/office/drawing/2014/main" id="{BCA70B3B-BA68-97B2-A83C-B19019BB1CB0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实例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1】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36">
            <a:extLst>
              <a:ext uri="{FF2B5EF4-FFF2-40B4-BE49-F238E27FC236}">
                <a16:creationId xmlns:a16="http://schemas.microsoft.com/office/drawing/2014/main" id="{B5192EBC-C384-334A-EE52-4D7D3D0E1B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6363" y="2927797"/>
            <a:ext cx="77785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dirty="0"/>
              <a:t>参照表</a:t>
            </a:r>
            <a:r>
              <a:rPr lang="en-US" altLang="zh-CN" dirty="0"/>
              <a:t>1</a:t>
            </a:r>
            <a:r>
              <a:rPr lang="zh-CN" altLang="en-US" dirty="0"/>
              <a:t>的信息，创建数据表</a:t>
            </a:r>
            <a:r>
              <a:rPr lang="en-US" altLang="zh-CN" dirty="0" err="1"/>
              <a:t>tb_demo</a:t>
            </a:r>
            <a:r>
              <a:rPr lang="zh-CN" altLang="en-US" dirty="0"/>
              <a:t>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17B9D7A-C08B-81E4-A621-C4F860B7484C}"/>
              </a:ext>
            </a:extLst>
          </p:cNvPr>
          <p:cNvSpPr/>
          <p:nvPr/>
        </p:nvSpPr>
        <p:spPr>
          <a:xfrm>
            <a:off x="3887174" y="3434841"/>
            <a:ext cx="3674404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zh-CN" sz="1600" dirty="0"/>
              <a:t>表</a:t>
            </a:r>
            <a:r>
              <a:rPr lang="en-US" altLang="zh-CN" sz="1600" dirty="0"/>
              <a:t>1  </a:t>
            </a:r>
            <a:r>
              <a:rPr lang="en-US" altLang="zh-CN" sz="1600" dirty="0" err="1"/>
              <a:t>tb_demo</a:t>
            </a:r>
            <a:r>
              <a:rPr lang="zh-CN" altLang="zh-CN" sz="1600" dirty="0"/>
              <a:t>表中各字段及其数据类型</a:t>
            </a:r>
            <a:endParaRPr lang="zh-CN" altLang="en-US" sz="1600" dirty="0"/>
          </a:p>
        </p:txBody>
      </p:sp>
      <p:pic>
        <p:nvPicPr>
          <p:cNvPr id="8" name="table">
            <a:extLst>
              <a:ext uri="{FF2B5EF4-FFF2-40B4-BE49-F238E27FC236}">
                <a16:creationId xmlns:a16="http://schemas.microsoft.com/office/drawing/2014/main" id="{AC1F01DC-94AA-C6A6-EB24-B9CAAEC819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4365" y="3829381"/>
            <a:ext cx="9313359" cy="2967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408065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4D65CA0A-634E-A206-9ED5-21E712AB7B4D}"/>
              </a:ext>
            </a:extLst>
          </p:cNvPr>
          <p:cNvGrpSpPr/>
          <p:nvPr/>
        </p:nvGrpSpPr>
        <p:grpSpPr>
          <a:xfrm>
            <a:off x="3819129" y="1783550"/>
            <a:ext cx="7786373" cy="3726302"/>
            <a:chOff x="812799" y="1527799"/>
            <a:chExt cx="10850465" cy="1658269"/>
          </a:xfrm>
        </p:grpSpPr>
        <p:sp>
          <p:nvSpPr>
            <p:cNvPr id="23" name="íṩľíḍè-圆角矩形 61">
              <a:extLst>
                <a:ext uri="{FF2B5EF4-FFF2-40B4-BE49-F238E27FC236}">
                  <a16:creationId xmlns:a16="http://schemas.microsoft.com/office/drawing/2014/main" id="{66228ACE-0EA0-EC59-75A3-8B3FC212D0BE}"/>
                </a:ext>
              </a:extLst>
            </p:cNvPr>
            <p:cNvSpPr/>
            <p:nvPr/>
          </p:nvSpPr>
          <p:spPr>
            <a:xfrm>
              <a:off x="812799" y="1527799"/>
              <a:ext cx="10850465" cy="1658269"/>
            </a:xfrm>
            <a:prstGeom prst="roundRect">
              <a:avLst>
                <a:gd name="adj" fmla="val 3485"/>
              </a:avLst>
            </a:prstGeom>
            <a:solidFill>
              <a:schemeClr val="accent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24" name="íṩľíḍè-圆角矩形 61">
              <a:extLst>
                <a:ext uri="{FF2B5EF4-FFF2-40B4-BE49-F238E27FC236}">
                  <a16:creationId xmlns:a16="http://schemas.microsoft.com/office/drawing/2014/main" id="{ACACD62E-4F8B-94EC-E809-F813F21DDACC}"/>
                </a:ext>
              </a:extLst>
            </p:cNvPr>
            <p:cNvSpPr/>
            <p:nvPr/>
          </p:nvSpPr>
          <p:spPr>
            <a:xfrm>
              <a:off x="906109" y="1591314"/>
              <a:ext cx="10650298" cy="1527325"/>
            </a:xfrm>
            <a:prstGeom prst="roundRect">
              <a:avLst>
                <a:gd name="adj" fmla="val 348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</p:grpSp>
      <p:sp>
        <p:nvSpPr>
          <p:cNvPr id="5" name="文本框 10">
            <a:extLst>
              <a:ext uri="{FF2B5EF4-FFF2-40B4-BE49-F238E27FC236}">
                <a16:creationId xmlns:a16="http://schemas.microsoft.com/office/drawing/2014/main" id="{E6F2EB4B-BF19-F66F-EA5D-31EB84C4AF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41017" y="2335796"/>
            <a:ext cx="7193901" cy="137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500"/>
              </a:lnSpc>
            </a:pPr>
            <a:r>
              <a:rPr lang="zh-CN" altLang="zh-CN"/>
              <a:t>数值类型用于存储数字型数据，包括</a:t>
            </a:r>
            <a:r>
              <a:rPr lang="zh-CN" altLang="zh-CN">
                <a:solidFill>
                  <a:srgbClr val="FF0000"/>
                </a:solidFill>
              </a:rPr>
              <a:t>整数</a:t>
            </a:r>
            <a:r>
              <a:rPr lang="zh-CN" altLang="zh-CN"/>
              <a:t>类型（</a:t>
            </a:r>
            <a:r>
              <a:rPr lang="en-US" altLang="zh-CN"/>
              <a:t>TINYINT</a:t>
            </a:r>
            <a:r>
              <a:rPr lang="zh-CN" altLang="zh-CN"/>
              <a:t>，</a:t>
            </a:r>
            <a:r>
              <a:rPr lang="en-US" altLang="zh-CN"/>
              <a:t>SMALLINT</a:t>
            </a:r>
            <a:r>
              <a:rPr lang="zh-CN" altLang="zh-CN"/>
              <a:t>，</a:t>
            </a:r>
            <a:r>
              <a:rPr lang="en-US" altLang="zh-CN"/>
              <a:t>MEDIUMINT</a:t>
            </a:r>
            <a:r>
              <a:rPr lang="zh-CN" altLang="zh-CN"/>
              <a:t>，</a:t>
            </a:r>
            <a:r>
              <a:rPr lang="en-US" altLang="zh-CN"/>
              <a:t>INT</a:t>
            </a:r>
            <a:r>
              <a:rPr lang="zh-CN" altLang="zh-CN"/>
              <a:t>，</a:t>
            </a:r>
            <a:r>
              <a:rPr lang="en-US" altLang="zh-CN"/>
              <a:t>BIGINT</a:t>
            </a:r>
            <a:r>
              <a:rPr lang="zh-CN" altLang="zh-CN"/>
              <a:t>）、</a:t>
            </a:r>
            <a:r>
              <a:rPr lang="zh-CN" altLang="zh-CN">
                <a:solidFill>
                  <a:srgbClr val="FF0000"/>
                </a:solidFill>
              </a:rPr>
              <a:t>浮点数</a:t>
            </a:r>
            <a:r>
              <a:rPr lang="zh-CN" altLang="zh-CN"/>
              <a:t>类型（</a:t>
            </a:r>
            <a:r>
              <a:rPr lang="en-US" altLang="zh-CN"/>
              <a:t>FLOAT</a:t>
            </a:r>
            <a:r>
              <a:rPr lang="zh-CN" altLang="zh-CN"/>
              <a:t>，</a:t>
            </a:r>
            <a:r>
              <a:rPr lang="en-US" altLang="zh-CN"/>
              <a:t>DOUBLE</a:t>
            </a:r>
            <a:r>
              <a:rPr lang="zh-CN" altLang="zh-CN"/>
              <a:t>）和</a:t>
            </a:r>
            <a:r>
              <a:rPr lang="zh-CN" altLang="zh-CN">
                <a:solidFill>
                  <a:srgbClr val="FF0000"/>
                </a:solidFill>
              </a:rPr>
              <a:t>定点数</a:t>
            </a:r>
            <a:r>
              <a:rPr lang="zh-CN" altLang="zh-CN"/>
              <a:t>类型（</a:t>
            </a:r>
            <a:r>
              <a:rPr lang="en-US" altLang="zh-CN"/>
              <a:t>DECIMAL</a:t>
            </a:r>
            <a:r>
              <a:rPr lang="zh-CN" altLang="zh-CN"/>
              <a:t>）。</a:t>
            </a:r>
            <a:r>
              <a:rPr lang="zh-CN" altLang="en-US"/>
              <a:t>其中，整数类型的字段用于存储整数，浮点数和定点数类型的字段用于存储小数。</a:t>
            </a:r>
          </a:p>
        </p:txBody>
      </p:sp>
      <p:sp>
        <p:nvSpPr>
          <p:cNvPr id="6" name="文本框 10">
            <a:extLst>
              <a:ext uri="{FF2B5EF4-FFF2-40B4-BE49-F238E27FC236}">
                <a16:creationId xmlns:a16="http://schemas.microsoft.com/office/drawing/2014/main" id="{5FB9D00F-1B3D-4154-14B2-35E7BE25BB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41017" y="3925170"/>
            <a:ext cx="7193901" cy="1054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500"/>
              </a:lnSpc>
            </a:pPr>
            <a:r>
              <a:rPr lang="zh-CN" altLang="zh-CN"/>
              <a:t>不同的数值类型提供不同的存储范围，并且每种类型可以设置两种格式，分别为</a:t>
            </a:r>
            <a:r>
              <a:rPr lang="zh-CN" altLang="zh-CN">
                <a:solidFill>
                  <a:srgbClr val="FF0000"/>
                </a:solidFill>
              </a:rPr>
              <a:t>有符号</a:t>
            </a:r>
            <a:r>
              <a:rPr lang="zh-CN" altLang="zh-CN"/>
              <a:t>和</a:t>
            </a:r>
            <a:r>
              <a:rPr lang="zh-CN" altLang="zh-CN">
                <a:solidFill>
                  <a:srgbClr val="FF0000"/>
                </a:solidFill>
              </a:rPr>
              <a:t>无符号</a:t>
            </a:r>
            <a:r>
              <a:rPr lang="zh-CN" altLang="zh-CN"/>
              <a:t>，有符号表示可以存储负数，无符号表示只能存储</a:t>
            </a:r>
            <a:r>
              <a:rPr lang="en-US" altLang="zh-CN"/>
              <a:t>0</a:t>
            </a:r>
            <a:r>
              <a:rPr lang="zh-CN" altLang="zh-CN"/>
              <a:t>或正数。</a:t>
            </a:r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DAAD8A7-580B-B93F-D640-B9C1226E1859}"/>
              </a:ext>
            </a:extLst>
          </p:cNvPr>
          <p:cNvGrpSpPr/>
          <p:nvPr/>
        </p:nvGrpSpPr>
        <p:grpSpPr>
          <a:xfrm>
            <a:off x="586498" y="2000815"/>
            <a:ext cx="3150360" cy="4702535"/>
            <a:chOff x="345668" y="1922365"/>
            <a:chExt cx="3150360" cy="4702535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8C631F85-5011-C962-340E-3133C0096A8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465" y="1922365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9" name="Freeform 37">
              <a:extLst>
                <a:ext uri="{FF2B5EF4-FFF2-40B4-BE49-F238E27FC236}">
                  <a16:creationId xmlns:a16="http://schemas.microsoft.com/office/drawing/2014/main" id="{ECA9AF09-602B-7627-5F1E-A84B77D74A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668" y="2720745"/>
              <a:ext cx="1263650" cy="1282700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0" name="Freeform 38">
              <a:extLst>
                <a:ext uri="{FF2B5EF4-FFF2-40B4-BE49-F238E27FC236}">
                  <a16:creationId xmlns:a16="http://schemas.microsoft.com/office/drawing/2014/main" id="{9D5EE3E4-1881-814A-1B44-E8E8B1650F1B}"/>
                </a:ext>
              </a:extLst>
            </p:cNvPr>
            <p:cNvSpPr>
              <a:spLocks/>
            </p:cNvSpPr>
            <p:nvPr/>
          </p:nvSpPr>
          <p:spPr bwMode="auto">
            <a:xfrm rot="21238373">
              <a:off x="2066872" y="2341271"/>
              <a:ext cx="1263650" cy="1282700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F8841D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93281151-FEB3-0758-E64B-C9E848613A9E}"/>
                </a:ext>
              </a:extLst>
            </p:cNvPr>
            <p:cNvGrpSpPr/>
            <p:nvPr/>
          </p:nvGrpSpPr>
          <p:grpSpPr>
            <a:xfrm>
              <a:off x="1076508" y="5216788"/>
              <a:ext cx="985838" cy="1408112"/>
              <a:chOff x="8928912" y="5105375"/>
              <a:chExt cx="985838" cy="1408112"/>
            </a:xfrm>
            <a:solidFill>
              <a:srgbClr val="546E7A"/>
            </a:solidFill>
          </p:grpSpPr>
          <p:sp>
            <p:nvSpPr>
              <p:cNvPr id="21" name="Oval 8">
                <a:extLst>
                  <a:ext uri="{FF2B5EF4-FFF2-40B4-BE49-F238E27FC236}">
                    <a16:creationId xmlns:a16="http://schemas.microsoft.com/office/drawing/2014/main" id="{3416986E-56DF-25B9-C257-3B53A523A1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3862" y="5105375"/>
                <a:ext cx="244475" cy="2428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575A5D"/>
                  </a:solidFill>
                </a:endParaRPr>
              </a:p>
            </p:txBody>
          </p:sp>
          <p:sp>
            <p:nvSpPr>
              <p:cNvPr id="22" name="Freeform 35">
                <a:extLst>
                  <a:ext uri="{FF2B5EF4-FFF2-40B4-BE49-F238E27FC236}">
                    <a16:creationId xmlns:a16="http://schemas.microsoft.com/office/drawing/2014/main" id="{E669ECCC-9724-C016-5D3D-B302BC4351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8912" y="5376837"/>
                <a:ext cx="985838" cy="1136650"/>
              </a:xfrm>
              <a:custGeom>
                <a:avLst/>
                <a:gdLst>
                  <a:gd name="T0" fmla="*/ 437 w 444"/>
                  <a:gd name="T1" fmla="*/ 25 h 512"/>
                  <a:gd name="T2" fmla="*/ 401 w 444"/>
                  <a:gd name="T3" fmla="*/ 16 h 512"/>
                  <a:gd name="T4" fmla="*/ 326 w 444"/>
                  <a:gd name="T5" fmla="*/ 62 h 512"/>
                  <a:gd name="T6" fmla="*/ 239 w 444"/>
                  <a:gd name="T7" fmla="*/ 4 h 512"/>
                  <a:gd name="T8" fmla="*/ 230 w 444"/>
                  <a:gd name="T9" fmla="*/ 1 h 512"/>
                  <a:gd name="T10" fmla="*/ 230 w 444"/>
                  <a:gd name="T11" fmla="*/ 0 h 512"/>
                  <a:gd name="T12" fmla="*/ 224 w 444"/>
                  <a:gd name="T13" fmla="*/ 0 h 512"/>
                  <a:gd name="T14" fmla="*/ 224 w 444"/>
                  <a:gd name="T15" fmla="*/ 0 h 512"/>
                  <a:gd name="T16" fmla="*/ 94 w 444"/>
                  <a:gd name="T17" fmla="*/ 0 h 512"/>
                  <a:gd name="T18" fmla="*/ 94 w 444"/>
                  <a:gd name="T19" fmla="*/ 0 h 512"/>
                  <a:gd name="T20" fmla="*/ 89 w 444"/>
                  <a:gd name="T21" fmla="*/ 0 h 512"/>
                  <a:gd name="T22" fmla="*/ 89 w 444"/>
                  <a:gd name="T23" fmla="*/ 0 h 512"/>
                  <a:gd name="T24" fmla="*/ 72 w 444"/>
                  <a:gd name="T25" fmla="*/ 11 h 512"/>
                  <a:gd name="T26" fmla="*/ 5 w 444"/>
                  <a:gd name="T27" fmla="*/ 109 h 512"/>
                  <a:gd name="T28" fmla="*/ 1 w 444"/>
                  <a:gd name="T29" fmla="*/ 124 h 512"/>
                  <a:gd name="T30" fmla="*/ 4 w 444"/>
                  <a:gd name="T31" fmla="*/ 139 h 512"/>
                  <a:gd name="T32" fmla="*/ 55 w 444"/>
                  <a:gd name="T33" fmla="*/ 229 h 512"/>
                  <a:gd name="T34" fmla="*/ 91 w 444"/>
                  <a:gd name="T35" fmla="*/ 238 h 512"/>
                  <a:gd name="T36" fmla="*/ 100 w 444"/>
                  <a:gd name="T37" fmla="*/ 203 h 512"/>
                  <a:gd name="T38" fmla="*/ 56 w 444"/>
                  <a:gd name="T39" fmla="*/ 126 h 512"/>
                  <a:gd name="T40" fmla="*/ 89 w 444"/>
                  <a:gd name="T41" fmla="*/ 78 h 512"/>
                  <a:gd name="T42" fmla="*/ 89 w 444"/>
                  <a:gd name="T43" fmla="*/ 149 h 512"/>
                  <a:gd name="T44" fmla="*/ 114 w 444"/>
                  <a:gd name="T45" fmla="*/ 192 h 512"/>
                  <a:gd name="T46" fmla="*/ 97 w 444"/>
                  <a:gd name="T47" fmla="*/ 253 h 512"/>
                  <a:gd name="T48" fmla="*/ 89 w 444"/>
                  <a:gd name="T49" fmla="*/ 256 h 512"/>
                  <a:gd name="T50" fmla="*/ 89 w 444"/>
                  <a:gd name="T51" fmla="*/ 268 h 512"/>
                  <a:gd name="T52" fmla="*/ 89 w 444"/>
                  <a:gd name="T53" fmla="*/ 275 h 512"/>
                  <a:gd name="T54" fmla="*/ 89 w 444"/>
                  <a:gd name="T55" fmla="*/ 485 h 512"/>
                  <a:gd name="T56" fmla="*/ 116 w 444"/>
                  <a:gd name="T57" fmla="*/ 512 h 512"/>
                  <a:gd name="T58" fmla="*/ 143 w 444"/>
                  <a:gd name="T59" fmla="*/ 485 h 512"/>
                  <a:gd name="T60" fmla="*/ 143 w 444"/>
                  <a:gd name="T61" fmla="*/ 275 h 512"/>
                  <a:gd name="T62" fmla="*/ 159 w 444"/>
                  <a:gd name="T63" fmla="*/ 259 h 512"/>
                  <a:gd name="T64" fmla="*/ 177 w 444"/>
                  <a:gd name="T65" fmla="*/ 275 h 512"/>
                  <a:gd name="T66" fmla="*/ 177 w 444"/>
                  <a:gd name="T67" fmla="*/ 485 h 512"/>
                  <a:gd name="T68" fmla="*/ 203 w 444"/>
                  <a:gd name="T69" fmla="*/ 512 h 512"/>
                  <a:gd name="T70" fmla="*/ 230 w 444"/>
                  <a:gd name="T71" fmla="*/ 485 h 512"/>
                  <a:gd name="T72" fmla="*/ 230 w 444"/>
                  <a:gd name="T73" fmla="*/ 275 h 512"/>
                  <a:gd name="T74" fmla="*/ 230 w 444"/>
                  <a:gd name="T75" fmla="*/ 268 h 512"/>
                  <a:gd name="T76" fmla="*/ 230 w 444"/>
                  <a:gd name="T77" fmla="*/ 60 h 512"/>
                  <a:gd name="T78" fmla="*/ 309 w 444"/>
                  <a:gd name="T79" fmla="*/ 113 h 512"/>
                  <a:gd name="T80" fmla="*/ 325 w 444"/>
                  <a:gd name="T81" fmla="*/ 117 h 512"/>
                  <a:gd name="T82" fmla="*/ 339 w 444"/>
                  <a:gd name="T83" fmla="*/ 114 h 512"/>
                  <a:gd name="T84" fmla="*/ 428 w 444"/>
                  <a:gd name="T85" fmla="*/ 61 h 512"/>
                  <a:gd name="T86" fmla="*/ 437 w 444"/>
                  <a:gd name="T87" fmla="*/ 2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4" h="512">
                    <a:moveTo>
                      <a:pt x="437" y="25"/>
                    </a:moveTo>
                    <a:cubicBezTo>
                      <a:pt x="430" y="13"/>
                      <a:pt x="414" y="9"/>
                      <a:pt x="401" y="16"/>
                    </a:cubicBezTo>
                    <a:cubicBezTo>
                      <a:pt x="326" y="62"/>
                      <a:pt x="326" y="62"/>
                      <a:pt x="326" y="62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3" y="1"/>
                      <a:pt x="77" y="5"/>
                      <a:pt x="72" y="11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2" y="114"/>
                      <a:pt x="1" y="119"/>
                      <a:pt x="1" y="124"/>
                    </a:cubicBezTo>
                    <a:cubicBezTo>
                      <a:pt x="0" y="129"/>
                      <a:pt x="1" y="134"/>
                      <a:pt x="4" y="139"/>
                    </a:cubicBezTo>
                    <a:cubicBezTo>
                      <a:pt x="55" y="229"/>
                      <a:pt x="55" y="229"/>
                      <a:pt x="55" y="229"/>
                    </a:cubicBezTo>
                    <a:cubicBezTo>
                      <a:pt x="62" y="241"/>
                      <a:pt x="78" y="245"/>
                      <a:pt x="91" y="238"/>
                    </a:cubicBezTo>
                    <a:cubicBezTo>
                      <a:pt x="103" y="231"/>
                      <a:pt x="107" y="215"/>
                      <a:pt x="100" y="203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26" y="213"/>
                      <a:pt x="119" y="241"/>
                      <a:pt x="97" y="253"/>
                    </a:cubicBezTo>
                    <a:cubicBezTo>
                      <a:pt x="95" y="254"/>
                      <a:pt x="92" y="255"/>
                      <a:pt x="89" y="256"/>
                    </a:cubicBezTo>
                    <a:cubicBezTo>
                      <a:pt x="89" y="268"/>
                      <a:pt x="89" y="268"/>
                      <a:pt x="89" y="268"/>
                    </a:cubicBezTo>
                    <a:cubicBezTo>
                      <a:pt x="89" y="275"/>
                      <a:pt x="89" y="275"/>
                      <a:pt x="89" y="275"/>
                    </a:cubicBezTo>
                    <a:cubicBezTo>
                      <a:pt x="89" y="485"/>
                      <a:pt x="89" y="485"/>
                      <a:pt x="89" y="485"/>
                    </a:cubicBezTo>
                    <a:cubicBezTo>
                      <a:pt x="89" y="500"/>
                      <a:pt x="101" y="512"/>
                      <a:pt x="116" y="512"/>
                    </a:cubicBezTo>
                    <a:cubicBezTo>
                      <a:pt x="131" y="512"/>
                      <a:pt x="143" y="500"/>
                      <a:pt x="143" y="485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3" y="266"/>
                      <a:pt x="150" y="259"/>
                      <a:pt x="159" y="259"/>
                    </a:cubicBezTo>
                    <a:cubicBezTo>
                      <a:pt x="168" y="259"/>
                      <a:pt x="177" y="266"/>
                      <a:pt x="177" y="27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77" y="500"/>
                      <a:pt x="188" y="512"/>
                      <a:pt x="203" y="512"/>
                    </a:cubicBezTo>
                    <a:cubicBezTo>
                      <a:pt x="218" y="512"/>
                      <a:pt x="230" y="500"/>
                      <a:pt x="230" y="485"/>
                    </a:cubicBezTo>
                    <a:cubicBezTo>
                      <a:pt x="230" y="275"/>
                      <a:pt x="230" y="275"/>
                      <a:pt x="230" y="275"/>
                    </a:cubicBezTo>
                    <a:cubicBezTo>
                      <a:pt x="230" y="268"/>
                      <a:pt x="230" y="268"/>
                      <a:pt x="230" y="268"/>
                    </a:cubicBezTo>
                    <a:cubicBezTo>
                      <a:pt x="230" y="60"/>
                      <a:pt x="230" y="60"/>
                      <a:pt x="230" y="60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14" y="116"/>
                      <a:pt x="319" y="117"/>
                      <a:pt x="325" y="117"/>
                    </a:cubicBezTo>
                    <a:cubicBezTo>
                      <a:pt x="330" y="117"/>
                      <a:pt x="335" y="116"/>
                      <a:pt x="339" y="114"/>
                    </a:cubicBezTo>
                    <a:cubicBezTo>
                      <a:pt x="428" y="61"/>
                      <a:pt x="428" y="61"/>
                      <a:pt x="428" y="61"/>
                    </a:cubicBezTo>
                    <a:cubicBezTo>
                      <a:pt x="440" y="53"/>
                      <a:pt x="444" y="37"/>
                      <a:pt x="437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575A5D"/>
                  </a:solidFill>
                </a:endParaRPr>
              </a:p>
            </p:txBody>
          </p:sp>
        </p:grp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F8163E24-8606-2CB1-1D42-308EB182BC57}"/>
                </a:ext>
              </a:extLst>
            </p:cNvPr>
            <p:cNvSpPr>
              <a:spLocks/>
            </p:cNvSpPr>
            <p:nvPr/>
          </p:nvSpPr>
          <p:spPr bwMode="auto">
            <a:xfrm rot="2216878">
              <a:off x="2375253" y="3502660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F26D64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6B850299-5DC1-BDA9-FE5A-D281F4C3D9D6}"/>
                </a:ext>
              </a:extLst>
            </p:cNvPr>
            <p:cNvCxnSpPr>
              <a:stCxn id="8" idx="4"/>
              <a:endCxn id="22" idx="0"/>
            </p:cNvCxnSpPr>
            <p:nvPr/>
          </p:nvCxnSpPr>
          <p:spPr>
            <a:xfrm>
              <a:off x="1683865" y="3222528"/>
              <a:ext cx="362939" cy="232122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C754482E-F462-2D27-8A2E-A3A39DFD0C89}"/>
                </a:ext>
              </a:extLst>
            </p:cNvPr>
            <p:cNvCxnSpPr>
              <a:stCxn id="10" idx="4"/>
              <a:endCxn id="22" idx="0"/>
            </p:cNvCxnSpPr>
            <p:nvPr/>
          </p:nvCxnSpPr>
          <p:spPr>
            <a:xfrm flipH="1">
              <a:off x="2046804" y="3659717"/>
              <a:ext cx="347094" cy="188403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3531491B-8667-F6FB-8F35-5D6789EC34B9}"/>
                </a:ext>
              </a:extLst>
            </p:cNvPr>
            <p:cNvCxnSpPr>
              <a:stCxn id="12" idx="4"/>
              <a:endCxn id="22" idx="0"/>
            </p:cNvCxnSpPr>
            <p:nvPr/>
          </p:nvCxnSpPr>
          <p:spPr>
            <a:xfrm flipH="1">
              <a:off x="2046804" y="4666271"/>
              <a:ext cx="490098" cy="87747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8EAF52EE-6BBB-6361-4F54-20A7448E860C}"/>
                </a:ext>
              </a:extLst>
            </p:cNvPr>
            <p:cNvCxnSpPr>
              <a:stCxn id="9" idx="4"/>
              <a:endCxn id="22" idx="0"/>
            </p:cNvCxnSpPr>
            <p:nvPr/>
          </p:nvCxnSpPr>
          <p:spPr>
            <a:xfrm>
              <a:off x="1349481" y="4003445"/>
              <a:ext cx="697323" cy="154030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Freeform 24">
              <a:extLst>
                <a:ext uri="{FF2B5EF4-FFF2-40B4-BE49-F238E27FC236}">
                  <a16:creationId xmlns:a16="http://schemas.microsoft.com/office/drawing/2014/main" id="{B68DFCDC-4BDA-D216-589A-2645B2D0A291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727548" y="3157523"/>
              <a:ext cx="499890" cy="502194"/>
            </a:xfrm>
            <a:custGeom>
              <a:avLst/>
              <a:gdLst>
                <a:gd name="T0" fmla="*/ 149 w 264"/>
                <a:gd name="T1" fmla="*/ 58 h 265"/>
                <a:gd name="T2" fmla="*/ 116 w 264"/>
                <a:gd name="T3" fmla="*/ 58 h 265"/>
                <a:gd name="T4" fmla="*/ 116 w 264"/>
                <a:gd name="T5" fmla="*/ 116 h 265"/>
                <a:gd name="T6" fmla="*/ 60 w 264"/>
                <a:gd name="T7" fmla="*/ 116 h 265"/>
                <a:gd name="T8" fmla="*/ 60 w 264"/>
                <a:gd name="T9" fmla="*/ 148 h 265"/>
                <a:gd name="T10" fmla="*/ 116 w 264"/>
                <a:gd name="T11" fmla="*/ 148 h 265"/>
                <a:gd name="T12" fmla="*/ 116 w 264"/>
                <a:gd name="T13" fmla="*/ 207 h 265"/>
                <a:gd name="T14" fmla="*/ 149 w 264"/>
                <a:gd name="T15" fmla="*/ 207 h 265"/>
                <a:gd name="T16" fmla="*/ 149 w 264"/>
                <a:gd name="T17" fmla="*/ 148 h 265"/>
                <a:gd name="T18" fmla="*/ 205 w 264"/>
                <a:gd name="T19" fmla="*/ 148 h 265"/>
                <a:gd name="T20" fmla="*/ 205 w 264"/>
                <a:gd name="T21" fmla="*/ 116 h 265"/>
                <a:gd name="T22" fmla="*/ 149 w 264"/>
                <a:gd name="T23" fmla="*/ 116 h 265"/>
                <a:gd name="T24" fmla="*/ 149 w 264"/>
                <a:gd name="T25" fmla="*/ 58 h 265"/>
                <a:gd name="T26" fmla="*/ 132 w 264"/>
                <a:gd name="T27" fmla="*/ 235 h 265"/>
                <a:gd name="T28" fmla="*/ 30 w 264"/>
                <a:gd name="T29" fmla="*/ 133 h 265"/>
                <a:gd name="T30" fmla="*/ 132 w 264"/>
                <a:gd name="T31" fmla="*/ 30 h 265"/>
                <a:gd name="T32" fmla="*/ 235 w 264"/>
                <a:gd name="T33" fmla="*/ 133 h 265"/>
                <a:gd name="T34" fmla="*/ 132 w 264"/>
                <a:gd name="T35" fmla="*/ 235 h 265"/>
                <a:gd name="T36" fmla="*/ 132 w 264"/>
                <a:gd name="T37" fmla="*/ 0 h 265"/>
                <a:gd name="T38" fmla="*/ 0 w 264"/>
                <a:gd name="T39" fmla="*/ 133 h 265"/>
                <a:gd name="T40" fmla="*/ 132 w 264"/>
                <a:gd name="T41" fmla="*/ 265 h 265"/>
                <a:gd name="T42" fmla="*/ 264 w 264"/>
                <a:gd name="T43" fmla="*/ 133 h 265"/>
                <a:gd name="T44" fmla="*/ 132 w 264"/>
                <a:gd name="T4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" h="265">
                  <a:moveTo>
                    <a:pt x="149" y="58"/>
                  </a:moveTo>
                  <a:cubicBezTo>
                    <a:pt x="116" y="58"/>
                    <a:pt x="116" y="58"/>
                    <a:pt x="116" y="58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49" y="207"/>
                    <a:pt x="149" y="207"/>
                    <a:pt x="149" y="207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205" y="148"/>
                    <a:pt x="205" y="148"/>
                    <a:pt x="205" y="148"/>
                  </a:cubicBezTo>
                  <a:cubicBezTo>
                    <a:pt x="205" y="116"/>
                    <a:pt x="205" y="116"/>
                    <a:pt x="205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58"/>
                    <a:pt x="149" y="58"/>
                    <a:pt x="149" y="58"/>
                  </a:cubicBezTo>
                  <a:moveTo>
                    <a:pt x="132" y="235"/>
                  </a:moveTo>
                  <a:cubicBezTo>
                    <a:pt x="76" y="235"/>
                    <a:pt x="30" y="189"/>
                    <a:pt x="30" y="133"/>
                  </a:cubicBezTo>
                  <a:cubicBezTo>
                    <a:pt x="30" y="76"/>
                    <a:pt x="76" y="30"/>
                    <a:pt x="132" y="30"/>
                  </a:cubicBezTo>
                  <a:cubicBezTo>
                    <a:pt x="189" y="30"/>
                    <a:pt x="235" y="76"/>
                    <a:pt x="235" y="133"/>
                  </a:cubicBezTo>
                  <a:cubicBezTo>
                    <a:pt x="235" y="189"/>
                    <a:pt x="189" y="235"/>
                    <a:pt x="132" y="235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3"/>
                  </a:cubicBezTo>
                  <a:cubicBezTo>
                    <a:pt x="0" y="206"/>
                    <a:pt x="59" y="265"/>
                    <a:pt x="132" y="265"/>
                  </a:cubicBezTo>
                  <a:cubicBezTo>
                    <a:pt x="205" y="265"/>
                    <a:pt x="264" y="206"/>
                    <a:pt x="264" y="133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21">
              <a:extLst>
                <a:ext uri="{FF2B5EF4-FFF2-40B4-BE49-F238E27FC236}">
                  <a16:creationId xmlns:a16="http://schemas.microsoft.com/office/drawing/2014/main" id="{9BFA98D6-8ED2-AF8B-D66A-C62DB93B2ED5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456006" y="2169926"/>
              <a:ext cx="440173" cy="726347"/>
            </a:xfrm>
            <a:custGeom>
              <a:avLst/>
              <a:gdLst>
                <a:gd name="T0" fmla="*/ 76 w 221"/>
                <a:gd name="T1" fmla="*/ 315 h 365"/>
                <a:gd name="T2" fmla="*/ 110 w 221"/>
                <a:gd name="T3" fmla="*/ 186 h 365"/>
                <a:gd name="T4" fmla="*/ 171 w 221"/>
                <a:gd name="T5" fmla="*/ 289 h 365"/>
                <a:gd name="T6" fmla="*/ 97 w 221"/>
                <a:gd name="T7" fmla="*/ 145 h 365"/>
                <a:gd name="T8" fmla="*/ 70 w 221"/>
                <a:gd name="T9" fmla="*/ 174 h 365"/>
                <a:gd name="T10" fmla="*/ 23 w 221"/>
                <a:gd name="T11" fmla="*/ 186 h 365"/>
                <a:gd name="T12" fmla="*/ 24 w 221"/>
                <a:gd name="T13" fmla="*/ 226 h 365"/>
                <a:gd name="T14" fmla="*/ 0 w 221"/>
                <a:gd name="T15" fmla="*/ 268 h 365"/>
                <a:gd name="T16" fmla="*/ 29 w 221"/>
                <a:gd name="T17" fmla="*/ 296 h 365"/>
                <a:gd name="T18" fmla="*/ 42 w 221"/>
                <a:gd name="T19" fmla="*/ 342 h 365"/>
                <a:gd name="T20" fmla="*/ 82 w 221"/>
                <a:gd name="T21" fmla="*/ 341 h 365"/>
                <a:gd name="T22" fmla="*/ 118 w 221"/>
                <a:gd name="T23" fmla="*/ 346 h 365"/>
                <a:gd name="T24" fmla="*/ 156 w 221"/>
                <a:gd name="T25" fmla="*/ 356 h 365"/>
                <a:gd name="T26" fmla="*/ 180 w 221"/>
                <a:gd name="T27" fmla="*/ 314 h 365"/>
                <a:gd name="T28" fmla="*/ 214 w 221"/>
                <a:gd name="T29" fmla="*/ 294 h 365"/>
                <a:gd name="T30" fmla="*/ 201 w 221"/>
                <a:gd name="T31" fmla="*/ 247 h 365"/>
                <a:gd name="T32" fmla="*/ 211 w 221"/>
                <a:gd name="T33" fmla="*/ 209 h 365"/>
                <a:gd name="T34" fmla="*/ 169 w 221"/>
                <a:gd name="T35" fmla="*/ 186 h 365"/>
                <a:gd name="T36" fmla="*/ 149 w 221"/>
                <a:gd name="T37" fmla="*/ 151 h 365"/>
                <a:gd name="T38" fmla="*/ 110 w 221"/>
                <a:gd name="T39" fmla="*/ 164 h 365"/>
                <a:gd name="T40" fmla="*/ 97 w 221"/>
                <a:gd name="T41" fmla="*/ 145 h 365"/>
                <a:gd name="T42" fmla="*/ 74 w 221"/>
                <a:gd name="T43" fmla="*/ 116 h 365"/>
                <a:gd name="T44" fmla="*/ 97 w 221"/>
                <a:gd name="T45" fmla="*/ 27 h 365"/>
                <a:gd name="T46" fmla="*/ 138 w 221"/>
                <a:gd name="T47" fmla="*/ 98 h 365"/>
                <a:gd name="T48" fmla="*/ 88 w 221"/>
                <a:gd name="T49" fmla="*/ 0 h 365"/>
                <a:gd name="T50" fmla="*/ 70 w 221"/>
                <a:gd name="T51" fmla="*/ 19 h 365"/>
                <a:gd name="T52" fmla="*/ 38 w 221"/>
                <a:gd name="T53" fmla="*/ 28 h 365"/>
                <a:gd name="T54" fmla="*/ 39 w 221"/>
                <a:gd name="T55" fmla="*/ 55 h 365"/>
                <a:gd name="T56" fmla="*/ 22 w 221"/>
                <a:gd name="T57" fmla="*/ 83 h 365"/>
                <a:gd name="T58" fmla="*/ 42 w 221"/>
                <a:gd name="T59" fmla="*/ 102 h 365"/>
                <a:gd name="T60" fmla="*/ 50 w 221"/>
                <a:gd name="T61" fmla="*/ 134 h 365"/>
                <a:gd name="T62" fmla="*/ 78 w 221"/>
                <a:gd name="T63" fmla="*/ 133 h 365"/>
                <a:gd name="T64" fmla="*/ 102 w 221"/>
                <a:gd name="T65" fmla="*/ 136 h 365"/>
                <a:gd name="T66" fmla="*/ 128 w 221"/>
                <a:gd name="T67" fmla="*/ 143 h 365"/>
                <a:gd name="T68" fmla="*/ 144 w 221"/>
                <a:gd name="T69" fmla="*/ 114 h 365"/>
                <a:gd name="T70" fmla="*/ 168 w 221"/>
                <a:gd name="T71" fmla="*/ 101 h 365"/>
                <a:gd name="T72" fmla="*/ 159 w 221"/>
                <a:gd name="T73" fmla="*/ 69 h 365"/>
                <a:gd name="T74" fmla="*/ 166 w 221"/>
                <a:gd name="T75" fmla="*/ 43 h 365"/>
                <a:gd name="T76" fmla="*/ 137 w 221"/>
                <a:gd name="T77" fmla="*/ 27 h 365"/>
                <a:gd name="T78" fmla="*/ 123 w 221"/>
                <a:gd name="T79" fmla="*/ 4 h 365"/>
                <a:gd name="T80" fmla="*/ 97 w 221"/>
                <a:gd name="T81" fmla="*/ 13 h 365"/>
                <a:gd name="T82" fmla="*/ 88 w 221"/>
                <a:gd name="T83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1" h="365">
                  <a:moveTo>
                    <a:pt x="110" y="324"/>
                  </a:moveTo>
                  <a:cubicBezTo>
                    <a:pt x="99" y="324"/>
                    <a:pt x="87" y="321"/>
                    <a:pt x="76" y="315"/>
                  </a:cubicBezTo>
                  <a:cubicBezTo>
                    <a:pt x="43" y="297"/>
                    <a:pt x="31" y="254"/>
                    <a:pt x="50" y="221"/>
                  </a:cubicBezTo>
                  <a:cubicBezTo>
                    <a:pt x="63" y="198"/>
                    <a:pt x="86" y="186"/>
                    <a:pt x="110" y="186"/>
                  </a:cubicBezTo>
                  <a:cubicBezTo>
                    <a:pt x="122" y="186"/>
                    <a:pt x="134" y="188"/>
                    <a:pt x="144" y="194"/>
                  </a:cubicBezTo>
                  <a:cubicBezTo>
                    <a:pt x="178" y="213"/>
                    <a:pt x="190" y="256"/>
                    <a:pt x="171" y="289"/>
                  </a:cubicBezTo>
                  <a:cubicBezTo>
                    <a:pt x="158" y="312"/>
                    <a:pt x="135" y="324"/>
                    <a:pt x="110" y="324"/>
                  </a:cubicBezTo>
                  <a:moveTo>
                    <a:pt x="97" y="145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59" y="179"/>
                    <a:pt x="49" y="187"/>
                    <a:pt x="41" y="19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6" y="216"/>
                    <a:pt x="6" y="216"/>
                    <a:pt x="6" y="216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0" y="238"/>
                    <a:pt x="19" y="250"/>
                    <a:pt x="20" y="263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9" y="301"/>
                    <a:pt x="9" y="301"/>
                    <a:pt x="9" y="301"/>
                  </a:cubicBezTo>
                  <a:cubicBezTo>
                    <a:pt x="29" y="296"/>
                    <a:pt x="29" y="296"/>
                    <a:pt x="29" y="296"/>
                  </a:cubicBezTo>
                  <a:cubicBezTo>
                    <a:pt x="34" y="306"/>
                    <a:pt x="42" y="316"/>
                    <a:pt x="52" y="324"/>
                  </a:cubicBezTo>
                  <a:cubicBezTo>
                    <a:pt x="42" y="342"/>
                    <a:pt x="42" y="342"/>
                    <a:pt x="42" y="342"/>
                  </a:cubicBezTo>
                  <a:cubicBezTo>
                    <a:pt x="72" y="359"/>
                    <a:pt x="72" y="359"/>
                    <a:pt x="72" y="359"/>
                  </a:cubicBezTo>
                  <a:cubicBezTo>
                    <a:pt x="82" y="341"/>
                    <a:pt x="82" y="341"/>
                    <a:pt x="82" y="341"/>
                  </a:cubicBezTo>
                  <a:cubicBezTo>
                    <a:pt x="91" y="344"/>
                    <a:pt x="101" y="346"/>
                    <a:pt x="110" y="346"/>
                  </a:cubicBezTo>
                  <a:cubicBezTo>
                    <a:pt x="113" y="346"/>
                    <a:pt x="115" y="346"/>
                    <a:pt x="118" y="346"/>
                  </a:cubicBezTo>
                  <a:cubicBezTo>
                    <a:pt x="123" y="365"/>
                    <a:pt x="123" y="365"/>
                    <a:pt x="123" y="365"/>
                  </a:cubicBezTo>
                  <a:cubicBezTo>
                    <a:pt x="156" y="356"/>
                    <a:pt x="156" y="356"/>
                    <a:pt x="156" y="356"/>
                  </a:cubicBezTo>
                  <a:cubicBezTo>
                    <a:pt x="151" y="336"/>
                    <a:pt x="151" y="336"/>
                    <a:pt x="151" y="336"/>
                  </a:cubicBezTo>
                  <a:cubicBezTo>
                    <a:pt x="162" y="331"/>
                    <a:pt x="172" y="323"/>
                    <a:pt x="180" y="314"/>
                  </a:cubicBezTo>
                  <a:cubicBezTo>
                    <a:pt x="198" y="324"/>
                    <a:pt x="198" y="324"/>
                    <a:pt x="198" y="324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197" y="284"/>
                    <a:pt x="197" y="284"/>
                    <a:pt x="197" y="284"/>
                  </a:cubicBezTo>
                  <a:cubicBezTo>
                    <a:pt x="201" y="272"/>
                    <a:pt x="202" y="259"/>
                    <a:pt x="201" y="247"/>
                  </a:cubicBezTo>
                  <a:cubicBezTo>
                    <a:pt x="221" y="242"/>
                    <a:pt x="221" y="242"/>
                    <a:pt x="221" y="242"/>
                  </a:cubicBezTo>
                  <a:cubicBezTo>
                    <a:pt x="211" y="209"/>
                    <a:pt x="211" y="209"/>
                    <a:pt x="211" y="209"/>
                  </a:cubicBezTo>
                  <a:cubicBezTo>
                    <a:pt x="192" y="214"/>
                    <a:pt x="192" y="214"/>
                    <a:pt x="192" y="214"/>
                  </a:cubicBezTo>
                  <a:cubicBezTo>
                    <a:pt x="186" y="203"/>
                    <a:pt x="179" y="194"/>
                    <a:pt x="169" y="186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49" y="151"/>
                    <a:pt x="149" y="151"/>
                    <a:pt x="149" y="151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30" y="166"/>
                    <a:pt x="120" y="164"/>
                    <a:pt x="110" y="164"/>
                  </a:cubicBezTo>
                  <a:cubicBezTo>
                    <a:pt x="108" y="164"/>
                    <a:pt x="105" y="164"/>
                    <a:pt x="103" y="164"/>
                  </a:cubicBezTo>
                  <a:cubicBezTo>
                    <a:pt x="97" y="145"/>
                    <a:pt x="97" y="145"/>
                    <a:pt x="97" y="145"/>
                  </a:cubicBezTo>
                  <a:moveTo>
                    <a:pt x="97" y="122"/>
                  </a:moveTo>
                  <a:cubicBezTo>
                    <a:pt x="89" y="122"/>
                    <a:pt x="81" y="120"/>
                    <a:pt x="74" y="116"/>
                  </a:cubicBezTo>
                  <a:cubicBezTo>
                    <a:pt x="51" y="103"/>
                    <a:pt x="43" y="74"/>
                    <a:pt x="56" y="51"/>
                  </a:cubicBezTo>
                  <a:cubicBezTo>
                    <a:pt x="65" y="36"/>
                    <a:pt x="81" y="27"/>
                    <a:pt x="97" y="27"/>
                  </a:cubicBezTo>
                  <a:cubicBezTo>
                    <a:pt x="105" y="27"/>
                    <a:pt x="113" y="29"/>
                    <a:pt x="120" y="34"/>
                  </a:cubicBezTo>
                  <a:cubicBezTo>
                    <a:pt x="143" y="46"/>
                    <a:pt x="151" y="75"/>
                    <a:pt x="138" y="98"/>
                  </a:cubicBezTo>
                  <a:cubicBezTo>
                    <a:pt x="130" y="113"/>
                    <a:pt x="114" y="122"/>
                    <a:pt x="97" y="122"/>
                  </a:cubicBezTo>
                  <a:moveTo>
                    <a:pt x="88" y="0"/>
                  </a:moveTo>
                  <a:cubicBezTo>
                    <a:pt x="66" y="6"/>
                    <a:pt x="66" y="6"/>
                    <a:pt x="66" y="6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2" y="23"/>
                    <a:pt x="55" y="28"/>
                    <a:pt x="50" y="35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63"/>
                    <a:pt x="35" y="72"/>
                    <a:pt x="36" y="80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5" y="110"/>
                    <a:pt x="51" y="116"/>
                    <a:pt x="57" y="122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84" y="135"/>
                    <a:pt x="91" y="136"/>
                    <a:pt x="97" y="136"/>
                  </a:cubicBezTo>
                  <a:cubicBezTo>
                    <a:pt x="99" y="136"/>
                    <a:pt x="101" y="136"/>
                    <a:pt x="102" y="136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32" y="126"/>
                    <a:pt x="139" y="121"/>
                    <a:pt x="144" y="114"/>
                  </a:cubicBezTo>
                  <a:cubicBezTo>
                    <a:pt x="156" y="121"/>
                    <a:pt x="156" y="121"/>
                    <a:pt x="156" y="12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8" y="86"/>
                    <a:pt x="159" y="78"/>
                    <a:pt x="159" y="69"/>
                  </a:cubicBezTo>
                  <a:cubicBezTo>
                    <a:pt x="172" y="66"/>
                    <a:pt x="172" y="66"/>
                    <a:pt x="172" y="66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49" y="40"/>
                    <a:pt x="144" y="33"/>
                    <a:pt x="137" y="2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0" y="14"/>
                    <a:pt x="104" y="13"/>
                    <a:pt x="97" y="13"/>
                  </a:cubicBezTo>
                  <a:cubicBezTo>
                    <a:pt x="95" y="13"/>
                    <a:pt x="94" y="13"/>
                    <a:pt x="92" y="13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22">
              <a:extLst>
                <a:ext uri="{FF2B5EF4-FFF2-40B4-BE49-F238E27FC236}">
                  <a16:creationId xmlns:a16="http://schemas.microsoft.com/office/drawing/2014/main" id="{E9EEC014-FD62-66D2-55B2-9398050B403E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2431278" y="2742289"/>
              <a:ext cx="534837" cy="555730"/>
            </a:xfrm>
            <a:custGeom>
              <a:avLst/>
              <a:gdLst>
                <a:gd name="T0" fmla="*/ 117 w 234"/>
                <a:gd name="T1" fmla="*/ 89 h 243"/>
                <a:gd name="T2" fmla="*/ 85 w 234"/>
                <a:gd name="T3" fmla="*/ 121 h 243"/>
                <a:gd name="T4" fmla="*/ 117 w 234"/>
                <a:gd name="T5" fmla="*/ 153 h 243"/>
                <a:gd name="T6" fmla="*/ 149 w 234"/>
                <a:gd name="T7" fmla="*/ 121 h 243"/>
                <a:gd name="T8" fmla="*/ 117 w 234"/>
                <a:gd name="T9" fmla="*/ 89 h 243"/>
                <a:gd name="T10" fmla="*/ 90 w 234"/>
                <a:gd name="T11" fmla="*/ 7 h 243"/>
                <a:gd name="T12" fmla="*/ 0 w 234"/>
                <a:gd name="T13" fmla="*/ 121 h 243"/>
                <a:gd name="T14" fmla="*/ 34 w 234"/>
                <a:gd name="T15" fmla="*/ 204 h 243"/>
                <a:gd name="T16" fmla="*/ 44 w 234"/>
                <a:gd name="T17" fmla="*/ 213 h 243"/>
                <a:gd name="T18" fmla="*/ 33 w 234"/>
                <a:gd name="T19" fmla="*/ 243 h 243"/>
                <a:gd name="T20" fmla="*/ 117 w 234"/>
                <a:gd name="T21" fmla="*/ 232 h 243"/>
                <a:gd name="T22" fmla="*/ 60 w 234"/>
                <a:gd name="T23" fmla="*/ 169 h 243"/>
                <a:gd name="T24" fmla="*/ 49 w 234"/>
                <a:gd name="T25" fmla="*/ 200 h 243"/>
                <a:gd name="T26" fmla="*/ 44 w 234"/>
                <a:gd name="T27" fmla="*/ 194 h 243"/>
                <a:gd name="T28" fmla="*/ 13 w 234"/>
                <a:gd name="T29" fmla="*/ 121 h 243"/>
                <a:gd name="T30" fmla="*/ 94 w 234"/>
                <a:gd name="T31" fmla="*/ 21 h 243"/>
                <a:gd name="T32" fmla="*/ 90 w 234"/>
                <a:gd name="T33" fmla="*/ 7 h 243"/>
                <a:gd name="T34" fmla="*/ 200 w 234"/>
                <a:gd name="T35" fmla="*/ 0 h 243"/>
                <a:gd name="T36" fmla="*/ 117 w 234"/>
                <a:gd name="T37" fmla="*/ 11 h 243"/>
                <a:gd name="T38" fmla="*/ 173 w 234"/>
                <a:gd name="T39" fmla="*/ 73 h 243"/>
                <a:gd name="T40" fmla="*/ 184 w 234"/>
                <a:gd name="T41" fmla="*/ 43 h 243"/>
                <a:gd name="T42" fmla="*/ 220 w 234"/>
                <a:gd name="T43" fmla="*/ 121 h 243"/>
                <a:gd name="T44" fmla="*/ 190 w 234"/>
                <a:gd name="T45" fmla="*/ 194 h 243"/>
                <a:gd name="T46" fmla="*/ 140 w 234"/>
                <a:gd name="T47" fmla="*/ 222 h 243"/>
                <a:gd name="T48" fmla="*/ 143 w 234"/>
                <a:gd name="T49" fmla="*/ 235 h 243"/>
                <a:gd name="T50" fmla="*/ 200 w 234"/>
                <a:gd name="T51" fmla="*/ 204 h 243"/>
                <a:gd name="T52" fmla="*/ 234 w 234"/>
                <a:gd name="T53" fmla="*/ 121 h 243"/>
                <a:gd name="T54" fmla="*/ 189 w 234"/>
                <a:gd name="T55" fmla="*/ 29 h 243"/>
                <a:gd name="T56" fmla="*/ 200 w 234"/>
                <a:gd name="T5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4" h="243">
                  <a:moveTo>
                    <a:pt x="117" y="89"/>
                  </a:moveTo>
                  <a:cubicBezTo>
                    <a:pt x="99" y="89"/>
                    <a:pt x="85" y="104"/>
                    <a:pt x="85" y="121"/>
                  </a:cubicBezTo>
                  <a:cubicBezTo>
                    <a:pt x="85" y="139"/>
                    <a:pt x="99" y="153"/>
                    <a:pt x="117" y="153"/>
                  </a:cubicBezTo>
                  <a:cubicBezTo>
                    <a:pt x="135" y="153"/>
                    <a:pt x="149" y="139"/>
                    <a:pt x="149" y="121"/>
                  </a:cubicBezTo>
                  <a:cubicBezTo>
                    <a:pt x="149" y="104"/>
                    <a:pt x="135" y="89"/>
                    <a:pt x="117" y="89"/>
                  </a:cubicBezTo>
                  <a:moveTo>
                    <a:pt x="90" y="7"/>
                  </a:moveTo>
                  <a:cubicBezTo>
                    <a:pt x="38" y="19"/>
                    <a:pt x="0" y="66"/>
                    <a:pt x="0" y="121"/>
                  </a:cubicBezTo>
                  <a:cubicBezTo>
                    <a:pt x="0" y="153"/>
                    <a:pt x="12" y="182"/>
                    <a:pt x="34" y="204"/>
                  </a:cubicBezTo>
                  <a:cubicBezTo>
                    <a:pt x="37" y="207"/>
                    <a:pt x="41" y="210"/>
                    <a:pt x="44" y="213"/>
                  </a:cubicBezTo>
                  <a:cubicBezTo>
                    <a:pt x="33" y="243"/>
                    <a:pt x="33" y="243"/>
                    <a:pt x="33" y="243"/>
                  </a:cubicBezTo>
                  <a:cubicBezTo>
                    <a:pt x="117" y="232"/>
                    <a:pt x="117" y="232"/>
                    <a:pt x="117" y="232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49" y="200"/>
                    <a:pt x="49" y="200"/>
                    <a:pt x="49" y="200"/>
                  </a:cubicBezTo>
                  <a:cubicBezTo>
                    <a:pt x="47" y="198"/>
                    <a:pt x="46" y="196"/>
                    <a:pt x="44" y="194"/>
                  </a:cubicBezTo>
                  <a:cubicBezTo>
                    <a:pt x="24" y="175"/>
                    <a:pt x="13" y="149"/>
                    <a:pt x="13" y="121"/>
                  </a:cubicBezTo>
                  <a:cubicBezTo>
                    <a:pt x="13" y="72"/>
                    <a:pt x="48" y="31"/>
                    <a:pt x="94" y="21"/>
                  </a:cubicBezTo>
                  <a:cubicBezTo>
                    <a:pt x="90" y="7"/>
                    <a:pt x="90" y="7"/>
                    <a:pt x="90" y="7"/>
                  </a:cubicBezTo>
                  <a:moveTo>
                    <a:pt x="200" y="0"/>
                  </a:moveTo>
                  <a:cubicBezTo>
                    <a:pt x="117" y="11"/>
                    <a:pt x="117" y="11"/>
                    <a:pt x="117" y="11"/>
                  </a:cubicBezTo>
                  <a:cubicBezTo>
                    <a:pt x="173" y="73"/>
                    <a:pt x="173" y="73"/>
                    <a:pt x="173" y="73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206" y="62"/>
                    <a:pt x="220" y="90"/>
                    <a:pt x="220" y="121"/>
                  </a:cubicBezTo>
                  <a:cubicBezTo>
                    <a:pt x="220" y="149"/>
                    <a:pt x="209" y="175"/>
                    <a:pt x="190" y="194"/>
                  </a:cubicBezTo>
                  <a:cubicBezTo>
                    <a:pt x="176" y="208"/>
                    <a:pt x="159" y="218"/>
                    <a:pt x="140" y="222"/>
                  </a:cubicBezTo>
                  <a:cubicBezTo>
                    <a:pt x="143" y="235"/>
                    <a:pt x="143" y="235"/>
                    <a:pt x="143" y="235"/>
                  </a:cubicBezTo>
                  <a:cubicBezTo>
                    <a:pt x="164" y="231"/>
                    <a:pt x="184" y="220"/>
                    <a:pt x="200" y="204"/>
                  </a:cubicBezTo>
                  <a:cubicBezTo>
                    <a:pt x="222" y="182"/>
                    <a:pt x="234" y="153"/>
                    <a:pt x="234" y="121"/>
                  </a:cubicBezTo>
                  <a:cubicBezTo>
                    <a:pt x="234" y="84"/>
                    <a:pt x="216" y="51"/>
                    <a:pt x="189" y="29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23">
              <a:extLst>
                <a:ext uri="{FF2B5EF4-FFF2-40B4-BE49-F238E27FC236}">
                  <a16:creationId xmlns:a16="http://schemas.microsoft.com/office/drawing/2014/main" id="{E81585E2-7AC8-B0DA-5C74-233ED638EB64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2710566" y="3750220"/>
              <a:ext cx="544587" cy="618405"/>
            </a:xfrm>
            <a:custGeom>
              <a:avLst/>
              <a:gdLst>
                <a:gd name="T0" fmla="*/ 122 w 238"/>
                <a:gd name="T1" fmla="*/ 76 h 270"/>
                <a:gd name="T2" fmla="*/ 116 w 238"/>
                <a:gd name="T3" fmla="*/ 76 h 270"/>
                <a:gd name="T4" fmla="*/ 116 w 238"/>
                <a:gd name="T5" fmla="*/ 150 h 270"/>
                <a:gd name="T6" fmla="*/ 110 w 238"/>
                <a:gd name="T7" fmla="*/ 156 h 270"/>
                <a:gd name="T8" fmla="*/ 114 w 238"/>
                <a:gd name="T9" fmla="*/ 160 h 270"/>
                <a:gd name="T10" fmla="*/ 116 w 238"/>
                <a:gd name="T11" fmla="*/ 158 h 270"/>
                <a:gd name="T12" fmla="*/ 116 w 238"/>
                <a:gd name="T13" fmla="*/ 166 h 270"/>
                <a:gd name="T14" fmla="*/ 122 w 238"/>
                <a:gd name="T15" fmla="*/ 166 h 270"/>
                <a:gd name="T16" fmla="*/ 122 w 238"/>
                <a:gd name="T17" fmla="*/ 152 h 270"/>
                <a:gd name="T18" fmla="*/ 163 w 238"/>
                <a:gd name="T19" fmla="*/ 111 h 270"/>
                <a:gd name="T20" fmla="*/ 160 w 238"/>
                <a:gd name="T21" fmla="*/ 107 h 270"/>
                <a:gd name="T22" fmla="*/ 122 w 238"/>
                <a:gd name="T23" fmla="*/ 144 h 270"/>
                <a:gd name="T24" fmla="*/ 122 w 238"/>
                <a:gd name="T25" fmla="*/ 76 h 270"/>
                <a:gd name="T26" fmla="*/ 116 w 238"/>
                <a:gd name="T27" fmla="*/ 70 h 270"/>
                <a:gd name="T28" fmla="*/ 122 w 238"/>
                <a:gd name="T29" fmla="*/ 70 h 270"/>
                <a:gd name="T30" fmla="*/ 122 w 238"/>
                <a:gd name="T31" fmla="*/ 48 h 270"/>
                <a:gd name="T32" fmla="*/ 189 w 238"/>
                <a:gd name="T33" fmla="*/ 76 h 270"/>
                <a:gd name="T34" fmla="*/ 174 w 238"/>
                <a:gd name="T35" fmla="*/ 92 h 270"/>
                <a:gd name="T36" fmla="*/ 179 w 238"/>
                <a:gd name="T37" fmla="*/ 96 h 270"/>
                <a:gd name="T38" fmla="*/ 194 w 238"/>
                <a:gd name="T39" fmla="*/ 81 h 270"/>
                <a:gd name="T40" fmla="*/ 222 w 238"/>
                <a:gd name="T41" fmla="*/ 148 h 270"/>
                <a:gd name="T42" fmla="*/ 200 w 238"/>
                <a:gd name="T43" fmla="*/ 148 h 270"/>
                <a:gd name="T44" fmla="*/ 200 w 238"/>
                <a:gd name="T45" fmla="*/ 154 h 270"/>
                <a:gd name="T46" fmla="*/ 222 w 238"/>
                <a:gd name="T47" fmla="*/ 154 h 270"/>
                <a:gd name="T48" fmla="*/ 194 w 238"/>
                <a:gd name="T49" fmla="*/ 221 h 270"/>
                <a:gd name="T50" fmla="*/ 179 w 238"/>
                <a:gd name="T51" fmla="*/ 206 h 270"/>
                <a:gd name="T52" fmla="*/ 174 w 238"/>
                <a:gd name="T53" fmla="*/ 210 h 270"/>
                <a:gd name="T54" fmla="*/ 189 w 238"/>
                <a:gd name="T55" fmla="*/ 226 h 270"/>
                <a:gd name="T56" fmla="*/ 122 w 238"/>
                <a:gd name="T57" fmla="*/ 254 h 270"/>
                <a:gd name="T58" fmla="*/ 122 w 238"/>
                <a:gd name="T59" fmla="*/ 232 h 270"/>
                <a:gd name="T60" fmla="*/ 116 w 238"/>
                <a:gd name="T61" fmla="*/ 232 h 270"/>
                <a:gd name="T62" fmla="*/ 116 w 238"/>
                <a:gd name="T63" fmla="*/ 254 h 270"/>
                <a:gd name="T64" fmla="*/ 49 w 238"/>
                <a:gd name="T65" fmla="*/ 226 h 270"/>
                <a:gd name="T66" fmla="*/ 64 w 238"/>
                <a:gd name="T67" fmla="*/ 210 h 270"/>
                <a:gd name="T68" fmla="*/ 60 w 238"/>
                <a:gd name="T69" fmla="*/ 206 h 270"/>
                <a:gd name="T70" fmla="*/ 44 w 238"/>
                <a:gd name="T71" fmla="*/ 221 h 270"/>
                <a:gd name="T72" fmla="*/ 17 w 238"/>
                <a:gd name="T73" fmla="*/ 154 h 270"/>
                <a:gd name="T74" fmla="*/ 38 w 238"/>
                <a:gd name="T75" fmla="*/ 154 h 270"/>
                <a:gd name="T76" fmla="*/ 38 w 238"/>
                <a:gd name="T77" fmla="*/ 148 h 270"/>
                <a:gd name="T78" fmla="*/ 17 w 238"/>
                <a:gd name="T79" fmla="*/ 148 h 270"/>
                <a:gd name="T80" fmla="*/ 44 w 238"/>
                <a:gd name="T81" fmla="*/ 81 h 270"/>
                <a:gd name="T82" fmla="*/ 60 w 238"/>
                <a:gd name="T83" fmla="*/ 96 h 270"/>
                <a:gd name="T84" fmla="*/ 64 w 238"/>
                <a:gd name="T85" fmla="*/ 92 h 270"/>
                <a:gd name="T86" fmla="*/ 49 w 238"/>
                <a:gd name="T87" fmla="*/ 76 h 270"/>
                <a:gd name="T88" fmla="*/ 116 w 238"/>
                <a:gd name="T89" fmla="*/ 48 h 270"/>
                <a:gd name="T90" fmla="*/ 116 w 238"/>
                <a:gd name="T91" fmla="*/ 70 h 270"/>
                <a:gd name="T92" fmla="*/ 147 w 238"/>
                <a:gd name="T93" fmla="*/ 0 h 270"/>
                <a:gd name="T94" fmla="*/ 91 w 238"/>
                <a:gd name="T95" fmla="*/ 0 h 270"/>
                <a:gd name="T96" fmla="*/ 91 w 238"/>
                <a:gd name="T97" fmla="*/ 23 h 270"/>
                <a:gd name="T98" fmla="*/ 112 w 238"/>
                <a:gd name="T99" fmla="*/ 23 h 270"/>
                <a:gd name="T100" fmla="*/ 112 w 238"/>
                <a:gd name="T101" fmla="*/ 32 h 270"/>
                <a:gd name="T102" fmla="*/ 0 w 238"/>
                <a:gd name="T103" fmla="*/ 151 h 270"/>
                <a:gd name="T104" fmla="*/ 119 w 238"/>
                <a:gd name="T105" fmla="*/ 270 h 270"/>
                <a:gd name="T106" fmla="*/ 238 w 238"/>
                <a:gd name="T107" fmla="*/ 151 h 270"/>
                <a:gd name="T108" fmla="*/ 126 w 238"/>
                <a:gd name="T109" fmla="*/ 32 h 270"/>
                <a:gd name="T110" fmla="*/ 126 w 238"/>
                <a:gd name="T111" fmla="*/ 23 h 270"/>
                <a:gd name="T112" fmla="*/ 147 w 238"/>
                <a:gd name="T113" fmla="*/ 23 h 270"/>
                <a:gd name="T114" fmla="*/ 147 w 238"/>
                <a:gd name="T1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8" h="270">
                  <a:moveTo>
                    <a:pt x="122" y="76"/>
                  </a:moveTo>
                  <a:cubicBezTo>
                    <a:pt x="116" y="76"/>
                    <a:pt x="116" y="76"/>
                    <a:pt x="116" y="76"/>
                  </a:cubicBezTo>
                  <a:cubicBezTo>
                    <a:pt x="116" y="150"/>
                    <a:pt x="116" y="150"/>
                    <a:pt x="116" y="150"/>
                  </a:cubicBezTo>
                  <a:cubicBezTo>
                    <a:pt x="110" y="156"/>
                    <a:pt x="110" y="156"/>
                    <a:pt x="110" y="156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6" y="166"/>
                    <a:pt x="116" y="166"/>
                    <a:pt x="116" y="166"/>
                  </a:cubicBezTo>
                  <a:cubicBezTo>
                    <a:pt x="122" y="166"/>
                    <a:pt x="122" y="166"/>
                    <a:pt x="122" y="166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22" y="144"/>
                    <a:pt x="122" y="144"/>
                    <a:pt x="122" y="144"/>
                  </a:cubicBezTo>
                  <a:cubicBezTo>
                    <a:pt x="122" y="76"/>
                    <a:pt x="122" y="76"/>
                    <a:pt x="122" y="76"/>
                  </a:cubicBezTo>
                  <a:moveTo>
                    <a:pt x="116" y="70"/>
                  </a:moveTo>
                  <a:cubicBezTo>
                    <a:pt x="122" y="70"/>
                    <a:pt x="122" y="70"/>
                    <a:pt x="122" y="70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48" y="49"/>
                    <a:pt x="172" y="60"/>
                    <a:pt x="189" y="76"/>
                  </a:cubicBezTo>
                  <a:cubicBezTo>
                    <a:pt x="174" y="92"/>
                    <a:pt x="174" y="92"/>
                    <a:pt x="174" y="92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94" y="81"/>
                    <a:pt x="194" y="81"/>
                    <a:pt x="194" y="81"/>
                  </a:cubicBezTo>
                  <a:cubicBezTo>
                    <a:pt x="210" y="98"/>
                    <a:pt x="221" y="122"/>
                    <a:pt x="222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22" y="154"/>
                    <a:pt x="222" y="154"/>
                    <a:pt x="222" y="154"/>
                  </a:cubicBezTo>
                  <a:cubicBezTo>
                    <a:pt x="221" y="180"/>
                    <a:pt x="210" y="204"/>
                    <a:pt x="194" y="221"/>
                  </a:cubicBezTo>
                  <a:cubicBezTo>
                    <a:pt x="179" y="206"/>
                    <a:pt x="179" y="206"/>
                    <a:pt x="179" y="206"/>
                  </a:cubicBezTo>
                  <a:cubicBezTo>
                    <a:pt x="174" y="210"/>
                    <a:pt x="174" y="210"/>
                    <a:pt x="174" y="210"/>
                  </a:cubicBezTo>
                  <a:cubicBezTo>
                    <a:pt x="189" y="226"/>
                    <a:pt x="189" y="226"/>
                    <a:pt x="189" y="226"/>
                  </a:cubicBezTo>
                  <a:cubicBezTo>
                    <a:pt x="172" y="242"/>
                    <a:pt x="148" y="253"/>
                    <a:pt x="122" y="254"/>
                  </a:cubicBezTo>
                  <a:cubicBezTo>
                    <a:pt x="122" y="232"/>
                    <a:pt x="122" y="232"/>
                    <a:pt x="122" y="232"/>
                  </a:cubicBezTo>
                  <a:cubicBezTo>
                    <a:pt x="116" y="232"/>
                    <a:pt x="116" y="232"/>
                    <a:pt x="116" y="232"/>
                  </a:cubicBezTo>
                  <a:cubicBezTo>
                    <a:pt x="116" y="254"/>
                    <a:pt x="116" y="254"/>
                    <a:pt x="116" y="254"/>
                  </a:cubicBezTo>
                  <a:cubicBezTo>
                    <a:pt x="90" y="253"/>
                    <a:pt x="67" y="242"/>
                    <a:pt x="49" y="226"/>
                  </a:cubicBezTo>
                  <a:cubicBezTo>
                    <a:pt x="64" y="210"/>
                    <a:pt x="64" y="210"/>
                    <a:pt x="64" y="210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44" y="221"/>
                    <a:pt x="44" y="221"/>
                    <a:pt x="44" y="221"/>
                  </a:cubicBezTo>
                  <a:cubicBezTo>
                    <a:pt x="28" y="204"/>
                    <a:pt x="17" y="180"/>
                    <a:pt x="1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7" y="122"/>
                    <a:pt x="28" y="98"/>
                    <a:pt x="44" y="81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67" y="60"/>
                    <a:pt x="90" y="49"/>
                    <a:pt x="116" y="48"/>
                  </a:cubicBezTo>
                  <a:cubicBezTo>
                    <a:pt x="116" y="70"/>
                    <a:pt x="116" y="70"/>
                    <a:pt x="116" y="70"/>
                  </a:cubicBezTo>
                  <a:moveTo>
                    <a:pt x="147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50" y="36"/>
                    <a:pt x="0" y="88"/>
                    <a:pt x="0" y="151"/>
                  </a:cubicBezTo>
                  <a:cubicBezTo>
                    <a:pt x="0" y="217"/>
                    <a:pt x="54" y="270"/>
                    <a:pt x="119" y="270"/>
                  </a:cubicBezTo>
                  <a:cubicBezTo>
                    <a:pt x="185" y="270"/>
                    <a:pt x="238" y="217"/>
                    <a:pt x="238" y="151"/>
                  </a:cubicBezTo>
                  <a:cubicBezTo>
                    <a:pt x="238" y="88"/>
                    <a:pt x="189" y="36"/>
                    <a:pt x="126" y="32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9732540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259e4a3d-8953-45b9-a5b3-c530baca94f0"/>
  <p:tag name="COMMONDATA" val="eyJoZGlkIjoiMmE3ODljNmM3OTdiZmM2NTBiNTU4NGE3OTk1NjExMG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3_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自定义设计方案">
  <a:themeElements>
    <a:clrScheme name="">
      <a:dk1>
        <a:srgbClr val="000000"/>
      </a:dk1>
      <a:lt1>
        <a:srgbClr val="FFFFFF"/>
      </a:lt1>
      <a:dk2>
        <a:srgbClr val="4B5661"/>
      </a:dk2>
      <a:lt2>
        <a:srgbClr val="D5E2F0"/>
      </a:lt2>
      <a:accent1>
        <a:srgbClr val="1B5A9A"/>
      </a:accent1>
      <a:accent2>
        <a:srgbClr val="344D8D"/>
      </a:accent2>
      <a:accent3>
        <a:srgbClr val="4D4080"/>
      </a:accent3>
      <a:accent4>
        <a:srgbClr val="663373"/>
      </a:accent4>
      <a:accent5>
        <a:srgbClr val="7F2666"/>
      </a:accent5>
      <a:accent6>
        <a:srgbClr val="991A5A"/>
      </a:accent6>
      <a:hlink>
        <a:srgbClr val="0026E5"/>
      </a:hlink>
      <a:folHlink>
        <a:srgbClr val="7E1FA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演示文稿1</Template>
  <TotalTime>2</TotalTime>
  <Words>4145</Words>
  <Application>Microsoft Office PowerPoint</Application>
  <PresentationFormat>宽屏</PresentationFormat>
  <Paragraphs>346</Paragraphs>
  <Slides>36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36</vt:i4>
      </vt:variant>
    </vt:vector>
  </HeadingPairs>
  <TitlesOfParts>
    <vt:vector size="44" baseType="lpstr">
      <vt:lpstr>微软雅黑</vt:lpstr>
      <vt:lpstr>Arial</vt:lpstr>
      <vt:lpstr>Calibri</vt:lpstr>
      <vt:lpstr>Impact</vt:lpstr>
      <vt:lpstr>Roboto Light</vt:lpstr>
      <vt:lpstr>Wingdings</vt:lpstr>
      <vt:lpstr>3_自定义设计方案</vt:lpstr>
      <vt:lpstr>5_自定义设计方案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lspcieee</dc:creator>
  <cp:lastModifiedBy>昌港 徐</cp:lastModifiedBy>
  <cp:revision>189</cp:revision>
  <dcterms:created xsi:type="dcterms:W3CDTF">2014-01-13T14:27:00Z</dcterms:created>
  <dcterms:modified xsi:type="dcterms:W3CDTF">2024-11-12T00:46:20Z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E878210423CE4FA895E9EC0BB90DA950_13</vt:lpwstr>
  </property>
  <property fmtid="{D5CDD505-2E9C-101B-9397-08002B2CF9AE}" pid="3" name="KSOProductBuildVer">
    <vt:lpwstr>2052-12.1.0.18608</vt:lpwstr>
  </property>
</Properties>
</file>