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4"/>
  </p:notesMasterIdLst>
  <p:handoutMasterIdLst>
    <p:handoutMasterId r:id="rId35"/>
  </p:handoutMasterIdLst>
  <p:sldIdLst>
    <p:sldId id="466" r:id="rId3"/>
    <p:sldId id="469" r:id="rId4"/>
    <p:sldId id="470" r:id="rId5"/>
    <p:sldId id="471" r:id="rId6"/>
    <p:sldId id="472" r:id="rId7"/>
    <p:sldId id="473" r:id="rId8"/>
    <p:sldId id="474" r:id="rId9"/>
    <p:sldId id="475" r:id="rId10"/>
    <p:sldId id="476" r:id="rId11"/>
    <p:sldId id="477" r:id="rId12"/>
    <p:sldId id="478" r:id="rId13"/>
    <p:sldId id="479" r:id="rId14"/>
    <p:sldId id="480" r:id="rId15"/>
    <p:sldId id="481" r:id="rId16"/>
    <p:sldId id="482" r:id="rId17"/>
    <p:sldId id="483" r:id="rId18"/>
    <p:sldId id="484" r:id="rId19"/>
    <p:sldId id="485" r:id="rId20"/>
    <p:sldId id="486" r:id="rId21"/>
    <p:sldId id="487" r:id="rId22"/>
    <p:sldId id="488" r:id="rId23"/>
    <p:sldId id="489" r:id="rId24"/>
    <p:sldId id="490" r:id="rId25"/>
    <p:sldId id="491" r:id="rId26"/>
    <p:sldId id="492" r:id="rId27"/>
    <p:sldId id="493" r:id="rId28"/>
    <p:sldId id="494" r:id="rId29"/>
    <p:sldId id="495" r:id="rId30"/>
    <p:sldId id="496" r:id="rId31"/>
    <p:sldId id="497" r:id="rId32"/>
    <p:sldId id="468" r:id="rId33"/>
  </p:sldIdLst>
  <p:sldSz cx="12192000" cy="6858000"/>
  <p:notesSz cx="6858000" cy="9144000"/>
  <p:custDataLst>
    <p:tags r:id="rId3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p:restoredTop sz="94619"/>
  </p:normalViewPr>
  <p:slideViewPr>
    <p:cSldViewPr showGuides="1">
      <p:cViewPr varScale="1">
        <p:scale>
          <a:sx n="92" d="100"/>
          <a:sy n="92" d="100"/>
        </p:scale>
        <p:origin x="106" y="278"/>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08065"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191343" y="3274675"/>
            <a:ext cx="7704429"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模块二</a:t>
            </a:r>
            <a:r>
              <a:rPr lang="en-US" altLang="zh-CN" sz="36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学生信息管理数据库设计</a:t>
            </a:r>
          </a:p>
        </p:txBody>
      </p:sp>
      <p:sp>
        <p:nvSpPr>
          <p:cNvPr id="7" name="文本框 6"/>
          <p:cNvSpPr txBox="1"/>
          <p:nvPr/>
        </p:nvSpPr>
        <p:spPr>
          <a:xfrm>
            <a:off x="926078" y="4174470"/>
            <a:ext cx="560197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dirty="0">
                <a:solidFill>
                  <a:srgbClr val="0070C0"/>
                </a:solidFill>
                <a:latin typeface="微软雅黑" panose="020B0503020204020204" charset="-122"/>
                <a:ea typeface="微软雅黑" panose="020B0503020204020204" charset="-122"/>
                <a:cs typeface="微软雅黑" panose="020B0503020204020204" charset="-122"/>
              </a:rPr>
              <a:t>任务一</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数据库设计以及规范化</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895773"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8D167-EE95-97EC-B656-8633B4C4E5BE}"/>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D432C6C5-3587-D063-0352-598281D5033E}"/>
              </a:ext>
            </a:extLst>
          </p:cNvPr>
          <p:cNvSpPr/>
          <p:nvPr/>
        </p:nvSpPr>
        <p:spPr>
          <a:xfrm>
            <a:off x="5087888" y="1196752"/>
            <a:ext cx="6861174" cy="4633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id="{E5627C1D-F168-3EA0-8A81-32DDB16C59CE}"/>
              </a:ext>
            </a:extLst>
          </p:cNvPr>
          <p:cNvSpPr txBox="1">
            <a:spLocks/>
          </p:cNvSpPr>
          <p:nvPr/>
        </p:nvSpPr>
        <p:spPr>
          <a:xfrm>
            <a:off x="782742" y="2026566"/>
            <a:ext cx="3581400" cy="2048217"/>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32000"/>
              </a:lnSpc>
              <a:buClr>
                <a:srgbClr val="00B050"/>
              </a:buClr>
              <a:buFont typeface="Arial" panose="020B0604020202020204" pitchFamily="34" charset="0"/>
              <a:buNone/>
            </a:pPr>
            <a:r>
              <a:rPr lang="zh-CN" altLang="en-US"/>
              <a:t>例：某学校有若干个学院，每个学院只有一个院长。</a:t>
            </a:r>
          </a:p>
          <a:p>
            <a:pPr marL="0" indent="457200">
              <a:lnSpc>
                <a:spcPct val="132000"/>
              </a:lnSpc>
              <a:buClr>
                <a:srgbClr val="00B050"/>
              </a:buClr>
              <a:buFont typeface="Arial" panose="020B0604020202020204" pitchFamily="34" charset="0"/>
              <a:buNone/>
            </a:pPr>
            <a:r>
              <a:rPr lang="zh-CN" altLang="en-US"/>
              <a:t>院长和学院之间是一对一的关系。</a:t>
            </a:r>
            <a:endParaRPr lang="zh-CN" altLang="en-US" dirty="0"/>
          </a:p>
        </p:txBody>
      </p:sp>
      <p:sp>
        <p:nvSpPr>
          <p:cNvPr id="4" name="内容占位符 2">
            <a:extLst>
              <a:ext uri="{FF2B5EF4-FFF2-40B4-BE49-F238E27FC236}">
                <a16:creationId xmlns:a16="http://schemas.microsoft.com/office/drawing/2014/main" id="{2EB8ABBE-CD0B-9BCE-7DCB-FB10B82FA288}"/>
              </a:ext>
            </a:extLst>
          </p:cNvPr>
          <p:cNvSpPr txBox="1">
            <a:spLocks/>
          </p:cNvSpPr>
          <p:nvPr/>
        </p:nvSpPr>
        <p:spPr>
          <a:xfrm>
            <a:off x="765175" y="1449389"/>
            <a:ext cx="3581400" cy="542583"/>
          </a:xfrm>
          <a:prstGeom prst="rect">
            <a:avLst/>
          </a:prstGeom>
        </p:spPr>
        <p:txBody>
          <a:bodyPr>
            <a:normAutofit fontScale="850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92D050"/>
              </a:buClr>
              <a:buSzPct val="100000"/>
              <a:buFont typeface="Wingdings" panose="05000000000000000000" pitchFamily="2" charset="2"/>
              <a:buChar char="n"/>
            </a:pPr>
            <a:r>
              <a:rPr lang="zh-CN" altLang="en-US">
                <a:latin typeface="+mn-ea"/>
              </a:rPr>
              <a:t>一对一</a:t>
            </a:r>
            <a:r>
              <a:rPr lang="en-US" altLang="zh-CN">
                <a:latin typeface="+mn-ea"/>
              </a:rPr>
              <a:t>(1:1)</a:t>
            </a:r>
            <a:r>
              <a:rPr lang="zh-CN" altLang="en-US">
                <a:latin typeface="+mn-ea"/>
              </a:rPr>
              <a:t>联系：</a:t>
            </a:r>
            <a:endParaRPr lang="zh-CN" altLang="en-US" dirty="0">
              <a:latin typeface="+mn-ea"/>
            </a:endParaRPr>
          </a:p>
        </p:txBody>
      </p:sp>
      <p:grpSp>
        <p:nvGrpSpPr>
          <p:cNvPr id="5" name="Group 4">
            <a:extLst>
              <a:ext uri="{FF2B5EF4-FFF2-40B4-BE49-F238E27FC236}">
                <a16:creationId xmlns:a16="http://schemas.microsoft.com/office/drawing/2014/main" id="{BE8B4B40-2405-42E7-01D2-1EB2A516DDE7}"/>
              </a:ext>
            </a:extLst>
          </p:cNvPr>
          <p:cNvGrpSpPr>
            <a:grpSpLocks/>
          </p:cNvGrpSpPr>
          <p:nvPr/>
        </p:nvGrpSpPr>
        <p:grpSpPr bwMode="auto">
          <a:xfrm>
            <a:off x="5392688" y="1356207"/>
            <a:ext cx="5105400" cy="4259350"/>
            <a:chOff x="0" y="0"/>
            <a:chExt cx="4620" cy="2964"/>
          </a:xfrm>
        </p:grpSpPr>
        <p:sp>
          <p:nvSpPr>
            <p:cNvPr id="6" name="Text Box 5">
              <a:extLst>
                <a:ext uri="{FF2B5EF4-FFF2-40B4-BE49-F238E27FC236}">
                  <a16:creationId xmlns:a16="http://schemas.microsoft.com/office/drawing/2014/main" id="{2F30664F-7315-9AD3-7924-8C5A9489761E}"/>
                </a:ext>
              </a:extLst>
            </p:cNvPr>
            <p:cNvSpPr txBox="1">
              <a:spLocks noChangeArrowheads="1"/>
            </p:cNvSpPr>
            <p:nvPr/>
          </p:nvSpPr>
          <p:spPr bwMode="auto">
            <a:xfrm>
              <a:off x="2415" y="93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dirty="0">
                  <a:latin typeface="+mn-ea"/>
                  <a:ea typeface="+mn-ea"/>
                </a:rPr>
                <a:t>1</a:t>
              </a:r>
            </a:p>
          </p:txBody>
        </p:sp>
        <p:sp>
          <p:nvSpPr>
            <p:cNvPr id="7" name="Rectangle 6">
              <a:extLst>
                <a:ext uri="{FF2B5EF4-FFF2-40B4-BE49-F238E27FC236}">
                  <a16:creationId xmlns:a16="http://schemas.microsoft.com/office/drawing/2014/main" id="{95005048-C874-4DBE-35A9-89F8BF1D0BE2}"/>
                </a:ext>
              </a:extLst>
            </p:cNvPr>
            <p:cNvSpPr>
              <a:spLocks noChangeArrowheads="1"/>
            </p:cNvSpPr>
            <p:nvPr/>
          </p:nvSpPr>
          <p:spPr bwMode="auto">
            <a:xfrm>
              <a:off x="1680" y="624"/>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dirty="0">
                  <a:latin typeface="+mn-ea"/>
                  <a:ea typeface="+mn-ea"/>
                </a:rPr>
                <a:t>院长</a:t>
              </a:r>
            </a:p>
          </p:txBody>
        </p:sp>
        <p:sp>
          <p:nvSpPr>
            <p:cNvPr id="8" name="Rectangle 7">
              <a:extLst>
                <a:ext uri="{FF2B5EF4-FFF2-40B4-BE49-F238E27FC236}">
                  <a16:creationId xmlns:a16="http://schemas.microsoft.com/office/drawing/2014/main" id="{FDF5511E-ACD4-84B1-8E62-7EBED5D92103}"/>
                </a:ext>
              </a:extLst>
            </p:cNvPr>
            <p:cNvSpPr>
              <a:spLocks noChangeArrowheads="1"/>
            </p:cNvSpPr>
            <p:nvPr/>
          </p:nvSpPr>
          <p:spPr bwMode="auto">
            <a:xfrm>
              <a:off x="1680" y="2028"/>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spcBef>
                  <a:spcPts val="1800"/>
                </a:spcBef>
              </a:pPr>
              <a:r>
                <a:rPr lang="zh-CN" altLang="en-US" dirty="0">
                  <a:latin typeface="+mn-ea"/>
                  <a:ea typeface="+mn-ea"/>
                </a:rPr>
                <a:t>学院</a:t>
              </a:r>
            </a:p>
          </p:txBody>
        </p:sp>
        <p:sp>
          <p:nvSpPr>
            <p:cNvPr id="9" name="Line 8">
              <a:extLst>
                <a:ext uri="{FF2B5EF4-FFF2-40B4-BE49-F238E27FC236}">
                  <a16:creationId xmlns:a16="http://schemas.microsoft.com/office/drawing/2014/main" id="{F8F99ABD-BFE0-E9BB-585E-21006DE6B802}"/>
                </a:ext>
              </a:extLst>
            </p:cNvPr>
            <p:cNvSpPr>
              <a:spLocks noChangeShapeType="1"/>
            </p:cNvSpPr>
            <p:nvPr/>
          </p:nvSpPr>
          <p:spPr bwMode="auto">
            <a:xfrm>
              <a:off x="2310" y="93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10" name="Line 9">
              <a:extLst>
                <a:ext uri="{FF2B5EF4-FFF2-40B4-BE49-F238E27FC236}">
                  <a16:creationId xmlns:a16="http://schemas.microsoft.com/office/drawing/2014/main" id="{9E4DF1B7-88C2-A479-F794-61252E5C31B9}"/>
                </a:ext>
              </a:extLst>
            </p:cNvPr>
            <p:cNvSpPr>
              <a:spLocks noChangeShapeType="1"/>
            </p:cNvSpPr>
            <p:nvPr/>
          </p:nvSpPr>
          <p:spPr bwMode="auto">
            <a:xfrm>
              <a:off x="2310" y="171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11" name="AutoShape 10">
              <a:extLst>
                <a:ext uri="{FF2B5EF4-FFF2-40B4-BE49-F238E27FC236}">
                  <a16:creationId xmlns:a16="http://schemas.microsoft.com/office/drawing/2014/main" id="{86C59316-D380-3253-C74A-1E75D28654D3}"/>
                </a:ext>
              </a:extLst>
            </p:cNvPr>
            <p:cNvSpPr>
              <a:spLocks noChangeArrowheads="1"/>
            </p:cNvSpPr>
            <p:nvPr/>
          </p:nvSpPr>
          <p:spPr bwMode="auto">
            <a:xfrm>
              <a:off x="1365" y="1248"/>
              <a:ext cx="1890" cy="468"/>
            </a:xfrm>
            <a:prstGeom prst="diamond">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a:latin typeface="+mn-ea"/>
                  <a:ea typeface="+mn-ea"/>
                </a:rPr>
                <a:t>管理</a:t>
              </a:r>
            </a:p>
          </p:txBody>
        </p:sp>
        <p:sp>
          <p:nvSpPr>
            <p:cNvPr id="12" name="Text Box 11">
              <a:extLst>
                <a:ext uri="{FF2B5EF4-FFF2-40B4-BE49-F238E27FC236}">
                  <a16:creationId xmlns:a16="http://schemas.microsoft.com/office/drawing/2014/main" id="{357FD05B-6E0F-8B17-0AE1-A9544F184ADB}"/>
                </a:ext>
              </a:extLst>
            </p:cNvPr>
            <p:cNvSpPr txBox="1">
              <a:spLocks noChangeArrowheads="1"/>
            </p:cNvSpPr>
            <p:nvPr/>
          </p:nvSpPr>
          <p:spPr bwMode="auto">
            <a:xfrm>
              <a:off x="2415" y="171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a:latin typeface="+mn-ea"/>
                  <a:ea typeface="+mn-ea"/>
                </a:rPr>
                <a:t>1</a:t>
              </a:r>
            </a:p>
          </p:txBody>
        </p:sp>
        <p:sp>
          <p:nvSpPr>
            <p:cNvPr id="13" name="Line 12">
              <a:extLst>
                <a:ext uri="{FF2B5EF4-FFF2-40B4-BE49-F238E27FC236}">
                  <a16:creationId xmlns:a16="http://schemas.microsoft.com/office/drawing/2014/main" id="{92EFAB91-3877-160F-2205-E254E4CB415F}"/>
                </a:ext>
              </a:extLst>
            </p:cNvPr>
            <p:cNvSpPr>
              <a:spLocks noChangeShapeType="1"/>
            </p:cNvSpPr>
            <p:nvPr/>
          </p:nvSpPr>
          <p:spPr bwMode="auto">
            <a:xfrm>
              <a:off x="735" y="468"/>
              <a:ext cx="94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14" name="Oval 13">
              <a:extLst>
                <a:ext uri="{FF2B5EF4-FFF2-40B4-BE49-F238E27FC236}">
                  <a16:creationId xmlns:a16="http://schemas.microsoft.com/office/drawing/2014/main" id="{98B5D5F1-52B9-34CB-6D96-62CF6B7D6005}"/>
                </a:ext>
              </a:extLst>
            </p:cNvPr>
            <p:cNvSpPr>
              <a:spLocks noChangeArrowheads="1"/>
            </p:cNvSpPr>
            <p:nvPr/>
          </p:nvSpPr>
          <p:spPr bwMode="auto">
            <a:xfrm>
              <a:off x="115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a:latin typeface="+mn-ea"/>
                  <a:ea typeface="+mn-ea"/>
                </a:rPr>
                <a:t>姓名</a:t>
              </a:r>
            </a:p>
          </p:txBody>
        </p:sp>
        <p:sp>
          <p:nvSpPr>
            <p:cNvPr id="15" name="Oval 14">
              <a:extLst>
                <a:ext uri="{FF2B5EF4-FFF2-40B4-BE49-F238E27FC236}">
                  <a16:creationId xmlns:a16="http://schemas.microsoft.com/office/drawing/2014/main" id="{C3E3DDC7-1BC2-9F69-72AA-654157620619}"/>
                </a:ext>
              </a:extLst>
            </p:cNvPr>
            <p:cNvSpPr>
              <a:spLocks noChangeArrowheads="1"/>
            </p:cNvSpPr>
            <p:nvPr/>
          </p:nvSpPr>
          <p:spPr bwMode="auto">
            <a:xfrm>
              <a:off x="2310"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a:latin typeface="+mn-ea"/>
                  <a:ea typeface="+mn-ea"/>
                </a:rPr>
                <a:t>年龄</a:t>
              </a:r>
            </a:p>
          </p:txBody>
        </p:sp>
        <p:sp>
          <p:nvSpPr>
            <p:cNvPr id="16" name="Oval 15">
              <a:extLst>
                <a:ext uri="{FF2B5EF4-FFF2-40B4-BE49-F238E27FC236}">
                  <a16:creationId xmlns:a16="http://schemas.microsoft.com/office/drawing/2014/main" id="{4D230D88-3636-E876-5F8B-B00B8FCB2305}"/>
                </a:ext>
              </a:extLst>
            </p:cNvPr>
            <p:cNvSpPr>
              <a:spLocks noChangeArrowheads="1"/>
            </p:cNvSpPr>
            <p:nvPr/>
          </p:nvSpPr>
          <p:spPr bwMode="auto">
            <a:xfrm>
              <a:off x="346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a:latin typeface="+mn-ea"/>
                  <a:ea typeface="+mn-ea"/>
                </a:rPr>
                <a:t>学历</a:t>
              </a:r>
            </a:p>
          </p:txBody>
        </p:sp>
        <p:sp>
          <p:nvSpPr>
            <p:cNvPr id="17" name="Oval 16">
              <a:extLst>
                <a:ext uri="{FF2B5EF4-FFF2-40B4-BE49-F238E27FC236}">
                  <a16:creationId xmlns:a16="http://schemas.microsoft.com/office/drawing/2014/main" id="{A5DB9A40-F7EB-FF9E-48E6-FA45F4C9A058}"/>
                </a:ext>
              </a:extLst>
            </p:cNvPr>
            <p:cNvSpPr>
              <a:spLocks noChangeArrowheads="1"/>
            </p:cNvSpPr>
            <p:nvPr/>
          </p:nvSpPr>
          <p:spPr bwMode="auto">
            <a:xfrm>
              <a:off x="0"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dirty="0">
                  <a:latin typeface="+mn-ea"/>
                  <a:ea typeface="+mn-ea"/>
                </a:rPr>
                <a:t>编号</a:t>
              </a:r>
            </a:p>
          </p:txBody>
        </p:sp>
        <p:sp>
          <p:nvSpPr>
            <p:cNvPr id="18" name="Line 17">
              <a:extLst>
                <a:ext uri="{FF2B5EF4-FFF2-40B4-BE49-F238E27FC236}">
                  <a16:creationId xmlns:a16="http://schemas.microsoft.com/office/drawing/2014/main" id="{ADD5BA6C-5DCE-85A9-65BF-A6AB4A579162}"/>
                </a:ext>
              </a:extLst>
            </p:cNvPr>
            <p:cNvSpPr>
              <a:spLocks noChangeShapeType="1"/>
            </p:cNvSpPr>
            <p:nvPr/>
          </p:nvSpPr>
          <p:spPr bwMode="auto">
            <a:xfrm flipH="1" flipV="1">
              <a:off x="1680" y="468"/>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19" name="Line 18">
              <a:extLst>
                <a:ext uri="{FF2B5EF4-FFF2-40B4-BE49-F238E27FC236}">
                  <a16:creationId xmlns:a16="http://schemas.microsoft.com/office/drawing/2014/main" id="{B711F940-CA43-B87F-0EC1-01ABFEA628BD}"/>
                </a:ext>
              </a:extLst>
            </p:cNvPr>
            <p:cNvSpPr>
              <a:spLocks noChangeShapeType="1"/>
            </p:cNvSpPr>
            <p:nvPr/>
          </p:nvSpPr>
          <p:spPr bwMode="auto">
            <a:xfrm flipV="1">
              <a:off x="2415" y="468"/>
              <a:ext cx="31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20" name="Line 19">
              <a:extLst>
                <a:ext uri="{FF2B5EF4-FFF2-40B4-BE49-F238E27FC236}">
                  <a16:creationId xmlns:a16="http://schemas.microsoft.com/office/drawing/2014/main" id="{6A492A46-D153-B826-7EA0-9431C9C1A213}"/>
                </a:ext>
              </a:extLst>
            </p:cNvPr>
            <p:cNvSpPr>
              <a:spLocks noChangeShapeType="1"/>
            </p:cNvSpPr>
            <p:nvPr/>
          </p:nvSpPr>
          <p:spPr bwMode="auto">
            <a:xfrm flipV="1">
              <a:off x="2940" y="468"/>
              <a:ext cx="84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21" name="Oval 20">
              <a:extLst>
                <a:ext uri="{FF2B5EF4-FFF2-40B4-BE49-F238E27FC236}">
                  <a16:creationId xmlns:a16="http://schemas.microsoft.com/office/drawing/2014/main" id="{596AC2CE-658E-AA31-4ADD-D0E56AD6AB71}"/>
                </a:ext>
              </a:extLst>
            </p:cNvPr>
            <p:cNvSpPr>
              <a:spLocks noChangeArrowheads="1"/>
            </p:cNvSpPr>
            <p:nvPr/>
          </p:nvSpPr>
          <p:spPr bwMode="auto">
            <a:xfrm>
              <a:off x="1050"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dirty="0">
                  <a:latin typeface="+mn-ea"/>
                  <a:ea typeface="+mn-ea"/>
                </a:rPr>
                <a:t>学院</a:t>
              </a:r>
              <a:endParaRPr lang="en-US" altLang="zh-CN" dirty="0">
                <a:latin typeface="+mn-ea"/>
                <a:ea typeface="+mn-ea"/>
              </a:endParaRPr>
            </a:p>
            <a:p>
              <a:pPr algn="ctr"/>
              <a:r>
                <a:rPr lang="zh-CN" altLang="en-US" dirty="0">
                  <a:latin typeface="+mn-ea"/>
                  <a:ea typeface="+mn-ea"/>
                </a:rPr>
                <a:t>编号</a:t>
              </a:r>
            </a:p>
          </p:txBody>
        </p:sp>
        <p:sp>
          <p:nvSpPr>
            <p:cNvPr id="22" name="Oval 21">
              <a:extLst>
                <a:ext uri="{FF2B5EF4-FFF2-40B4-BE49-F238E27FC236}">
                  <a16:creationId xmlns:a16="http://schemas.microsoft.com/office/drawing/2014/main" id="{1DB16549-2ABF-DB28-BB8B-2CAD5E90C31E}"/>
                </a:ext>
              </a:extLst>
            </p:cNvPr>
            <p:cNvSpPr>
              <a:spLocks noChangeArrowheads="1"/>
            </p:cNvSpPr>
            <p:nvPr/>
          </p:nvSpPr>
          <p:spPr bwMode="auto">
            <a:xfrm>
              <a:off x="2625"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dirty="0">
                  <a:latin typeface="+mn-ea"/>
                  <a:ea typeface="+mn-ea"/>
                </a:rPr>
                <a:t>学院</a:t>
              </a:r>
              <a:endParaRPr lang="en-US" altLang="zh-CN" dirty="0">
                <a:latin typeface="+mn-ea"/>
                <a:ea typeface="+mn-ea"/>
              </a:endParaRPr>
            </a:p>
            <a:p>
              <a:pPr algn="ctr"/>
              <a:r>
                <a:rPr lang="zh-CN" altLang="en-US" dirty="0">
                  <a:latin typeface="+mn-ea"/>
                  <a:ea typeface="+mn-ea"/>
                </a:rPr>
                <a:t>名称</a:t>
              </a:r>
            </a:p>
          </p:txBody>
        </p:sp>
        <p:sp>
          <p:nvSpPr>
            <p:cNvPr id="23" name="Line 22">
              <a:extLst>
                <a:ext uri="{FF2B5EF4-FFF2-40B4-BE49-F238E27FC236}">
                  <a16:creationId xmlns:a16="http://schemas.microsoft.com/office/drawing/2014/main" id="{B7949B66-C882-A22B-C316-0D36CCCA32C2}"/>
                </a:ext>
              </a:extLst>
            </p:cNvPr>
            <p:cNvSpPr>
              <a:spLocks noChangeShapeType="1"/>
            </p:cNvSpPr>
            <p:nvPr/>
          </p:nvSpPr>
          <p:spPr bwMode="auto">
            <a:xfrm flipV="1">
              <a:off x="1680" y="2340"/>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24" name="Line 23">
              <a:extLst>
                <a:ext uri="{FF2B5EF4-FFF2-40B4-BE49-F238E27FC236}">
                  <a16:creationId xmlns:a16="http://schemas.microsoft.com/office/drawing/2014/main" id="{1DEAC941-D599-C2BF-0079-544790C657C3}"/>
                </a:ext>
              </a:extLst>
            </p:cNvPr>
            <p:cNvSpPr>
              <a:spLocks noChangeShapeType="1"/>
            </p:cNvSpPr>
            <p:nvPr/>
          </p:nvSpPr>
          <p:spPr bwMode="auto">
            <a:xfrm>
              <a:off x="2625" y="2340"/>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sp>
          <p:nvSpPr>
            <p:cNvPr id="25" name="Oval 24">
              <a:extLst>
                <a:ext uri="{FF2B5EF4-FFF2-40B4-BE49-F238E27FC236}">
                  <a16:creationId xmlns:a16="http://schemas.microsoft.com/office/drawing/2014/main" id="{DD9DB220-86B1-A96F-1081-1106EEE3C077}"/>
                </a:ext>
              </a:extLst>
            </p:cNvPr>
            <p:cNvSpPr>
              <a:spLocks noChangeArrowheads="1"/>
            </p:cNvSpPr>
            <p:nvPr/>
          </p:nvSpPr>
          <p:spPr bwMode="auto">
            <a:xfrm>
              <a:off x="3360" y="849"/>
              <a:ext cx="1260"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dirty="0">
                  <a:latin typeface="+mn-ea"/>
                  <a:ea typeface="+mn-ea"/>
                </a:rPr>
                <a:t>任职时间</a:t>
              </a:r>
            </a:p>
          </p:txBody>
        </p:sp>
        <p:sp>
          <p:nvSpPr>
            <p:cNvPr id="26" name="Line 25">
              <a:extLst>
                <a:ext uri="{FF2B5EF4-FFF2-40B4-BE49-F238E27FC236}">
                  <a16:creationId xmlns:a16="http://schemas.microsoft.com/office/drawing/2014/main" id="{B76A43EB-1448-5B90-CAE1-C23976C40AD1}"/>
                </a:ext>
              </a:extLst>
            </p:cNvPr>
            <p:cNvSpPr>
              <a:spLocks noChangeShapeType="1"/>
            </p:cNvSpPr>
            <p:nvPr/>
          </p:nvSpPr>
          <p:spPr bwMode="auto">
            <a:xfrm flipV="1">
              <a:off x="2940" y="1092"/>
              <a:ext cx="42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sz="1400">
                <a:latin typeface="+mn-ea"/>
              </a:endParaRPr>
            </a:p>
          </p:txBody>
        </p:sp>
      </p:grpSp>
      <p:sp>
        <p:nvSpPr>
          <p:cNvPr id="27" name="内容占位符 2">
            <a:extLst>
              <a:ext uri="{FF2B5EF4-FFF2-40B4-BE49-F238E27FC236}">
                <a16:creationId xmlns:a16="http://schemas.microsoft.com/office/drawing/2014/main" id="{DC9EFB1E-A5E0-73D5-E271-AE42119BEA1D}"/>
              </a:ext>
            </a:extLst>
          </p:cNvPr>
          <p:cNvSpPr txBox="1">
            <a:spLocks/>
          </p:cNvSpPr>
          <p:nvPr/>
        </p:nvSpPr>
        <p:spPr>
          <a:xfrm>
            <a:off x="5737464" y="6045379"/>
            <a:ext cx="4415848" cy="471032"/>
          </a:xfrm>
          <a:prstGeom prst="rect">
            <a:avLst/>
          </a:prstGeom>
        </p:spPr>
        <p:txBody>
          <a:bodyPr>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32000"/>
              </a:lnSpc>
              <a:buClr>
                <a:srgbClr val="00B050"/>
              </a:buClr>
              <a:buFont typeface="Arial" panose="020B0604020202020204" pitchFamily="34" charset="0"/>
              <a:buNone/>
            </a:pPr>
            <a:r>
              <a:rPr lang="zh-CN" altLang="en-US" sz="1600" b="1" dirty="0"/>
              <a:t>主任与系之间的一对一的联系</a:t>
            </a:r>
          </a:p>
        </p:txBody>
      </p:sp>
    </p:spTree>
    <p:extLst>
      <p:ext uri="{BB962C8B-B14F-4D97-AF65-F5344CB8AC3E}">
        <p14:creationId xmlns:p14="http://schemas.microsoft.com/office/powerpoint/2010/main" val="122772888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A2F53-6EA4-AC1C-397B-EE4EE9387C9B}"/>
            </a:ext>
          </a:extLst>
        </p:cNvPr>
        <p:cNvGrpSpPr/>
        <p:nvPr/>
      </p:nvGrpSpPr>
      <p:grpSpPr>
        <a:xfrm>
          <a:off x="0" y="0"/>
          <a:ext cx="0" cy="0"/>
          <a:chOff x="0" y="0"/>
          <a:chExt cx="0" cy="0"/>
        </a:xfrm>
      </p:grpSpPr>
      <p:sp>
        <p:nvSpPr>
          <p:cNvPr id="28" name="矩形 27">
            <a:extLst>
              <a:ext uri="{FF2B5EF4-FFF2-40B4-BE49-F238E27FC236}">
                <a16:creationId xmlns:a16="http://schemas.microsoft.com/office/drawing/2014/main" id="{3D605BFE-6BBE-9019-CBBB-38EEEF1C6CB5}"/>
              </a:ext>
            </a:extLst>
          </p:cNvPr>
          <p:cNvSpPr/>
          <p:nvPr/>
        </p:nvSpPr>
        <p:spPr>
          <a:xfrm>
            <a:off x="5214267" y="1112468"/>
            <a:ext cx="6861174" cy="4633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a:extLst>
              <a:ext uri="{FF2B5EF4-FFF2-40B4-BE49-F238E27FC236}">
                <a16:creationId xmlns:a16="http://schemas.microsoft.com/office/drawing/2014/main" id="{D5AC9125-691F-06C1-3C66-745DF03630F9}"/>
              </a:ext>
            </a:extLst>
          </p:cNvPr>
          <p:cNvSpPr txBox="1">
            <a:spLocks/>
          </p:cNvSpPr>
          <p:nvPr/>
        </p:nvSpPr>
        <p:spPr>
          <a:xfrm>
            <a:off x="724726" y="2057364"/>
            <a:ext cx="4090306" cy="2241428"/>
          </a:xfrm>
          <a:prstGeom prst="rect">
            <a:avLst/>
          </a:prstGeom>
        </p:spPr>
        <p:txBody>
          <a:bodyPr>
            <a:normAutofit fontScale="62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32000"/>
              </a:lnSpc>
              <a:buClr>
                <a:srgbClr val="00B050"/>
              </a:buClr>
              <a:buFont typeface="Arial" panose="020B0604020202020204" pitchFamily="34" charset="0"/>
              <a:buNone/>
            </a:pPr>
            <a:r>
              <a:rPr lang="zh-CN" altLang="en-US"/>
              <a:t>例： 在某仓库管理系统中，有两个实体集：仓库和商品。仓库用来存放商品，且规定一类商品只能存放在一个仓库中，一个仓库可以存放多件商品。</a:t>
            </a:r>
            <a:endParaRPr lang="zh-CN" altLang="en-US" dirty="0"/>
          </a:p>
        </p:txBody>
      </p:sp>
      <p:sp>
        <p:nvSpPr>
          <p:cNvPr id="3" name="内容占位符 2">
            <a:extLst>
              <a:ext uri="{FF2B5EF4-FFF2-40B4-BE49-F238E27FC236}">
                <a16:creationId xmlns:a16="http://schemas.microsoft.com/office/drawing/2014/main" id="{0345EC9B-99D4-C4EA-0E35-076551505058}"/>
              </a:ext>
            </a:extLst>
          </p:cNvPr>
          <p:cNvSpPr txBox="1">
            <a:spLocks/>
          </p:cNvSpPr>
          <p:nvPr/>
        </p:nvSpPr>
        <p:spPr>
          <a:xfrm>
            <a:off x="765175" y="1449389"/>
            <a:ext cx="3581400" cy="542583"/>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92D050"/>
              </a:buClr>
              <a:buSzPct val="100000"/>
              <a:buFont typeface="Wingdings" panose="05000000000000000000" pitchFamily="2" charset="2"/>
              <a:buChar char="n"/>
            </a:pPr>
            <a:r>
              <a:rPr lang="zh-CN" altLang="en-US">
                <a:latin typeface="+mn-ea"/>
              </a:rPr>
              <a:t>一对多（</a:t>
            </a:r>
            <a:r>
              <a:rPr lang="en-US" altLang="zh-CN">
                <a:latin typeface="+mn-ea"/>
              </a:rPr>
              <a:t>1</a:t>
            </a:r>
            <a:r>
              <a:rPr lang="zh-CN" altLang="en-US">
                <a:latin typeface="+mn-ea"/>
              </a:rPr>
              <a:t>：</a:t>
            </a:r>
            <a:r>
              <a:rPr lang="en-US" altLang="zh-CN">
                <a:latin typeface="+mn-ea"/>
              </a:rPr>
              <a:t>m</a:t>
            </a:r>
            <a:r>
              <a:rPr lang="zh-CN" altLang="en-US">
                <a:latin typeface="+mn-ea"/>
              </a:rPr>
              <a:t>）的联系</a:t>
            </a:r>
            <a:endParaRPr lang="zh-CN" altLang="en-US" dirty="0">
              <a:latin typeface="+mn-ea"/>
            </a:endParaRPr>
          </a:p>
        </p:txBody>
      </p:sp>
      <p:sp>
        <p:nvSpPr>
          <p:cNvPr id="4" name="内容占位符 2">
            <a:extLst>
              <a:ext uri="{FF2B5EF4-FFF2-40B4-BE49-F238E27FC236}">
                <a16:creationId xmlns:a16="http://schemas.microsoft.com/office/drawing/2014/main" id="{7DCD18CF-8BC6-ED1E-2229-976EE1C75978}"/>
              </a:ext>
            </a:extLst>
          </p:cNvPr>
          <p:cNvSpPr txBox="1">
            <a:spLocks/>
          </p:cNvSpPr>
          <p:nvPr/>
        </p:nvSpPr>
        <p:spPr>
          <a:xfrm>
            <a:off x="6240016" y="5820600"/>
            <a:ext cx="4415848" cy="471032"/>
          </a:xfrm>
          <a:prstGeom prst="rect">
            <a:avLst/>
          </a:prstGeom>
        </p:spPr>
        <p:txBody>
          <a:bodyPr>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32000"/>
              </a:lnSpc>
              <a:buClr>
                <a:srgbClr val="00B050"/>
              </a:buClr>
              <a:buFont typeface="Arial" panose="020B0604020202020204" pitchFamily="34" charset="0"/>
              <a:buNone/>
            </a:pPr>
            <a:r>
              <a:rPr lang="zh-CN" altLang="en-US" sz="1600" b="1" dirty="0"/>
              <a:t>仓库和商品之间一对多的联系</a:t>
            </a:r>
          </a:p>
        </p:txBody>
      </p:sp>
      <p:sp>
        <p:nvSpPr>
          <p:cNvPr id="5" name="内容占位符 2">
            <a:extLst>
              <a:ext uri="{FF2B5EF4-FFF2-40B4-BE49-F238E27FC236}">
                <a16:creationId xmlns:a16="http://schemas.microsoft.com/office/drawing/2014/main" id="{0BBF446B-5214-CCFD-93B5-FC633FE5A31E}"/>
              </a:ext>
            </a:extLst>
          </p:cNvPr>
          <p:cNvSpPr txBox="1">
            <a:spLocks/>
          </p:cNvSpPr>
          <p:nvPr/>
        </p:nvSpPr>
        <p:spPr>
          <a:xfrm>
            <a:off x="774700" y="4249748"/>
            <a:ext cx="3969367" cy="1814459"/>
          </a:xfrm>
          <a:prstGeom prst="horizontalScroll">
            <a:avLst/>
          </a:prstGeom>
        </p:spPr>
        <p:style>
          <a:lnRef idx="2">
            <a:schemeClr val="accent3"/>
          </a:lnRef>
          <a:fillRef idx="1">
            <a:schemeClr val="lt1"/>
          </a:fillRef>
          <a:effectRef idx="0">
            <a:schemeClr val="accent3"/>
          </a:effectRef>
          <a:fontRef idx="minor">
            <a:schemeClr val="dk1"/>
          </a:fontRef>
        </p:style>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nSpc>
                <a:spcPct val="132000"/>
              </a:lnSpc>
              <a:buClr>
                <a:srgbClr val="00B050"/>
              </a:buClr>
              <a:buFont typeface="Arial" panose="020B0604020202020204" pitchFamily="34" charset="0"/>
              <a:buNone/>
            </a:pPr>
            <a:r>
              <a:rPr lang="zh-CN" altLang="en-US"/>
              <a:t>仓库和商品是一对多（</a:t>
            </a:r>
            <a:r>
              <a:rPr lang="en-US" altLang="zh-CN"/>
              <a:t>1</a:t>
            </a:r>
            <a:r>
              <a:rPr lang="zh-CN" altLang="en-US"/>
              <a:t>：</a:t>
            </a:r>
            <a:r>
              <a:rPr lang="en-US" altLang="zh-CN"/>
              <a:t>m</a:t>
            </a:r>
            <a:r>
              <a:rPr lang="zh-CN" altLang="en-US"/>
              <a:t>）的联系，在存放联系中要反映出存放商品的数量。 </a:t>
            </a:r>
            <a:endParaRPr lang="zh-CN" altLang="en-US" dirty="0"/>
          </a:p>
        </p:txBody>
      </p:sp>
      <p:grpSp>
        <p:nvGrpSpPr>
          <p:cNvPr id="6" name="Group 3">
            <a:extLst>
              <a:ext uri="{FF2B5EF4-FFF2-40B4-BE49-F238E27FC236}">
                <a16:creationId xmlns:a16="http://schemas.microsoft.com/office/drawing/2014/main" id="{D71200A6-29F3-977A-79AE-7AC0D8753BFB}"/>
              </a:ext>
            </a:extLst>
          </p:cNvPr>
          <p:cNvGrpSpPr>
            <a:grpSpLocks/>
          </p:cNvGrpSpPr>
          <p:nvPr/>
        </p:nvGrpSpPr>
        <p:grpSpPr bwMode="auto">
          <a:xfrm>
            <a:off x="6465153" y="1556792"/>
            <a:ext cx="4608512" cy="3492500"/>
            <a:chOff x="0" y="0"/>
            <a:chExt cx="3885" cy="2964"/>
          </a:xfrm>
        </p:grpSpPr>
        <p:sp>
          <p:nvSpPr>
            <p:cNvPr id="7" name="Text Box 4">
              <a:extLst>
                <a:ext uri="{FF2B5EF4-FFF2-40B4-BE49-F238E27FC236}">
                  <a16:creationId xmlns:a16="http://schemas.microsoft.com/office/drawing/2014/main" id="{F86B6F38-3500-B95B-050E-25A683EFC9EA}"/>
                </a:ext>
              </a:extLst>
            </p:cNvPr>
            <p:cNvSpPr txBox="1">
              <a:spLocks noChangeArrowheads="1"/>
            </p:cNvSpPr>
            <p:nvPr/>
          </p:nvSpPr>
          <p:spPr bwMode="auto">
            <a:xfrm>
              <a:off x="1680" y="93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sz="1800" b="0">
                  <a:ea typeface="宋体" panose="02010600030101010101" pitchFamily="2" charset="-122"/>
                </a:rPr>
                <a:t>1</a:t>
              </a:r>
            </a:p>
          </p:txBody>
        </p:sp>
        <p:sp>
          <p:nvSpPr>
            <p:cNvPr id="8" name="Rectangle 5">
              <a:extLst>
                <a:ext uri="{FF2B5EF4-FFF2-40B4-BE49-F238E27FC236}">
                  <a16:creationId xmlns:a16="http://schemas.microsoft.com/office/drawing/2014/main" id="{19F706DE-E0FE-D22C-A2FA-3BA89D391567}"/>
                </a:ext>
              </a:extLst>
            </p:cNvPr>
            <p:cNvSpPr>
              <a:spLocks noChangeArrowheads="1"/>
            </p:cNvSpPr>
            <p:nvPr/>
          </p:nvSpPr>
          <p:spPr bwMode="auto">
            <a:xfrm>
              <a:off x="945" y="624"/>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仓库</a:t>
              </a:r>
            </a:p>
          </p:txBody>
        </p:sp>
        <p:sp>
          <p:nvSpPr>
            <p:cNvPr id="9" name="Rectangle 6">
              <a:extLst>
                <a:ext uri="{FF2B5EF4-FFF2-40B4-BE49-F238E27FC236}">
                  <a16:creationId xmlns:a16="http://schemas.microsoft.com/office/drawing/2014/main" id="{9F3DC729-E89F-6722-5B31-47CECDB6F265}"/>
                </a:ext>
              </a:extLst>
            </p:cNvPr>
            <p:cNvSpPr>
              <a:spLocks noChangeArrowheads="1"/>
            </p:cNvSpPr>
            <p:nvPr/>
          </p:nvSpPr>
          <p:spPr bwMode="auto">
            <a:xfrm>
              <a:off x="945" y="2028"/>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商品</a:t>
              </a:r>
            </a:p>
          </p:txBody>
        </p:sp>
        <p:sp>
          <p:nvSpPr>
            <p:cNvPr id="10" name="Line 7">
              <a:extLst>
                <a:ext uri="{FF2B5EF4-FFF2-40B4-BE49-F238E27FC236}">
                  <a16:creationId xmlns:a16="http://schemas.microsoft.com/office/drawing/2014/main" id="{397EBDA6-37EA-D8FB-10EC-5EBD15A5D809}"/>
                </a:ext>
              </a:extLst>
            </p:cNvPr>
            <p:cNvSpPr>
              <a:spLocks noChangeShapeType="1"/>
            </p:cNvSpPr>
            <p:nvPr/>
          </p:nvSpPr>
          <p:spPr bwMode="auto">
            <a:xfrm>
              <a:off x="1575" y="93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11" name="Line 8">
              <a:extLst>
                <a:ext uri="{FF2B5EF4-FFF2-40B4-BE49-F238E27FC236}">
                  <a16:creationId xmlns:a16="http://schemas.microsoft.com/office/drawing/2014/main" id="{66E4D571-9514-FB00-44F8-71722A798A42}"/>
                </a:ext>
              </a:extLst>
            </p:cNvPr>
            <p:cNvSpPr>
              <a:spLocks noChangeShapeType="1"/>
            </p:cNvSpPr>
            <p:nvPr/>
          </p:nvSpPr>
          <p:spPr bwMode="auto">
            <a:xfrm>
              <a:off x="1575" y="171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12" name="AutoShape 9">
              <a:extLst>
                <a:ext uri="{FF2B5EF4-FFF2-40B4-BE49-F238E27FC236}">
                  <a16:creationId xmlns:a16="http://schemas.microsoft.com/office/drawing/2014/main" id="{DA7D4AFE-5082-D2E1-8E32-999E5325D08F}"/>
                </a:ext>
              </a:extLst>
            </p:cNvPr>
            <p:cNvSpPr>
              <a:spLocks noChangeArrowheads="1"/>
            </p:cNvSpPr>
            <p:nvPr/>
          </p:nvSpPr>
          <p:spPr bwMode="auto">
            <a:xfrm>
              <a:off x="630" y="1248"/>
              <a:ext cx="1890" cy="468"/>
            </a:xfrm>
            <a:prstGeom prst="diamond">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存放</a:t>
              </a:r>
            </a:p>
          </p:txBody>
        </p:sp>
        <p:sp>
          <p:nvSpPr>
            <p:cNvPr id="13" name="Text Box 10">
              <a:extLst>
                <a:ext uri="{FF2B5EF4-FFF2-40B4-BE49-F238E27FC236}">
                  <a16:creationId xmlns:a16="http://schemas.microsoft.com/office/drawing/2014/main" id="{A2ABA4DF-1594-BE5F-8E0E-5CF1A3781C3B}"/>
                </a:ext>
              </a:extLst>
            </p:cNvPr>
            <p:cNvSpPr txBox="1">
              <a:spLocks noChangeArrowheads="1"/>
            </p:cNvSpPr>
            <p:nvPr/>
          </p:nvSpPr>
          <p:spPr bwMode="auto">
            <a:xfrm>
              <a:off x="1680" y="171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sz="2000" b="0" dirty="0">
                  <a:ea typeface="宋体" panose="02010600030101010101" pitchFamily="2" charset="-122"/>
                </a:rPr>
                <a:t>n</a:t>
              </a:r>
            </a:p>
          </p:txBody>
        </p:sp>
        <p:sp>
          <p:nvSpPr>
            <p:cNvPr id="14" name="Line 11">
              <a:extLst>
                <a:ext uri="{FF2B5EF4-FFF2-40B4-BE49-F238E27FC236}">
                  <a16:creationId xmlns:a16="http://schemas.microsoft.com/office/drawing/2014/main" id="{4BD3BBD6-A2D8-57E8-9EF5-A259089EEF8E}"/>
                </a:ext>
              </a:extLst>
            </p:cNvPr>
            <p:cNvSpPr>
              <a:spLocks noChangeShapeType="1"/>
            </p:cNvSpPr>
            <p:nvPr/>
          </p:nvSpPr>
          <p:spPr bwMode="auto">
            <a:xfrm>
              <a:off x="630" y="468"/>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15" name="Oval 12">
              <a:extLst>
                <a:ext uri="{FF2B5EF4-FFF2-40B4-BE49-F238E27FC236}">
                  <a16:creationId xmlns:a16="http://schemas.microsoft.com/office/drawing/2014/main" id="{52A2C455-EB29-6B65-F412-47C380DC42C8}"/>
                </a:ext>
              </a:extLst>
            </p:cNvPr>
            <p:cNvSpPr>
              <a:spLocks noChangeArrowheads="1"/>
            </p:cNvSpPr>
            <p:nvPr/>
          </p:nvSpPr>
          <p:spPr bwMode="auto">
            <a:xfrm>
              <a:off x="115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地点</a:t>
              </a:r>
            </a:p>
          </p:txBody>
        </p:sp>
        <p:sp>
          <p:nvSpPr>
            <p:cNvPr id="16" name="Oval 13">
              <a:extLst>
                <a:ext uri="{FF2B5EF4-FFF2-40B4-BE49-F238E27FC236}">
                  <a16:creationId xmlns:a16="http://schemas.microsoft.com/office/drawing/2014/main" id="{D90BD792-666A-52BD-6657-1571E67927A5}"/>
                </a:ext>
              </a:extLst>
            </p:cNvPr>
            <p:cNvSpPr>
              <a:spLocks noChangeArrowheads="1"/>
            </p:cNvSpPr>
            <p:nvPr/>
          </p:nvSpPr>
          <p:spPr bwMode="auto">
            <a:xfrm>
              <a:off x="220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面积</a:t>
              </a:r>
            </a:p>
          </p:txBody>
        </p:sp>
        <p:sp>
          <p:nvSpPr>
            <p:cNvPr id="17" name="Oval 14">
              <a:extLst>
                <a:ext uri="{FF2B5EF4-FFF2-40B4-BE49-F238E27FC236}">
                  <a16:creationId xmlns:a16="http://schemas.microsoft.com/office/drawing/2014/main" id="{FD4D225A-43C8-67AB-5CE1-AC617A87B571}"/>
                </a:ext>
              </a:extLst>
            </p:cNvPr>
            <p:cNvSpPr>
              <a:spLocks noChangeArrowheads="1"/>
            </p:cNvSpPr>
            <p:nvPr/>
          </p:nvSpPr>
          <p:spPr bwMode="auto">
            <a:xfrm>
              <a:off x="0"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仓库号</a:t>
              </a:r>
            </a:p>
          </p:txBody>
        </p:sp>
        <p:sp>
          <p:nvSpPr>
            <p:cNvPr id="18" name="Line 15">
              <a:extLst>
                <a:ext uri="{FF2B5EF4-FFF2-40B4-BE49-F238E27FC236}">
                  <a16:creationId xmlns:a16="http://schemas.microsoft.com/office/drawing/2014/main" id="{2C350B93-B738-5228-CCE7-909E18C30448}"/>
                </a:ext>
              </a:extLst>
            </p:cNvPr>
            <p:cNvSpPr>
              <a:spLocks noChangeShapeType="1"/>
            </p:cNvSpPr>
            <p:nvPr/>
          </p:nvSpPr>
          <p:spPr bwMode="auto">
            <a:xfrm flipV="1">
              <a:off x="1575" y="468"/>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19" name="Line 16">
              <a:extLst>
                <a:ext uri="{FF2B5EF4-FFF2-40B4-BE49-F238E27FC236}">
                  <a16:creationId xmlns:a16="http://schemas.microsoft.com/office/drawing/2014/main" id="{58E58118-6436-57B9-0D92-D9A53E1EBD50}"/>
                </a:ext>
              </a:extLst>
            </p:cNvPr>
            <p:cNvSpPr>
              <a:spLocks noChangeShapeType="1"/>
            </p:cNvSpPr>
            <p:nvPr/>
          </p:nvSpPr>
          <p:spPr bwMode="auto">
            <a:xfrm flipV="1">
              <a:off x="1995" y="468"/>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20" name="Oval 17">
              <a:extLst>
                <a:ext uri="{FF2B5EF4-FFF2-40B4-BE49-F238E27FC236}">
                  <a16:creationId xmlns:a16="http://schemas.microsoft.com/office/drawing/2014/main" id="{ABA169AD-53A8-D0E0-C070-12044AB128A4}"/>
                </a:ext>
              </a:extLst>
            </p:cNvPr>
            <p:cNvSpPr>
              <a:spLocks noChangeArrowheads="1"/>
            </p:cNvSpPr>
            <p:nvPr/>
          </p:nvSpPr>
          <p:spPr bwMode="auto">
            <a:xfrm>
              <a:off x="0"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商品号</a:t>
              </a:r>
            </a:p>
          </p:txBody>
        </p:sp>
        <p:sp>
          <p:nvSpPr>
            <p:cNvPr id="21" name="Oval 18">
              <a:extLst>
                <a:ext uri="{FF2B5EF4-FFF2-40B4-BE49-F238E27FC236}">
                  <a16:creationId xmlns:a16="http://schemas.microsoft.com/office/drawing/2014/main" id="{907B1E6A-940A-5109-4ABA-0BA005742CCD}"/>
                </a:ext>
              </a:extLst>
            </p:cNvPr>
            <p:cNvSpPr>
              <a:spLocks noChangeArrowheads="1"/>
            </p:cNvSpPr>
            <p:nvPr/>
          </p:nvSpPr>
          <p:spPr bwMode="auto">
            <a:xfrm>
              <a:off x="2205"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价格</a:t>
              </a:r>
            </a:p>
          </p:txBody>
        </p:sp>
        <p:sp>
          <p:nvSpPr>
            <p:cNvPr id="22" name="Line 19">
              <a:extLst>
                <a:ext uri="{FF2B5EF4-FFF2-40B4-BE49-F238E27FC236}">
                  <a16:creationId xmlns:a16="http://schemas.microsoft.com/office/drawing/2014/main" id="{8D129EBD-3847-033E-12BF-EADD178DAAB8}"/>
                </a:ext>
              </a:extLst>
            </p:cNvPr>
            <p:cNvSpPr>
              <a:spLocks noChangeShapeType="1"/>
            </p:cNvSpPr>
            <p:nvPr/>
          </p:nvSpPr>
          <p:spPr bwMode="auto">
            <a:xfrm flipV="1">
              <a:off x="735" y="2340"/>
              <a:ext cx="52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23" name="Line 20">
              <a:extLst>
                <a:ext uri="{FF2B5EF4-FFF2-40B4-BE49-F238E27FC236}">
                  <a16:creationId xmlns:a16="http://schemas.microsoft.com/office/drawing/2014/main" id="{0065BE54-7F2E-50A3-6BF9-67C332E120E5}"/>
                </a:ext>
              </a:extLst>
            </p:cNvPr>
            <p:cNvSpPr>
              <a:spLocks noChangeShapeType="1"/>
            </p:cNvSpPr>
            <p:nvPr/>
          </p:nvSpPr>
          <p:spPr bwMode="auto">
            <a:xfrm>
              <a:off x="1890" y="2340"/>
              <a:ext cx="52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24" name="Oval 21">
              <a:extLst>
                <a:ext uri="{FF2B5EF4-FFF2-40B4-BE49-F238E27FC236}">
                  <a16:creationId xmlns:a16="http://schemas.microsoft.com/office/drawing/2014/main" id="{7F572BA9-781B-9916-8B84-FB34F5B8176B}"/>
                </a:ext>
              </a:extLst>
            </p:cNvPr>
            <p:cNvSpPr>
              <a:spLocks noChangeArrowheads="1"/>
            </p:cNvSpPr>
            <p:nvPr/>
          </p:nvSpPr>
          <p:spPr bwMode="auto">
            <a:xfrm>
              <a:off x="2625" y="780"/>
              <a:ext cx="1260"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数量</a:t>
              </a:r>
            </a:p>
          </p:txBody>
        </p:sp>
        <p:sp>
          <p:nvSpPr>
            <p:cNvPr id="25" name="Line 22">
              <a:extLst>
                <a:ext uri="{FF2B5EF4-FFF2-40B4-BE49-F238E27FC236}">
                  <a16:creationId xmlns:a16="http://schemas.microsoft.com/office/drawing/2014/main" id="{651B4FD9-B2D9-97ED-8817-C79D0CFA58FF}"/>
                </a:ext>
              </a:extLst>
            </p:cNvPr>
            <p:cNvSpPr>
              <a:spLocks noChangeShapeType="1"/>
            </p:cNvSpPr>
            <p:nvPr/>
          </p:nvSpPr>
          <p:spPr bwMode="auto">
            <a:xfrm flipV="1">
              <a:off x="2205" y="1092"/>
              <a:ext cx="42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sp>
          <p:nvSpPr>
            <p:cNvPr id="26" name="Oval 23">
              <a:extLst>
                <a:ext uri="{FF2B5EF4-FFF2-40B4-BE49-F238E27FC236}">
                  <a16:creationId xmlns:a16="http://schemas.microsoft.com/office/drawing/2014/main" id="{2210B39D-E8EF-3B38-1FA4-D3D2A610D866}"/>
                </a:ext>
              </a:extLst>
            </p:cNvPr>
            <p:cNvSpPr>
              <a:spLocks noChangeArrowheads="1"/>
            </p:cNvSpPr>
            <p:nvPr/>
          </p:nvSpPr>
          <p:spPr bwMode="auto">
            <a:xfrm>
              <a:off x="1155"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ea typeface="宋体" panose="02010600030101010101" pitchFamily="2" charset="-122"/>
                </a:rPr>
                <a:t>商品名</a:t>
              </a:r>
            </a:p>
          </p:txBody>
        </p:sp>
        <p:sp>
          <p:nvSpPr>
            <p:cNvPr id="27" name="Line 24">
              <a:extLst>
                <a:ext uri="{FF2B5EF4-FFF2-40B4-BE49-F238E27FC236}">
                  <a16:creationId xmlns:a16="http://schemas.microsoft.com/office/drawing/2014/main" id="{F5C1CEFA-2F48-6013-5289-E45E13719A30}"/>
                </a:ext>
              </a:extLst>
            </p:cNvPr>
            <p:cNvSpPr>
              <a:spLocks noChangeShapeType="1"/>
            </p:cNvSpPr>
            <p:nvPr/>
          </p:nvSpPr>
          <p:spPr bwMode="auto">
            <a:xfrm flipV="1">
              <a:off x="1575" y="2340"/>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p>
          </p:txBody>
        </p:sp>
      </p:grpSp>
    </p:spTree>
    <p:extLst>
      <p:ext uri="{BB962C8B-B14F-4D97-AF65-F5344CB8AC3E}">
        <p14:creationId xmlns:p14="http://schemas.microsoft.com/office/powerpoint/2010/main" val="147652932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2DF86-04DC-F351-2F63-052EABAC4164}"/>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F005240B-2374-4FF2-F87C-C420DF7EADD3}"/>
              </a:ext>
            </a:extLst>
          </p:cNvPr>
          <p:cNvSpPr/>
          <p:nvPr/>
        </p:nvSpPr>
        <p:spPr>
          <a:xfrm>
            <a:off x="5337175" y="1449389"/>
            <a:ext cx="6861174" cy="4633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id="{B00DA0E9-589C-34B5-694F-8C4509BB10EB}"/>
              </a:ext>
            </a:extLst>
          </p:cNvPr>
          <p:cNvSpPr txBox="1">
            <a:spLocks/>
          </p:cNvSpPr>
          <p:nvPr/>
        </p:nvSpPr>
        <p:spPr>
          <a:xfrm>
            <a:off x="724726" y="2057364"/>
            <a:ext cx="4090306" cy="1432833"/>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32000"/>
              </a:lnSpc>
              <a:buClr>
                <a:srgbClr val="00B050"/>
              </a:buClr>
              <a:buFont typeface="Arial" panose="020B0604020202020204" pitchFamily="34" charset="0"/>
              <a:buNone/>
            </a:pPr>
            <a:r>
              <a:rPr lang="zh-CN" altLang="en-US"/>
              <a:t>假设在某教务管理系统中，一个教师可以上多门课，一门课也可以由多个老师来讲授。</a:t>
            </a:r>
            <a:endParaRPr lang="zh-CN" altLang="en-US" dirty="0"/>
          </a:p>
        </p:txBody>
      </p:sp>
      <p:sp>
        <p:nvSpPr>
          <p:cNvPr id="4" name="内容占位符 2">
            <a:extLst>
              <a:ext uri="{FF2B5EF4-FFF2-40B4-BE49-F238E27FC236}">
                <a16:creationId xmlns:a16="http://schemas.microsoft.com/office/drawing/2014/main" id="{1639A7E9-C00B-4805-3E93-76CB5DE2415F}"/>
              </a:ext>
            </a:extLst>
          </p:cNvPr>
          <p:cNvSpPr txBox="1">
            <a:spLocks/>
          </p:cNvSpPr>
          <p:nvPr/>
        </p:nvSpPr>
        <p:spPr>
          <a:xfrm>
            <a:off x="765175" y="1449389"/>
            <a:ext cx="3581400" cy="542583"/>
          </a:xfrm>
          <a:prstGeom prst="rect">
            <a:avLst/>
          </a:prstGeom>
        </p:spPr>
        <p:txBody>
          <a:bodyPr>
            <a:normAutofit fontScale="77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92D050"/>
              </a:buClr>
              <a:buSzPct val="100000"/>
              <a:buFont typeface="Wingdings" panose="05000000000000000000" pitchFamily="2" charset="2"/>
              <a:buChar char="n"/>
            </a:pPr>
            <a:r>
              <a:rPr lang="zh-CN" altLang="en-US">
                <a:latin typeface="+mn-ea"/>
              </a:rPr>
              <a:t>多对多（</a:t>
            </a:r>
            <a:r>
              <a:rPr lang="en-US" altLang="zh-CN">
                <a:latin typeface="+mn-ea"/>
              </a:rPr>
              <a:t>m:n)</a:t>
            </a:r>
            <a:r>
              <a:rPr lang="zh-CN" altLang="en-US">
                <a:latin typeface="+mn-ea"/>
              </a:rPr>
              <a:t>联系：</a:t>
            </a:r>
            <a:endParaRPr lang="zh-CN" altLang="en-US" dirty="0">
              <a:latin typeface="+mn-ea"/>
            </a:endParaRPr>
          </a:p>
        </p:txBody>
      </p:sp>
      <p:sp>
        <p:nvSpPr>
          <p:cNvPr id="5" name="内容占位符 2">
            <a:extLst>
              <a:ext uri="{FF2B5EF4-FFF2-40B4-BE49-F238E27FC236}">
                <a16:creationId xmlns:a16="http://schemas.microsoft.com/office/drawing/2014/main" id="{DBFD0E6E-67F2-4AF0-F187-AD83232EBF81}"/>
              </a:ext>
            </a:extLst>
          </p:cNvPr>
          <p:cNvSpPr txBox="1">
            <a:spLocks/>
          </p:cNvSpPr>
          <p:nvPr/>
        </p:nvSpPr>
        <p:spPr>
          <a:xfrm>
            <a:off x="6607877" y="5323522"/>
            <a:ext cx="4415848" cy="471032"/>
          </a:xfrm>
          <a:prstGeom prst="rect">
            <a:avLst/>
          </a:prstGeom>
        </p:spPr>
        <p:txBody>
          <a:bodyPr>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32000"/>
              </a:lnSpc>
              <a:buClr>
                <a:srgbClr val="00B050"/>
              </a:buClr>
              <a:buFont typeface="Arial" panose="020B0604020202020204" pitchFamily="34" charset="0"/>
              <a:buNone/>
            </a:pPr>
            <a:r>
              <a:rPr lang="zh-CN" altLang="en-US" sz="1600" b="1"/>
              <a:t>教师和课程之间的多对多联系</a:t>
            </a:r>
            <a:endParaRPr lang="zh-CN" altLang="en-US" sz="1600" b="1" dirty="0"/>
          </a:p>
        </p:txBody>
      </p:sp>
      <p:sp>
        <p:nvSpPr>
          <p:cNvPr id="6" name="内容占位符 2">
            <a:extLst>
              <a:ext uri="{FF2B5EF4-FFF2-40B4-BE49-F238E27FC236}">
                <a16:creationId xmlns:a16="http://schemas.microsoft.com/office/drawing/2014/main" id="{C723BBBB-E62D-F8EF-EB42-644AE083D6F0}"/>
              </a:ext>
            </a:extLst>
          </p:cNvPr>
          <p:cNvSpPr txBox="1">
            <a:spLocks/>
          </p:cNvSpPr>
          <p:nvPr/>
        </p:nvSpPr>
        <p:spPr>
          <a:xfrm>
            <a:off x="765175" y="3638522"/>
            <a:ext cx="3969367" cy="2177213"/>
          </a:xfrm>
          <a:prstGeom prst="horizontalScroll">
            <a:avLst/>
          </a:prstGeom>
        </p:spPr>
        <p:style>
          <a:lnRef idx="2">
            <a:schemeClr val="accent3"/>
          </a:lnRef>
          <a:fillRef idx="1">
            <a:schemeClr val="lt1"/>
          </a:fillRef>
          <a:effectRef idx="0">
            <a:schemeClr val="accent3"/>
          </a:effectRef>
          <a:fontRef idx="minor">
            <a:schemeClr val="dk1"/>
          </a:fontRef>
        </p:style>
        <p:txBody>
          <a:bodyPr anchor="ct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nSpc>
                <a:spcPct val="132000"/>
              </a:lnSpc>
              <a:buClr>
                <a:srgbClr val="00B050"/>
              </a:buClr>
              <a:buFont typeface="Arial" panose="020B0604020202020204" pitchFamily="34" charset="0"/>
              <a:buNone/>
            </a:pPr>
            <a:r>
              <a:rPr lang="zh-CN" altLang="en-US"/>
              <a:t>教师和课程之间是多对多（</a:t>
            </a:r>
            <a:r>
              <a:rPr lang="en-US" altLang="zh-CN"/>
              <a:t>m:n)</a:t>
            </a:r>
            <a:r>
              <a:rPr lang="zh-CN" altLang="en-US"/>
              <a:t>联系，在“讲授”联系中应能反映出教师的授课质量。 </a:t>
            </a:r>
            <a:endParaRPr lang="zh-CN" altLang="en-US" dirty="0"/>
          </a:p>
        </p:txBody>
      </p:sp>
      <p:grpSp>
        <p:nvGrpSpPr>
          <p:cNvPr id="7" name="Group 3">
            <a:extLst>
              <a:ext uri="{FF2B5EF4-FFF2-40B4-BE49-F238E27FC236}">
                <a16:creationId xmlns:a16="http://schemas.microsoft.com/office/drawing/2014/main" id="{078038CA-35B6-6B08-90DD-294FD13613B5}"/>
              </a:ext>
            </a:extLst>
          </p:cNvPr>
          <p:cNvGrpSpPr>
            <a:grpSpLocks/>
          </p:cNvGrpSpPr>
          <p:nvPr/>
        </p:nvGrpSpPr>
        <p:grpSpPr bwMode="auto">
          <a:xfrm>
            <a:off x="6607877" y="1984670"/>
            <a:ext cx="4824413" cy="3116262"/>
            <a:chOff x="0" y="0"/>
            <a:chExt cx="3885" cy="2964"/>
          </a:xfrm>
        </p:grpSpPr>
        <p:sp>
          <p:nvSpPr>
            <p:cNvPr id="8" name="Text Box 4">
              <a:extLst>
                <a:ext uri="{FF2B5EF4-FFF2-40B4-BE49-F238E27FC236}">
                  <a16:creationId xmlns:a16="http://schemas.microsoft.com/office/drawing/2014/main" id="{55CBE6AD-F520-4D12-11D4-E121004C1B54}"/>
                </a:ext>
              </a:extLst>
            </p:cNvPr>
            <p:cNvSpPr txBox="1">
              <a:spLocks noChangeArrowheads="1"/>
            </p:cNvSpPr>
            <p:nvPr/>
          </p:nvSpPr>
          <p:spPr bwMode="auto">
            <a:xfrm>
              <a:off x="1680" y="93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sz="2000" b="0" dirty="0">
                  <a:latin typeface="+mn-ea"/>
                  <a:ea typeface="+mn-ea"/>
                </a:rPr>
                <a:t>m</a:t>
              </a:r>
            </a:p>
          </p:txBody>
        </p:sp>
        <p:sp>
          <p:nvSpPr>
            <p:cNvPr id="9" name="Rectangle 5">
              <a:extLst>
                <a:ext uri="{FF2B5EF4-FFF2-40B4-BE49-F238E27FC236}">
                  <a16:creationId xmlns:a16="http://schemas.microsoft.com/office/drawing/2014/main" id="{AFE00D60-6FFC-0651-5A5B-58DDB2C4DB8C}"/>
                </a:ext>
              </a:extLst>
            </p:cNvPr>
            <p:cNvSpPr>
              <a:spLocks noChangeArrowheads="1"/>
            </p:cNvSpPr>
            <p:nvPr/>
          </p:nvSpPr>
          <p:spPr bwMode="auto">
            <a:xfrm>
              <a:off x="945" y="624"/>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教师</a:t>
              </a:r>
            </a:p>
          </p:txBody>
        </p:sp>
        <p:sp>
          <p:nvSpPr>
            <p:cNvPr id="10" name="Rectangle 6">
              <a:extLst>
                <a:ext uri="{FF2B5EF4-FFF2-40B4-BE49-F238E27FC236}">
                  <a16:creationId xmlns:a16="http://schemas.microsoft.com/office/drawing/2014/main" id="{947E28EF-2E7E-5684-096C-5B9960618297}"/>
                </a:ext>
              </a:extLst>
            </p:cNvPr>
            <p:cNvSpPr>
              <a:spLocks noChangeArrowheads="1"/>
            </p:cNvSpPr>
            <p:nvPr/>
          </p:nvSpPr>
          <p:spPr bwMode="auto">
            <a:xfrm>
              <a:off x="945" y="2028"/>
              <a:ext cx="1260" cy="312"/>
            </a:xfrm>
            <a:prstGeom prst="rect">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课程</a:t>
              </a:r>
            </a:p>
          </p:txBody>
        </p:sp>
        <p:sp>
          <p:nvSpPr>
            <p:cNvPr id="11" name="Line 7">
              <a:extLst>
                <a:ext uri="{FF2B5EF4-FFF2-40B4-BE49-F238E27FC236}">
                  <a16:creationId xmlns:a16="http://schemas.microsoft.com/office/drawing/2014/main" id="{CA78B781-2480-615D-7DE8-94278648D483}"/>
                </a:ext>
              </a:extLst>
            </p:cNvPr>
            <p:cNvSpPr>
              <a:spLocks noChangeShapeType="1"/>
            </p:cNvSpPr>
            <p:nvPr/>
          </p:nvSpPr>
          <p:spPr bwMode="auto">
            <a:xfrm>
              <a:off x="1575" y="93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12" name="Line 8">
              <a:extLst>
                <a:ext uri="{FF2B5EF4-FFF2-40B4-BE49-F238E27FC236}">
                  <a16:creationId xmlns:a16="http://schemas.microsoft.com/office/drawing/2014/main" id="{87FA04D4-9F8C-F628-48FC-F1242E8AF49F}"/>
                </a:ext>
              </a:extLst>
            </p:cNvPr>
            <p:cNvSpPr>
              <a:spLocks noChangeShapeType="1"/>
            </p:cNvSpPr>
            <p:nvPr/>
          </p:nvSpPr>
          <p:spPr bwMode="auto">
            <a:xfrm>
              <a:off x="1575" y="171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13" name="AutoShape 9">
              <a:extLst>
                <a:ext uri="{FF2B5EF4-FFF2-40B4-BE49-F238E27FC236}">
                  <a16:creationId xmlns:a16="http://schemas.microsoft.com/office/drawing/2014/main" id="{BEA16C0A-5BB9-2073-EBE1-81195EFBA0AE}"/>
                </a:ext>
              </a:extLst>
            </p:cNvPr>
            <p:cNvSpPr>
              <a:spLocks noChangeArrowheads="1"/>
            </p:cNvSpPr>
            <p:nvPr/>
          </p:nvSpPr>
          <p:spPr bwMode="auto">
            <a:xfrm>
              <a:off x="630" y="1248"/>
              <a:ext cx="1890" cy="468"/>
            </a:xfrm>
            <a:prstGeom prst="diamond">
              <a:avLst/>
            </a:prstGeom>
            <a:solidFill>
              <a:srgbClr val="FFFFFF"/>
            </a:solidFill>
            <a:ln w="9525">
              <a:solidFill>
                <a:srgbClr val="000000"/>
              </a:solidFill>
              <a:miter lim="800000"/>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dirty="0">
                  <a:latin typeface="+mn-ea"/>
                  <a:ea typeface="+mn-ea"/>
                </a:rPr>
                <a:t>讲授</a:t>
              </a:r>
            </a:p>
          </p:txBody>
        </p:sp>
        <p:sp>
          <p:nvSpPr>
            <p:cNvPr id="14" name="Text Box 10">
              <a:extLst>
                <a:ext uri="{FF2B5EF4-FFF2-40B4-BE49-F238E27FC236}">
                  <a16:creationId xmlns:a16="http://schemas.microsoft.com/office/drawing/2014/main" id="{7B641A9F-4432-CF36-B0CF-0F1C42F8D19F}"/>
                </a:ext>
              </a:extLst>
            </p:cNvPr>
            <p:cNvSpPr txBox="1">
              <a:spLocks noChangeArrowheads="1"/>
            </p:cNvSpPr>
            <p:nvPr/>
          </p:nvSpPr>
          <p:spPr bwMode="auto">
            <a:xfrm>
              <a:off x="1680" y="1716"/>
              <a:ext cx="315" cy="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zh-CN" sz="2000" b="0">
                  <a:latin typeface="+mn-ea"/>
                  <a:ea typeface="+mn-ea"/>
                </a:rPr>
                <a:t>n</a:t>
              </a:r>
            </a:p>
          </p:txBody>
        </p:sp>
        <p:sp>
          <p:nvSpPr>
            <p:cNvPr id="15" name="Line 11">
              <a:extLst>
                <a:ext uri="{FF2B5EF4-FFF2-40B4-BE49-F238E27FC236}">
                  <a16:creationId xmlns:a16="http://schemas.microsoft.com/office/drawing/2014/main" id="{5187903A-18A4-5D27-B90B-AB818CE71712}"/>
                </a:ext>
              </a:extLst>
            </p:cNvPr>
            <p:cNvSpPr>
              <a:spLocks noChangeShapeType="1"/>
            </p:cNvSpPr>
            <p:nvPr/>
          </p:nvSpPr>
          <p:spPr bwMode="auto">
            <a:xfrm>
              <a:off x="630" y="468"/>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16" name="Oval 12">
              <a:extLst>
                <a:ext uri="{FF2B5EF4-FFF2-40B4-BE49-F238E27FC236}">
                  <a16:creationId xmlns:a16="http://schemas.microsoft.com/office/drawing/2014/main" id="{06F09DC1-91EE-D9EC-A189-3145C5DBFD82}"/>
                </a:ext>
              </a:extLst>
            </p:cNvPr>
            <p:cNvSpPr>
              <a:spLocks noChangeArrowheads="1"/>
            </p:cNvSpPr>
            <p:nvPr/>
          </p:nvSpPr>
          <p:spPr bwMode="auto">
            <a:xfrm>
              <a:off x="115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教师名</a:t>
              </a:r>
            </a:p>
          </p:txBody>
        </p:sp>
        <p:sp>
          <p:nvSpPr>
            <p:cNvPr id="17" name="Oval 13">
              <a:extLst>
                <a:ext uri="{FF2B5EF4-FFF2-40B4-BE49-F238E27FC236}">
                  <a16:creationId xmlns:a16="http://schemas.microsoft.com/office/drawing/2014/main" id="{9E8BC7B9-3082-640B-C8F9-83DB5833B5F7}"/>
                </a:ext>
              </a:extLst>
            </p:cNvPr>
            <p:cNvSpPr>
              <a:spLocks noChangeArrowheads="1"/>
            </p:cNvSpPr>
            <p:nvPr/>
          </p:nvSpPr>
          <p:spPr bwMode="auto">
            <a:xfrm>
              <a:off x="2205"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职称</a:t>
              </a:r>
            </a:p>
          </p:txBody>
        </p:sp>
        <p:sp>
          <p:nvSpPr>
            <p:cNvPr id="18" name="Oval 14">
              <a:extLst>
                <a:ext uri="{FF2B5EF4-FFF2-40B4-BE49-F238E27FC236}">
                  <a16:creationId xmlns:a16="http://schemas.microsoft.com/office/drawing/2014/main" id="{55BE8121-662D-B4E4-22BA-60C492F19958}"/>
                </a:ext>
              </a:extLst>
            </p:cNvPr>
            <p:cNvSpPr>
              <a:spLocks noChangeArrowheads="1"/>
            </p:cNvSpPr>
            <p:nvPr/>
          </p:nvSpPr>
          <p:spPr bwMode="auto">
            <a:xfrm>
              <a:off x="0" y="0"/>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教师号</a:t>
              </a:r>
            </a:p>
          </p:txBody>
        </p:sp>
        <p:sp>
          <p:nvSpPr>
            <p:cNvPr id="19" name="Line 15">
              <a:extLst>
                <a:ext uri="{FF2B5EF4-FFF2-40B4-BE49-F238E27FC236}">
                  <a16:creationId xmlns:a16="http://schemas.microsoft.com/office/drawing/2014/main" id="{C1D8330C-348C-C290-9971-FFA221A537ED}"/>
                </a:ext>
              </a:extLst>
            </p:cNvPr>
            <p:cNvSpPr>
              <a:spLocks noChangeShapeType="1"/>
            </p:cNvSpPr>
            <p:nvPr/>
          </p:nvSpPr>
          <p:spPr bwMode="auto">
            <a:xfrm flipV="1">
              <a:off x="1575" y="468"/>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20" name="Line 16">
              <a:extLst>
                <a:ext uri="{FF2B5EF4-FFF2-40B4-BE49-F238E27FC236}">
                  <a16:creationId xmlns:a16="http://schemas.microsoft.com/office/drawing/2014/main" id="{02542ACC-F7BE-10BB-F3BF-0EAD1676F3FF}"/>
                </a:ext>
              </a:extLst>
            </p:cNvPr>
            <p:cNvSpPr>
              <a:spLocks noChangeShapeType="1"/>
            </p:cNvSpPr>
            <p:nvPr/>
          </p:nvSpPr>
          <p:spPr bwMode="auto">
            <a:xfrm flipV="1">
              <a:off x="1995" y="468"/>
              <a:ext cx="42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21" name="Oval 17">
              <a:extLst>
                <a:ext uri="{FF2B5EF4-FFF2-40B4-BE49-F238E27FC236}">
                  <a16:creationId xmlns:a16="http://schemas.microsoft.com/office/drawing/2014/main" id="{9D8247A4-60DE-A793-121D-A683C45E6A37}"/>
                </a:ext>
              </a:extLst>
            </p:cNvPr>
            <p:cNvSpPr>
              <a:spLocks noChangeArrowheads="1"/>
            </p:cNvSpPr>
            <p:nvPr/>
          </p:nvSpPr>
          <p:spPr bwMode="auto">
            <a:xfrm>
              <a:off x="0"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课程号</a:t>
              </a:r>
            </a:p>
          </p:txBody>
        </p:sp>
        <p:sp>
          <p:nvSpPr>
            <p:cNvPr id="22" name="Oval 18">
              <a:extLst>
                <a:ext uri="{FF2B5EF4-FFF2-40B4-BE49-F238E27FC236}">
                  <a16:creationId xmlns:a16="http://schemas.microsoft.com/office/drawing/2014/main" id="{FEF6BAB0-CE50-668E-0743-972685D36AB3}"/>
                </a:ext>
              </a:extLst>
            </p:cNvPr>
            <p:cNvSpPr>
              <a:spLocks noChangeArrowheads="1"/>
            </p:cNvSpPr>
            <p:nvPr/>
          </p:nvSpPr>
          <p:spPr bwMode="auto">
            <a:xfrm>
              <a:off x="2205"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班级</a:t>
              </a:r>
            </a:p>
          </p:txBody>
        </p:sp>
        <p:sp>
          <p:nvSpPr>
            <p:cNvPr id="23" name="Line 19">
              <a:extLst>
                <a:ext uri="{FF2B5EF4-FFF2-40B4-BE49-F238E27FC236}">
                  <a16:creationId xmlns:a16="http://schemas.microsoft.com/office/drawing/2014/main" id="{84126023-973E-01B6-51CB-2243E03A8C99}"/>
                </a:ext>
              </a:extLst>
            </p:cNvPr>
            <p:cNvSpPr>
              <a:spLocks noChangeShapeType="1"/>
            </p:cNvSpPr>
            <p:nvPr/>
          </p:nvSpPr>
          <p:spPr bwMode="auto">
            <a:xfrm flipV="1">
              <a:off x="735" y="2340"/>
              <a:ext cx="52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24" name="Line 20">
              <a:extLst>
                <a:ext uri="{FF2B5EF4-FFF2-40B4-BE49-F238E27FC236}">
                  <a16:creationId xmlns:a16="http://schemas.microsoft.com/office/drawing/2014/main" id="{54719C40-C02A-4B78-1A16-E4A9622BF5F4}"/>
                </a:ext>
              </a:extLst>
            </p:cNvPr>
            <p:cNvSpPr>
              <a:spLocks noChangeShapeType="1"/>
            </p:cNvSpPr>
            <p:nvPr/>
          </p:nvSpPr>
          <p:spPr bwMode="auto">
            <a:xfrm>
              <a:off x="1890" y="2340"/>
              <a:ext cx="525"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25" name="Oval 21">
              <a:extLst>
                <a:ext uri="{FF2B5EF4-FFF2-40B4-BE49-F238E27FC236}">
                  <a16:creationId xmlns:a16="http://schemas.microsoft.com/office/drawing/2014/main" id="{11247D5D-9B2B-83B1-9ACD-90CE43685E09}"/>
                </a:ext>
              </a:extLst>
            </p:cNvPr>
            <p:cNvSpPr>
              <a:spLocks noChangeArrowheads="1"/>
            </p:cNvSpPr>
            <p:nvPr/>
          </p:nvSpPr>
          <p:spPr bwMode="auto">
            <a:xfrm>
              <a:off x="2625" y="780"/>
              <a:ext cx="1260"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b="0">
                  <a:latin typeface="+mn-ea"/>
                  <a:ea typeface="+mn-ea"/>
                </a:rPr>
                <a:t>质量</a:t>
              </a:r>
            </a:p>
          </p:txBody>
        </p:sp>
        <p:sp>
          <p:nvSpPr>
            <p:cNvPr id="26" name="Line 22">
              <a:extLst>
                <a:ext uri="{FF2B5EF4-FFF2-40B4-BE49-F238E27FC236}">
                  <a16:creationId xmlns:a16="http://schemas.microsoft.com/office/drawing/2014/main" id="{FDBFD0B9-DE28-1D96-F56C-BC5D8579ABC6}"/>
                </a:ext>
              </a:extLst>
            </p:cNvPr>
            <p:cNvSpPr>
              <a:spLocks noChangeShapeType="1"/>
            </p:cNvSpPr>
            <p:nvPr/>
          </p:nvSpPr>
          <p:spPr bwMode="auto">
            <a:xfrm flipV="1">
              <a:off x="2205" y="1092"/>
              <a:ext cx="42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sp>
          <p:nvSpPr>
            <p:cNvPr id="27" name="Oval 23">
              <a:extLst>
                <a:ext uri="{FF2B5EF4-FFF2-40B4-BE49-F238E27FC236}">
                  <a16:creationId xmlns:a16="http://schemas.microsoft.com/office/drawing/2014/main" id="{4DC80409-A840-D4CA-4305-04216F06FDA9}"/>
                </a:ext>
              </a:extLst>
            </p:cNvPr>
            <p:cNvSpPr>
              <a:spLocks noChangeArrowheads="1"/>
            </p:cNvSpPr>
            <p:nvPr/>
          </p:nvSpPr>
          <p:spPr bwMode="auto">
            <a:xfrm>
              <a:off x="1155" y="2496"/>
              <a:ext cx="945" cy="468"/>
            </a:xfrm>
            <a:prstGeom prst="ellipse">
              <a:avLst/>
            </a:prstGeom>
            <a:solidFill>
              <a:srgbClr val="FFFFFF"/>
            </a:solidFill>
            <a:ln w="9525">
              <a:solidFill>
                <a:srgbClr val="000000"/>
              </a:solidFill>
              <a:round/>
              <a:headEnd/>
              <a:tailEnd/>
            </a:ln>
          </p:spPr>
          <p:txBody>
            <a:bodyPr lIns="0" tIns="0" rIns="0" bIns="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2000" b="0">
                  <a:latin typeface="+mn-ea"/>
                  <a:ea typeface="+mn-ea"/>
                </a:rPr>
                <a:t>课程名</a:t>
              </a:r>
            </a:p>
          </p:txBody>
        </p:sp>
        <p:sp>
          <p:nvSpPr>
            <p:cNvPr id="28" name="Line 24">
              <a:extLst>
                <a:ext uri="{FF2B5EF4-FFF2-40B4-BE49-F238E27FC236}">
                  <a16:creationId xmlns:a16="http://schemas.microsoft.com/office/drawing/2014/main" id="{0A340B46-D580-A57C-A814-567E8D7C2A23}"/>
                </a:ext>
              </a:extLst>
            </p:cNvPr>
            <p:cNvSpPr>
              <a:spLocks noChangeShapeType="1"/>
            </p:cNvSpPr>
            <p:nvPr/>
          </p:nvSpPr>
          <p:spPr bwMode="auto">
            <a:xfrm flipV="1">
              <a:off x="1575" y="2340"/>
              <a:ext cx="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lstStyle/>
            <a:p>
              <a:pPr algn="ctr"/>
              <a:endParaRPr lang="zh-CN" altLang="en-US">
                <a:latin typeface="+mn-ea"/>
              </a:endParaRPr>
            </a:p>
          </p:txBody>
        </p:sp>
      </p:grpSp>
    </p:spTree>
    <p:extLst>
      <p:ext uri="{BB962C8B-B14F-4D97-AF65-F5344CB8AC3E}">
        <p14:creationId xmlns:p14="http://schemas.microsoft.com/office/powerpoint/2010/main" val="24427907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2E521-B5C5-1EA8-18B5-70A46E4062F8}"/>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F0643A9D-3B75-C360-C3DF-52811F424E4D}"/>
              </a:ext>
            </a:extLst>
          </p:cNvPr>
          <p:cNvSpPr txBox="1">
            <a:spLocks/>
          </p:cNvSpPr>
          <p:nvPr/>
        </p:nvSpPr>
        <p:spPr>
          <a:xfrm>
            <a:off x="803275" y="1041793"/>
            <a:ext cx="11010900" cy="3531001"/>
          </a:xfrm>
          <a:prstGeom prst="horizontalScroll">
            <a:avLst/>
          </a:prstGeom>
        </p:spPr>
        <p:style>
          <a:lnRef idx="2">
            <a:schemeClr val="accent3"/>
          </a:lnRef>
          <a:fillRef idx="1">
            <a:schemeClr val="lt1"/>
          </a:fillRef>
          <a:effectRef idx="0">
            <a:schemeClr val="accent3"/>
          </a:effectRef>
          <a:fontRef idx="minor">
            <a:schemeClr val="dk1"/>
          </a:fontRef>
        </p:style>
        <p:txBody>
          <a:bodyPr anchor="ctr">
            <a:normAutofit fontScale="77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nSpc>
                <a:spcPct val="132000"/>
              </a:lnSpc>
              <a:buClr>
                <a:srgbClr val="00B050"/>
              </a:buClr>
              <a:buFont typeface="Arial" panose="020B0604020202020204" pitchFamily="34" charset="0"/>
              <a:buNone/>
            </a:pPr>
            <a:r>
              <a:rPr lang="en-US" altLang="zh-CN"/>
              <a:t>【</a:t>
            </a:r>
            <a:r>
              <a:rPr lang="zh-CN" altLang="en-US"/>
              <a:t>例</a:t>
            </a:r>
            <a:r>
              <a:rPr lang="en-US" altLang="zh-CN"/>
              <a:t>】 </a:t>
            </a:r>
            <a:r>
              <a:rPr lang="zh-CN" altLang="en-US"/>
              <a:t>网络图书销售系统处理会员图书销售。简化的业务处理过程为：网络销售的图书信息包括：图书编号，图书类别，书名，作者，出版社，出版时间，单价，数量，折扣，封面图片等；用户需要购买图书必须先注册为会员，提供身份证号，会员姓名，密码，性别，联系电话，注册时间等信息；系统根据会员的购买订单形成销售信息，包括订单号，身份证号，图书编号，订购册数，订购时间，是否发货，是否收货，是否结清。</a:t>
            </a:r>
            <a:endParaRPr lang="zh-CN" altLang="en-US" dirty="0"/>
          </a:p>
        </p:txBody>
      </p:sp>
      <p:sp>
        <p:nvSpPr>
          <p:cNvPr id="3" name="内容占位符 2">
            <a:extLst>
              <a:ext uri="{FF2B5EF4-FFF2-40B4-BE49-F238E27FC236}">
                <a16:creationId xmlns:a16="http://schemas.microsoft.com/office/drawing/2014/main" id="{EE0D0041-EABC-EF86-5472-363147F3DCA3}"/>
              </a:ext>
            </a:extLst>
          </p:cNvPr>
          <p:cNvSpPr txBox="1">
            <a:spLocks/>
          </p:cNvSpPr>
          <p:nvPr/>
        </p:nvSpPr>
        <p:spPr>
          <a:xfrm>
            <a:off x="803275" y="5029994"/>
            <a:ext cx="8077200" cy="787801"/>
          </a:xfrm>
          <a:prstGeom prst="rect">
            <a:avLst/>
          </a:prstGeom>
        </p:spPr>
        <p:txBody>
          <a:bodyPr>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32000"/>
              </a:lnSpc>
              <a:buClr>
                <a:srgbClr val="00B050"/>
              </a:buClr>
              <a:buFont typeface="Arial" panose="020B0604020202020204" pitchFamily="34" charset="0"/>
              <a:buNone/>
            </a:pPr>
            <a:r>
              <a:rPr lang="zh-CN" altLang="en-US"/>
              <a:t>请画出网络图书销售数据库</a:t>
            </a:r>
            <a:r>
              <a:rPr lang="en-US" altLang="zh-CN"/>
              <a:t>E-R</a:t>
            </a:r>
            <a:r>
              <a:rPr lang="zh-CN" altLang="en-US"/>
              <a:t>图。</a:t>
            </a:r>
            <a:endParaRPr lang="zh-CN" altLang="en-US" dirty="0"/>
          </a:p>
        </p:txBody>
      </p:sp>
    </p:spTree>
    <p:extLst>
      <p:ext uri="{BB962C8B-B14F-4D97-AF65-F5344CB8AC3E}">
        <p14:creationId xmlns:p14="http://schemas.microsoft.com/office/powerpoint/2010/main" val="14254972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BB70A-A3BA-AE0D-391B-7911E4C377F8}"/>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43050A5C-7108-F26B-44BD-F7D7E41CD7B3}"/>
              </a:ext>
            </a:extLst>
          </p:cNvPr>
          <p:cNvGrpSpPr/>
          <p:nvPr/>
        </p:nvGrpSpPr>
        <p:grpSpPr>
          <a:xfrm>
            <a:off x="831851" y="961645"/>
            <a:ext cx="579307" cy="626655"/>
            <a:chOff x="6242320" y="1105727"/>
            <a:chExt cx="579005" cy="626656"/>
          </a:xfrm>
        </p:grpSpPr>
        <p:sp>
          <p:nvSpPr>
            <p:cNvPr id="3" name="TextBox 6">
              <a:extLst>
                <a:ext uri="{FF2B5EF4-FFF2-40B4-BE49-F238E27FC236}">
                  <a16:creationId xmlns:a16="http://schemas.microsoft.com/office/drawing/2014/main" id="{38E097B3-3954-EFA7-D72F-480E138A3724}"/>
                </a:ext>
              </a:extLst>
            </p:cNvPr>
            <p:cNvSpPr txBox="1"/>
            <p:nvPr/>
          </p:nvSpPr>
          <p:spPr>
            <a:xfrm>
              <a:off x="6327224" y="1105727"/>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F9900"/>
                  </a:solidFill>
                  <a:latin typeface="Impact" panose="020B0806030902050204" pitchFamily="34" charset="0"/>
                  <a:ea typeface="微软雅黑" panose="020B0503020204020204" pitchFamily="34" charset="-122"/>
                </a:rPr>
                <a:t>01</a:t>
              </a:r>
              <a:endParaRPr lang="zh-CN" altLang="en-US" sz="3200" dirty="0">
                <a:solidFill>
                  <a:srgbClr val="FF9900"/>
                </a:solidFill>
                <a:latin typeface="微软雅黑" panose="020B0503020204020204" pitchFamily="34" charset="-122"/>
                <a:ea typeface="微软雅黑" panose="020B0503020204020204" pitchFamily="34" charset="-122"/>
              </a:endParaRPr>
            </a:p>
          </p:txBody>
        </p:sp>
        <p:sp>
          <p:nvSpPr>
            <p:cNvPr id="4" name="文本框 22">
              <a:extLst>
                <a:ext uri="{FF2B5EF4-FFF2-40B4-BE49-F238E27FC236}">
                  <a16:creationId xmlns:a16="http://schemas.microsoft.com/office/drawing/2014/main" id="{39AE39C2-EDAB-DA7F-0A8A-1EE80875AF01}"/>
                </a:ext>
              </a:extLst>
            </p:cNvPr>
            <p:cNvSpPr txBox="1"/>
            <p:nvPr/>
          </p:nvSpPr>
          <p:spPr>
            <a:xfrm>
              <a:off x="6242320" y="1516939"/>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5" name="组合 4">
            <a:extLst>
              <a:ext uri="{FF2B5EF4-FFF2-40B4-BE49-F238E27FC236}">
                <a16:creationId xmlns:a16="http://schemas.microsoft.com/office/drawing/2014/main" id="{6522CE7F-508D-D604-1F5B-DF6751E734EA}"/>
              </a:ext>
            </a:extLst>
          </p:cNvPr>
          <p:cNvGrpSpPr/>
          <p:nvPr/>
        </p:nvGrpSpPr>
        <p:grpSpPr>
          <a:xfrm>
            <a:off x="831851" y="1607396"/>
            <a:ext cx="579307" cy="631762"/>
            <a:chOff x="6242320" y="2373233"/>
            <a:chExt cx="579005" cy="631762"/>
          </a:xfrm>
        </p:grpSpPr>
        <p:sp>
          <p:nvSpPr>
            <p:cNvPr id="6" name="TextBox 6">
              <a:extLst>
                <a:ext uri="{FF2B5EF4-FFF2-40B4-BE49-F238E27FC236}">
                  <a16:creationId xmlns:a16="http://schemas.microsoft.com/office/drawing/2014/main" id="{1B9F758C-FE99-A858-600D-2AD77A10B00A}"/>
                </a:ext>
              </a:extLst>
            </p:cNvPr>
            <p:cNvSpPr txBox="1"/>
            <p:nvPr/>
          </p:nvSpPr>
          <p:spPr>
            <a:xfrm>
              <a:off x="6327224" y="2373233"/>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01ACBE"/>
                  </a:solidFill>
                  <a:latin typeface="Impact" panose="020B0806030902050204" pitchFamily="34" charset="0"/>
                  <a:ea typeface="微软雅黑" panose="020B0503020204020204" pitchFamily="34" charset="-122"/>
                </a:rPr>
                <a:t>02</a:t>
              </a:r>
              <a:endParaRPr lang="zh-CN" altLang="en-US" sz="3200" dirty="0">
                <a:solidFill>
                  <a:srgbClr val="01ACBE"/>
                </a:solidFill>
                <a:latin typeface="微软雅黑" panose="020B0503020204020204" pitchFamily="34" charset="-122"/>
                <a:ea typeface="微软雅黑" panose="020B0503020204020204" pitchFamily="34" charset="-122"/>
              </a:endParaRPr>
            </a:p>
          </p:txBody>
        </p:sp>
        <p:sp>
          <p:nvSpPr>
            <p:cNvPr id="7" name="文本框 23">
              <a:extLst>
                <a:ext uri="{FF2B5EF4-FFF2-40B4-BE49-F238E27FC236}">
                  <a16:creationId xmlns:a16="http://schemas.microsoft.com/office/drawing/2014/main" id="{8FBBCBF9-729D-1870-ADD5-F52E443135B4}"/>
                </a:ext>
              </a:extLst>
            </p:cNvPr>
            <p:cNvSpPr txBox="1"/>
            <p:nvPr/>
          </p:nvSpPr>
          <p:spPr>
            <a:xfrm>
              <a:off x="6242320" y="2789551"/>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8" name="组合 7">
            <a:extLst>
              <a:ext uri="{FF2B5EF4-FFF2-40B4-BE49-F238E27FC236}">
                <a16:creationId xmlns:a16="http://schemas.microsoft.com/office/drawing/2014/main" id="{79891B51-117F-C635-16AA-802F1AAC1577}"/>
              </a:ext>
            </a:extLst>
          </p:cNvPr>
          <p:cNvGrpSpPr/>
          <p:nvPr/>
        </p:nvGrpSpPr>
        <p:grpSpPr>
          <a:xfrm>
            <a:off x="831851" y="4054502"/>
            <a:ext cx="579307" cy="620494"/>
            <a:chOff x="6242320" y="3640739"/>
            <a:chExt cx="579005" cy="620494"/>
          </a:xfrm>
        </p:grpSpPr>
        <p:sp>
          <p:nvSpPr>
            <p:cNvPr id="9" name="TextBox 6">
              <a:extLst>
                <a:ext uri="{FF2B5EF4-FFF2-40B4-BE49-F238E27FC236}">
                  <a16:creationId xmlns:a16="http://schemas.microsoft.com/office/drawing/2014/main" id="{37D0FAA8-59DA-2531-D487-BB294E56B54C}"/>
                </a:ext>
              </a:extLst>
            </p:cNvPr>
            <p:cNvSpPr txBox="1"/>
            <p:nvPr/>
          </p:nvSpPr>
          <p:spPr>
            <a:xfrm>
              <a:off x="6327224" y="3640739"/>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C00000"/>
                  </a:solidFill>
                  <a:latin typeface="Impact" panose="020B0806030902050204" pitchFamily="34" charset="0"/>
                  <a:ea typeface="微软雅黑" panose="020B0503020204020204" pitchFamily="34" charset="-122"/>
                </a:rPr>
                <a:t>03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0" name="文本框 24">
              <a:extLst>
                <a:ext uri="{FF2B5EF4-FFF2-40B4-BE49-F238E27FC236}">
                  <a16:creationId xmlns:a16="http://schemas.microsoft.com/office/drawing/2014/main" id="{D59A6A54-E8F8-A608-B43A-678FD41976BE}"/>
                </a:ext>
              </a:extLst>
            </p:cNvPr>
            <p:cNvSpPr txBox="1"/>
            <p:nvPr/>
          </p:nvSpPr>
          <p:spPr>
            <a:xfrm>
              <a:off x="6242320" y="4045789"/>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11" name="组合 10">
            <a:extLst>
              <a:ext uri="{FF2B5EF4-FFF2-40B4-BE49-F238E27FC236}">
                <a16:creationId xmlns:a16="http://schemas.microsoft.com/office/drawing/2014/main" id="{647479CB-9D31-A1D2-7D72-53D3218DED07}"/>
              </a:ext>
            </a:extLst>
          </p:cNvPr>
          <p:cNvGrpSpPr/>
          <p:nvPr/>
        </p:nvGrpSpPr>
        <p:grpSpPr>
          <a:xfrm>
            <a:off x="831851" y="5431580"/>
            <a:ext cx="579307" cy="609226"/>
            <a:chOff x="6250444" y="4908245"/>
            <a:chExt cx="579005" cy="609226"/>
          </a:xfrm>
        </p:grpSpPr>
        <p:sp>
          <p:nvSpPr>
            <p:cNvPr id="12" name="TextBox 6">
              <a:extLst>
                <a:ext uri="{FF2B5EF4-FFF2-40B4-BE49-F238E27FC236}">
                  <a16:creationId xmlns:a16="http://schemas.microsoft.com/office/drawing/2014/main" id="{8216BAAF-8E2D-66C8-FC0D-79D411EA88C8}"/>
                </a:ext>
              </a:extLst>
            </p:cNvPr>
            <p:cNvSpPr txBox="1"/>
            <p:nvPr/>
          </p:nvSpPr>
          <p:spPr>
            <a:xfrm>
              <a:off x="6327224" y="4908245"/>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960096"/>
                  </a:solidFill>
                  <a:latin typeface="Impact" panose="020B0806030902050204" pitchFamily="34" charset="0"/>
                  <a:ea typeface="微软雅黑" panose="020B0503020204020204" pitchFamily="34" charset="-122"/>
                </a:rPr>
                <a:t>04</a:t>
              </a:r>
              <a:endParaRPr lang="zh-CN" altLang="en-US" sz="3200" dirty="0">
                <a:solidFill>
                  <a:srgbClr val="960096"/>
                </a:solidFill>
                <a:latin typeface="微软雅黑" panose="020B0503020204020204" pitchFamily="34" charset="-122"/>
                <a:ea typeface="微软雅黑" panose="020B0503020204020204" pitchFamily="34" charset="-122"/>
              </a:endParaRPr>
            </a:p>
          </p:txBody>
        </p:sp>
        <p:sp>
          <p:nvSpPr>
            <p:cNvPr id="13" name="文本框 25">
              <a:extLst>
                <a:ext uri="{FF2B5EF4-FFF2-40B4-BE49-F238E27FC236}">
                  <a16:creationId xmlns:a16="http://schemas.microsoft.com/office/drawing/2014/main" id="{63B80345-32C6-12E7-A12B-8483686E2DEF}"/>
                </a:ext>
              </a:extLst>
            </p:cNvPr>
            <p:cNvSpPr txBox="1"/>
            <p:nvPr/>
          </p:nvSpPr>
          <p:spPr>
            <a:xfrm>
              <a:off x="6250444" y="5302027"/>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sp>
        <p:nvSpPr>
          <p:cNvPr id="14" name="内容占位符 5">
            <a:extLst>
              <a:ext uri="{FF2B5EF4-FFF2-40B4-BE49-F238E27FC236}">
                <a16:creationId xmlns:a16="http://schemas.microsoft.com/office/drawing/2014/main" id="{0C4C6C06-537C-A700-0590-D4E7EF82FBB0}"/>
              </a:ext>
            </a:extLst>
          </p:cNvPr>
          <p:cNvSpPr>
            <a:spLocks noGrp="1"/>
          </p:cNvSpPr>
          <p:nvPr/>
        </p:nvSpPr>
        <p:spPr>
          <a:xfrm>
            <a:off x="1487978" y="915194"/>
            <a:ext cx="9707072" cy="538893"/>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buClr>
                <a:srgbClr val="92D050"/>
              </a:buClr>
            </a:pPr>
            <a:r>
              <a:rPr lang="zh-CN" altLang="en-US" sz="1800" dirty="0"/>
              <a:t>确定实体集： 网络图书销售系统中有两个实体集：图书和会员</a:t>
            </a:r>
          </a:p>
        </p:txBody>
      </p:sp>
      <p:cxnSp>
        <p:nvCxnSpPr>
          <p:cNvPr id="15" name="直接连接符 14">
            <a:extLst>
              <a:ext uri="{FF2B5EF4-FFF2-40B4-BE49-F238E27FC236}">
                <a16:creationId xmlns:a16="http://schemas.microsoft.com/office/drawing/2014/main" id="{95629E98-431D-7DC5-F4AE-0772B81BF8A2}"/>
              </a:ext>
            </a:extLst>
          </p:cNvPr>
          <p:cNvCxnSpPr/>
          <p:nvPr/>
        </p:nvCxnSpPr>
        <p:spPr>
          <a:xfrm>
            <a:off x="1580172" y="1468601"/>
            <a:ext cx="9677399" cy="0"/>
          </a:xfrm>
          <a:prstGeom prst="line">
            <a:avLst/>
          </a:prstGeom>
          <a:ln>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6" name="内容占位符 5">
            <a:extLst>
              <a:ext uri="{FF2B5EF4-FFF2-40B4-BE49-F238E27FC236}">
                <a16:creationId xmlns:a16="http://schemas.microsoft.com/office/drawing/2014/main" id="{A80606B3-D3F8-E5A6-80DF-088D0AEF14CB}"/>
              </a:ext>
            </a:extLst>
          </p:cNvPr>
          <p:cNvSpPr>
            <a:spLocks noGrp="1"/>
          </p:cNvSpPr>
          <p:nvPr/>
        </p:nvSpPr>
        <p:spPr>
          <a:xfrm>
            <a:off x="1520826" y="1524794"/>
            <a:ext cx="9707072" cy="544706"/>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buClr>
                <a:srgbClr val="92D050"/>
              </a:buClr>
            </a:pPr>
            <a:r>
              <a:rPr lang="zh-CN" altLang="en-US" sz="1800" dirty="0"/>
              <a:t>确定实体集属性及主码： </a:t>
            </a:r>
          </a:p>
        </p:txBody>
      </p:sp>
      <p:cxnSp>
        <p:nvCxnSpPr>
          <p:cNvPr id="17" name="直接连接符 16">
            <a:extLst>
              <a:ext uri="{FF2B5EF4-FFF2-40B4-BE49-F238E27FC236}">
                <a16:creationId xmlns:a16="http://schemas.microsoft.com/office/drawing/2014/main" id="{5994B5D3-D66C-1B24-24A8-5C584493EF83}"/>
              </a:ext>
            </a:extLst>
          </p:cNvPr>
          <p:cNvCxnSpPr/>
          <p:nvPr/>
        </p:nvCxnSpPr>
        <p:spPr>
          <a:xfrm>
            <a:off x="1580172" y="3886994"/>
            <a:ext cx="9677399" cy="0"/>
          </a:xfrm>
          <a:prstGeom prst="line">
            <a:avLst/>
          </a:prstGeom>
          <a:ln>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8" name="内容占位符 5">
            <a:extLst>
              <a:ext uri="{FF2B5EF4-FFF2-40B4-BE49-F238E27FC236}">
                <a16:creationId xmlns:a16="http://schemas.microsoft.com/office/drawing/2014/main" id="{2923D153-53CB-28F5-FE70-1B09049AEBF1}"/>
              </a:ext>
            </a:extLst>
          </p:cNvPr>
          <p:cNvSpPr>
            <a:spLocks noGrp="1"/>
          </p:cNvSpPr>
          <p:nvPr/>
        </p:nvSpPr>
        <p:spPr>
          <a:xfrm>
            <a:off x="1550499" y="3963194"/>
            <a:ext cx="9707072" cy="1337047"/>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spcBef>
                <a:spcPts val="0"/>
              </a:spcBef>
              <a:buClr>
                <a:srgbClr val="92D050"/>
              </a:buClr>
            </a:pPr>
            <a:r>
              <a:rPr lang="zh-CN" altLang="en-US" sz="1800" dirty="0"/>
              <a:t>确定实体集之间的联系：图书销售给会员时图书与会员建立关联， 联系“</a:t>
            </a:r>
            <a:r>
              <a:rPr lang="zh-CN" altLang="en-US" sz="1800" dirty="0">
                <a:solidFill>
                  <a:srgbClr val="FF0000"/>
                </a:solidFill>
              </a:rPr>
              <a:t>销售</a:t>
            </a:r>
            <a:r>
              <a:rPr lang="zh-CN" altLang="en-US" sz="1800" dirty="0"/>
              <a:t>”的属性有：订购册数，订购时间，是否发货，是否收货，是否结清。</a:t>
            </a:r>
          </a:p>
          <a:p>
            <a:pPr>
              <a:lnSpc>
                <a:spcPct val="140000"/>
              </a:lnSpc>
              <a:spcBef>
                <a:spcPts val="0"/>
              </a:spcBef>
              <a:buClr>
                <a:srgbClr val="92D050"/>
              </a:buClr>
            </a:pPr>
            <a:r>
              <a:rPr lang="zh-CN" altLang="en-US" sz="1800" dirty="0"/>
              <a:t>为了更方便标识销售记录，可添加订单号作为该联系的主码。</a:t>
            </a:r>
          </a:p>
        </p:txBody>
      </p:sp>
      <p:cxnSp>
        <p:nvCxnSpPr>
          <p:cNvPr id="19" name="直接连接符 18">
            <a:extLst>
              <a:ext uri="{FF2B5EF4-FFF2-40B4-BE49-F238E27FC236}">
                <a16:creationId xmlns:a16="http://schemas.microsoft.com/office/drawing/2014/main" id="{EEC0E9CD-657A-A278-B3D3-D78933C21972}"/>
              </a:ext>
            </a:extLst>
          </p:cNvPr>
          <p:cNvCxnSpPr/>
          <p:nvPr/>
        </p:nvCxnSpPr>
        <p:spPr>
          <a:xfrm>
            <a:off x="1580172" y="5258595"/>
            <a:ext cx="9677399" cy="0"/>
          </a:xfrm>
          <a:prstGeom prst="line">
            <a:avLst/>
          </a:prstGeom>
          <a:ln>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0" name="内容占位符 5">
            <a:extLst>
              <a:ext uri="{FF2B5EF4-FFF2-40B4-BE49-F238E27FC236}">
                <a16:creationId xmlns:a16="http://schemas.microsoft.com/office/drawing/2014/main" id="{5EC5B877-A9B1-7DC5-4F4D-C05C84CE90D5}"/>
              </a:ext>
            </a:extLst>
          </p:cNvPr>
          <p:cNvSpPr>
            <a:spLocks noGrp="1"/>
          </p:cNvSpPr>
          <p:nvPr/>
        </p:nvSpPr>
        <p:spPr>
          <a:xfrm>
            <a:off x="1550499" y="5315848"/>
            <a:ext cx="9707072" cy="933347"/>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buClr>
                <a:srgbClr val="92D050"/>
              </a:buClr>
            </a:pPr>
            <a:r>
              <a:rPr lang="zh-CN" altLang="en-US" sz="1800" dirty="0"/>
              <a:t>确定联系关系：因为一个会员可以购买多种图书，一种图书可销售给各多个会员，所以这是一种多对多（</a:t>
            </a:r>
            <a:r>
              <a:rPr lang="en-US" altLang="zh-CN" sz="1800" dirty="0"/>
              <a:t>m:n</a:t>
            </a:r>
            <a:r>
              <a:rPr lang="zh-CN" altLang="en-US" sz="1800" dirty="0"/>
              <a:t>）的联系。</a:t>
            </a:r>
          </a:p>
        </p:txBody>
      </p:sp>
      <p:sp>
        <p:nvSpPr>
          <p:cNvPr id="21" name="内容占位符 5">
            <a:extLst>
              <a:ext uri="{FF2B5EF4-FFF2-40B4-BE49-F238E27FC236}">
                <a16:creationId xmlns:a16="http://schemas.microsoft.com/office/drawing/2014/main" id="{FD910121-7F90-CEA5-1C4F-2DC35CBE8A70}"/>
              </a:ext>
            </a:extLst>
          </p:cNvPr>
          <p:cNvSpPr>
            <a:spLocks noGrp="1"/>
          </p:cNvSpPr>
          <p:nvPr/>
        </p:nvSpPr>
        <p:spPr>
          <a:xfrm>
            <a:off x="1580172" y="1905794"/>
            <a:ext cx="9707072" cy="1981200"/>
          </a:xfrm>
          <a:prstGeom prst="rect">
            <a:avLst/>
          </a:prstGeom>
        </p:spPr>
        <p:txBody>
          <a:bodyPr vert="horz" lIns="121917" tIns="60958" rIns="121917" bIns="60958" rtlCol="0">
            <a:normAutofit fontScale="92500" lnSpcReduction="10000"/>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buClr>
                <a:srgbClr val="92D050"/>
              </a:buClr>
            </a:pPr>
            <a:r>
              <a:rPr lang="zh-CN" altLang="en-US" sz="1800" dirty="0"/>
              <a:t>（</a:t>
            </a:r>
            <a:r>
              <a:rPr lang="en-US" altLang="zh-CN" sz="1800" dirty="0"/>
              <a:t>1</a:t>
            </a:r>
            <a:r>
              <a:rPr lang="zh-CN" altLang="en-US" sz="1800" dirty="0"/>
              <a:t>）实体</a:t>
            </a:r>
            <a:r>
              <a:rPr lang="zh-CN" altLang="en-US" sz="1800" dirty="0">
                <a:solidFill>
                  <a:schemeClr val="tx1"/>
                </a:solidFill>
              </a:rPr>
              <a:t>集</a:t>
            </a:r>
            <a:r>
              <a:rPr lang="zh-CN" altLang="en-US" sz="1800" dirty="0">
                <a:solidFill>
                  <a:srgbClr val="FF0000"/>
                </a:solidFill>
              </a:rPr>
              <a:t>会员</a:t>
            </a:r>
            <a:r>
              <a:rPr lang="zh-CN" altLang="en-US" sz="1800" dirty="0"/>
              <a:t>属性有：</a:t>
            </a:r>
            <a:r>
              <a:rPr lang="zh-CN" altLang="en-US" sz="1800" dirty="0">
                <a:solidFill>
                  <a:srgbClr val="FF0000"/>
                </a:solidFill>
              </a:rPr>
              <a:t>身份证号，会员姓名，性别，联系电话，注册时间，密码。</a:t>
            </a:r>
          </a:p>
          <a:p>
            <a:pPr>
              <a:lnSpc>
                <a:spcPct val="140000"/>
              </a:lnSpc>
              <a:buClr>
                <a:srgbClr val="92D050"/>
              </a:buClr>
            </a:pPr>
            <a:r>
              <a:rPr lang="zh-CN" altLang="en-US" sz="1800" dirty="0"/>
              <a:t>         会员实体集中可用身份证号来唯一标识各会员，所以主码为身份证号。</a:t>
            </a:r>
          </a:p>
          <a:p>
            <a:pPr>
              <a:lnSpc>
                <a:spcPct val="140000"/>
              </a:lnSpc>
              <a:buClr>
                <a:srgbClr val="92D050"/>
              </a:buClr>
            </a:pPr>
            <a:r>
              <a:rPr lang="zh-CN" altLang="en-US" sz="1800" dirty="0"/>
              <a:t>（</a:t>
            </a:r>
            <a:r>
              <a:rPr lang="en-US" altLang="zh-CN" sz="1800" dirty="0"/>
              <a:t>2</a:t>
            </a:r>
            <a:r>
              <a:rPr lang="zh-CN" altLang="en-US" sz="1800" dirty="0"/>
              <a:t>）实体集</a:t>
            </a:r>
            <a:r>
              <a:rPr lang="zh-CN" altLang="en-US" sz="1800" dirty="0">
                <a:solidFill>
                  <a:srgbClr val="FF0000"/>
                </a:solidFill>
              </a:rPr>
              <a:t>图书</a:t>
            </a:r>
            <a:r>
              <a:rPr lang="zh-CN" altLang="en-US" sz="1800" dirty="0"/>
              <a:t>属性有：</a:t>
            </a:r>
            <a:r>
              <a:rPr lang="zh-CN" altLang="en-US" sz="1800" dirty="0">
                <a:solidFill>
                  <a:srgbClr val="FF0000"/>
                </a:solidFill>
              </a:rPr>
              <a:t>图书编号，图书类别，书名，作者，出版社，出版时间，单价，数量，折扣，封面图片。</a:t>
            </a:r>
            <a:endParaRPr lang="en-US" altLang="zh-CN" sz="1800" dirty="0">
              <a:solidFill>
                <a:srgbClr val="FF0000"/>
              </a:solidFill>
            </a:endParaRPr>
          </a:p>
          <a:p>
            <a:pPr>
              <a:lnSpc>
                <a:spcPct val="140000"/>
              </a:lnSpc>
              <a:buClr>
                <a:srgbClr val="92D050"/>
              </a:buClr>
            </a:pPr>
            <a:r>
              <a:rPr lang="zh-CN" altLang="en-US" sz="1800" dirty="0"/>
              <a:t>         图书实体集中可用图书编号来唯一标识图书，所以主码为图书编号。</a:t>
            </a:r>
          </a:p>
        </p:txBody>
      </p:sp>
      <p:sp>
        <p:nvSpPr>
          <p:cNvPr id="22" name="矩形 21">
            <a:extLst>
              <a:ext uri="{FF2B5EF4-FFF2-40B4-BE49-F238E27FC236}">
                <a16:creationId xmlns:a16="http://schemas.microsoft.com/office/drawing/2014/main" id="{E2F186F2-CB82-2588-14F4-5F9C090EBFC7}"/>
              </a:ext>
            </a:extLst>
          </p:cNvPr>
          <p:cNvSpPr/>
          <p:nvPr/>
        </p:nvSpPr>
        <p:spPr>
          <a:xfrm>
            <a:off x="-7712" y="6254719"/>
            <a:ext cx="12206061" cy="604870"/>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3" name="内容占位符 5">
            <a:extLst>
              <a:ext uri="{FF2B5EF4-FFF2-40B4-BE49-F238E27FC236}">
                <a16:creationId xmlns:a16="http://schemas.microsoft.com/office/drawing/2014/main" id="{2F0F363D-6C2D-07DC-1E27-5B1DD161E61D}"/>
              </a:ext>
            </a:extLst>
          </p:cNvPr>
          <p:cNvSpPr>
            <a:spLocks noGrp="1"/>
          </p:cNvSpPr>
          <p:nvPr/>
        </p:nvSpPr>
        <p:spPr>
          <a:xfrm>
            <a:off x="774700" y="6274648"/>
            <a:ext cx="9707072" cy="538893"/>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40000"/>
              </a:lnSpc>
              <a:buClr>
                <a:srgbClr val="92D050"/>
              </a:buClr>
            </a:pPr>
            <a:r>
              <a:rPr lang="zh-CN" altLang="en-US" sz="1800" dirty="0">
                <a:solidFill>
                  <a:schemeClr val="bg1"/>
                </a:solidFill>
              </a:rPr>
              <a:t> 根据以上分析画出的网络图书销售数据库</a:t>
            </a:r>
            <a:r>
              <a:rPr lang="en-US" altLang="zh-CN" sz="1800" dirty="0">
                <a:solidFill>
                  <a:schemeClr val="bg1"/>
                </a:solidFill>
              </a:rPr>
              <a:t>E-R</a:t>
            </a:r>
            <a:r>
              <a:rPr lang="zh-CN" altLang="en-US" sz="1800" dirty="0">
                <a:solidFill>
                  <a:schemeClr val="bg1"/>
                </a:solidFill>
              </a:rPr>
              <a:t>图</a:t>
            </a:r>
          </a:p>
        </p:txBody>
      </p:sp>
    </p:spTree>
    <p:extLst>
      <p:ext uri="{BB962C8B-B14F-4D97-AF65-F5344CB8AC3E}">
        <p14:creationId xmlns:p14="http://schemas.microsoft.com/office/powerpoint/2010/main" val="370425754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CE36A-2FAA-FC4D-EBA5-243005928082}"/>
            </a:ext>
          </a:extLst>
        </p:cNvPr>
        <p:cNvGrpSpPr/>
        <p:nvPr/>
      </p:nvGrpSpPr>
      <p:grpSpPr>
        <a:xfrm>
          <a:off x="0" y="0"/>
          <a:ext cx="0" cy="0"/>
          <a:chOff x="0" y="0"/>
          <a:chExt cx="0" cy="0"/>
        </a:xfrm>
      </p:grpSpPr>
      <p:pic>
        <p:nvPicPr>
          <p:cNvPr id="2" name="Picture 3">
            <a:extLst>
              <a:ext uri="{FF2B5EF4-FFF2-40B4-BE49-F238E27FC236}">
                <a16:creationId xmlns:a16="http://schemas.microsoft.com/office/drawing/2014/main" id="{B0FEB000-D5BA-3EA3-36A6-4E03D0BFE1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3472" y="1151005"/>
            <a:ext cx="6934200" cy="559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905348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E97DE-871C-A59F-2DFC-AFE71E713155}"/>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E52FCC13-141B-4184-A8D6-C60B69F17C78}"/>
              </a:ext>
            </a:extLst>
          </p:cNvPr>
          <p:cNvSpPr txBox="1">
            <a:spLocks/>
          </p:cNvSpPr>
          <p:nvPr/>
        </p:nvSpPr>
        <p:spPr>
          <a:xfrm>
            <a:off x="581931" y="1524795"/>
            <a:ext cx="11156043" cy="609599"/>
          </a:xfrm>
          <a:prstGeom prst="rect">
            <a:avLst/>
          </a:prstGeom>
        </p:spPr>
        <p:txBody>
          <a:bodyPr vert="horz" lIns="121917" tIns="60958" rIns="121917" bIns="60958" rtlCol="0">
            <a:norm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对于复杂的系统，</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图设计通常都应经过以下两个阶段： </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3" name="内容占位符 2">
            <a:extLst>
              <a:ext uri="{FF2B5EF4-FFF2-40B4-BE49-F238E27FC236}">
                <a16:creationId xmlns:a16="http://schemas.microsoft.com/office/drawing/2014/main" id="{390D4989-ECE6-CE4F-1A3B-A240ADD3FC10}"/>
              </a:ext>
            </a:extLst>
          </p:cNvPr>
          <p:cNvSpPr txBox="1">
            <a:spLocks/>
          </p:cNvSpPr>
          <p:nvPr/>
        </p:nvSpPr>
        <p:spPr>
          <a:xfrm>
            <a:off x="694869" y="2667794"/>
            <a:ext cx="5234668" cy="2438400"/>
          </a:xfrm>
          <a:prstGeom prst="roundRect">
            <a:avLst>
              <a:gd name="adj" fmla="val 9683"/>
            </a:avLst>
          </a:prstGeom>
          <a:solidFill>
            <a:sysClr val="window" lastClr="FFFFFF"/>
          </a:solidFill>
          <a:ln w="25400" cap="flat" cmpd="sng" algn="ctr">
            <a:solidFill>
              <a:srgbClr val="9BBB59"/>
            </a:solidFill>
            <a:prstDash val="solid"/>
          </a:ln>
          <a:effectLst/>
        </p:spPr>
        <p:txBody>
          <a:bodyPr vert="horz" lIns="121917" tIns="60958" rIns="121917" bIns="60958" rtlCol="0" anchor="ctr">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1</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）针对每一用户画出该用户信息的局部</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图，确定该用户视图的实体集、属性和联系。需注意的是：能作为属性的就不要作为实体，这有利于</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图的简化。</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4" name="内容占位符 2">
            <a:extLst>
              <a:ext uri="{FF2B5EF4-FFF2-40B4-BE49-F238E27FC236}">
                <a16:creationId xmlns:a16="http://schemas.microsoft.com/office/drawing/2014/main" id="{F834051F-FD05-1FF7-A603-5045F6D22692}"/>
              </a:ext>
            </a:extLst>
          </p:cNvPr>
          <p:cNvSpPr txBox="1">
            <a:spLocks/>
          </p:cNvSpPr>
          <p:nvPr/>
        </p:nvSpPr>
        <p:spPr>
          <a:xfrm>
            <a:off x="6481081" y="2667794"/>
            <a:ext cx="5234668" cy="2438400"/>
          </a:xfrm>
          <a:prstGeom prst="roundRect">
            <a:avLst>
              <a:gd name="adj" fmla="val 9524"/>
            </a:avLst>
          </a:prstGeom>
          <a:solidFill>
            <a:sysClr val="window" lastClr="FFFFFF"/>
          </a:solidFill>
          <a:ln w="25400" cap="flat" cmpd="sng" algn="ctr">
            <a:solidFill>
              <a:srgbClr val="9BBB59"/>
            </a:solidFill>
            <a:prstDash val="solid"/>
          </a:ln>
          <a:effectLst/>
        </p:spPr>
        <p:txBody>
          <a:bodyPr vert="horz" lIns="121917" tIns="60958" rIns="121917" bIns="60958" rtlCol="0" anchor="ctr">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dk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2</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）综合局部</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图，生成总体</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图。在综合过程中，同名实体集只能出现一次，还要去掉不必要的联系，以便消除冗余。一般来说，从总体</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图必须能导出原来的所有局部视图，包括实体集、属性和联系。</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Tree>
    <p:extLst>
      <p:ext uri="{BB962C8B-B14F-4D97-AF65-F5344CB8AC3E}">
        <p14:creationId xmlns:p14="http://schemas.microsoft.com/office/powerpoint/2010/main" val="265901375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B8933-0815-A96B-FDC7-6AE44F04945B}"/>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9A603BCE-D852-6B21-41B2-7607A35EFDF1}"/>
              </a:ext>
            </a:extLst>
          </p:cNvPr>
          <p:cNvSpPr txBox="1">
            <a:spLocks/>
          </p:cNvSpPr>
          <p:nvPr/>
        </p:nvSpPr>
        <p:spPr>
          <a:xfrm>
            <a:off x="612775" y="1067594"/>
            <a:ext cx="11232243" cy="914399"/>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例</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 </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工厂物流管理中的涉及雇员、部门、供应商、原材料、成品和仓库等实体，并且存在以下关联： </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3" name="内容占位符 2">
            <a:extLst>
              <a:ext uri="{FF2B5EF4-FFF2-40B4-BE49-F238E27FC236}">
                <a16:creationId xmlns:a16="http://schemas.microsoft.com/office/drawing/2014/main" id="{B9EB4351-F523-C464-A77C-7826BE15DE0B}"/>
              </a:ext>
            </a:extLst>
          </p:cNvPr>
          <p:cNvSpPr txBox="1">
            <a:spLocks/>
          </p:cNvSpPr>
          <p:nvPr/>
        </p:nvSpPr>
        <p:spPr>
          <a:xfrm>
            <a:off x="1062910" y="3960322"/>
            <a:ext cx="2188883" cy="1110190"/>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1</a:t>
            </a: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）一个雇员只能在一个部门工作，一个部门可以有多个雇员。</a:t>
            </a:r>
            <a:endParaRPr kumimoji="0" lang="zh-CN" altLang="en-US" sz="16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4" name="内容占位符 2">
            <a:extLst>
              <a:ext uri="{FF2B5EF4-FFF2-40B4-BE49-F238E27FC236}">
                <a16:creationId xmlns:a16="http://schemas.microsoft.com/office/drawing/2014/main" id="{8DD273D8-B8F2-B28D-78CD-A5274E17D9BA}"/>
              </a:ext>
            </a:extLst>
          </p:cNvPr>
          <p:cNvSpPr txBox="1">
            <a:spLocks/>
          </p:cNvSpPr>
          <p:nvPr/>
        </p:nvSpPr>
        <p:spPr>
          <a:xfrm>
            <a:off x="3340686" y="3960322"/>
            <a:ext cx="1801389" cy="1533391"/>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2</a:t>
            </a: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）每一个部门可以生产多种成品，但一种成品只能由一个部门生产。</a:t>
            </a:r>
            <a:endParaRPr kumimoji="0" lang="zh-CN" altLang="en-US" sz="16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5C98C259-C72C-D3C4-D2A3-FAC77512C1FC}"/>
              </a:ext>
            </a:extLst>
          </p:cNvPr>
          <p:cNvSpPr txBox="1">
            <a:spLocks/>
          </p:cNvSpPr>
          <p:nvPr/>
        </p:nvSpPr>
        <p:spPr>
          <a:xfrm>
            <a:off x="5228958" y="3960322"/>
            <a:ext cx="1937017" cy="1557982"/>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3</a:t>
            </a: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）一个供应商可以供应多种原材料，一种原材料也可以由多个供应商供货。</a:t>
            </a:r>
            <a:endParaRPr kumimoji="0" lang="zh-CN" altLang="en-US" sz="16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6" name="内容占位符 2">
            <a:extLst>
              <a:ext uri="{FF2B5EF4-FFF2-40B4-BE49-F238E27FC236}">
                <a16:creationId xmlns:a16="http://schemas.microsoft.com/office/drawing/2014/main" id="{782E0C53-2B85-989F-A510-06A70CC46B70}"/>
              </a:ext>
            </a:extLst>
          </p:cNvPr>
          <p:cNvSpPr txBox="1">
            <a:spLocks/>
          </p:cNvSpPr>
          <p:nvPr/>
        </p:nvSpPr>
        <p:spPr>
          <a:xfrm>
            <a:off x="7156581" y="3960322"/>
            <a:ext cx="2200310" cy="1970282"/>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4</a:t>
            </a: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）购买的原材料放在仓库中，成品也放在仓库中。一个仓库可以存放多种产品，一种产品也可以存放在不同的仓库中。</a:t>
            </a:r>
            <a:endParaRPr kumimoji="0" lang="zh-CN" altLang="en-US" sz="16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7" name="内容占位符 2">
            <a:extLst>
              <a:ext uri="{FF2B5EF4-FFF2-40B4-BE49-F238E27FC236}">
                <a16:creationId xmlns:a16="http://schemas.microsoft.com/office/drawing/2014/main" id="{F367BF88-D72C-90C4-1EA0-49F9516AB52E}"/>
              </a:ext>
            </a:extLst>
          </p:cNvPr>
          <p:cNvSpPr txBox="1">
            <a:spLocks/>
          </p:cNvSpPr>
          <p:nvPr/>
        </p:nvSpPr>
        <p:spPr>
          <a:xfrm>
            <a:off x="818885" y="6005225"/>
            <a:ext cx="10757162" cy="542505"/>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2000" b="0" i="0" u="none" strike="noStrike" kern="1200" cap="none" spc="0" normalizeH="0" baseline="0" noProof="0">
                <a:ln>
                  <a:noFill/>
                </a:ln>
                <a:solidFill>
                  <a:srgbClr val="C00000"/>
                </a:solidFill>
                <a:effectLst/>
                <a:uLnTx/>
                <a:uFillTx/>
                <a:latin typeface="Arial"/>
                <a:ea typeface="微软雅黑"/>
                <a:cs typeface="+mn-cs"/>
              </a:rPr>
              <a:t>画出简单的工厂物流管理系统</a:t>
            </a:r>
            <a:r>
              <a:rPr kumimoji="0" lang="en-US" altLang="zh-CN" sz="2000" b="0" i="0" u="none" strike="noStrike" kern="1200" cap="none" spc="0" normalizeH="0" baseline="0" noProof="0">
                <a:ln>
                  <a:noFill/>
                </a:ln>
                <a:solidFill>
                  <a:srgbClr val="C00000"/>
                </a:solidFill>
                <a:effectLst/>
                <a:uLnTx/>
                <a:uFillTx/>
                <a:latin typeface="Arial"/>
                <a:ea typeface="微软雅黑"/>
                <a:cs typeface="+mn-cs"/>
              </a:rPr>
              <a:t>E-R</a:t>
            </a:r>
            <a:r>
              <a:rPr kumimoji="0" lang="zh-CN" altLang="en-US" sz="2000" b="0" i="0" u="none" strike="noStrike" kern="1200" cap="none" spc="0" normalizeH="0" baseline="0" noProof="0">
                <a:ln>
                  <a:noFill/>
                </a:ln>
                <a:solidFill>
                  <a:srgbClr val="C00000"/>
                </a:solidFill>
                <a:effectLst/>
                <a:uLnTx/>
                <a:uFillTx/>
                <a:latin typeface="Arial"/>
                <a:ea typeface="微软雅黑"/>
                <a:cs typeface="+mn-cs"/>
              </a:rPr>
              <a:t>模型。</a:t>
            </a:r>
            <a:endParaRPr kumimoji="0" lang="zh-CN" altLang="en-US" sz="2000" b="0" i="0" u="none" strike="noStrike" kern="1200" cap="none" spc="0" normalizeH="0" baseline="0" noProof="0" dirty="0">
              <a:ln>
                <a:noFill/>
              </a:ln>
              <a:solidFill>
                <a:srgbClr val="C00000"/>
              </a:solidFill>
              <a:effectLst/>
              <a:uLnTx/>
              <a:uFillTx/>
              <a:latin typeface="Arial"/>
              <a:ea typeface="微软雅黑"/>
              <a:cs typeface="+mn-cs"/>
            </a:endParaRPr>
          </a:p>
        </p:txBody>
      </p:sp>
      <p:grpSp>
        <p:nvGrpSpPr>
          <p:cNvPr id="8" name="组合 7">
            <a:extLst>
              <a:ext uri="{FF2B5EF4-FFF2-40B4-BE49-F238E27FC236}">
                <a16:creationId xmlns:a16="http://schemas.microsoft.com/office/drawing/2014/main" id="{4FBFBC96-6706-BF17-26A9-71FA1F9A3753}"/>
              </a:ext>
            </a:extLst>
          </p:cNvPr>
          <p:cNvGrpSpPr/>
          <p:nvPr/>
        </p:nvGrpSpPr>
        <p:grpSpPr>
          <a:xfrm>
            <a:off x="1064660" y="1697507"/>
            <a:ext cx="10069030" cy="2177023"/>
            <a:chOff x="1061484" y="2189572"/>
            <a:chExt cx="10069030" cy="2365123"/>
          </a:xfrm>
        </p:grpSpPr>
        <p:sp>
          <p:nvSpPr>
            <p:cNvPr id="9" name="íṩľíḍè-Freeform: Shape 1">
              <a:extLst>
                <a:ext uri="{FF2B5EF4-FFF2-40B4-BE49-F238E27FC236}">
                  <a16:creationId xmlns:a16="http://schemas.microsoft.com/office/drawing/2014/main" id="{FE699EE0-3300-4AF8-D086-C57540A050D9}"/>
                </a:ext>
              </a:extLst>
            </p:cNvPr>
            <p:cNvSpPr/>
            <p:nvPr/>
          </p:nvSpPr>
          <p:spPr bwMode="auto">
            <a:xfrm>
              <a:off x="8372885"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rgbClr val="4BACC6"/>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 name="íṩľíḍè-Freeform: Shape 2">
              <a:extLst>
                <a:ext uri="{FF2B5EF4-FFF2-40B4-BE49-F238E27FC236}">
                  <a16:creationId xmlns:a16="http://schemas.microsoft.com/office/drawing/2014/main" id="{68B72B38-E6CB-1093-2626-0F0D240A44AB}"/>
                </a:ext>
              </a:extLst>
            </p:cNvPr>
            <p:cNvSpPr/>
            <p:nvPr/>
          </p:nvSpPr>
          <p:spPr bwMode="auto">
            <a:xfrm>
              <a:off x="8372885" y="2733460"/>
              <a:ext cx="980830"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rgbClr val="4BACC6">
                <a:lumMod val="75000"/>
                <a:alpha val="5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 name="íṩľíḍè-Freeform: Shape 3">
              <a:extLst>
                <a:ext uri="{FF2B5EF4-FFF2-40B4-BE49-F238E27FC236}">
                  <a16:creationId xmlns:a16="http://schemas.microsoft.com/office/drawing/2014/main" id="{026E5938-4C61-F09A-536F-89C6720B97DF}"/>
                </a:ext>
              </a:extLst>
            </p:cNvPr>
            <p:cNvSpPr/>
            <p:nvPr/>
          </p:nvSpPr>
          <p:spPr bwMode="auto">
            <a:xfrm>
              <a:off x="6463167" y="2189572"/>
              <a:ext cx="2757629" cy="2361937"/>
            </a:xfrm>
            <a:custGeom>
              <a:avLst/>
              <a:gdLst>
                <a:gd name="T0" fmla="*/ 317 w 332"/>
                <a:gd name="T1" fmla="*/ 168 h 282"/>
                <a:gd name="T2" fmla="*/ 317 w 332"/>
                <a:gd name="T3" fmla="*/ 114 h 282"/>
                <a:gd name="T4" fmla="*/ 219 w 332"/>
                <a:gd name="T5" fmla="*/ 15 h 282"/>
                <a:gd name="T6" fmla="*/ 191 w 332"/>
                <a:gd name="T7" fmla="*/ 26 h 282"/>
                <a:gd name="T8" fmla="*/ 191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1 w 332"/>
                <a:gd name="T23" fmla="*/ 256 h 282"/>
                <a:gd name="T24" fmla="*/ 191 w 332"/>
                <a:gd name="T25" fmla="*/ 256 h 282"/>
                <a:gd name="T26" fmla="*/ 219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9" y="15"/>
                    <a:pt x="219" y="15"/>
                    <a:pt x="219" y="15"/>
                  </a:cubicBezTo>
                  <a:cubicBezTo>
                    <a:pt x="204" y="0"/>
                    <a:pt x="191" y="5"/>
                    <a:pt x="191" y="26"/>
                  </a:cubicBezTo>
                  <a:cubicBezTo>
                    <a:pt x="191" y="26"/>
                    <a:pt x="191" y="26"/>
                    <a:pt x="191" y="26"/>
                  </a:cubicBezTo>
                  <a:cubicBezTo>
                    <a:pt x="191"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1" y="235"/>
                    <a:pt x="191" y="256"/>
                  </a:cubicBezTo>
                  <a:cubicBezTo>
                    <a:pt x="191" y="256"/>
                    <a:pt x="191" y="256"/>
                    <a:pt x="191" y="256"/>
                  </a:cubicBezTo>
                  <a:cubicBezTo>
                    <a:pt x="191" y="277"/>
                    <a:pt x="204" y="282"/>
                    <a:pt x="219" y="267"/>
                  </a:cubicBezTo>
                  <a:lnTo>
                    <a:pt x="317" y="168"/>
                  </a:lnTo>
                  <a:close/>
                </a:path>
              </a:pathLst>
            </a:custGeom>
            <a:solidFill>
              <a:srgbClr val="8064A2"/>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2" name="íṩľíḍè-Freeform: Shape 4">
              <a:extLst>
                <a:ext uri="{FF2B5EF4-FFF2-40B4-BE49-F238E27FC236}">
                  <a16:creationId xmlns:a16="http://schemas.microsoft.com/office/drawing/2014/main" id="{D45AE530-0523-15E1-A716-D4A8088F3DE5}"/>
                </a:ext>
              </a:extLst>
            </p:cNvPr>
            <p:cNvSpPr/>
            <p:nvPr/>
          </p:nvSpPr>
          <p:spPr bwMode="auto">
            <a:xfrm>
              <a:off x="6463167" y="2733460"/>
              <a:ext cx="988469" cy="1281802"/>
            </a:xfrm>
            <a:custGeom>
              <a:avLst/>
              <a:gdLst>
                <a:gd name="T0" fmla="*/ 0 w 119"/>
                <a:gd name="T1" fmla="*/ 38 h 153"/>
                <a:gd name="T2" fmla="*/ 0 w 119"/>
                <a:gd name="T3" fmla="*/ 114 h 153"/>
                <a:gd name="T4" fmla="*/ 39 w 119"/>
                <a:gd name="T5" fmla="*/ 153 h 153"/>
                <a:gd name="T6" fmla="*/ 54 w 119"/>
                <a:gd name="T7" fmla="*/ 153 h 153"/>
                <a:gd name="T8" fmla="*/ 104 w 119"/>
                <a:gd name="T9" fmla="*/ 103 h 153"/>
                <a:gd name="T10" fmla="*/ 104 w 119"/>
                <a:gd name="T11" fmla="*/ 49 h 153"/>
                <a:gd name="T12" fmla="*/ 54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4" y="153"/>
                    <a:pt x="54" y="153"/>
                    <a:pt x="54" y="153"/>
                  </a:cubicBezTo>
                  <a:cubicBezTo>
                    <a:pt x="104" y="103"/>
                    <a:pt x="104" y="103"/>
                    <a:pt x="104" y="103"/>
                  </a:cubicBezTo>
                  <a:cubicBezTo>
                    <a:pt x="119" y="88"/>
                    <a:pt x="119" y="64"/>
                    <a:pt x="104" y="49"/>
                  </a:cubicBezTo>
                  <a:cubicBezTo>
                    <a:pt x="54" y="0"/>
                    <a:pt x="54" y="0"/>
                    <a:pt x="54" y="0"/>
                  </a:cubicBezTo>
                  <a:cubicBezTo>
                    <a:pt x="39" y="0"/>
                    <a:pt x="39" y="0"/>
                    <a:pt x="39" y="0"/>
                  </a:cubicBezTo>
                  <a:cubicBezTo>
                    <a:pt x="18" y="0"/>
                    <a:pt x="0" y="17"/>
                    <a:pt x="0" y="38"/>
                  </a:cubicBezTo>
                  <a:close/>
                </a:path>
              </a:pathLst>
            </a:custGeom>
            <a:solidFill>
              <a:srgbClr val="8064A2">
                <a:lumMod val="75000"/>
                <a:alpha val="5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3" name="íṩľíḍè-Freeform: Shape 5">
              <a:extLst>
                <a:ext uri="{FF2B5EF4-FFF2-40B4-BE49-F238E27FC236}">
                  <a16:creationId xmlns:a16="http://schemas.microsoft.com/office/drawing/2014/main" id="{E5620B53-AC94-E0B0-45DB-CD01CB5FEF7C}"/>
                </a:ext>
              </a:extLst>
            </p:cNvPr>
            <p:cNvSpPr/>
            <p:nvPr/>
          </p:nvSpPr>
          <p:spPr bwMode="auto">
            <a:xfrm>
              <a:off x="4561091"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rgbClr val="9BBB59"/>
            </a:solidFill>
            <a:ln>
              <a:noFill/>
            </a:ln>
            <a:effectLst/>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4" name="íṩľíḍè-Freeform: Shape 6">
              <a:extLst>
                <a:ext uri="{FF2B5EF4-FFF2-40B4-BE49-F238E27FC236}">
                  <a16:creationId xmlns:a16="http://schemas.microsoft.com/office/drawing/2014/main" id="{026EF5A9-D478-FBC0-3635-43DECFF39ABF}"/>
                </a:ext>
              </a:extLst>
            </p:cNvPr>
            <p:cNvSpPr/>
            <p:nvPr/>
          </p:nvSpPr>
          <p:spPr bwMode="auto">
            <a:xfrm>
              <a:off x="4561091" y="2733460"/>
              <a:ext cx="979302"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rgbClr val="9BBB59">
                <a:lumMod val="75000"/>
                <a:alpha val="5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5" name="íṩľíḍè-Freeform: Shape 7">
              <a:extLst>
                <a:ext uri="{FF2B5EF4-FFF2-40B4-BE49-F238E27FC236}">
                  <a16:creationId xmlns:a16="http://schemas.microsoft.com/office/drawing/2014/main" id="{C213C6C2-13F4-69FA-6736-8817277B6B2B}"/>
                </a:ext>
              </a:extLst>
            </p:cNvPr>
            <p:cNvSpPr/>
            <p:nvPr/>
          </p:nvSpPr>
          <p:spPr bwMode="auto">
            <a:xfrm>
              <a:off x="2649844" y="2192759"/>
              <a:ext cx="2757629" cy="2361936"/>
            </a:xfrm>
            <a:custGeom>
              <a:avLst/>
              <a:gdLst>
                <a:gd name="T0" fmla="*/ 318 w 332"/>
                <a:gd name="T1" fmla="*/ 168 h 282"/>
                <a:gd name="T2" fmla="*/ 318 w 332"/>
                <a:gd name="T3" fmla="*/ 114 h 282"/>
                <a:gd name="T4" fmla="*/ 219 w 332"/>
                <a:gd name="T5" fmla="*/ 15 h 282"/>
                <a:gd name="T6" fmla="*/ 192 w 332"/>
                <a:gd name="T7" fmla="*/ 26 h 282"/>
                <a:gd name="T8" fmla="*/ 192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2 w 332"/>
                <a:gd name="T23" fmla="*/ 256 h 282"/>
                <a:gd name="T24" fmla="*/ 192 w 332"/>
                <a:gd name="T25" fmla="*/ 256 h 282"/>
                <a:gd name="T26" fmla="*/ 219 w 332"/>
                <a:gd name="T27" fmla="*/ 267 h 282"/>
                <a:gd name="T28" fmla="*/ 318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8" y="168"/>
                  </a:moveTo>
                  <a:cubicBezTo>
                    <a:pt x="332" y="153"/>
                    <a:pt x="332" y="129"/>
                    <a:pt x="318" y="114"/>
                  </a:cubicBezTo>
                  <a:cubicBezTo>
                    <a:pt x="219" y="15"/>
                    <a:pt x="219" y="15"/>
                    <a:pt x="219" y="15"/>
                  </a:cubicBezTo>
                  <a:cubicBezTo>
                    <a:pt x="204" y="0"/>
                    <a:pt x="192" y="5"/>
                    <a:pt x="192" y="26"/>
                  </a:cubicBezTo>
                  <a:cubicBezTo>
                    <a:pt x="192" y="26"/>
                    <a:pt x="192" y="26"/>
                    <a:pt x="192" y="26"/>
                  </a:cubicBezTo>
                  <a:cubicBezTo>
                    <a:pt x="192"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2" y="235"/>
                    <a:pt x="192" y="256"/>
                  </a:cubicBezTo>
                  <a:cubicBezTo>
                    <a:pt x="192" y="256"/>
                    <a:pt x="192" y="256"/>
                    <a:pt x="192" y="256"/>
                  </a:cubicBezTo>
                  <a:cubicBezTo>
                    <a:pt x="192" y="277"/>
                    <a:pt x="204" y="282"/>
                    <a:pt x="219" y="267"/>
                  </a:cubicBezTo>
                  <a:lnTo>
                    <a:pt x="318" y="168"/>
                  </a:lnTo>
                  <a:close/>
                </a:path>
              </a:pathLst>
            </a:custGeom>
            <a:solidFill>
              <a:srgbClr val="C0504D"/>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6" name="íṩľíḍè-Freeform: Shape 8">
              <a:extLst>
                <a:ext uri="{FF2B5EF4-FFF2-40B4-BE49-F238E27FC236}">
                  <a16:creationId xmlns:a16="http://schemas.microsoft.com/office/drawing/2014/main" id="{3DF34CA3-0631-F32C-2F0F-EB7F49C2EF1D}"/>
                </a:ext>
              </a:extLst>
            </p:cNvPr>
            <p:cNvSpPr/>
            <p:nvPr/>
          </p:nvSpPr>
          <p:spPr bwMode="auto">
            <a:xfrm>
              <a:off x="2649844" y="2736645"/>
              <a:ext cx="988469" cy="1281801"/>
            </a:xfrm>
            <a:custGeom>
              <a:avLst/>
              <a:gdLst>
                <a:gd name="T0" fmla="*/ 0 w 119"/>
                <a:gd name="T1" fmla="*/ 38 h 153"/>
                <a:gd name="T2" fmla="*/ 0 w 119"/>
                <a:gd name="T3" fmla="*/ 114 h 153"/>
                <a:gd name="T4" fmla="*/ 39 w 119"/>
                <a:gd name="T5" fmla="*/ 153 h 153"/>
                <a:gd name="T6" fmla="*/ 55 w 119"/>
                <a:gd name="T7" fmla="*/ 153 h 153"/>
                <a:gd name="T8" fmla="*/ 104 w 119"/>
                <a:gd name="T9" fmla="*/ 103 h 153"/>
                <a:gd name="T10" fmla="*/ 104 w 119"/>
                <a:gd name="T11" fmla="*/ 49 h 153"/>
                <a:gd name="T12" fmla="*/ 55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5" y="153"/>
                    <a:pt x="55" y="153"/>
                    <a:pt x="55" y="153"/>
                  </a:cubicBezTo>
                  <a:cubicBezTo>
                    <a:pt x="104" y="103"/>
                    <a:pt x="104" y="103"/>
                    <a:pt x="104" y="103"/>
                  </a:cubicBezTo>
                  <a:cubicBezTo>
                    <a:pt x="119" y="88"/>
                    <a:pt x="119" y="64"/>
                    <a:pt x="104" y="49"/>
                  </a:cubicBezTo>
                  <a:cubicBezTo>
                    <a:pt x="55" y="0"/>
                    <a:pt x="55" y="0"/>
                    <a:pt x="55" y="0"/>
                  </a:cubicBezTo>
                  <a:cubicBezTo>
                    <a:pt x="39" y="0"/>
                    <a:pt x="39" y="0"/>
                    <a:pt x="39" y="0"/>
                  </a:cubicBezTo>
                  <a:cubicBezTo>
                    <a:pt x="18" y="0"/>
                    <a:pt x="0" y="17"/>
                    <a:pt x="0" y="38"/>
                  </a:cubicBezTo>
                  <a:close/>
                </a:path>
              </a:pathLst>
            </a:custGeom>
            <a:solidFill>
              <a:srgbClr val="C0504D">
                <a:lumMod val="50000"/>
                <a:alpha val="2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7" name="íṩľíḍè-Freeform: Shape 9">
              <a:extLst>
                <a:ext uri="{FF2B5EF4-FFF2-40B4-BE49-F238E27FC236}">
                  <a16:creationId xmlns:a16="http://schemas.microsoft.com/office/drawing/2014/main" id="{DB923491-DD18-C42F-1904-125B3C4A350A}"/>
                </a:ext>
              </a:extLst>
            </p:cNvPr>
            <p:cNvSpPr/>
            <p:nvPr/>
          </p:nvSpPr>
          <p:spPr bwMode="auto">
            <a:xfrm>
              <a:off x="1061484" y="2242663"/>
              <a:ext cx="2412765" cy="2255755"/>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rgbClr val="4F81BD"/>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8" name="íṩľíḍè-Oval 10">
              <a:extLst>
                <a:ext uri="{FF2B5EF4-FFF2-40B4-BE49-F238E27FC236}">
                  <a16:creationId xmlns:a16="http://schemas.microsoft.com/office/drawing/2014/main" id="{BD4AE5FE-4BE8-85F9-2177-FEA830F9067C}"/>
                </a:ext>
              </a:extLst>
            </p:cNvPr>
            <p:cNvSpPr/>
            <p:nvPr/>
          </p:nvSpPr>
          <p:spPr>
            <a:xfrm>
              <a:off x="2001259" y="3046248"/>
              <a:ext cx="648586" cy="648586"/>
            </a:xfrm>
            <a:prstGeom prst="ellipse">
              <a:avLst/>
            </a:prstGeom>
            <a:solidFill>
              <a:srgbClr val="EEECE1"/>
            </a:solidFill>
            <a:ln w="25400" cap="flat" cmpd="sng" algn="ctr">
              <a:noFill/>
              <a:prstDash val="solid"/>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íślíḋè-Freeform: Shape 11">
              <a:extLst>
                <a:ext uri="{FF2B5EF4-FFF2-40B4-BE49-F238E27FC236}">
                  <a16:creationId xmlns:a16="http://schemas.microsoft.com/office/drawing/2014/main" id="{2B9F03AF-478D-1B00-B60C-FA9DE5D97A5A}"/>
                </a:ext>
              </a:extLst>
            </p:cNvPr>
            <p:cNvSpPr/>
            <p:nvPr/>
          </p:nvSpPr>
          <p:spPr bwMode="auto">
            <a:xfrm>
              <a:off x="2203000" y="3267671"/>
              <a:ext cx="245104" cy="219748"/>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rgbClr val="4F81BD"/>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20" name="íślíḋè-Oval 12">
              <a:extLst>
                <a:ext uri="{FF2B5EF4-FFF2-40B4-BE49-F238E27FC236}">
                  <a16:creationId xmlns:a16="http://schemas.microsoft.com/office/drawing/2014/main" id="{4068EAD9-DEC5-4CB1-72FB-26AF985905C2}"/>
                </a:ext>
              </a:extLst>
            </p:cNvPr>
            <p:cNvSpPr/>
            <p:nvPr/>
          </p:nvSpPr>
          <p:spPr>
            <a:xfrm>
              <a:off x="3913912" y="3046248"/>
              <a:ext cx="648586" cy="648586"/>
            </a:xfrm>
            <a:prstGeom prst="ellipse">
              <a:avLst/>
            </a:prstGeom>
            <a:solidFill>
              <a:srgbClr val="EEECE1"/>
            </a:solidFill>
            <a:ln w="25400" cap="flat" cmpd="sng" algn="ctr">
              <a:noFill/>
              <a:prstDash val="solid"/>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íślíḋè-Freeform: Shape 13">
              <a:extLst>
                <a:ext uri="{FF2B5EF4-FFF2-40B4-BE49-F238E27FC236}">
                  <a16:creationId xmlns:a16="http://schemas.microsoft.com/office/drawing/2014/main" id="{4E01025A-84EF-319A-F8ED-57F39723D3AB}"/>
                </a:ext>
              </a:extLst>
            </p:cNvPr>
            <p:cNvSpPr/>
            <p:nvPr/>
          </p:nvSpPr>
          <p:spPr bwMode="auto">
            <a:xfrm>
              <a:off x="4114597" y="3254328"/>
              <a:ext cx="247217" cy="232427"/>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rgbClr val="C0504D"/>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22" name="íślíḋè-Oval 14">
              <a:extLst>
                <a:ext uri="{FF2B5EF4-FFF2-40B4-BE49-F238E27FC236}">
                  <a16:creationId xmlns:a16="http://schemas.microsoft.com/office/drawing/2014/main" id="{757A767D-4F3D-11A7-0992-86CE49DEDAD3}"/>
                </a:ext>
              </a:extLst>
            </p:cNvPr>
            <p:cNvSpPr/>
            <p:nvPr/>
          </p:nvSpPr>
          <p:spPr>
            <a:xfrm>
              <a:off x="5810280" y="3043976"/>
              <a:ext cx="648586" cy="648586"/>
            </a:xfrm>
            <a:prstGeom prst="ellipse">
              <a:avLst/>
            </a:prstGeom>
            <a:solidFill>
              <a:srgbClr val="EEECE1"/>
            </a:solidFill>
            <a:ln w="25400" cap="flat" cmpd="sng" algn="ctr">
              <a:noFill/>
              <a:prstDash val="solid"/>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3" name="íślíḋè-Freeform: Shape 15">
              <a:extLst>
                <a:ext uri="{FF2B5EF4-FFF2-40B4-BE49-F238E27FC236}">
                  <a16:creationId xmlns:a16="http://schemas.microsoft.com/office/drawing/2014/main" id="{BA97A02F-1AF2-28C4-68FD-9FD7103E7482}"/>
                </a:ext>
              </a:extLst>
            </p:cNvPr>
            <p:cNvSpPr/>
            <p:nvPr/>
          </p:nvSpPr>
          <p:spPr bwMode="auto">
            <a:xfrm>
              <a:off x="6022235" y="3267671"/>
              <a:ext cx="221862" cy="22397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24" name="íślíḋè-Oval 16">
              <a:extLst>
                <a:ext uri="{FF2B5EF4-FFF2-40B4-BE49-F238E27FC236}">
                  <a16:creationId xmlns:a16="http://schemas.microsoft.com/office/drawing/2014/main" id="{6835922A-BB34-017C-6E41-90197966F46E}"/>
                </a:ext>
              </a:extLst>
            </p:cNvPr>
            <p:cNvSpPr/>
            <p:nvPr/>
          </p:nvSpPr>
          <p:spPr>
            <a:xfrm>
              <a:off x="7724299" y="3043976"/>
              <a:ext cx="648586" cy="648586"/>
            </a:xfrm>
            <a:prstGeom prst="ellipse">
              <a:avLst/>
            </a:prstGeom>
            <a:solidFill>
              <a:srgbClr val="EEECE1"/>
            </a:solidFill>
            <a:ln w="25400" cap="flat" cmpd="sng" algn="ctr">
              <a:noFill/>
              <a:prstDash val="solid"/>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íślíḋè-Freeform: Shape 17">
              <a:extLst>
                <a:ext uri="{FF2B5EF4-FFF2-40B4-BE49-F238E27FC236}">
                  <a16:creationId xmlns:a16="http://schemas.microsoft.com/office/drawing/2014/main" id="{ABB066B9-115A-783D-5F65-D590AB704536}"/>
                </a:ext>
              </a:extLst>
            </p:cNvPr>
            <p:cNvSpPr/>
            <p:nvPr/>
          </p:nvSpPr>
          <p:spPr bwMode="auto">
            <a:xfrm>
              <a:off x="7926040" y="3270016"/>
              <a:ext cx="245104" cy="196506"/>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rgbClr val="8064A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26" name="íślíḋè-Oval 18">
              <a:extLst>
                <a:ext uri="{FF2B5EF4-FFF2-40B4-BE49-F238E27FC236}">
                  <a16:creationId xmlns:a16="http://schemas.microsoft.com/office/drawing/2014/main" id="{E03E01FD-6724-A61B-3A89-B5BCED04DC48}"/>
                </a:ext>
              </a:extLst>
            </p:cNvPr>
            <p:cNvSpPr/>
            <p:nvPr/>
          </p:nvSpPr>
          <p:spPr>
            <a:xfrm>
              <a:off x="9626376" y="3043976"/>
              <a:ext cx="648586" cy="648586"/>
            </a:xfrm>
            <a:prstGeom prst="ellipse">
              <a:avLst/>
            </a:prstGeom>
            <a:solidFill>
              <a:srgbClr val="EEECE1"/>
            </a:solidFill>
            <a:ln w="25400" cap="flat" cmpd="sng" algn="ctr">
              <a:noFill/>
              <a:prstDash val="solid"/>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íślíḋè-Freeform: Shape 19">
              <a:extLst>
                <a:ext uri="{FF2B5EF4-FFF2-40B4-BE49-F238E27FC236}">
                  <a16:creationId xmlns:a16="http://schemas.microsoft.com/office/drawing/2014/main" id="{9D4A6834-200D-7C90-0981-DD2E1FF404C4}"/>
                </a:ext>
              </a:extLst>
            </p:cNvPr>
            <p:cNvSpPr/>
            <p:nvPr/>
          </p:nvSpPr>
          <p:spPr bwMode="auto">
            <a:xfrm>
              <a:off x="9828116" y="3271073"/>
              <a:ext cx="245104" cy="194393"/>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4BACC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28" name="内容占位符 2">
            <a:extLst>
              <a:ext uri="{FF2B5EF4-FFF2-40B4-BE49-F238E27FC236}">
                <a16:creationId xmlns:a16="http://schemas.microsoft.com/office/drawing/2014/main" id="{0F7215A2-EA9F-46BE-2620-F321C26B22C9}"/>
              </a:ext>
            </a:extLst>
          </p:cNvPr>
          <p:cNvSpPr txBox="1">
            <a:spLocks/>
          </p:cNvSpPr>
          <p:nvPr/>
        </p:nvSpPr>
        <p:spPr>
          <a:xfrm>
            <a:off x="9356891" y="3960322"/>
            <a:ext cx="2304884" cy="1970282"/>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en-US" altLang="zh-CN"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5</a:t>
            </a:r>
            <a:r>
              <a:rPr kumimoji="0" lang="zh-CN" altLang="en-US" sz="16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）各部门从仓库中提取原料，并将成品放在仓库中。一个仓库可以存放多个部门的产品，一个部门的产品也可以存放在不同的仓库中。</a:t>
            </a:r>
            <a:endParaRPr kumimoji="0" lang="zh-CN" altLang="en-US" sz="16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Tree>
    <p:extLst>
      <p:ext uri="{BB962C8B-B14F-4D97-AF65-F5344CB8AC3E}">
        <p14:creationId xmlns:p14="http://schemas.microsoft.com/office/powerpoint/2010/main" val="161288263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1ABE0-B2F3-935A-303D-6D22B3ABE180}"/>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F74EE085-985E-B164-A3B3-A9D51FD936ED}"/>
              </a:ext>
            </a:extLst>
          </p:cNvPr>
          <p:cNvGrpSpPr/>
          <p:nvPr/>
        </p:nvGrpSpPr>
        <p:grpSpPr>
          <a:xfrm>
            <a:off x="831851" y="1130889"/>
            <a:ext cx="579307" cy="626655"/>
            <a:chOff x="6242320" y="1105727"/>
            <a:chExt cx="579005" cy="626656"/>
          </a:xfrm>
        </p:grpSpPr>
        <p:sp>
          <p:nvSpPr>
            <p:cNvPr id="3" name="TextBox 6">
              <a:extLst>
                <a:ext uri="{FF2B5EF4-FFF2-40B4-BE49-F238E27FC236}">
                  <a16:creationId xmlns:a16="http://schemas.microsoft.com/office/drawing/2014/main" id="{D87561A9-3EC2-013A-E628-D535D40BD3D8}"/>
                </a:ext>
              </a:extLst>
            </p:cNvPr>
            <p:cNvSpPr txBox="1"/>
            <p:nvPr/>
          </p:nvSpPr>
          <p:spPr>
            <a:xfrm>
              <a:off x="6327224" y="1105727"/>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FF9900"/>
                  </a:solidFill>
                  <a:latin typeface="Impact" panose="020B0806030902050204" pitchFamily="34" charset="0"/>
                  <a:ea typeface="微软雅黑" panose="020B0503020204020204" pitchFamily="34" charset="-122"/>
                </a:rPr>
                <a:t>01</a:t>
              </a:r>
              <a:endParaRPr lang="zh-CN" altLang="en-US" sz="3200" dirty="0">
                <a:solidFill>
                  <a:srgbClr val="FF9900"/>
                </a:solidFill>
                <a:latin typeface="微软雅黑" panose="020B0503020204020204" pitchFamily="34" charset="-122"/>
                <a:ea typeface="微软雅黑" panose="020B0503020204020204" pitchFamily="34" charset="-122"/>
              </a:endParaRPr>
            </a:p>
          </p:txBody>
        </p:sp>
        <p:sp>
          <p:nvSpPr>
            <p:cNvPr id="4" name="文本框 22">
              <a:extLst>
                <a:ext uri="{FF2B5EF4-FFF2-40B4-BE49-F238E27FC236}">
                  <a16:creationId xmlns:a16="http://schemas.microsoft.com/office/drawing/2014/main" id="{CD85BCF4-10D0-505E-6ADB-C90205C61FE2}"/>
                </a:ext>
              </a:extLst>
            </p:cNvPr>
            <p:cNvSpPr txBox="1"/>
            <p:nvPr/>
          </p:nvSpPr>
          <p:spPr>
            <a:xfrm>
              <a:off x="6242320" y="1516939"/>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5" name="组合 4">
            <a:extLst>
              <a:ext uri="{FF2B5EF4-FFF2-40B4-BE49-F238E27FC236}">
                <a16:creationId xmlns:a16="http://schemas.microsoft.com/office/drawing/2014/main" id="{696B6C83-0578-AE02-9B0E-25BF78F560C7}"/>
              </a:ext>
            </a:extLst>
          </p:cNvPr>
          <p:cNvGrpSpPr/>
          <p:nvPr/>
        </p:nvGrpSpPr>
        <p:grpSpPr>
          <a:xfrm>
            <a:off x="831851" y="1776640"/>
            <a:ext cx="579307" cy="631762"/>
            <a:chOff x="6242320" y="2373233"/>
            <a:chExt cx="579005" cy="631762"/>
          </a:xfrm>
        </p:grpSpPr>
        <p:sp>
          <p:nvSpPr>
            <p:cNvPr id="6" name="TextBox 6">
              <a:extLst>
                <a:ext uri="{FF2B5EF4-FFF2-40B4-BE49-F238E27FC236}">
                  <a16:creationId xmlns:a16="http://schemas.microsoft.com/office/drawing/2014/main" id="{E0BA54DE-499D-2179-2173-2642DD7447E3}"/>
                </a:ext>
              </a:extLst>
            </p:cNvPr>
            <p:cNvSpPr txBox="1"/>
            <p:nvPr/>
          </p:nvSpPr>
          <p:spPr>
            <a:xfrm>
              <a:off x="6327224" y="2373233"/>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01ACBE"/>
                  </a:solidFill>
                  <a:latin typeface="Impact" panose="020B0806030902050204" pitchFamily="34" charset="0"/>
                  <a:ea typeface="微软雅黑" panose="020B0503020204020204" pitchFamily="34" charset="-122"/>
                </a:rPr>
                <a:t>02</a:t>
              </a:r>
              <a:endParaRPr lang="zh-CN" altLang="en-US" sz="3200" dirty="0">
                <a:solidFill>
                  <a:srgbClr val="01ACBE"/>
                </a:solidFill>
                <a:latin typeface="微软雅黑" panose="020B0503020204020204" pitchFamily="34" charset="-122"/>
                <a:ea typeface="微软雅黑" panose="020B0503020204020204" pitchFamily="34" charset="-122"/>
              </a:endParaRPr>
            </a:p>
          </p:txBody>
        </p:sp>
        <p:sp>
          <p:nvSpPr>
            <p:cNvPr id="7" name="文本框 23">
              <a:extLst>
                <a:ext uri="{FF2B5EF4-FFF2-40B4-BE49-F238E27FC236}">
                  <a16:creationId xmlns:a16="http://schemas.microsoft.com/office/drawing/2014/main" id="{981A6A96-374B-A949-750D-0F9E93D5ABEF}"/>
                </a:ext>
              </a:extLst>
            </p:cNvPr>
            <p:cNvSpPr txBox="1"/>
            <p:nvPr/>
          </p:nvSpPr>
          <p:spPr>
            <a:xfrm>
              <a:off x="6242320" y="2789551"/>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8" name="组合 7">
            <a:extLst>
              <a:ext uri="{FF2B5EF4-FFF2-40B4-BE49-F238E27FC236}">
                <a16:creationId xmlns:a16="http://schemas.microsoft.com/office/drawing/2014/main" id="{26D12AE2-2E76-9D67-B2FE-F75BFA3F6839}"/>
              </a:ext>
            </a:extLst>
          </p:cNvPr>
          <p:cNvGrpSpPr/>
          <p:nvPr/>
        </p:nvGrpSpPr>
        <p:grpSpPr>
          <a:xfrm>
            <a:off x="831851" y="2493247"/>
            <a:ext cx="579307" cy="620494"/>
            <a:chOff x="6242320" y="3640739"/>
            <a:chExt cx="579005" cy="620494"/>
          </a:xfrm>
        </p:grpSpPr>
        <p:sp>
          <p:nvSpPr>
            <p:cNvPr id="9" name="TextBox 6">
              <a:extLst>
                <a:ext uri="{FF2B5EF4-FFF2-40B4-BE49-F238E27FC236}">
                  <a16:creationId xmlns:a16="http://schemas.microsoft.com/office/drawing/2014/main" id="{8836964B-75EE-67E4-57E4-AD59054E1E01}"/>
                </a:ext>
              </a:extLst>
            </p:cNvPr>
            <p:cNvSpPr txBox="1"/>
            <p:nvPr/>
          </p:nvSpPr>
          <p:spPr>
            <a:xfrm>
              <a:off x="6327224" y="3640739"/>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C00000"/>
                  </a:solidFill>
                  <a:latin typeface="Impact" panose="020B0806030902050204" pitchFamily="34" charset="0"/>
                  <a:ea typeface="微软雅黑" panose="020B0503020204020204" pitchFamily="34" charset="-122"/>
                </a:rPr>
                <a:t>03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0" name="文本框 24">
              <a:extLst>
                <a:ext uri="{FF2B5EF4-FFF2-40B4-BE49-F238E27FC236}">
                  <a16:creationId xmlns:a16="http://schemas.microsoft.com/office/drawing/2014/main" id="{0A76C0AC-594F-F11D-8869-E955E5092267}"/>
                </a:ext>
              </a:extLst>
            </p:cNvPr>
            <p:cNvSpPr txBox="1"/>
            <p:nvPr/>
          </p:nvSpPr>
          <p:spPr>
            <a:xfrm>
              <a:off x="6242320" y="4045789"/>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11" name="组合 10">
            <a:extLst>
              <a:ext uri="{FF2B5EF4-FFF2-40B4-BE49-F238E27FC236}">
                <a16:creationId xmlns:a16="http://schemas.microsoft.com/office/drawing/2014/main" id="{BA91D3AB-E4E7-0601-0B66-A543FA0EC1CB}"/>
              </a:ext>
            </a:extLst>
          </p:cNvPr>
          <p:cNvGrpSpPr/>
          <p:nvPr/>
        </p:nvGrpSpPr>
        <p:grpSpPr>
          <a:xfrm>
            <a:off x="831851" y="3229473"/>
            <a:ext cx="579307" cy="609226"/>
            <a:chOff x="6250444" y="4908245"/>
            <a:chExt cx="579005" cy="609226"/>
          </a:xfrm>
        </p:grpSpPr>
        <p:sp>
          <p:nvSpPr>
            <p:cNvPr id="12" name="TextBox 6">
              <a:extLst>
                <a:ext uri="{FF2B5EF4-FFF2-40B4-BE49-F238E27FC236}">
                  <a16:creationId xmlns:a16="http://schemas.microsoft.com/office/drawing/2014/main" id="{ABF33DB8-AB1A-26AB-FB0A-0347AA9ED343}"/>
                </a:ext>
              </a:extLst>
            </p:cNvPr>
            <p:cNvSpPr txBox="1"/>
            <p:nvPr/>
          </p:nvSpPr>
          <p:spPr>
            <a:xfrm>
              <a:off x="6327224" y="4908245"/>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960096"/>
                  </a:solidFill>
                  <a:latin typeface="Impact" panose="020B0806030902050204" pitchFamily="34" charset="0"/>
                  <a:ea typeface="微软雅黑" panose="020B0503020204020204" pitchFamily="34" charset="-122"/>
                </a:rPr>
                <a:t>04</a:t>
              </a:r>
              <a:endParaRPr lang="zh-CN" altLang="en-US" sz="3200" dirty="0">
                <a:solidFill>
                  <a:srgbClr val="960096"/>
                </a:solidFill>
                <a:latin typeface="微软雅黑" panose="020B0503020204020204" pitchFamily="34" charset="-122"/>
                <a:ea typeface="微软雅黑" panose="020B0503020204020204" pitchFamily="34" charset="-122"/>
              </a:endParaRPr>
            </a:p>
          </p:txBody>
        </p:sp>
        <p:sp>
          <p:nvSpPr>
            <p:cNvPr id="13" name="文本框 25">
              <a:extLst>
                <a:ext uri="{FF2B5EF4-FFF2-40B4-BE49-F238E27FC236}">
                  <a16:creationId xmlns:a16="http://schemas.microsoft.com/office/drawing/2014/main" id="{6440B1BA-90C5-67A2-0276-5BC184DAF336}"/>
                </a:ext>
              </a:extLst>
            </p:cNvPr>
            <p:cNvSpPr txBox="1"/>
            <p:nvPr/>
          </p:nvSpPr>
          <p:spPr>
            <a:xfrm>
              <a:off x="6250444" y="5302027"/>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sp>
        <p:nvSpPr>
          <p:cNvPr id="14" name="内容占位符 5">
            <a:extLst>
              <a:ext uri="{FF2B5EF4-FFF2-40B4-BE49-F238E27FC236}">
                <a16:creationId xmlns:a16="http://schemas.microsoft.com/office/drawing/2014/main" id="{F90FE5FD-0A71-3F27-4F8A-16EFBF77FD72}"/>
              </a:ext>
            </a:extLst>
          </p:cNvPr>
          <p:cNvSpPr>
            <a:spLocks noGrp="1"/>
          </p:cNvSpPr>
          <p:nvPr/>
        </p:nvSpPr>
        <p:spPr>
          <a:xfrm>
            <a:off x="1487978" y="1084438"/>
            <a:ext cx="9707072" cy="538893"/>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Aft>
                <a:spcPts val="0"/>
              </a:spcAft>
              <a:buClr>
                <a:srgbClr val="92D050"/>
              </a:buClr>
            </a:pPr>
            <a:r>
              <a:rPr lang="zh-CN" altLang="en-US" sz="1800" dirty="0">
                <a:solidFill>
                  <a:prstClr val="black">
                    <a:lumMod val="95000"/>
                    <a:lumOff val="5000"/>
                  </a:prstClr>
                </a:solidFill>
                <a:latin typeface="Arial"/>
                <a:ea typeface="微软雅黑"/>
              </a:rPr>
              <a:t>找出工厂物流管理系统实体集：分别是雇员、部门、成品、供应商、原材料和仓库。</a:t>
            </a:r>
          </a:p>
        </p:txBody>
      </p:sp>
      <p:cxnSp>
        <p:nvCxnSpPr>
          <p:cNvPr id="15" name="直接连接符 14">
            <a:extLst>
              <a:ext uri="{FF2B5EF4-FFF2-40B4-BE49-F238E27FC236}">
                <a16:creationId xmlns:a16="http://schemas.microsoft.com/office/drawing/2014/main" id="{68D5C79A-7413-0483-171C-5328F7FEA9F8}"/>
              </a:ext>
            </a:extLst>
          </p:cNvPr>
          <p:cNvCxnSpPr/>
          <p:nvPr/>
        </p:nvCxnSpPr>
        <p:spPr>
          <a:xfrm>
            <a:off x="1487978" y="1637845"/>
            <a:ext cx="9677399" cy="0"/>
          </a:xfrm>
          <a:prstGeom prst="line">
            <a:avLst/>
          </a:prstGeom>
          <a:noFill/>
          <a:ln w="9525" cap="flat" cmpd="sng" algn="ctr">
            <a:solidFill>
              <a:sysClr val="window" lastClr="FFFFFF">
                <a:lumMod val="85000"/>
              </a:sysClr>
            </a:solidFill>
            <a:prstDash val="dashDot"/>
          </a:ln>
          <a:effectLst/>
        </p:spPr>
      </p:cxnSp>
      <p:sp>
        <p:nvSpPr>
          <p:cNvPr id="16" name="内容占位符 5">
            <a:extLst>
              <a:ext uri="{FF2B5EF4-FFF2-40B4-BE49-F238E27FC236}">
                <a16:creationId xmlns:a16="http://schemas.microsoft.com/office/drawing/2014/main" id="{C3C49414-1731-AF12-DFBD-B2B6B6EC753B}"/>
              </a:ext>
            </a:extLst>
          </p:cNvPr>
          <p:cNvSpPr>
            <a:spLocks noGrp="1"/>
          </p:cNvSpPr>
          <p:nvPr/>
        </p:nvSpPr>
        <p:spPr>
          <a:xfrm>
            <a:off x="1487978" y="1694038"/>
            <a:ext cx="9707072" cy="544706"/>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Aft>
                <a:spcPts val="0"/>
              </a:spcAft>
              <a:buClr>
                <a:srgbClr val="92D050"/>
              </a:buClr>
            </a:pPr>
            <a:r>
              <a:rPr lang="zh-CN" altLang="en-US" sz="1800" dirty="0">
                <a:solidFill>
                  <a:prstClr val="black">
                    <a:lumMod val="95000"/>
                    <a:lumOff val="5000"/>
                  </a:prstClr>
                </a:solidFill>
                <a:latin typeface="Arial"/>
                <a:ea typeface="微软雅黑"/>
              </a:rPr>
              <a:t>从生产的角度，根据（</a:t>
            </a:r>
            <a:r>
              <a:rPr lang="en-US" altLang="zh-CN" sz="1800" dirty="0">
                <a:solidFill>
                  <a:prstClr val="black">
                    <a:lumMod val="95000"/>
                    <a:lumOff val="5000"/>
                  </a:prstClr>
                </a:solidFill>
                <a:latin typeface="Arial"/>
                <a:ea typeface="微软雅黑"/>
              </a:rPr>
              <a:t>1</a:t>
            </a:r>
            <a:r>
              <a:rPr lang="zh-CN" altLang="en-US" sz="1800" dirty="0">
                <a:solidFill>
                  <a:prstClr val="black">
                    <a:lumMod val="95000"/>
                    <a:lumOff val="5000"/>
                  </a:prstClr>
                </a:solidFill>
                <a:latin typeface="Arial"/>
                <a:ea typeface="微软雅黑"/>
              </a:rPr>
              <a:t>）和（</a:t>
            </a:r>
            <a:r>
              <a:rPr lang="en-US" altLang="zh-CN" sz="1800" dirty="0">
                <a:solidFill>
                  <a:prstClr val="black">
                    <a:lumMod val="95000"/>
                    <a:lumOff val="5000"/>
                  </a:prstClr>
                </a:solidFill>
                <a:latin typeface="Arial"/>
                <a:ea typeface="微软雅黑"/>
              </a:rPr>
              <a:t>2</a:t>
            </a:r>
            <a:r>
              <a:rPr lang="zh-CN" altLang="en-US" sz="1800" dirty="0">
                <a:solidFill>
                  <a:prstClr val="black">
                    <a:lumMod val="95000"/>
                    <a:lumOff val="5000"/>
                  </a:prstClr>
                </a:solidFill>
                <a:latin typeface="Arial"/>
                <a:ea typeface="微软雅黑"/>
              </a:rPr>
              <a:t>）画出雇员、部门和成品三个实体间的初步联系。</a:t>
            </a:r>
          </a:p>
        </p:txBody>
      </p:sp>
      <p:cxnSp>
        <p:nvCxnSpPr>
          <p:cNvPr id="17" name="直接连接符 16">
            <a:extLst>
              <a:ext uri="{FF2B5EF4-FFF2-40B4-BE49-F238E27FC236}">
                <a16:creationId xmlns:a16="http://schemas.microsoft.com/office/drawing/2014/main" id="{07A9A2D0-5EC4-5D75-B25B-261E56024120}"/>
              </a:ext>
            </a:extLst>
          </p:cNvPr>
          <p:cNvCxnSpPr/>
          <p:nvPr/>
        </p:nvCxnSpPr>
        <p:spPr>
          <a:xfrm>
            <a:off x="1487978" y="2280763"/>
            <a:ext cx="9677399" cy="0"/>
          </a:xfrm>
          <a:prstGeom prst="line">
            <a:avLst/>
          </a:prstGeom>
          <a:noFill/>
          <a:ln w="9525" cap="flat" cmpd="sng" algn="ctr">
            <a:solidFill>
              <a:sysClr val="window" lastClr="FFFFFF">
                <a:lumMod val="85000"/>
              </a:sysClr>
            </a:solidFill>
            <a:prstDash val="dashDot"/>
          </a:ln>
          <a:effectLst/>
        </p:spPr>
      </p:cxnSp>
      <p:sp>
        <p:nvSpPr>
          <p:cNvPr id="18" name="内容占位符 5">
            <a:extLst>
              <a:ext uri="{FF2B5EF4-FFF2-40B4-BE49-F238E27FC236}">
                <a16:creationId xmlns:a16="http://schemas.microsoft.com/office/drawing/2014/main" id="{07C364EA-14B4-141A-A987-C36B35810502}"/>
              </a:ext>
            </a:extLst>
          </p:cNvPr>
          <p:cNvSpPr>
            <a:spLocks noGrp="1"/>
          </p:cNvSpPr>
          <p:nvPr/>
        </p:nvSpPr>
        <p:spPr>
          <a:xfrm>
            <a:off x="1487978" y="2401939"/>
            <a:ext cx="9707072" cy="1337047"/>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Bef>
                <a:spcPts val="0"/>
              </a:spcBef>
              <a:spcAft>
                <a:spcPts val="0"/>
              </a:spcAft>
              <a:buClr>
                <a:srgbClr val="92D050"/>
              </a:buClr>
            </a:pPr>
            <a:r>
              <a:rPr lang="zh-CN" altLang="en-US" sz="1800" dirty="0">
                <a:solidFill>
                  <a:prstClr val="black">
                    <a:lumMod val="95000"/>
                    <a:lumOff val="5000"/>
                  </a:prstClr>
                </a:solidFill>
                <a:latin typeface="Arial"/>
                <a:ea typeface="微软雅黑"/>
              </a:rPr>
              <a:t>从供应的角度，根据（</a:t>
            </a:r>
            <a:r>
              <a:rPr lang="en-US" altLang="zh-CN" sz="1800" dirty="0">
                <a:solidFill>
                  <a:prstClr val="black">
                    <a:lumMod val="95000"/>
                    <a:lumOff val="5000"/>
                  </a:prstClr>
                </a:solidFill>
                <a:latin typeface="Arial"/>
                <a:ea typeface="微软雅黑"/>
              </a:rPr>
              <a:t>3</a:t>
            </a:r>
            <a:r>
              <a:rPr lang="zh-CN" altLang="en-US" sz="1800" dirty="0">
                <a:solidFill>
                  <a:prstClr val="black">
                    <a:lumMod val="95000"/>
                    <a:lumOff val="5000"/>
                  </a:prstClr>
                </a:solidFill>
                <a:latin typeface="Arial"/>
                <a:ea typeface="微软雅黑"/>
              </a:rPr>
              <a:t>）画出供应商和原材料两个实体间的初步联系。</a:t>
            </a:r>
          </a:p>
        </p:txBody>
      </p:sp>
      <p:cxnSp>
        <p:nvCxnSpPr>
          <p:cNvPr id="19" name="直接连接符 18">
            <a:extLst>
              <a:ext uri="{FF2B5EF4-FFF2-40B4-BE49-F238E27FC236}">
                <a16:creationId xmlns:a16="http://schemas.microsoft.com/office/drawing/2014/main" id="{6996071A-81DF-1694-6874-018BB86DD898}"/>
              </a:ext>
            </a:extLst>
          </p:cNvPr>
          <p:cNvCxnSpPr/>
          <p:nvPr/>
        </p:nvCxnSpPr>
        <p:spPr>
          <a:xfrm>
            <a:off x="1487978" y="3004628"/>
            <a:ext cx="9677399" cy="0"/>
          </a:xfrm>
          <a:prstGeom prst="line">
            <a:avLst/>
          </a:prstGeom>
          <a:noFill/>
          <a:ln w="9525" cap="flat" cmpd="sng" algn="ctr">
            <a:solidFill>
              <a:sysClr val="window" lastClr="FFFFFF">
                <a:lumMod val="85000"/>
              </a:sysClr>
            </a:solidFill>
            <a:prstDash val="dashDot"/>
          </a:ln>
          <a:effectLst/>
        </p:spPr>
      </p:cxnSp>
      <p:sp>
        <p:nvSpPr>
          <p:cNvPr id="20" name="内容占位符 5">
            <a:extLst>
              <a:ext uri="{FF2B5EF4-FFF2-40B4-BE49-F238E27FC236}">
                <a16:creationId xmlns:a16="http://schemas.microsoft.com/office/drawing/2014/main" id="{EFB40E0D-C539-00BE-06D2-BA0594362996}"/>
              </a:ext>
            </a:extLst>
          </p:cNvPr>
          <p:cNvSpPr>
            <a:spLocks noGrp="1"/>
          </p:cNvSpPr>
          <p:nvPr/>
        </p:nvSpPr>
        <p:spPr>
          <a:xfrm>
            <a:off x="1487978" y="3113742"/>
            <a:ext cx="9707072" cy="509514"/>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Aft>
                <a:spcPts val="0"/>
              </a:spcAft>
              <a:buClr>
                <a:srgbClr val="92D050"/>
              </a:buClr>
            </a:pPr>
            <a:r>
              <a:rPr lang="zh-CN" altLang="en-US" sz="1800" dirty="0">
                <a:solidFill>
                  <a:prstClr val="black">
                    <a:lumMod val="95000"/>
                    <a:lumOff val="5000"/>
                  </a:prstClr>
                </a:solidFill>
                <a:latin typeface="Arial"/>
                <a:ea typeface="微软雅黑"/>
              </a:rPr>
              <a:t>为是问题简化，实体的属性先不画出。</a:t>
            </a:r>
          </a:p>
        </p:txBody>
      </p:sp>
      <p:cxnSp>
        <p:nvCxnSpPr>
          <p:cNvPr id="21" name="直接连接符 20">
            <a:extLst>
              <a:ext uri="{FF2B5EF4-FFF2-40B4-BE49-F238E27FC236}">
                <a16:creationId xmlns:a16="http://schemas.microsoft.com/office/drawing/2014/main" id="{D5B30007-8EFE-21A0-2286-A67FEA506CD5}"/>
              </a:ext>
            </a:extLst>
          </p:cNvPr>
          <p:cNvCxnSpPr/>
          <p:nvPr/>
        </p:nvCxnSpPr>
        <p:spPr>
          <a:xfrm>
            <a:off x="1487978" y="3721916"/>
            <a:ext cx="9677399" cy="0"/>
          </a:xfrm>
          <a:prstGeom prst="line">
            <a:avLst/>
          </a:prstGeom>
          <a:noFill/>
          <a:ln w="9525" cap="flat" cmpd="sng" algn="ctr">
            <a:solidFill>
              <a:sysClr val="window" lastClr="FFFFFF">
                <a:lumMod val="85000"/>
              </a:sysClr>
            </a:solidFill>
            <a:prstDash val="dashDot"/>
          </a:ln>
          <a:effectLst/>
        </p:spPr>
      </p:cxnSp>
      <p:graphicFrame>
        <p:nvGraphicFramePr>
          <p:cNvPr id="22" name="Object 5">
            <a:extLst>
              <a:ext uri="{FF2B5EF4-FFF2-40B4-BE49-F238E27FC236}">
                <a16:creationId xmlns:a16="http://schemas.microsoft.com/office/drawing/2014/main" id="{E758EE33-1E35-419C-CD5F-7D17CD9D7FD6}"/>
              </a:ext>
            </a:extLst>
          </p:cNvPr>
          <p:cNvGraphicFramePr>
            <a:graphicFrameLocks noChangeAspect="1"/>
          </p:cNvGraphicFramePr>
          <p:nvPr/>
        </p:nvGraphicFramePr>
        <p:xfrm>
          <a:off x="1487978" y="3889189"/>
          <a:ext cx="8327327" cy="2636155"/>
        </p:xfrm>
        <a:graphic>
          <a:graphicData uri="http://schemas.openxmlformats.org/presentationml/2006/ole">
            <mc:AlternateContent xmlns:mc="http://schemas.openxmlformats.org/markup-compatibility/2006">
              <mc:Choice xmlns:v="urn:schemas-microsoft-com:vml" Requires="v">
                <p:oleObj r:id="rId2" imgW="4144073" imgH="1317053" progId="Word.Picture.8">
                  <p:embed/>
                </p:oleObj>
              </mc:Choice>
              <mc:Fallback>
                <p:oleObj r:id="rId2" imgW="4144073" imgH="1317053" progId="Word.Picture.8">
                  <p:embed/>
                  <p:pic>
                    <p:nvPicPr>
                      <p:cNvPr id="22" name="Object 5">
                        <a:extLst>
                          <a:ext uri="{FF2B5EF4-FFF2-40B4-BE49-F238E27FC236}">
                            <a16:creationId xmlns:a16="http://schemas.microsoft.com/office/drawing/2014/main" id="{E758EE33-1E35-419C-CD5F-7D17CD9D7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978" y="3889189"/>
                        <a:ext cx="8327327" cy="263615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87192806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040B1-561F-E43F-3EDB-40F60B666124}"/>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EB3181BE-FABC-7F5C-484B-A5C10E0EC325}"/>
              </a:ext>
            </a:extLst>
          </p:cNvPr>
          <p:cNvGrpSpPr/>
          <p:nvPr/>
        </p:nvGrpSpPr>
        <p:grpSpPr>
          <a:xfrm>
            <a:off x="831851" y="1071126"/>
            <a:ext cx="579307" cy="626655"/>
            <a:chOff x="6242320" y="1105727"/>
            <a:chExt cx="579005" cy="626656"/>
          </a:xfrm>
        </p:grpSpPr>
        <p:sp>
          <p:nvSpPr>
            <p:cNvPr id="3" name="TextBox 6">
              <a:extLst>
                <a:ext uri="{FF2B5EF4-FFF2-40B4-BE49-F238E27FC236}">
                  <a16:creationId xmlns:a16="http://schemas.microsoft.com/office/drawing/2014/main" id="{42EEEE15-B789-67E3-CD79-DDCC9103CF49}"/>
                </a:ext>
              </a:extLst>
            </p:cNvPr>
            <p:cNvSpPr txBox="1"/>
            <p:nvPr/>
          </p:nvSpPr>
          <p:spPr>
            <a:xfrm>
              <a:off x="6327224" y="1105727"/>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FF9900"/>
                  </a:solidFill>
                  <a:latin typeface="Impact" panose="020B0806030902050204" pitchFamily="34" charset="0"/>
                  <a:ea typeface="微软雅黑" panose="020B0503020204020204" pitchFamily="34" charset="-122"/>
                </a:rPr>
                <a:t>05</a:t>
              </a:r>
              <a:endParaRPr lang="zh-CN" altLang="en-US" sz="3200" dirty="0">
                <a:solidFill>
                  <a:srgbClr val="FF9900"/>
                </a:solidFill>
                <a:latin typeface="微软雅黑" panose="020B0503020204020204" pitchFamily="34" charset="-122"/>
                <a:ea typeface="微软雅黑" panose="020B0503020204020204" pitchFamily="34" charset="-122"/>
              </a:endParaRPr>
            </a:p>
          </p:txBody>
        </p:sp>
        <p:sp>
          <p:nvSpPr>
            <p:cNvPr id="4" name="文本框 22">
              <a:extLst>
                <a:ext uri="{FF2B5EF4-FFF2-40B4-BE49-F238E27FC236}">
                  <a16:creationId xmlns:a16="http://schemas.microsoft.com/office/drawing/2014/main" id="{9BBF6B36-48DA-F998-EEE3-03D80EF20325}"/>
                </a:ext>
              </a:extLst>
            </p:cNvPr>
            <p:cNvSpPr txBox="1"/>
            <p:nvPr/>
          </p:nvSpPr>
          <p:spPr>
            <a:xfrm>
              <a:off x="6242320" y="1516939"/>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5" name="组合 4">
            <a:extLst>
              <a:ext uri="{FF2B5EF4-FFF2-40B4-BE49-F238E27FC236}">
                <a16:creationId xmlns:a16="http://schemas.microsoft.com/office/drawing/2014/main" id="{A530729A-8EE1-0B41-792F-C040AAFD2CB9}"/>
              </a:ext>
            </a:extLst>
          </p:cNvPr>
          <p:cNvGrpSpPr/>
          <p:nvPr/>
        </p:nvGrpSpPr>
        <p:grpSpPr>
          <a:xfrm>
            <a:off x="831851" y="2069313"/>
            <a:ext cx="579307" cy="631762"/>
            <a:chOff x="6242320" y="2373233"/>
            <a:chExt cx="579005" cy="631762"/>
          </a:xfrm>
        </p:grpSpPr>
        <p:sp>
          <p:nvSpPr>
            <p:cNvPr id="6" name="TextBox 6">
              <a:extLst>
                <a:ext uri="{FF2B5EF4-FFF2-40B4-BE49-F238E27FC236}">
                  <a16:creationId xmlns:a16="http://schemas.microsoft.com/office/drawing/2014/main" id="{ACB33AC3-8D10-0F30-1607-940AB96CE904}"/>
                </a:ext>
              </a:extLst>
            </p:cNvPr>
            <p:cNvSpPr txBox="1"/>
            <p:nvPr/>
          </p:nvSpPr>
          <p:spPr>
            <a:xfrm>
              <a:off x="6327224" y="2373233"/>
              <a:ext cx="448425" cy="492443"/>
            </a:xfrm>
            <a:prstGeom prst="rect">
              <a:avLst/>
            </a:prstGeom>
            <a:noFill/>
          </p:spPr>
          <p:txBody>
            <a:bodyPr vert="horz"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3200" dirty="0">
                  <a:solidFill>
                    <a:srgbClr val="01ACBE"/>
                  </a:solidFill>
                  <a:latin typeface="Impact" panose="020B0806030902050204" pitchFamily="34" charset="0"/>
                  <a:ea typeface="微软雅黑" panose="020B0503020204020204" pitchFamily="34" charset="-122"/>
                </a:rPr>
                <a:t>06</a:t>
              </a:r>
              <a:endParaRPr lang="zh-CN" altLang="en-US" sz="3200" dirty="0">
                <a:solidFill>
                  <a:srgbClr val="01ACBE"/>
                </a:solidFill>
                <a:latin typeface="微软雅黑" panose="020B0503020204020204" pitchFamily="34" charset="-122"/>
                <a:ea typeface="微软雅黑" panose="020B0503020204020204" pitchFamily="34" charset="-122"/>
              </a:endParaRPr>
            </a:p>
          </p:txBody>
        </p:sp>
        <p:sp>
          <p:nvSpPr>
            <p:cNvPr id="7" name="文本框 23">
              <a:extLst>
                <a:ext uri="{FF2B5EF4-FFF2-40B4-BE49-F238E27FC236}">
                  <a16:creationId xmlns:a16="http://schemas.microsoft.com/office/drawing/2014/main" id="{BACF3F49-73C6-E386-B82E-8C503481E670}"/>
                </a:ext>
              </a:extLst>
            </p:cNvPr>
            <p:cNvSpPr txBox="1"/>
            <p:nvPr/>
          </p:nvSpPr>
          <p:spPr>
            <a:xfrm>
              <a:off x="6242320" y="2789551"/>
              <a:ext cx="579005" cy="2154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8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800" b="1" dirty="0">
                <a:solidFill>
                  <a:srgbClr val="818181"/>
                </a:solidFill>
                <a:latin typeface="Leelawadee" panose="020B0502040204020203" pitchFamily="34" charset="-34"/>
                <a:ea typeface="微软雅黑"/>
                <a:cs typeface="Leelawadee" panose="020B0502040204020203" pitchFamily="34" charset="-34"/>
              </a:endParaRPr>
            </a:p>
          </p:txBody>
        </p:sp>
      </p:grpSp>
      <p:sp>
        <p:nvSpPr>
          <p:cNvPr id="8" name="内容占位符 5">
            <a:extLst>
              <a:ext uri="{FF2B5EF4-FFF2-40B4-BE49-F238E27FC236}">
                <a16:creationId xmlns:a16="http://schemas.microsoft.com/office/drawing/2014/main" id="{AD1EE164-BA0B-55E9-7DD8-DF0E7A9DBF8B}"/>
              </a:ext>
            </a:extLst>
          </p:cNvPr>
          <p:cNvSpPr>
            <a:spLocks noGrp="1"/>
          </p:cNvSpPr>
          <p:nvPr/>
        </p:nvSpPr>
        <p:spPr>
          <a:xfrm>
            <a:off x="1487978" y="1024675"/>
            <a:ext cx="9707072" cy="538893"/>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Aft>
                <a:spcPts val="0"/>
              </a:spcAft>
              <a:buClr>
                <a:srgbClr val="92D050"/>
              </a:buClr>
            </a:pPr>
            <a:r>
              <a:rPr lang="zh-CN" altLang="en-US" sz="1800" dirty="0">
                <a:solidFill>
                  <a:prstClr val="black">
                    <a:lumMod val="95000"/>
                    <a:lumOff val="5000"/>
                  </a:prstClr>
                </a:solidFill>
                <a:latin typeface="Arial"/>
                <a:ea typeface="微软雅黑"/>
              </a:rPr>
              <a:t>从仓储的角度，根据（</a:t>
            </a:r>
            <a:r>
              <a:rPr lang="en-US" altLang="zh-CN" sz="1800" dirty="0">
                <a:solidFill>
                  <a:prstClr val="black">
                    <a:lumMod val="95000"/>
                    <a:lumOff val="5000"/>
                  </a:prstClr>
                </a:solidFill>
                <a:latin typeface="Arial"/>
                <a:ea typeface="微软雅黑"/>
              </a:rPr>
              <a:t>4</a:t>
            </a:r>
            <a:r>
              <a:rPr lang="zh-CN" altLang="en-US" sz="1800" dirty="0">
                <a:solidFill>
                  <a:prstClr val="black">
                    <a:lumMod val="95000"/>
                    <a:lumOff val="5000"/>
                  </a:prstClr>
                </a:solidFill>
                <a:latin typeface="Arial"/>
                <a:ea typeface="微软雅黑"/>
              </a:rPr>
              <a:t>）和（</a:t>
            </a:r>
            <a:r>
              <a:rPr lang="en-US" altLang="zh-CN" sz="1800" dirty="0">
                <a:solidFill>
                  <a:prstClr val="black">
                    <a:lumMod val="95000"/>
                    <a:lumOff val="5000"/>
                  </a:prstClr>
                </a:solidFill>
                <a:latin typeface="Arial"/>
                <a:ea typeface="微软雅黑"/>
              </a:rPr>
              <a:t>5</a:t>
            </a:r>
            <a:r>
              <a:rPr lang="zh-CN" altLang="en-US" sz="1800" dirty="0">
                <a:solidFill>
                  <a:prstClr val="black">
                    <a:lumMod val="95000"/>
                    <a:lumOff val="5000"/>
                  </a:prstClr>
                </a:solidFill>
                <a:latin typeface="Arial"/>
                <a:ea typeface="微软雅黑"/>
              </a:rPr>
              <a:t>）画出仓库与各实体之间的联系，最终得到工厂物流管理系统的</a:t>
            </a:r>
            <a:r>
              <a:rPr lang="en-US" altLang="zh-CN" sz="1800" dirty="0">
                <a:solidFill>
                  <a:prstClr val="black">
                    <a:lumMod val="95000"/>
                    <a:lumOff val="5000"/>
                  </a:prstClr>
                </a:solidFill>
                <a:latin typeface="Arial"/>
                <a:ea typeface="微软雅黑"/>
              </a:rPr>
              <a:t>E-R</a:t>
            </a:r>
            <a:r>
              <a:rPr lang="zh-CN" altLang="en-US" sz="1800" dirty="0">
                <a:solidFill>
                  <a:prstClr val="black">
                    <a:lumMod val="95000"/>
                    <a:lumOff val="5000"/>
                  </a:prstClr>
                </a:solidFill>
                <a:latin typeface="Arial"/>
                <a:ea typeface="微软雅黑"/>
              </a:rPr>
              <a:t>图。</a:t>
            </a:r>
          </a:p>
        </p:txBody>
      </p:sp>
      <p:cxnSp>
        <p:nvCxnSpPr>
          <p:cNvPr id="9" name="直接连接符 8">
            <a:extLst>
              <a:ext uri="{FF2B5EF4-FFF2-40B4-BE49-F238E27FC236}">
                <a16:creationId xmlns:a16="http://schemas.microsoft.com/office/drawing/2014/main" id="{DBD503EA-657B-1685-0BEF-A9AEACD891F5}"/>
              </a:ext>
            </a:extLst>
          </p:cNvPr>
          <p:cNvCxnSpPr/>
          <p:nvPr/>
        </p:nvCxnSpPr>
        <p:spPr>
          <a:xfrm>
            <a:off x="1487978" y="1930518"/>
            <a:ext cx="9677399" cy="0"/>
          </a:xfrm>
          <a:prstGeom prst="line">
            <a:avLst/>
          </a:prstGeom>
          <a:noFill/>
          <a:ln w="9525" cap="flat" cmpd="sng" algn="ctr">
            <a:solidFill>
              <a:sysClr val="window" lastClr="FFFFFF">
                <a:lumMod val="85000"/>
              </a:sysClr>
            </a:solidFill>
            <a:prstDash val="dashDot"/>
          </a:ln>
          <a:effectLst/>
        </p:spPr>
      </p:cxnSp>
      <p:sp>
        <p:nvSpPr>
          <p:cNvPr id="10" name="内容占位符 5">
            <a:extLst>
              <a:ext uri="{FF2B5EF4-FFF2-40B4-BE49-F238E27FC236}">
                <a16:creationId xmlns:a16="http://schemas.microsoft.com/office/drawing/2014/main" id="{D07F6FE5-94F2-47B1-0D5C-0B84639C2DC6}"/>
              </a:ext>
            </a:extLst>
          </p:cNvPr>
          <p:cNvSpPr>
            <a:spLocks noGrp="1"/>
          </p:cNvSpPr>
          <p:nvPr/>
        </p:nvSpPr>
        <p:spPr>
          <a:xfrm>
            <a:off x="1487978" y="1986711"/>
            <a:ext cx="9707072" cy="544706"/>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fontAlgn="auto">
              <a:lnSpc>
                <a:spcPct val="140000"/>
              </a:lnSpc>
              <a:spcAft>
                <a:spcPts val="0"/>
              </a:spcAft>
              <a:buClr>
                <a:srgbClr val="92D050"/>
              </a:buClr>
            </a:pPr>
            <a:r>
              <a:rPr lang="zh-CN" altLang="en-US" sz="1800" dirty="0">
                <a:solidFill>
                  <a:prstClr val="black">
                    <a:lumMod val="95000"/>
                    <a:lumOff val="5000"/>
                  </a:prstClr>
                </a:solidFill>
                <a:latin typeface="Arial"/>
                <a:ea typeface="微软雅黑"/>
              </a:rPr>
              <a:t>实体联系中有多个数量属性，分别用数量</a:t>
            </a:r>
            <a:r>
              <a:rPr lang="en-US" altLang="zh-CN" sz="1800" dirty="0">
                <a:solidFill>
                  <a:prstClr val="black">
                    <a:lumMod val="95000"/>
                    <a:lumOff val="5000"/>
                  </a:prstClr>
                </a:solidFill>
                <a:latin typeface="Arial"/>
                <a:ea typeface="微软雅黑"/>
              </a:rPr>
              <a:t>1</a:t>
            </a:r>
            <a:r>
              <a:rPr lang="zh-CN" altLang="en-US" sz="1800" dirty="0">
                <a:solidFill>
                  <a:prstClr val="black">
                    <a:lumMod val="95000"/>
                    <a:lumOff val="5000"/>
                  </a:prstClr>
                </a:solidFill>
                <a:latin typeface="Arial"/>
                <a:ea typeface="微软雅黑"/>
              </a:rPr>
              <a:t>，数量</a:t>
            </a:r>
            <a:r>
              <a:rPr lang="en-US" altLang="zh-CN" sz="1800" dirty="0">
                <a:solidFill>
                  <a:prstClr val="black">
                    <a:lumMod val="95000"/>
                    <a:lumOff val="5000"/>
                  </a:prstClr>
                </a:solidFill>
                <a:latin typeface="Arial"/>
                <a:ea typeface="微软雅黑"/>
              </a:rPr>
              <a:t>2…</a:t>
            </a:r>
            <a:r>
              <a:rPr lang="zh-CN" altLang="en-US" sz="1800" dirty="0">
                <a:solidFill>
                  <a:prstClr val="black">
                    <a:lumMod val="95000"/>
                    <a:lumOff val="5000"/>
                  </a:prstClr>
                </a:solidFill>
                <a:latin typeface="Arial"/>
                <a:ea typeface="微软雅黑"/>
              </a:rPr>
              <a:t>以区分</a:t>
            </a:r>
          </a:p>
        </p:txBody>
      </p:sp>
      <p:cxnSp>
        <p:nvCxnSpPr>
          <p:cNvPr id="11" name="直接连接符 10">
            <a:extLst>
              <a:ext uri="{FF2B5EF4-FFF2-40B4-BE49-F238E27FC236}">
                <a16:creationId xmlns:a16="http://schemas.microsoft.com/office/drawing/2014/main" id="{D463D451-BA38-641B-79DA-EBE03DF99110}"/>
              </a:ext>
            </a:extLst>
          </p:cNvPr>
          <p:cNvCxnSpPr/>
          <p:nvPr/>
        </p:nvCxnSpPr>
        <p:spPr>
          <a:xfrm>
            <a:off x="1487978" y="2573436"/>
            <a:ext cx="9677399" cy="0"/>
          </a:xfrm>
          <a:prstGeom prst="line">
            <a:avLst/>
          </a:prstGeom>
          <a:noFill/>
          <a:ln w="9525" cap="flat" cmpd="sng" algn="ctr">
            <a:solidFill>
              <a:sysClr val="window" lastClr="FFFFFF">
                <a:lumMod val="85000"/>
              </a:sysClr>
            </a:solidFill>
            <a:prstDash val="dashDot"/>
          </a:ln>
          <a:effectLst/>
        </p:spPr>
      </p:cxnSp>
      <p:graphicFrame>
        <p:nvGraphicFramePr>
          <p:cNvPr id="12" name="Object 5">
            <a:extLst>
              <a:ext uri="{FF2B5EF4-FFF2-40B4-BE49-F238E27FC236}">
                <a16:creationId xmlns:a16="http://schemas.microsoft.com/office/drawing/2014/main" id="{75A406FE-0630-0C93-90E5-743915D5101C}"/>
              </a:ext>
            </a:extLst>
          </p:cNvPr>
          <p:cNvGraphicFramePr>
            <a:graphicFrameLocks noChangeAspect="1"/>
          </p:cNvGraphicFramePr>
          <p:nvPr/>
        </p:nvGraphicFramePr>
        <p:xfrm>
          <a:off x="831851" y="3101135"/>
          <a:ext cx="10356089" cy="3064169"/>
        </p:xfrm>
        <a:graphic>
          <a:graphicData uri="http://schemas.openxmlformats.org/presentationml/2006/ole">
            <mc:AlternateContent xmlns:mc="http://schemas.openxmlformats.org/markup-compatibility/2006">
              <mc:Choice xmlns:v="urn:schemas-microsoft-com:vml" Requires="v">
                <p:oleObj r:id="rId2" imgW="4981884" imgH="1475059" progId="Word.Picture.8">
                  <p:embed/>
                </p:oleObj>
              </mc:Choice>
              <mc:Fallback>
                <p:oleObj r:id="rId2" imgW="4981884" imgH="1475059" progId="Word.Picture.8">
                  <p:embed/>
                  <p:pic>
                    <p:nvPicPr>
                      <p:cNvPr id="12" name="Object 5">
                        <a:extLst>
                          <a:ext uri="{FF2B5EF4-FFF2-40B4-BE49-F238E27FC236}">
                            <a16:creationId xmlns:a16="http://schemas.microsoft.com/office/drawing/2014/main" id="{75A406FE-0630-0C93-90E5-743915D51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851" y="3101135"/>
                        <a:ext cx="10356089" cy="306416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2162788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DA4D7D-4237-AF14-1257-734E952742FD}"/>
              </a:ext>
            </a:extLst>
          </p:cNvPr>
          <p:cNvSpPr/>
          <p:nvPr/>
        </p:nvSpPr>
        <p:spPr>
          <a:xfrm>
            <a:off x="11980"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C819ACA5-CD88-6D45-1718-0C5C11AD9A94}"/>
              </a:ext>
            </a:extLst>
          </p:cNvPr>
          <p:cNvSpPr/>
          <p:nvPr/>
        </p:nvSpPr>
        <p:spPr>
          <a:xfrm>
            <a:off x="39456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D09FCC39-665F-0F71-CE49-1413BF4E2BFD}"/>
              </a:ext>
            </a:extLst>
          </p:cNvPr>
          <p:cNvSpPr/>
          <p:nvPr/>
        </p:nvSpPr>
        <p:spPr>
          <a:xfrm>
            <a:off x="1070843"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557D526B-A4CF-D3E9-9043-2869C5E85A24}"/>
              </a:ext>
            </a:extLst>
          </p:cNvPr>
          <p:cNvSpPr/>
          <p:nvPr/>
        </p:nvSpPr>
        <p:spPr>
          <a:xfrm>
            <a:off x="1748705"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B55D6F43-7DED-1572-EECB-C32F6F5D5385}"/>
              </a:ext>
            </a:extLst>
          </p:cNvPr>
          <p:cNvSpPr/>
          <p:nvPr/>
        </p:nvSpPr>
        <p:spPr>
          <a:xfrm>
            <a:off x="2424980"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B29B6266-972E-5BF2-3C45-361116F689E7}"/>
              </a:ext>
            </a:extLst>
          </p:cNvPr>
          <p:cNvSpPr/>
          <p:nvPr/>
        </p:nvSpPr>
        <p:spPr>
          <a:xfrm>
            <a:off x="310284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48FDA774-6FF0-E6A1-BC8C-FE6BC618BBE6}"/>
              </a:ext>
            </a:extLst>
          </p:cNvPr>
          <p:cNvSpPr/>
          <p:nvPr/>
        </p:nvSpPr>
        <p:spPr>
          <a:xfrm>
            <a:off x="-1096095"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299680CC-86EB-11CD-3AA6-18005A656323}"/>
              </a:ext>
            </a:extLst>
          </p:cNvPr>
          <p:cNvSpPr/>
          <p:nvPr/>
        </p:nvSpPr>
        <p:spPr>
          <a:xfrm>
            <a:off x="114848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6AB8EB59-B9A3-006D-CEE3-2EF1E0452A93}"/>
              </a:ext>
            </a:extLst>
          </p:cNvPr>
          <p:cNvSpPr/>
          <p:nvPr/>
        </p:nvSpPr>
        <p:spPr>
          <a:xfrm>
            <a:off x="113737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78E03CD7-73AF-0845-F9BA-B687DD31DA9C}"/>
              </a:ext>
            </a:extLst>
          </p:cNvPr>
          <p:cNvSpPr/>
          <p:nvPr/>
        </p:nvSpPr>
        <p:spPr>
          <a:xfrm>
            <a:off x="112625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B9C8DDA7-5A86-1993-1A84-C672B481A090}"/>
              </a:ext>
            </a:extLst>
          </p:cNvPr>
          <p:cNvSpPr/>
          <p:nvPr/>
        </p:nvSpPr>
        <p:spPr>
          <a:xfrm>
            <a:off x="111498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6E997D66-105D-2132-2C4C-CD43F178479E}"/>
              </a:ext>
            </a:extLst>
          </p:cNvPr>
          <p:cNvSpPr/>
          <p:nvPr/>
        </p:nvSpPr>
        <p:spPr>
          <a:xfrm>
            <a:off x="110387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1E73E05E-187B-5580-3432-F5B7E7060A1F}"/>
              </a:ext>
            </a:extLst>
          </p:cNvPr>
          <p:cNvSpPr/>
          <p:nvPr/>
        </p:nvSpPr>
        <p:spPr>
          <a:xfrm>
            <a:off x="109276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9542B899-0357-E76B-6C4F-DE971D16DEAB}"/>
              </a:ext>
            </a:extLst>
          </p:cNvPr>
          <p:cNvSpPr/>
          <p:nvPr/>
        </p:nvSpPr>
        <p:spPr>
          <a:xfrm>
            <a:off x="108165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DABF40E6-B4FA-5B16-F8A2-11179B9ACEC2}"/>
              </a:ext>
            </a:extLst>
          </p:cNvPr>
          <p:cNvSpPr/>
          <p:nvPr/>
        </p:nvSpPr>
        <p:spPr>
          <a:xfrm>
            <a:off x="107037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78C1FAD2-54F4-008B-E716-3092A837D078}"/>
              </a:ext>
            </a:extLst>
          </p:cNvPr>
          <p:cNvSpPr/>
          <p:nvPr/>
        </p:nvSpPr>
        <p:spPr>
          <a:xfrm>
            <a:off x="105926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061F49AA-9E74-AF46-B127-71314F8B0497}"/>
              </a:ext>
            </a:extLst>
          </p:cNvPr>
          <p:cNvSpPr/>
          <p:nvPr/>
        </p:nvSpPr>
        <p:spPr>
          <a:xfrm>
            <a:off x="104815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DB32C86C-4300-8CC6-7A78-07FBBEF9A6B9}"/>
              </a:ext>
            </a:extLst>
          </p:cNvPr>
          <p:cNvSpPr/>
          <p:nvPr/>
        </p:nvSpPr>
        <p:spPr>
          <a:xfrm>
            <a:off x="103688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A24BD70B-031F-A6E5-E2FE-BDB8BECA4D32}"/>
              </a:ext>
            </a:extLst>
          </p:cNvPr>
          <p:cNvSpPr/>
          <p:nvPr/>
        </p:nvSpPr>
        <p:spPr>
          <a:xfrm>
            <a:off x="102577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9BE637FC-1620-7186-BBFF-5A1C8F48E941}"/>
              </a:ext>
            </a:extLst>
          </p:cNvPr>
          <p:cNvSpPr/>
          <p:nvPr/>
        </p:nvSpPr>
        <p:spPr>
          <a:xfrm>
            <a:off x="101465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D4484E72-2F45-A8E1-E212-CA3ACE9E1D47}"/>
              </a:ext>
            </a:extLst>
          </p:cNvPr>
          <p:cNvSpPr/>
          <p:nvPr/>
        </p:nvSpPr>
        <p:spPr>
          <a:xfrm>
            <a:off x="1003545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3B2E6AA8-966E-1DFD-257F-CD27C8B54DC0}"/>
              </a:ext>
            </a:extLst>
          </p:cNvPr>
          <p:cNvSpPr/>
          <p:nvPr/>
        </p:nvSpPr>
        <p:spPr>
          <a:xfrm>
            <a:off x="99227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754BED26-6679-5044-526E-024757CC3556}"/>
              </a:ext>
            </a:extLst>
          </p:cNvPr>
          <p:cNvSpPr/>
          <p:nvPr/>
        </p:nvSpPr>
        <p:spPr>
          <a:xfrm>
            <a:off x="98116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865B8D03-80E8-9C9E-8ED7-13023A3DBBFC}"/>
              </a:ext>
            </a:extLst>
          </p:cNvPr>
          <p:cNvSpPr/>
          <p:nvPr/>
        </p:nvSpPr>
        <p:spPr>
          <a:xfrm>
            <a:off x="97004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C7C44ED0-114B-B66A-E862-8D6F909234C9}"/>
              </a:ext>
            </a:extLst>
          </p:cNvPr>
          <p:cNvSpPr/>
          <p:nvPr/>
        </p:nvSpPr>
        <p:spPr>
          <a:xfrm>
            <a:off x="95877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51C16F11-A3E5-4B6F-6D80-BBC78384C1E3}"/>
              </a:ext>
            </a:extLst>
          </p:cNvPr>
          <p:cNvSpPr/>
          <p:nvPr/>
        </p:nvSpPr>
        <p:spPr>
          <a:xfrm>
            <a:off x="94766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C807975F-C3D4-FF44-E1B0-3AF961680349}"/>
              </a:ext>
            </a:extLst>
          </p:cNvPr>
          <p:cNvSpPr/>
          <p:nvPr/>
        </p:nvSpPr>
        <p:spPr>
          <a:xfrm>
            <a:off x="93655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A919A36E-40E2-54A5-1F5D-064CE65DA7AE}"/>
              </a:ext>
            </a:extLst>
          </p:cNvPr>
          <p:cNvSpPr/>
          <p:nvPr/>
        </p:nvSpPr>
        <p:spPr>
          <a:xfrm>
            <a:off x="92544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1244EA32-2D30-1AFF-F1A8-8102689D56D1}"/>
              </a:ext>
            </a:extLst>
          </p:cNvPr>
          <p:cNvSpPr/>
          <p:nvPr/>
        </p:nvSpPr>
        <p:spPr>
          <a:xfrm>
            <a:off x="91416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33DB9245-F69B-6CE6-1B5F-10827DEDE33B}"/>
              </a:ext>
            </a:extLst>
          </p:cNvPr>
          <p:cNvSpPr/>
          <p:nvPr/>
        </p:nvSpPr>
        <p:spPr>
          <a:xfrm>
            <a:off x="903056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DAC06FD8-B70D-B1E8-7800-EB4128609CD9}"/>
              </a:ext>
            </a:extLst>
          </p:cNvPr>
          <p:cNvSpPr/>
          <p:nvPr/>
        </p:nvSpPr>
        <p:spPr>
          <a:xfrm>
            <a:off x="89194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A05A1945-6F25-79D0-EE88-7BAEC7EB97CD}"/>
              </a:ext>
            </a:extLst>
          </p:cNvPr>
          <p:cNvSpPr/>
          <p:nvPr/>
        </p:nvSpPr>
        <p:spPr>
          <a:xfrm>
            <a:off x="88067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7AD3446F-956D-D688-D239-4945C8FC0390}"/>
              </a:ext>
            </a:extLst>
          </p:cNvPr>
          <p:cNvSpPr/>
          <p:nvPr/>
        </p:nvSpPr>
        <p:spPr>
          <a:xfrm>
            <a:off x="86956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36233CCB-2A04-808E-5D9E-C76B070B6E2D}"/>
              </a:ext>
            </a:extLst>
          </p:cNvPr>
          <p:cNvSpPr/>
          <p:nvPr/>
        </p:nvSpPr>
        <p:spPr>
          <a:xfrm>
            <a:off x="85844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BF8CC093-E653-A21B-72BD-26BB2E9B2092}"/>
              </a:ext>
            </a:extLst>
          </p:cNvPr>
          <p:cNvSpPr/>
          <p:nvPr/>
        </p:nvSpPr>
        <p:spPr>
          <a:xfrm>
            <a:off x="84717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B9682FD6-C6D1-9FDA-3B2A-FBD9BD42C57D}"/>
              </a:ext>
            </a:extLst>
          </p:cNvPr>
          <p:cNvSpPr/>
          <p:nvPr/>
        </p:nvSpPr>
        <p:spPr>
          <a:xfrm>
            <a:off x="83606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CB083A5F-BA6F-BBC1-591E-144F566F8E3A}"/>
              </a:ext>
            </a:extLst>
          </p:cNvPr>
          <p:cNvSpPr/>
          <p:nvPr/>
        </p:nvSpPr>
        <p:spPr>
          <a:xfrm>
            <a:off x="824951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C64165F4-75A9-2CC1-39C5-53F8E0F03454}"/>
              </a:ext>
            </a:extLst>
          </p:cNvPr>
          <p:cNvCxnSpPr/>
          <p:nvPr/>
        </p:nvCxnSpPr>
        <p:spPr>
          <a:xfrm>
            <a:off x="5684925"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A39905C5-6E34-82DC-7B47-4FF0BAA12C36}"/>
              </a:ext>
            </a:extLst>
          </p:cNvPr>
          <p:cNvSpPr txBox="1">
            <a:spLocks noChangeArrowheads="1"/>
          </p:cNvSpPr>
          <p:nvPr/>
        </p:nvSpPr>
        <p:spPr bwMode="auto">
          <a:xfrm>
            <a:off x="4571915"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C26D157D-7D1E-510E-7155-EF5536BB1F5F}"/>
              </a:ext>
            </a:extLst>
          </p:cNvPr>
          <p:cNvSpPr txBox="1">
            <a:spLocks noChangeArrowheads="1"/>
          </p:cNvSpPr>
          <p:nvPr/>
        </p:nvSpPr>
        <p:spPr bwMode="auto">
          <a:xfrm>
            <a:off x="5775817" y="3070486"/>
            <a:ext cx="441659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数据库设计</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62CCA-3D0E-42D0-44B2-336AFB053F04}"/>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D4DFEA4D-3BD2-2610-39E9-63D4107A8D4E}"/>
              </a:ext>
            </a:extLst>
          </p:cNvPr>
          <p:cNvSpPr txBox="1">
            <a:spLocks/>
          </p:cNvSpPr>
          <p:nvPr/>
        </p:nvSpPr>
        <p:spPr>
          <a:xfrm>
            <a:off x="612775" y="987221"/>
            <a:ext cx="10668000" cy="491729"/>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例</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 </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画出出版社和图书的</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3" name="内容占位符 2">
            <a:extLst>
              <a:ext uri="{FF2B5EF4-FFF2-40B4-BE49-F238E27FC236}">
                <a16:creationId xmlns:a16="http://schemas.microsoft.com/office/drawing/2014/main" id="{F33E4A9E-E9C9-01C5-F4F9-B8CCBB20AEB7}"/>
              </a:ext>
            </a:extLst>
          </p:cNvPr>
          <p:cNvSpPr txBox="1">
            <a:spLocks/>
          </p:cNvSpPr>
          <p:nvPr/>
        </p:nvSpPr>
        <p:spPr>
          <a:xfrm>
            <a:off x="774700" y="1762112"/>
            <a:ext cx="4597400" cy="1648948"/>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40000"/>
              </a:lnSpc>
              <a:spcBef>
                <a:spcPts val="600"/>
              </a:spcBef>
              <a:spcAft>
                <a:spcPts val="60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1.</a:t>
            </a:r>
            <a:r>
              <a:rPr kumimoji="0" lang="zh-CN" altLang="en-US"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实体与联系分析：</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一个出版社可以出版多本图书，一本图书只能由一个出版社出版，出版社和图书之间就是一对多的关系。</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4" name="内容占位符 2">
            <a:extLst>
              <a:ext uri="{FF2B5EF4-FFF2-40B4-BE49-F238E27FC236}">
                <a16:creationId xmlns:a16="http://schemas.microsoft.com/office/drawing/2014/main" id="{BC3E37F5-0D0B-A7C1-4755-D52F87A50F1F}"/>
              </a:ext>
            </a:extLst>
          </p:cNvPr>
          <p:cNvSpPr txBox="1">
            <a:spLocks/>
          </p:cNvSpPr>
          <p:nvPr/>
        </p:nvSpPr>
        <p:spPr>
          <a:xfrm>
            <a:off x="777875" y="3542244"/>
            <a:ext cx="10668000" cy="491729"/>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835" rtl="0" eaLnBrk="1" fontAlgn="auto" latinLnBrk="0" hangingPunct="1">
              <a:lnSpc>
                <a:spcPct val="132000"/>
              </a:lnSpc>
              <a:spcBef>
                <a:spcPct val="20000"/>
              </a:spcBef>
              <a:spcAft>
                <a:spcPts val="0"/>
              </a:spcAft>
              <a:buClr>
                <a:srgbClr val="92D050"/>
              </a:buClr>
              <a:buSzPct val="100000"/>
              <a:buFont typeface="Wingdings" panose="05000000000000000000" pitchFamily="2" charset="2"/>
              <a:buChar char="Ø"/>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 图书实体有出版社、书名、作者、价格等属性。为了唯一标识图书，还应设置书号属性。</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41EFE184-B1F0-B104-2A72-0140501E299E}"/>
              </a:ext>
            </a:extLst>
          </p:cNvPr>
          <p:cNvSpPr txBox="1">
            <a:spLocks/>
          </p:cNvSpPr>
          <p:nvPr/>
        </p:nvSpPr>
        <p:spPr>
          <a:xfrm>
            <a:off x="777875" y="4063097"/>
            <a:ext cx="10668000" cy="491729"/>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835" rtl="0" eaLnBrk="1" fontAlgn="auto" latinLnBrk="0" hangingPunct="1">
              <a:lnSpc>
                <a:spcPct val="132000"/>
              </a:lnSpc>
              <a:spcBef>
                <a:spcPct val="20000"/>
              </a:spcBef>
              <a:spcAft>
                <a:spcPts val="0"/>
              </a:spcAft>
              <a:buClr>
                <a:srgbClr val="92D050"/>
              </a:buClr>
              <a:buSzPct val="100000"/>
              <a:buFont typeface="Wingdings" panose="05000000000000000000" pitchFamily="2" charset="2"/>
              <a:buChar char="Ø"/>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根据以上分析，画出出版社与图书的</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E-R</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图如下：</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graphicFrame>
        <p:nvGraphicFramePr>
          <p:cNvPr id="6" name="Object 5">
            <a:extLst>
              <a:ext uri="{FF2B5EF4-FFF2-40B4-BE49-F238E27FC236}">
                <a16:creationId xmlns:a16="http://schemas.microsoft.com/office/drawing/2014/main" id="{E2D4AD72-B0FD-2109-2ACD-7CAE3568509F}"/>
              </a:ext>
            </a:extLst>
          </p:cNvPr>
          <p:cNvGraphicFramePr>
            <a:graphicFrameLocks noChangeAspect="1"/>
          </p:cNvGraphicFramePr>
          <p:nvPr/>
        </p:nvGraphicFramePr>
        <p:xfrm>
          <a:off x="1435553" y="4706917"/>
          <a:ext cx="9327243" cy="2148279"/>
        </p:xfrm>
        <a:graphic>
          <a:graphicData uri="http://schemas.openxmlformats.org/presentationml/2006/ole">
            <mc:AlternateContent xmlns:mc="http://schemas.openxmlformats.org/markup-compatibility/2006">
              <mc:Choice xmlns:v="urn:schemas-microsoft-com:vml" Requires="v">
                <p:oleObj r:id="rId2" imgW="4904549" imgH="1230185" progId="Word.Picture.8">
                  <p:embed/>
                </p:oleObj>
              </mc:Choice>
              <mc:Fallback>
                <p:oleObj r:id="rId2" imgW="4904549" imgH="1230185" progId="Word.Picture.8">
                  <p:embed/>
                  <p:pic>
                    <p:nvPicPr>
                      <p:cNvPr id="6" name="Object 5">
                        <a:extLst>
                          <a:ext uri="{FF2B5EF4-FFF2-40B4-BE49-F238E27FC236}">
                            <a16:creationId xmlns:a16="http://schemas.microsoft.com/office/drawing/2014/main" id="{E2D4AD72-B0FD-2109-2ACD-7CAE35685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553" y="4706917"/>
                        <a:ext cx="9327243" cy="2148279"/>
                      </a:xfrm>
                      <a:prstGeom prst="rect">
                        <a:avLst/>
                      </a:prstGeom>
                      <a:noFill/>
                      <a:ln>
                        <a:noFill/>
                      </a:ln>
                    </p:spPr>
                  </p:pic>
                </p:oleObj>
              </mc:Fallback>
            </mc:AlternateContent>
          </a:graphicData>
        </a:graphic>
      </p:graphicFrame>
      <p:sp>
        <p:nvSpPr>
          <p:cNvPr id="7" name="内容占位符 2">
            <a:extLst>
              <a:ext uri="{FF2B5EF4-FFF2-40B4-BE49-F238E27FC236}">
                <a16:creationId xmlns:a16="http://schemas.microsoft.com/office/drawing/2014/main" id="{F671068C-E704-6B12-D904-B5A010AEA377}"/>
              </a:ext>
            </a:extLst>
          </p:cNvPr>
          <p:cNvSpPr txBox="1">
            <a:spLocks/>
          </p:cNvSpPr>
          <p:nvPr/>
        </p:nvSpPr>
        <p:spPr>
          <a:xfrm>
            <a:off x="5794375" y="1754061"/>
            <a:ext cx="5867400" cy="1819826"/>
          </a:xfrm>
          <a:prstGeom prst="rect">
            <a:avLst/>
          </a:prstGeom>
        </p:spPr>
        <p:txBody>
          <a:bodyPr vert="horz" lIns="121917" tIns="60958" rIns="121917" bIns="60958" rtlCol="0">
            <a:no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219835" rtl="0" eaLnBrk="1" fontAlgn="auto" latinLnBrk="0" hangingPunct="1">
              <a:lnSpc>
                <a:spcPct val="140000"/>
              </a:lnSpc>
              <a:spcBef>
                <a:spcPts val="600"/>
              </a:spcBef>
              <a:spcAft>
                <a:spcPts val="60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2.</a:t>
            </a:r>
            <a:r>
              <a:rPr kumimoji="0" lang="zh-CN" altLang="en-US"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属性与主码：</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出版社实体有社名、地址、邮编、网址、联系电话等属性。为了建立出版社与图书实体一对多的联系，还应该有一个出版社代码来唯一标识出版社；</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Tree>
    <p:extLst>
      <p:ext uri="{BB962C8B-B14F-4D97-AF65-F5344CB8AC3E}">
        <p14:creationId xmlns:p14="http://schemas.microsoft.com/office/powerpoint/2010/main" val="428782863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D4F47-9EB8-F3B4-4416-97DB0211845F}"/>
            </a:ext>
          </a:extLst>
        </p:cNvPr>
        <p:cNvGrpSpPr/>
        <p:nvPr/>
      </p:nvGrpSpPr>
      <p:grpSpPr>
        <a:xfrm>
          <a:off x="0" y="0"/>
          <a:ext cx="0" cy="0"/>
          <a:chOff x="0" y="0"/>
          <a:chExt cx="0" cy="0"/>
        </a:xfrm>
      </p:grpSpPr>
      <p:sp>
        <p:nvSpPr>
          <p:cNvPr id="2" name="内容占位符 5">
            <a:extLst>
              <a:ext uri="{FF2B5EF4-FFF2-40B4-BE49-F238E27FC236}">
                <a16:creationId xmlns:a16="http://schemas.microsoft.com/office/drawing/2014/main" id="{B26A2B54-4F86-7EE0-1462-127E82910257}"/>
              </a:ext>
            </a:extLst>
          </p:cNvPr>
          <p:cNvSpPr>
            <a:spLocks noGrp="1"/>
          </p:cNvSpPr>
          <p:nvPr/>
        </p:nvSpPr>
        <p:spPr>
          <a:xfrm>
            <a:off x="838200" y="981301"/>
            <a:ext cx="10747058" cy="464458"/>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altLang="zh-CN" b="1" dirty="0"/>
              <a:t>1</a:t>
            </a:r>
            <a:r>
              <a:rPr lang="zh-CN" altLang="en-US" b="1" dirty="0"/>
              <a:t>、怎么标识书号</a:t>
            </a:r>
            <a:r>
              <a:rPr lang="en-US" altLang="zh-CN" b="1" dirty="0"/>
              <a:t>-</a:t>
            </a:r>
            <a:r>
              <a:rPr lang="zh-CN" altLang="en-US" b="1" dirty="0"/>
              <a:t>属性内容如何选取？</a:t>
            </a:r>
          </a:p>
        </p:txBody>
      </p:sp>
      <p:sp>
        <p:nvSpPr>
          <p:cNvPr id="3" name="内容占位符 2">
            <a:extLst>
              <a:ext uri="{FF2B5EF4-FFF2-40B4-BE49-F238E27FC236}">
                <a16:creationId xmlns:a16="http://schemas.microsoft.com/office/drawing/2014/main" id="{4D56AD3A-5DBC-FE76-7F3E-BF50FE075840}"/>
              </a:ext>
            </a:extLst>
          </p:cNvPr>
          <p:cNvSpPr txBox="1">
            <a:spLocks/>
          </p:cNvSpPr>
          <p:nvPr/>
        </p:nvSpPr>
        <p:spPr>
          <a:xfrm>
            <a:off x="1146175" y="1957987"/>
            <a:ext cx="10639108" cy="3252754"/>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为了管理方便，国际上规定：全世界的每本书都应该有唯一的编号，这个号码叫做</a:t>
            </a:r>
            <a:r>
              <a:rPr lang="en-US" altLang="zh-CN"/>
              <a:t>ISBN</a:t>
            </a:r>
            <a:r>
              <a:rPr lang="zh-CN" altLang="en-US"/>
              <a:t>号，俗称书号。因此，用</a:t>
            </a:r>
            <a:r>
              <a:rPr lang="en-US" altLang="zh-CN"/>
              <a:t>ISBN</a:t>
            </a:r>
            <a:r>
              <a:rPr lang="zh-CN" altLang="en-US"/>
              <a:t>书号作为图书的唯一标识似乎是非常合理的。</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但是，有时候出版社也出版一些没有书号的资料。所以，在设计实际数据库系统的时候，可也以根据实际情况不以</a:t>
            </a:r>
            <a:r>
              <a:rPr lang="en-US" altLang="zh-CN"/>
              <a:t>ISBN</a:t>
            </a:r>
            <a:r>
              <a:rPr lang="zh-CN" altLang="en-US"/>
              <a:t>书号唯一标识图书实体，而自己定义唯一标识图书实体的属性。</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在现实世界中，类似这样的问题有很多，通常需要为实体集定义额外的关键字段。</a:t>
            </a:r>
            <a:endParaRPr lang="zh-CN" altLang="en-US" dirty="0"/>
          </a:p>
        </p:txBody>
      </p:sp>
    </p:spTree>
    <p:extLst>
      <p:ext uri="{BB962C8B-B14F-4D97-AF65-F5344CB8AC3E}">
        <p14:creationId xmlns:p14="http://schemas.microsoft.com/office/powerpoint/2010/main" val="228032714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FA4EC-0D99-18BC-520C-2E22B3B94EE3}"/>
            </a:ext>
          </a:extLst>
        </p:cNvPr>
        <p:cNvGrpSpPr/>
        <p:nvPr/>
      </p:nvGrpSpPr>
      <p:grpSpPr>
        <a:xfrm>
          <a:off x="0" y="0"/>
          <a:ext cx="0" cy="0"/>
          <a:chOff x="0" y="0"/>
          <a:chExt cx="0" cy="0"/>
        </a:xfrm>
      </p:grpSpPr>
      <p:sp>
        <p:nvSpPr>
          <p:cNvPr id="2" name="内容占位符 5">
            <a:extLst>
              <a:ext uri="{FF2B5EF4-FFF2-40B4-BE49-F238E27FC236}">
                <a16:creationId xmlns:a16="http://schemas.microsoft.com/office/drawing/2014/main" id="{A3FCCD35-CF3E-BB57-61B5-5077CC548BD7}"/>
              </a:ext>
            </a:extLst>
          </p:cNvPr>
          <p:cNvSpPr>
            <a:spLocks noGrp="1"/>
          </p:cNvSpPr>
          <p:nvPr/>
        </p:nvSpPr>
        <p:spPr>
          <a:xfrm>
            <a:off x="838200" y="981301"/>
            <a:ext cx="10747058" cy="464458"/>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altLang="zh-CN" b="1" dirty="0"/>
              <a:t>2</a:t>
            </a:r>
            <a:r>
              <a:rPr lang="zh-CN" altLang="en-US" b="1" dirty="0"/>
              <a:t>、有些属性的值如果有多个，该怎么办？</a:t>
            </a:r>
          </a:p>
        </p:txBody>
      </p:sp>
      <p:sp>
        <p:nvSpPr>
          <p:cNvPr id="3" name="内容占位符 2">
            <a:extLst>
              <a:ext uri="{FF2B5EF4-FFF2-40B4-BE49-F238E27FC236}">
                <a16:creationId xmlns:a16="http://schemas.microsoft.com/office/drawing/2014/main" id="{3F1DF864-EF19-6F87-5A49-044C7051BFF9}"/>
              </a:ext>
            </a:extLst>
          </p:cNvPr>
          <p:cNvSpPr txBox="1">
            <a:spLocks/>
          </p:cNvSpPr>
          <p:nvPr/>
        </p:nvSpPr>
        <p:spPr>
          <a:xfrm>
            <a:off x="946150" y="1787252"/>
            <a:ext cx="10639108" cy="2538607"/>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如出版社实体应该有电话属性。但一个出版社一般不止一部电话，怎么处理？</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一种方法是仍使用一个电话属性，只记下一部或几部甚至全部的电话号码即可，这种方法适合于小单位。</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第二种方法是将电话属性独立出来，建立一个新的电话实体，通过出版社代码属性，建立和出版社的一对多联系。</a:t>
            </a:r>
            <a:endParaRPr lang="zh-CN" altLang="en-US" dirty="0"/>
          </a:p>
        </p:txBody>
      </p:sp>
      <p:graphicFrame>
        <p:nvGraphicFramePr>
          <p:cNvPr id="4" name="Object 1">
            <a:extLst>
              <a:ext uri="{FF2B5EF4-FFF2-40B4-BE49-F238E27FC236}">
                <a16:creationId xmlns:a16="http://schemas.microsoft.com/office/drawing/2014/main" id="{AE499700-236D-7386-4A83-BFA1DFD65134}"/>
              </a:ext>
            </a:extLst>
          </p:cNvPr>
          <p:cNvGraphicFramePr>
            <a:graphicFrameLocks noChangeAspect="1"/>
          </p:cNvGraphicFramePr>
          <p:nvPr/>
        </p:nvGraphicFramePr>
        <p:xfrm>
          <a:off x="2196941" y="4420394"/>
          <a:ext cx="8137525" cy="2016125"/>
        </p:xfrm>
        <a:graphic>
          <a:graphicData uri="http://schemas.openxmlformats.org/presentationml/2006/ole">
            <mc:AlternateContent xmlns:mc="http://schemas.openxmlformats.org/markup-compatibility/2006">
              <mc:Choice xmlns:v="urn:schemas-microsoft-com:vml" Requires="v">
                <p:oleObj r:id="rId2" imgW="5087112" imgH="1082040" progId="Word.Picture.8">
                  <p:embed/>
                </p:oleObj>
              </mc:Choice>
              <mc:Fallback>
                <p:oleObj r:id="rId2" imgW="5087112" imgH="1082040" progId="Word.Picture.8">
                  <p:embed/>
                  <p:pic>
                    <p:nvPicPr>
                      <p:cNvPr id="4" name="Object 1">
                        <a:extLst>
                          <a:ext uri="{FF2B5EF4-FFF2-40B4-BE49-F238E27FC236}">
                            <a16:creationId xmlns:a16="http://schemas.microsoft.com/office/drawing/2014/main" id="{AE499700-236D-7386-4A83-BFA1DFD65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6941" y="4420394"/>
                        <a:ext cx="813752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5528506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78DBE-C639-D3EB-04E0-5FB1324A3270}"/>
            </a:ext>
          </a:extLst>
        </p:cNvPr>
        <p:cNvGrpSpPr/>
        <p:nvPr/>
      </p:nvGrpSpPr>
      <p:grpSpPr>
        <a:xfrm>
          <a:off x="0" y="0"/>
          <a:ext cx="0" cy="0"/>
          <a:chOff x="0" y="0"/>
          <a:chExt cx="0" cy="0"/>
        </a:xfrm>
      </p:grpSpPr>
      <p:sp>
        <p:nvSpPr>
          <p:cNvPr id="2" name="内容占位符 5">
            <a:extLst>
              <a:ext uri="{FF2B5EF4-FFF2-40B4-BE49-F238E27FC236}">
                <a16:creationId xmlns:a16="http://schemas.microsoft.com/office/drawing/2014/main" id="{83E6A4F9-FF5B-448F-C7CA-63FFF4B4F88E}"/>
              </a:ext>
            </a:extLst>
          </p:cNvPr>
          <p:cNvSpPr>
            <a:spLocks noGrp="1"/>
          </p:cNvSpPr>
          <p:nvPr/>
        </p:nvSpPr>
        <p:spPr>
          <a:xfrm>
            <a:off x="689201" y="1020137"/>
            <a:ext cx="10747058" cy="464458"/>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altLang="zh-CN" b="1" dirty="0"/>
              <a:t>3</a:t>
            </a:r>
            <a:r>
              <a:rPr lang="zh-CN" altLang="en-US" b="1" dirty="0"/>
              <a:t>、一个实体究竟有多少属性？</a:t>
            </a:r>
          </a:p>
        </p:txBody>
      </p:sp>
      <p:sp>
        <p:nvSpPr>
          <p:cNvPr id="3" name="内容占位符 2">
            <a:extLst>
              <a:ext uri="{FF2B5EF4-FFF2-40B4-BE49-F238E27FC236}">
                <a16:creationId xmlns:a16="http://schemas.microsoft.com/office/drawing/2014/main" id="{676FFF2D-6CB7-5016-2A92-2282F0927473}"/>
              </a:ext>
            </a:extLst>
          </p:cNvPr>
          <p:cNvSpPr txBox="1">
            <a:spLocks/>
          </p:cNvSpPr>
          <p:nvPr/>
        </p:nvSpPr>
        <p:spPr>
          <a:xfrm>
            <a:off x="946150" y="1787252"/>
            <a:ext cx="10639108" cy="3090342"/>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实体的属性可以说是无穷无尽，到底应提取哪些属性，要结合具体应用系统考虑。</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比如，图书的一般属性有书号、社代码、书名、作者、价格、版次等，如果开发的是书店管理系统，这些属性一般够用了，但如果要开发印刷厂管理系统，还需要增加图书大小（</a:t>
            </a:r>
            <a:r>
              <a:rPr lang="en-US" altLang="zh-CN"/>
              <a:t>32</a:t>
            </a:r>
            <a:r>
              <a:rPr lang="zh-CN" altLang="en-US"/>
              <a:t>开还是</a:t>
            </a:r>
            <a:r>
              <a:rPr lang="en-US" altLang="zh-CN"/>
              <a:t>16</a:t>
            </a:r>
            <a:r>
              <a:rPr lang="zh-CN" altLang="en-US"/>
              <a:t>开，或具体数字）、印刷纸张规格（</a:t>
            </a:r>
            <a:r>
              <a:rPr lang="en-US" altLang="zh-CN"/>
              <a:t>60</a:t>
            </a:r>
            <a:r>
              <a:rPr lang="zh-CN" altLang="en-US"/>
              <a:t>克纸还是</a:t>
            </a:r>
            <a:r>
              <a:rPr lang="en-US" altLang="zh-CN"/>
              <a:t>70</a:t>
            </a:r>
            <a:r>
              <a:rPr lang="zh-CN" altLang="en-US"/>
              <a:t>克纸，书写纸还是双面胶）、是否彩印、彩印规格、印刷数量、交货日期等属性。</a:t>
            </a:r>
          </a:p>
          <a:p>
            <a:pPr>
              <a:lnSpc>
                <a:spcPct val="132000"/>
              </a:lnSpc>
              <a:spcBef>
                <a:spcPts val="600"/>
              </a:spcBef>
              <a:spcAft>
                <a:spcPts val="600"/>
              </a:spcAft>
              <a:buClr>
                <a:srgbClr val="92D050"/>
              </a:buClr>
              <a:buSzPct val="100000"/>
              <a:buFont typeface="Wingdings" panose="05000000000000000000" pitchFamily="2" charset="2"/>
              <a:buChar char="p"/>
            </a:pPr>
            <a:r>
              <a:rPr lang="zh-CN" altLang="en-US"/>
              <a:t>所以，提取一个实体的属性也要具体问题具体分析。</a:t>
            </a:r>
            <a:endParaRPr lang="zh-CN" altLang="en-US" dirty="0"/>
          </a:p>
        </p:txBody>
      </p:sp>
      <p:sp>
        <p:nvSpPr>
          <p:cNvPr id="4" name="内容占位符 5">
            <a:extLst>
              <a:ext uri="{FF2B5EF4-FFF2-40B4-BE49-F238E27FC236}">
                <a16:creationId xmlns:a16="http://schemas.microsoft.com/office/drawing/2014/main" id="{CE7CAD53-764F-EFB3-CEA1-596E8788B9B6}"/>
              </a:ext>
            </a:extLst>
          </p:cNvPr>
          <p:cNvSpPr>
            <a:spLocks noGrp="1"/>
          </p:cNvSpPr>
          <p:nvPr/>
        </p:nvSpPr>
        <p:spPr>
          <a:xfrm>
            <a:off x="796018" y="5405002"/>
            <a:ext cx="10747058" cy="1056790"/>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indent="457200">
              <a:lnSpc>
                <a:spcPct val="150000"/>
              </a:lnSpc>
            </a:pPr>
            <a:r>
              <a:rPr lang="zh-CN" altLang="en-US" dirty="0">
                <a:solidFill>
                  <a:srgbClr val="C00000"/>
                </a:solidFill>
              </a:rPr>
              <a:t>通过出版社</a:t>
            </a:r>
            <a:r>
              <a:rPr lang="en-US" altLang="zh-CN" dirty="0">
                <a:solidFill>
                  <a:srgbClr val="C00000"/>
                </a:solidFill>
              </a:rPr>
              <a:t>—</a:t>
            </a:r>
            <a:r>
              <a:rPr lang="zh-CN" altLang="en-US" dirty="0">
                <a:solidFill>
                  <a:srgbClr val="C00000"/>
                </a:solidFill>
              </a:rPr>
              <a:t>图书的例子引出的三个问题，说明建立在现实世界基础上的</a:t>
            </a:r>
            <a:r>
              <a:rPr lang="en-US" altLang="zh-CN" dirty="0">
                <a:solidFill>
                  <a:srgbClr val="C00000"/>
                </a:solidFill>
              </a:rPr>
              <a:t>E-R</a:t>
            </a:r>
            <a:r>
              <a:rPr lang="zh-CN" altLang="en-US" dirty="0">
                <a:solidFill>
                  <a:srgbClr val="C00000"/>
                </a:solidFill>
              </a:rPr>
              <a:t>模型并不只有唯一答案。面向不同的应用、使用不同的方法，可以设计出不同的</a:t>
            </a:r>
            <a:r>
              <a:rPr lang="en-US" altLang="zh-CN" dirty="0">
                <a:solidFill>
                  <a:srgbClr val="C00000"/>
                </a:solidFill>
              </a:rPr>
              <a:t>E-R</a:t>
            </a:r>
            <a:r>
              <a:rPr lang="zh-CN" altLang="en-US" dirty="0">
                <a:solidFill>
                  <a:srgbClr val="C00000"/>
                </a:solidFill>
              </a:rPr>
              <a:t>模型。</a:t>
            </a:r>
          </a:p>
        </p:txBody>
      </p:sp>
    </p:spTree>
    <p:extLst>
      <p:ext uri="{BB962C8B-B14F-4D97-AF65-F5344CB8AC3E}">
        <p14:creationId xmlns:p14="http://schemas.microsoft.com/office/powerpoint/2010/main" val="146824873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64250-BA59-ACBF-43E3-30DD120D4DB2}"/>
            </a:ext>
          </a:extLst>
        </p:cNvPr>
        <p:cNvGrpSpPr/>
        <p:nvPr/>
      </p:nvGrpSpPr>
      <p:grpSpPr>
        <a:xfrm>
          <a:off x="0" y="0"/>
          <a:ext cx="0" cy="0"/>
          <a:chOff x="0" y="0"/>
          <a:chExt cx="0" cy="0"/>
        </a:xfrm>
      </p:grpSpPr>
      <p:sp>
        <p:nvSpPr>
          <p:cNvPr id="2" name="内容占位符 5">
            <a:extLst>
              <a:ext uri="{FF2B5EF4-FFF2-40B4-BE49-F238E27FC236}">
                <a16:creationId xmlns:a16="http://schemas.microsoft.com/office/drawing/2014/main" id="{B1741062-DBD7-00EF-7AF8-9F3221E1A7CB}"/>
              </a:ext>
            </a:extLst>
          </p:cNvPr>
          <p:cNvSpPr>
            <a:spLocks noGrp="1"/>
          </p:cNvSpPr>
          <p:nvPr/>
        </p:nvSpPr>
        <p:spPr>
          <a:xfrm>
            <a:off x="770618" y="1151238"/>
            <a:ext cx="10747058" cy="464458"/>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zh-CN" altLang="en-US" dirty="0"/>
              <a:t>把</a:t>
            </a:r>
            <a:r>
              <a:rPr lang="en-US" altLang="zh-CN" dirty="0"/>
              <a:t>E-R</a:t>
            </a:r>
            <a:r>
              <a:rPr lang="zh-CN" altLang="en-US" dirty="0"/>
              <a:t>图转换为关系模型可遵循如下原则 </a:t>
            </a:r>
            <a:r>
              <a:rPr lang="en-US" altLang="zh-CN" dirty="0"/>
              <a:t>:</a:t>
            </a:r>
          </a:p>
        </p:txBody>
      </p:sp>
      <p:sp>
        <p:nvSpPr>
          <p:cNvPr id="3" name="矩形 14">
            <a:extLst>
              <a:ext uri="{FF2B5EF4-FFF2-40B4-BE49-F238E27FC236}">
                <a16:creationId xmlns:a16="http://schemas.microsoft.com/office/drawing/2014/main" id="{F6EAC4DB-7CB3-7F68-F8C9-EE19246ED73E}"/>
              </a:ext>
            </a:extLst>
          </p:cNvPr>
          <p:cNvSpPr/>
          <p:nvPr/>
        </p:nvSpPr>
        <p:spPr>
          <a:xfrm>
            <a:off x="0" y="3678086"/>
            <a:ext cx="9680575" cy="214606"/>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94083" tIns="47041" rIns="94083" bIns="47041"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lt1"/>
              </a:solidFill>
            </a:endParaRPr>
          </a:p>
        </p:txBody>
      </p:sp>
      <p:grpSp>
        <p:nvGrpSpPr>
          <p:cNvPr id="4" name="组合 3">
            <a:extLst>
              <a:ext uri="{FF2B5EF4-FFF2-40B4-BE49-F238E27FC236}">
                <a16:creationId xmlns:a16="http://schemas.microsoft.com/office/drawing/2014/main" id="{D46A0BE6-0490-A5F4-A0EE-C7AEE415AF78}"/>
              </a:ext>
            </a:extLst>
          </p:cNvPr>
          <p:cNvGrpSpPr/>
          <p:nvPr/>
        </p:nvGrpSpPr>
        <p:grpSpPr>
          <a:xfrm>
            <a:off x="8580589" y="2148725"/>
            <a:ext cx="1785786" cy="1786535"/>
            <a:chOff x="6131016" y="674750"/>
            <a:chExt cx="1735762" cy="1735763"/>
          </a:xfrm>
        </p:grpSpPr>
        <p:sp>
          <p:nvSpPr>
            <p:cNvPr id="5" name="椭圆 4">
              <a:extLst>
                <a:ext uri="{FF2B5EF4-FFF2-40B4-BE49-F238E27FC236}">
                  <a16:creationId xmlns:a16="http://schemas.microsoft.com/office/drawing/2014/main" id="{030C8AB2-9473-1057-7F79-E5B1A7F7C728}"/>
                </a:ext>
              </a:extLst>
            </p:cNvPr>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id="{ABBF72EB-82C2-E549-8CDA-DEC1A929F55D}"/>
                </a:ext>
              </a:extLst>
            </p:cNvPr>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4100" b="1" kern="0">
                  <a:solidFill>
                    <a:schemeClr val="accent1"/>
                  </a:solidFill>
                  <a:latin typeface="微软雅黑" panose="020B0503020204020204" pitchFamily="34" charset="-122"/>
                  <a:ea typeface="微软雅黑" panose="020B0503020204020204" pitchFamily="34" charset="-122"/>
                </a:rPr>
                <a:t>01</a:t>
              </a:r>
              <a:endParaRPr lang="zh-CN" altLang="en-US" sz="4100" b="1" kern="0">
                <a:solidFill>
                  <a:schemeClr val="accent1"/>
                </a:solidFill>
                <a:latin typeface="微软雅黑" panose="020B0503020204020204" pitchFamily="34" charset="-122"/>
                <a:ea typeface="微软雅黑" panose="020B0503020204020204" pitchFamily="34" charset="-122"/>
              </a:endParaRPr>
            </a:p>
          </p:txBody>
        </p:sp>
      </p:grpSp>
      <p:sp>
        <p:nvSpPr>
          <p:cNvPr id="7" name="矩形 14">
            <a:extLst>
              <a:ext uri="{FF2B5EF4-FFF2-40B4-BE49-F238E27FC236}">
                <a16:creationId xmlns:a16="http://schemas.microsoft.com/office/drawing/2014/main" id="{27D61AFC-56F3-85D9-9842-4BD998BB9074}"/>
              </a:ext>
            </a:extLst>
          </p:cNvPr>
          <p:cNvSpPr/>
          <p:nvPr/>
        </p:nvSpPr>
        <p:spPr>
          <a:xfrm flipV="1">
            <a:off x="6270869" y="4221898"/>
            <a:ext cx="5918244" cy="252908"/>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4083" tIns="47041" rIns="94083" bIns="47041"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lt1"/>
              </a:solidFill>
            </a:endParaRPr>
          </a:p>
        </p:txBody>
      </p:sp>
      <p:grpSp>
        <p:nvGrpSpPr>
          <p:cNvPr id="8" name="组合 7">
            <a:extLst>
              <a:ext uri="{FF2B5EF4-FFF2-40B4-BE49-F238E27FC236}">
                <a16:creationId xmlns:a16="http://schemas.microsoft.com/office/drawing/2014/main" id="{ADE62B55-3530-18ED-6033-670F88934C1D}"/>
              </a:ext>
            </a:extLst>
          </p:cNvPr>
          <p:cNvGrpSpPr/>
          <p:nvPr/>
        </p:nvGrpSpPr>
        <p:grpSpPr>
          <a:xfrm>
            <a:off x="5377973" y="4223369"/>
            <a:ext cx="1785786" cy="1785064"/>
            <a:chOff x="5227325" y="4543565"/>
            <a:chExt cx="1735762" cy="1734334"/>
          </a:xfrm>
        </p:grpSpPr>
        <p:sp>
          <p:nvSpPr>
            <p:cNvPr id="9" name="椭圆 8">
              <a:extLst>
                <a:ext uri="{FF2B5EF4-FFF2-40B4-BE49-F238E27FC236}">
                  <a16:creationId xmlns:a16="http://schemas.microsoft.com/office/drawing/2014/main" id="{99434605-308F-2A8D-EEF4-1DB437E43216}"/>
                </a:ext>
              </a:extLst>
            </p:cNvPr>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90C4EA56-799E-ED0B-D2A2-E62AEB501FD2}"/>
                </a:ext>
              </a:extLst>
            </p:cNvPr>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4100" b="1" kern="0" dirty="0">
                  <a:solidFill>
                    <a:schemeClr val="accent1"/>
                  </a:solidFill>
                  <a:latin typeface="微软雅黑" panose="020B0503020204020204" pitchFamily="34" charset="-122"/>
                  <a:ea typeface="微软雅黑" panose="020B0503020204020204" pitchFamily="34" charset="-122"/>
                </a:rPr>
                <a:t>02</a:t>
              </a:r>
              <a:endParaRPr lang="zh-CN" altLang="en-US" sz="4100" b="1" kern="0" dirty="0">
                <a:solidFill>
                  <a:schemeClr val="accent1"/>
                </a:solidFill>
                <a:latin typeface="微软雅黑" panose="020B0503020204020204" pitchFamily="34" charset="-122"/>
                <a:ea typeface="微软雅黑" panose="020B0503020204020204" pitchFamily="34" charset="-122"/>
              </a:endParaRPr>
            </a:p>
          </p:txBody>
        </p:sp>
      </p:grpSp>
      <p:sp>
        <p:nvSpPr>
          <p:cNvPr id="11" name="TextBox 17">
            <a:extLst>
              <a:ext uri="{FF2B5EF4-FFF2-40B4-BE49-F238E27FC236}">
                <a16:creationId xmlns:a16="http://schemas.microsoft.com/office/drawing/2014/main" id="{EA616553-F77D-A025-B4AB-E12BF0B9BAD6}"/>
              </a:ext>
            </a:extLst>
          </p:cNvPr>
          <p:cNvSpPr txBox="1"/>
          <p:nvPr/>
        </p:nvSpPr>
        <p:spPr>
          <a:xfrm>
            <a:off x="7493898" y="4804012"/>
            <a:ext cx="4023777" cy="1175297"/>
          </a:xfrm>
          <a:prstGeom prst="rect">
            <a:avLst/>
          </a:prstGeom>
          <a:noFill/>
        </p:spPr>
        <p:txBody>
          <a:bodyPr wrap="square" lIns="94083" tIns="47041" rIns="94083" bIns="4704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对于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E—R</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图中的联系，情况比较复杂，要根据实体联系方式的不同，采取不同的手段加以实现。</a:t>
            </a:r>
          </a:p>
        </p:txBody>
      </p:sp>
      <p:sp>
        <p:nvSpPr>
          <p:cNvPr id="12" name="内容占位符 5">
            <a:extLst>
              <a:ext uri="{FF2B5EF4-FFF2-40B4-BE49-F238E27FC236}">
                <a16:creationId xmlns:a16="http://schemas.microsoft.com/office/drawing/2014/main" id="{F48447D6-27EE-3CBE-2E6B-8899B1A41746}"/>
              </a:ext>
            </a:extLst>
          </p:cNvPr>
          <p:cNvSpPr>
            <a:spLocks noGrp="1"/>
          </p:cNvSpPr>
          <p:nvPr/>
        </p:nvSpPr>
        <p:spPr>
          <a:xfrm>
            <a:off x="671419" y="2292249"/>
            <a:ext cx="7676158" cy="1343269"/>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nSpc>
                <a:spcPct val="132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对于</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E—R</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图中每个实体集，都应转换为一个关系，该关系应包括对应实体的全部属性，并应根据关系所表达的语义确定哪个属性或哪几个属性组作为“主关键字”，主关键字用来标识实体。</a:t>
            </a:r>
          </a:p>
        </p:txBody>
      </p:sp>
    </p:spTree>
    <p:extLst>
      <p:ext uri="{BB962C8B-B14F-4D97-AF65-F5344CB8AC3E}">
        <p14:creationId xmlns:p14="http://schemas.microsoft.com/office/powerpoint/2010/main" val="76525620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6C46A-9111-D0D5-4A97-0F58105B7913}"/>
            </a:ext>
          </a:extLst>
        </p:cNvPr>
        <p:cNvGrpSpPr/>
        <p:nvPr/>
      </p:nvGrpSpPr>
      <p:grpSpPr>
        <a:xfrm>
          <a:off x="0" y="0"/>
          <a:ext cx="0" cy="0"/>
          <a:chOff x="0" y="0"/>
          <a:chExt cx="0" cy="0"/>
        </a:xfrm>
      </p:grpSpPr>
      <p:sp>
        <p:nvSpPr>
          <p:cNvPr id="8" name="矩形 7">
            <a:extLst>
              <a:ext uri="{FF2B5EF4-FFF2-40B4-BE49-F238E27FC236}">
                <a16:creationId xmlns:a16="http://schemas.microsoft.com/office/drawing/2014/main" id="{DE735721-C9A0-D665-075E-9BC4BC68B4F5}"/>
              </a:ext>
            </a:extLst>
          </p:cNvPr>
          <p:cNvSpPr/>
          <p:nvPr/>
        </p:nvSpPr>
        <p:spPr>
          <a:xfrm>
            <a:off x="4954" y="2120900"/>
            <a:ext cx="12204700" cy="2819400"/>
          </a:xfrm>
          <a:prstGeom prst="rect">
            <a:avLst/>
          </a:prstGeom>
          <a:solidFill>
            <a:srgbClr val="344D8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9" name="任意多边形 8">
            <a:extLst>
              <a:ext uri="{FF2B5EF4-FFF2-40B4-BE49-F238E27FC236}">
                <a16:creationId xmlns:a16="http://schemas.microsoft.com/office/drawing/2014/main" id="{4B0B32D8-C4FF-109B-CF73-DAEF53A6E8FA}"/>
              </a:ext>
            </a:extLst>
          </p:cNvPr>
          <p:cNvSpPr/>
          <p:nvPr/>
        </p:nvSpPr>
        <p:spPr>
          <a:xfrm>
            <a:off x="387542"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0" name="任意多边形 9">
            <a:extLst>
              <a:ext uri="{FF2B5EF4-FFF2-40B4-BE49-F238E27FC236}">
                <a16:creationId xmlns:a16="http://schemas.microsoft.com/office/drawing/2014/main" id="{B21DDA2F-B37E-0151-2F65-39FEAA551E02}"/>
              </a:ext>
            </a:extLst>
          </p:cNvPr>
          <p:cNvSpPr/>
          <p:nvPr/>
        </p:nvSpPr>
        <p:spPr>
          <a:xfrm>
            <a:off x="1063817"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1" name="任意多边形 10">
            <a:extLst>
              <a:ext uri="{FF2B5EF4-FFF2-40B4-BE49-F238E27FC236}">
                <a16:creationId xmlns:a16="http://schemas.microsoft.com/office/drawing/2014/main" id="{D3A2C115-BC53-EB44-32F3-B0B07FAF7CDA}"/>
              </a:ext>
            </a:extLst>
          </p:cNvPr>
          <p:cNvSpPr/>
          <p:nvPr/>
        </p:nvSpPr>
        <p:spPr>
          <a:xfrm>
            <a:off x="1741679"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2" name="任意多边形 11">
            <a:extLst>
              <a:ext uri="{FF2B5EF4-FFF2-40B4-BE49-F238E27FC236}">
                <a16:creationId xmlns:a16="http://schemas.microsoft.com/office/drawing/2014/main" id="{AF095A25-EF91-C5A1-399E-42762230925F}"/>
              </a:ext>
            </a:extLst>
          </p:cNvPr>
          <p:cNvSpPr/>
          <p:nvPr/>
        </p:nvSpPr>
        <p:spPr>
          <a:xfrm>
            <a:off x="2417954"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3" name="任意多边形 12">
            <a:extLst>
              <a:ext uri="{FF2B5EF4-FFF2-40B4-BE49-F238E27FC236}">
                <a16:creationId xmlns:a16="http://schemas.microsoft.com/office/drawing/2014/main" id="{CBAB8CCE-A702-DBF0-08DE-699F0EA53067}"/>
              </a:ext>
            </a:extLst>
          </p:cNvPr>
          <p:cNvSpPr/>
          <p:nvPr/>
        </p:nvSpPr>
        <p:spPr>
          <a:xfrm>
            <a:off x="3095817"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4" name="任意多边形 16">
            <a:extLst>
              <a:ext uri="{FF2B5EF4-FFF2-40B4-BE49-F238E27FC236}">
                <a16:creationId xmlns:a16="http://schemas.microsoft.com/office/drawing/2014/main" id="{06B74E4E-E830-DCBC-1612-55897923DCA8}"/>
              </a:ext>
            </a:extLst>
          </p:cNvPr>
          <p:cNvSpPr/>
          <p:nvPr/>
        </p:nvSpPr>
        <p:spPr>
          <a:xfrm>
            <a:off x="-1103121"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5" name="任意多边形 20">
            <a:extLst>
              <a:ext uri="{FF2B5EF4-FFF2-40B4-BE49-F238E27FC236}">
                <a16:creationId xmlns:a16="http://schemas.microsoft.com/office/drawing/2014/main" id="{2D9CF297-5E52-2919-33BF-FE8B14CBD25A}"/>
              </a:ext>
            </a:extLst>
          </p:cNvPr>
          <p:cNvSpPr/>
          <p:nvPr/>
        </p:nvSpPr>
        <p:spPr>
          <a:xfrm>
            <a:off x="11477817"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6" name="任意多边形 21">
            <a:extLst>
              <a:ext uri="{FF2B5EF4-FFF2-40B4-BE49-F238E27FC236}">
                <a16:creationId xmlns:a16="http://schemas.microsoft.com/office/drawing/2014/main" id="{D04CA720-68C8-921D-7DF0-36EF6D3C32EB}"/>
              </a:ext>
            </a:extLst>
          </p:cNvPr>
          <p:cNvSpPr/>
          <p:nvPr/>
        </p:nvSpPr>
        <p:spPr>
          <a:xfrm>
            <a:off x="11366692"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7" name="任意多边形 22">
            <a:extLst>
              <a:ext uri="{FF2B5EF4-FFF2-40B4-BE49-F238E27FC236}">
                <a16:creationId xmlns:a16="http://schemas.microsoft.com/office/drawing/2014/main" id="{43E7AC51-C2AD-E4D1-DE64-7581342D2792}"/>
              </a:ext>
            </a:extLst>
          </p:cNvPr>
          <p:cNvSpPr/>
          <p:nvPr/>
        </p:nvSpPr>
        <p:spPr>
          <a:xfrm>
            <a:off x="11255567"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8" name="任意多边形 23">
            <a:extLst>
              <a:ext uri="{FF2B5EF4-FFF2-40B4-BE49-F238E27FC236}">
                <a16:creationId xmlns:a16="http://schemas.microsoft.com/office/drawing/2014/main" id="{BB9FE1E7-1ACC-734A-4749-76657F88B9BE}"/>
              </a:ext>
            </a:extLst>
          </p:cNvPr>
          <p:cNvSpPr/>
          <p:nvPr/>
        </p:nvSpPr>
        <p:spPr>
          <a:xfrm>
            <a:off x="11142854"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19" name="任意多边形 24">
            <a:extLst>
              <a:ext uri="{FF2B5EF4-FFF2-40B4-BE49-F238E27FC236}">
                <a16:creationId xmlns:a16="http://schemas.microsoft.com/office/drawing/2014/main" id="{8DF6D3CF-3576-D76D-5053-D3508F72277A}"/>
              </a:ext>
            </a:extLst>
          </p:cNvPr>
          <p:cNvSpPr/>
          <p:nvPr/>
        </p:nvSpPr>
        <p:spPr>
          <a:xfrm>
            <a:off x="11031729"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0" name="任意多边形 25">
            <a:extLst>
              <a:ext uri="{FF2B5EF4-FFF2-40B4-BE49-F238E27FC236}">
                <a16:creationId xmlns:a16="http://schemas.microsoft.com/office/drawing/2014/main" id="{B465A810-B7F0-7DD1-D90B-B2FAA643D7EA}"/>
              </a:ext>
            </a:extLst>
          </p:cNvPr>
          <p:cNvSpPr/>
          <p:nvPr/>
        </p:nvSpPr>
        <p:spPr>
          <a:xfrm>
            <a:off x="10920604"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1" name="任意多边形 2">
            <a:extLst>
              <a:ext uri="{FF2B5EF4-FFF2-40B4-BE49-F238E27FC236}">
                <a16:creationId xmlns:a16="http://schemas.microsoft.com/office/drawing/2014/main" id="{C537BED7-5A65-0340-084A-D4544B6BF554}"/>
              </a:ext>
            </a:extLst>
          </p:cNvPr>
          <p:cNvSpPr/>
          <p:nvPr/>
        </p:nvSpPr>
        <p:spPr>
          <a:xfrm>
            <a:off x="10809479"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2" name="任意多边形 4">
            <a:extLst>
              <a:ext uri="{FF2B5EF4-FFF2-40B4-BE49-F238E27FC236}">
                <a16:creationId xmlns:a16="http://schemas.microsoft.com/office/drawing/2014/main" id="{5ABBAC73-D9DE-9AAD-87D1-3367DF101E1D}"/>
              </a:ext>
            </a:extLst>
          </p:cNvPr>
          <p:cNvSpPr/>
          <p:nvPr/>
        </p:nvSpPr>
        <p:spPr>
          <a:xfrm>
            <a:off x="10696767"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3" name="任意多边形 5">
            <a:extLst>
              <a:ext uri="{FF2B5EF4-FFF2-40B4-BE49-F238E27FC236}">
                <a16:creationId xmlns:a16="http://schemas.microsoft.com/office/drawing/2014/main" id="{37F36727-8430-9301-B9FD-ECBBC1190E5C}"/>
              </a:ext>
            </a:extLst>
          </p:cNvPr>
          <p:cNvSpPr/>
          <p:nvPr/>
        </p:nvSpPr>
        <p:spPr>
          <a:xfrm>
            <a:off x="10585642"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4" name="任意多边形 29">
            <a:extLst>
              <a:ext uri="{FF2B5EF4-FFF2-40B4-BE49-F238E27FC236}">
                <a16:creationId xmlns:a16="http://schemas.microsoft.com/office/drawing/2014/main" id="{69F3DCB8-857E-40C3-525C-7C8620449368}"/>
              </a:ext>
            </a:extLst>
          </p:cNvPr>
          <p:cNvSpPr/>
          <p:nvPr/>
        </p:nvSpPr>
        <p:spPr>
          <a:xfrm>
            <a:off x="10474517"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5" name="任意多边形 30">
            <a:extLst>
              <a:ext uri="{FF2B5EF4-FFF2-40B4-BE49-F238E27FC236}">
                <a16:creationId xmlns:a16="http://schemas.microsoft.com/office/drawing/2014/main" id="{4DCC82FA-2CEE-30BE-74DF-6AAE4DDB2782}"/>
              </a:ext>
            </a:extLst>
          </p:cNvPr>
          <p:cNvSpPr/>
          <p:nvPr/>
        </p:nvSpPr>
        <p:spPr>
          <a:xfrm>
            <a:off x="10361804"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6" name="任意多边形 31">
            <a:extLst>
              <a:ext uri="{FF2B5EF4-FFF2-40B4-BE49-F238E27FC236}">
                <a16:creationId xmlns:a16="http://schemas.microsoft.com/office/drawing/2014/main" id="{53381571-5FBE-4190-41B9-B0D98E46BED6}"/>
              </a:ext>
            </a:extLst>
          </p:cNvPr>
          <p:cNvSpPr/>
          <p:nvPr/>
        </p:nvSpPr>
        <p:spPr>
          <a:xfrm>
            <a:off x="10250679"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7" name="任意多边形 32">
            <a:extLst>
              <a:ext uri="{FF2B5EF4-FFF2-40B4-BE49-F238E27FC236}">
                <a16:creationId xmlns:a16="http://schemas.microsoft.com/office/drawing/2014/main" id="{25207B0B-FE3A-0B0F-06D5-F425A6CE51BE}"/>
              </a:ext>
            </a:extLst>
          </p:cNvPr>
          <p:cNvSpPr/>
          <p:nvPr/>
        </p:nvSpPr>
        <p:spPr>
          <a:xfrm>
            <a:off x="10139554"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8" name="任意多边形 33">
            <a:extLst>
              <a:ext uri="{FF2B5EF4-FFF2-40B4-BE49-F238E27FC236}">
                <a16:creationId xmlns:a16="http://schemas.microsoft.com/office/drawing/2014/main" id="{3501F43D-56C0-E0D6-AE87-D070972C7CF1}"/>
              </a:ext>
            </a:extLst>
          </p:cNvPr>
          <p:cNvSpPr/>
          <p:nvPr/>
        </p:nvSpPr>
        <p:spPr>
          <a:xfrm>
            <a:off x="10028429"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29" name="任意多边形 34">
            <a:extLst>
              <a:ext uri="{FF2B5EF4-FFF2-40B4-BE49-F238E27FC236}">
                <a16:creationId xmlns:a16="http://schemas.microsoft.com/office/drawing/2014/main" id="{527C4A51-76B4-0B09-59A9-C832ECF304F1}"/>
              </a:ext>
            </a:extLst>
          </p:cNvPr>
          <p:cNvSpPr/>
          <p:nvPr/>
        </p:nvSpPr>
        <p:spPr>
          <a:xfrm>
            <a:off x="9915717"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0" name="任意多边形 35">
            <a:extLst>
              <a:ext uri="{FF2B5EF4-FFF2-40B4-BE49-F238E27FC236}">
                <a16:creationId xmlns:a16="http://schemas.microsoft.com/office/drawing/2014/main" id="{3FC17AC7-033F-B5C6-92EB-CE7FBE900FA9}"/>
              </a:ext>
            </a:extLst>
          </p:cNvPr>
          <p:cNvSpPr/>
          <p:nvPr/>
        </p:nvSpPr>
        <p:spPr>
          <a:xfrm>
            <a:off x="9804592"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1" name="任意多边形 36">
            <a:extLst>
              <a:ext uri="{FF2B5EF4-FFF2-40B4-BE49-F238E27FC236}">
                <a16:creationId xmlns:a16="http://schemas.microsoft.com/office/drawing/2014/main" id="{F65136B3-7596-C971-3E35-263A858327EF}"/>
              </a:ext>
            </a:extLst>
          </p:cNvPr>
          <p:cNvSpPr/>
          <p:nvPr/>
        </p:nvSpPr>
        <p:spPr>
          <a:xfrm>
            <a:off x="9693467"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2" name="任意多边形 37">
            <a:extLst>
              <a:ext uri="{FF2B5EF4-FFF2-40B4-BE49-F238E27FC236}">
                <a16:creationId xmlns:a16="http://schemas.microsoft.com/office/drawing/2014/main" id="{1431B28F-6DFE-8F2B-485E-D95F223FC93A}"/>
              </a:ext>
            </a:extLst>
          </p:cNvPr>
          <p:cNvSpPr/>
          <p:nvPr/>
        </p:nvSpPr>
        <p:spPr>
          <a:xfrm>
            <a:off x="9580754"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3" name="任意多边形 38">
            <a:extLst>
              <a:ext uri="{FF2B5EF4-FFF2-40B4-BE49-F238E27FC236}">
                <a16:creationId xmlns:a16="http://schemas.microsoft.com/office/drawing/2014/main" id="{7C7E52E8-89F6-9C20-D96C-58A9AF1F3600}"/>
              </a:ext>
            </a:extLst>
          </p:cNvPr>
          <p:cNvSpPr/>
          <p:nvPr/>
        </p:nvSpPr>
        <p:spPr>
          <a:xfrm>
            <a:off x="9469629"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4" name="任意多边形 39">
            <a:extLst>
              <a:ext uri="{FF2B5EF4-FFF2-40B4-BE49-F238E27FC236}">
                <a16:creationId xmlns:a16="http://schemas.microsoft.com/office/drawing/2014/main" id="{CF4E8568-BCD6-6931-06B2-38F2F3F63CC3}"/>
              </a:ext>
            </a:extLst>
          </p:cNvPr>
          <p:cNvSpPr/>
          <p:nvPr/>
        </p:nvSpPr>
        <p:spPr>
          <a:xfrm>
            <a:off x="9358504"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5" name="任意多边形 40">
            <a:extLst>
              <a:ext uri="{FF2B5EF4-FFF2-40B4-BE49-F238E27FC236}">
                <a16:creationId xmlns:a16="http://schemas.microsoft.com/office/drawing/2014/main" id="{FECD4A7B-28D4-1367-0609-E9583D4C7C47}"/>
              </a:ext>
            </a:extLst>
          </p:cNvPr>
          <p:cNvSpPr/>
          <p:nvPr/>
        </p:nvSpPr>
        <p:spPr>
          <a:xfrm>
            <a:off x="9247379"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6" name="任意多边形 41">
            <a:extLst>
              <a:ext uri="{FF2B5EF4-FFF2-40B4-BE49-F238E27FC236}">
                <a16:creationId xmlns:a16="http://schemas.microsoft.com/office/drawing/2014/main" id="{6C0D5512-AA3A-1996-8C50-40614B9A178B}"/>
              </a:ext>
            </a:extLst>
          </p:cNvPr>
          <p:cNvSpPr/>
          <p:nvPr/>
        </p:nvSpPr>
        <p:spPr>
          <a:xfrm>
            <a:off x="9134667"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7" name="任意多边形 42">
            <a:extLst>
              <a:ext uri="{FF2B5EF4-FFF2-40B4-BE49-F238E27FC236}">
                <a16:creationId xmlns:a16="http://schemas.microsoft.com/office/drawing/2014/main" id="{53B87F2F-1917-70DA-B10A-66691E2C699A}"/>
              </a:ext>
            </a:extLst>
          </p:cNvPr>
          <p:cNvSpPr/>
          <p:nvPr/>
        </p:nvSpPr>
        <p:spPr>
          <a:xfrm>
            <a:off x="9023542"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8" name="任意多边形 43">
            <a:extLst>
              <a:ext uri="{FF2B5EF4-FFF2-40B4-BE49-F238E27FC236}">
                <a16:creationId xmlns:a16="http://schemas.microsoft.com/office/drawing/2014/main" id="{A54F7455-71BD-B2B0-1C59-91C5409C1147}"/>
              </a:ext>
            </a:extLst>
          </p:cNvPr>
          <p:cNvSpPr/>
          <p:nvPr/>
        </p:nvSpPr>
        <p:spPr>
          <a:xfrm>
            <a:off x="8912417"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39" name="任意多边形 44">
            <a:extLst>
              <a:ext uri="{FF2B5EF4-FFF2-40B4-BE49-F238E27FC236}">
                <a16:creationId xmlns:a16="http://schemas.microsoft.com/office/drawing/2014/main" id="{D6BA4CD4-3E4F-5496-C47E-36ED822EAC08}"/>
              </a:ext>
            </a:extLst>
          </p:cNvPr>
          <p:cNvSpPr/>
          <p:nvPr/>
        </p:nvSpPr>
        <p:spPr>
          <a:xfrm>
            <a:off x="8799704"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40" name="任意多边形 45">
            <a:extLst>
              <a:ext uri="{FF2B5EF4-FFF2-40B4-BE49-F238E27FC236}">
                <a16:creationId xmlns:a16="http://schemas.microsoft.com/office/drawing/2014/main" id="{F17F6389-001C-EC03-6CE5-FC7CD411BCE8}"/>
              </a:ext>
            </a:extLst>
          </p:cNvPr>
          <p:cNvSpPr/>
          <p:nvPr/>
        </p:nvSpPr>
        <p:spPr>
          <a:xfrm>
            <a:off x="8688579"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41" name="任意多边形 46">
            <a:extLst>
              <a:ext uri="{FF2B5EF4-FFF2-40B4-BE49-F238E27FC236}">
                <a16:creationId xmlns:a16="http://schemas.microsoft.com/office/drawing/2014/main" id="{CDEB3057-1DC0-A0B4-DC56-54B85E1C4C96}"/>
              </a:ext>
            </a:extLst>
          </p:cNvPr>
          <p:cNvSpPr/>
          <p:nvPr/>
        </p:nvSpPr>
        <p:spPr>
          <a:xfrm>
            <a:off x="8577454"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42" name="任意多边形 47">
            <a:extLst>
              <a:ext uri="{FF2B5EF4-FFF2-40B4-BE49-F238E27FC236}">
                <a16:creationId xmlns:a16="http://schemas.microsoft.com/office/drawing/2014/main" id="{A259C215-9B20-A2A3-E681-A83E3A29C85A}"/>
              </a:ext>
            </a:extLst>
          </p:cNvPr>
          <p:cNvSpPr/>
          <p:nvPr/>
        </p:nvSpPr>
        <p:spPr>
          <a:xfrm>
            <a:off x="8464742"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43" name="任意多边形 48">
            <a:extLst>
              <a:ext uri="{FF2B5EF4-FFF2-40B4-BE49-F238E27FC236}">
                <a16:creationId xmlns:a16="http://schemas.microsoft.com/office/drawing/2014/main" id="{293B7B82-9737-A4EF-C69C-5990C1FF7AB9}"/>
              </a:ext>
            </a:extLst>
          </p:cNvPr>
          <p:cNvSpPr/>
          <p:nvPr/>
        </p:nvSpPr>
        <p:spPr>
          <a:xfrm>
            <a:off x="8353617"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sp>
        <p:nvSpPr>
          <p:cNvPr id="44" name="任意多边形 49">
            <a:extLst>
              <a:ext uri="{FF2B5EF4-FFF2-40B4-BE49-F238E27FC236}">
                <a16:creationId xmlns:a16="http://schemas.microsoft.com/office/drawing/2014/main" id="{7B7E1DDE-3901-25F7-0732-ADC61AC0ED96}"/>
              </a:ext>
            </a:extLst>
          </p:cNvPr>
          <p:cNvSpPr/>
          <p:nvPr/>
        </p:nvSpPr>
        <p:spPr>
          <a:xfrm>
            <a:off x="8242492"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rgbClr val="1B5A9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Calibri"/>
              <a:ea typeface="宋体" panose="02010600030101010101" pitchFamily="2" charset="-122"/>
              <a:cs typeface="+mn-cs"/>
            </a:endParaRPr>
          </a:p>
        </p:txBody>
      </p:sp>
      <p:cxnSp>
        <p:nvCxnSpPr>
          <p:cNvPr id="45" name="直接连接符 44">
            <a:extLst>
              <a:ext uri="{FF2B5EF4-FFF2-40B4-BE49-F238E27FC236}">
                <a16:creationId xmlns:a16="http://schemas.microsoft.com/office/drawing/2014/main" id="{B176A936-45F8-E0A1-2A81-407116A76F0A}"/>
              </a:ext>
            </a:extLst>
          </p:cNvPr>
          <p:cNvCxnSpPr/>
          <p:nvPr/>
        </p:nvCxnSpPr>
        <p:spPr>
          <a:xfrm>
            <a:off x="6219787" y="2765425"/>
            <a:ext cx="0" cy="1430338"/>
          </a:xfrm>
          <a:prstGeom prst="line">
            <a:avLst/>
          </a:prstGeom>
          <a:noFill/>
          <a:ln w="19050" cap="flat" cmpd="sng" algn="ctr">
            <a:solidFill>
              <a:srgbClr val="7F2666"/>
            </a:solidFill>
            <a:prstDash val="solid"/>
          </a:ln>
          <a:effectLst/>
        </p:spPr>
      </p:cxnSp>
      <p:sp>
        <p:nvSpPr>
          <p:cNvPr id="46" name="文本框 51">
            <a:extLst>
              <a:ext uri="{FF2B5EF4-FFF2-40B4-BE49-F238E27FC236}">
                <a16:creationId xmlns:a16="http://schemas.microsoft.com/office/drawing/2014/main" id="{3E30A74D-9DDB-6DCA-69A0-AFC4A13DB6C6}"/>
              </a:ext>
            </a:extLst>
          </p:cNvPr>
          <p:cNvSpPr txBox="1">
            <a:spLocks noChangeArrowheads="1"/>
          </p:cNvSpPr>
          <p:nvPr/>
        </p:nvSpPr>
        <p:spPr bwMode="auto">
          <a:xfrm>
            <a:off x="5081375" y="2775374"/>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微软雅黑" pitchFamily="34" charset="-122"/>
              </a:defRPr>
            </a:lvl1pPr>
            <a:lvl2pPr marL="742950" indent="-285750" eaLnBrk="0" hangingPunct="0">
              <a:defRPr>
                <a:solidFill>
                  <a:schemeClr val="tx1"/>
                </a:solidFill>
                <a:latin typeface="Arial" pitchFamily="34" charset="0"/>
                <a:ea typeface="微软雅黑" pitchFamily="34" charset="-122"/>
              </a:defRPr>
            </a:lvl2pPr>
            <a:lvl3pPr marL="1143000" indent="-228600" eaLnBrk="0" hangingPunct="0">
              <a:defRPr>
                <a:solidFill>
                  <a:schemeClr val="tx1"/>
                </a:solidFill>
                <a:latin typeface="Arial" pitchFamily="34" charset="0"/>
                <a:ea typeface="微软雅黑" pitchFamily="34" charset="-122"/>
              </a:defRPr>
            </a:lvl3pPr>
            <a:lvl4pPr marL="1600200" indent="-228600" eaLnBrk="0" hangingPunct="0">
              <a:defRPr>
                <a:solidFill>
                  <a:schemeClr val="tx1"/>
                </a:solidFill>
                <a:latin typeface="Arial" pitchFamily="34" charset="0"/>
                <a:ea typeface="微软雅黑" pitchFamily="34" charset="-122"/>
              </a:defRPr>
            </a:lvl4pPr>
            <a:lvl5pPr marL="2057400" indent="-228600" eaLnBrk="0" hangingPunct="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6600" b="1" noProof="1">
                <a:solidFill>
                  <a:srgbClr val="FFFFFF"/>
                </a:solidFill>
                <a:latin typeface="微软雅黑" pitchFamily="34" charset="-122"/>
                <a:ea typeface="经典综艺体简" pitchFamily="49" charset="-122"/>
              </a:rPr>
              <a:t>2</a:t>
            </a:r>
          </a:p>
        </p:txBody>
      </p:sp>
      <p:sp>
        <p:nvSpPr>
          <p:cNvPr id="47" name="文本框 52">
            <a:extLst>
              <a:ext uri="{FF2B5EF4-FFF2-40B4-BE49-F238E27FC236}">
                <a16:creationId xmlns:a16="http://schemas.microsoft.com/office/drawing/2014/main" id="{DFA08052-156F-1C10-7B2E-D5ADE1292A0D}"/>
              </a:ext>
            </a:extLst>
          </p:cNvPr>
          <p:cNvSpPr txBox="1">
            <a:spLocks noChangeArrowheads="1"/>
          </p:cNvSpPr>
          <p:nvPr/>
        </p:nvSpPr>
        <p:spPr bwMode="auto">
          <a:xfrm>
            <a:off x="6395347" y="2765425"/>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微软雅黑" pitchFamily="34" charset="-122"/>
              </a:defRPr>
            </a:lvl1pPr>
            <a:lvl2pPr marL="742950" indent="-285750" eaLnBrk="0" hangingPunct="0">
              <a:defRPr>
                <a:solidFill>
                  <a:schemeClr val="tx1"/>
                </a:solidFill>
                <a:latin typeface="Arial" pitchFamily="34" charset="0"/>
                <a:ea typeface="微软雅黑" pitchFamily="34" charset="-122"/>
              </a:defRPr>
            </a:lvl2pPr>
            <a:lvl3pPr marL="1143000" indent="-228600" eaLnBrk="0" hangingPunct="0">
              <a:defRPr>
                <a:solidFill>
                  <a:schemeClr val="tx1"/>
                </a:solidFill>
                <a:latin typeface="Arial" pitchFamily="34" charset="0"/>
                <a:ea typeface="微软雅黑" pitchFamily="34" charset="-122"/>
              </a:defRPr>
            </a:lvl3pPr>
            <a:lvl4pPr marL="1600200" indent="-228600" eaLnBrk="0" hangingPunct="0">
              <a:defRPr>
                <a:solidFill>
                  <a:schemeClr val="tx1"/>
                </a:solidFill>
                <a:latin typeface="Arial" pitchFamily="34" charset="0"/>
                <a:ea typeface="微软雅黑" pitchFamily="34" charset="-122"/>
              </a:defRPr>
            </a:lvl4pPr>
            <a:lvl5pPr marL="2057400" indent="-228600" eaLnBrk="0" hangingPunct="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5400" b="1" noProof="1">
                <a:solidFill>
                  <a:srgbClr val="FFFFFF"/>
                </a:solidFill>
                <a:latin typeface="微软雅黑" pitchFamily="34" charset="-122"/>
                <a:ea typeface="经典综艺体简" pitchFamily="49" charset="-122"/>
              </a:rPr>
              <a:t>数据库设计规范化</a:t>
            </a:r>
          </a:p>
        </p:txBody>
      </p:sp>
    </p:spTree>
    <p:extLst>
      <p:ext uri="{BB962C8B-B14F-4D97-AF65-F5344CB8AC3E}">
        <p14:creationId xmlns:p14="http://schemas.microsoft.com/office/powerpoint/2010/main" val="6876713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E6332-CDFD-A10A-26B2-E288D362693A}"/>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4F3094F7-C31C-38D5-42D1-E8EDA009B881}"/>
              </a:ext>
            </a:extLst>
          </p:cNvPr>
          <p:cNvSpPr txBox="1">
            <a:spLocks/>
          </p:cNvSpPr>
          <p:nvPr/>
        </p:nvSpPr>
        <p:spPr>
          <a:xfrm>
            <a:off x="796018" y="1850572"/>
            <a:ext cx="10859636" cy="2362199"/>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342900">
              <a:lnSpc>
                <a:spcPct val="140000"/>
              </a:lnSpc>
              <a:spcBef>
                <a:spcPts val="600"/>
              </a:spcBef>
              <a:spcAft>
                <a:spcPts val="600"/>
              </a:spcAft>
              <a:buClr>
                <a:srgbClr val="92D050"/>
              </a:buClr>
              <a:buFont typeface="Wingdings" panose="05000000000000000000" pitchFamily="2" charset="2"/>
              <a:buChar char="p"/>
            </a:pPr>
            <a:r>
              <a:rPr lang="zh-CN" altLang="en-US" sz="2000">
                <a:latin typeface="+mn-ea"/>
              </a:rPr>
              <a:t>仅有好的</a:t>
            </a:r>
            <a:r>
              <a:rPr lang="en-US" altLang="zh-CN" sz="2000">
                <a:latin typeface="+mn-ea"/>
              </a:rPr>
              <a:t>RDBMS</a:t>
            </a:r>
            <a:r>
              <a:rPr lang="zh-CN" altLang="en-US" sz="2000">
                <a:latin typeface="+mn-ea"/>
              </a:rPr>
              <a:t>并不足以避免数据冗余，必须在数据库的设计中创建好的表结构</a:t>
            </a:r>
          </a:p>
          <a:p>
            <a:pPr marL="0" lvl="1" indent="-342900">
              <a:lnSpc>
                <a:spcPct val="140000"/>
              </a:lnSpc>
              <a:spcBef>
                <a:spcPts val="600"/>
              </a:spcBef>
              <a:spcAft>
                <a:spcPts val="600"/>
              </a:spcAft>
              <a:buClr>
                <a:srgbClr val="92D050"/>
              </a:buClr>
              <a:buFont typeface="Wingdings" panose="05000000000000000000" pitchFamily="2" charset="2"/>
              <a:buChar char="p"/>
            </a:pPr>
            <a:r>
              <a:rPr lang="zh-CN" altLang="en-US" sz="2000">
                <a:latin typeface="+mn-ea"/>
              </a:rPr>
              <a:t>关系数据库范式理论是在数据库设计过程中将要依据的准则，数据库结构必须要满足这些准则，才能确保数据的准确性和可靠性。这些准则则被称为规范化形式，即范式。</a:t>
            </a:r>
          </a:p>
          <a:p>
            <a:pPr marL="0" lvl="1" indent="-342900">
              <a:lnSpc>
                <a:spcPct val="140000"/>
              </a:lnSpc>
              <a:spcBef>
                <a:spcPts val="600"/>
              </a:spcBef>
              <a:spcAft>
                <a:spcPts val="600"/>
              </a:spcAft>
              <a:buClr>
                <a:srgbClr val="92D050"/>
              </a:buClr>
              <a:buFont typeface="Wingdings" panose="05000000000000000000" pitchFamily="2" charset="2"/>
              <a:buChar char="p"/>
            </a:pPr>
            <a:r>
              <a:rPr lang="en-US" altLang="zh-CN" sz="2000">
                <a:latin typeface="+mn-ea"/>
              </a:rPr>
              <a:t>Dr E.F.codd </a:t>
            </a:r>
            <a:r>
              <a:rPr lang="zh-CN" altLang="en-US" sz="2000">
                <a:latin typeface="+mn-ea"/>
              </a:rPr>
              <a:t>最初定义了规范化的三个级别，范式是具有最小冗余的表结构。这些范式是：</a:t>
            </a:r>
            <a:endParaRPr lang="zh-CN" altLang="en-US" sz="2000" dirty="0">
              <a:latin typeface="+mn-ea"/>
            </a:endParaRPr>
          </a:p>
        </p:txBody>
      </p:sp>
      <p:sp>
        <p:nvSpPr>
          <p:cNvPr id="3" name="内容占位符 2">
            <a:extLst>
              <a:ext uri="{FF2B5EF4-FFF2-40B4-BE49-F238E27FC236}">
                <a16:creationId xmlns:a16="http://schemas.microsoft.com/office/drawing/2014/main" id="{605423F3-D4FF-2247-DB06-9F49F0C2F5B3}"/>
              </a:ext>
            </a:extLst>
          </p:cNvPr>
          <p:cNvSpPr txBox="1">
            <a:spLocks/>
          </p:cNvSpPr>
          <p:nvPr/>
        </p:nvSpPr>
        <p:spPr>
          <a:xfrm>
            <a:off x="1213360" y="4191794"/>
            <a:ext cx="10411961" cy="1773577"/>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342900">
              <a:lnSpc>
                <a:spcPct val="140000"/>
              </a:lnSpc>
              <a:spcBef>
                <a:spcPts val="600"/>
              </a:spcBef>
              <a:spcAft>
                <a:spcPts val="600"/>
              </a:spcAft>
              <a:buClr>
                <a:srgbClr val="92D050"/>
              </a:buClr>
              <a:buFont typeface="Wingdings" panose="05000000000000000000" pitchFamily="2" charset="2"/>
              <a:buChar char="Ø"/>
            </a:pPr>
            <a:r>
              <a:rPr lang="zh-CN" altLang="en-US" sz="2000">
                <a:latin typeface="+mn-ea"/>
              </a:rPr>
              <a:t>第一范式</a:t>
            </a:r>
            <a:r>
              <a:rPr lang="en-US" altLang="zh-CN" sz="2000">
                <a:latin typeface="+mn-ea"/>
              </a:rPr>
              <a:t>(1st NF </a:t>
            </a:r>
            <a:r>
              <a:rPr lang="zh-CN" altLang="en-US" sz="2000">
                <a:latin typeface="+mn-ea"/>
              </a:rPr>
              <a:t>－</a:t>
            </a:r>
            <a:r>
              <a:rPr lang="en-US" altLang="zh-CN" sz="2000">
                <a:latin typeface="+mn-ea"/>
              </a:rPr>
              <a:t>First  Normal Fromate)</a:t>
            </a:r>
          </a:p>
          <a:p>
            <a:pPr marL="0" lvl="1" indent="-342900">
              <a:lnSpc>
                <a:spcPct val="140000"/>
              </a:lnSpc>
              <a:spcBef>
                <a:spcPts val="600"/>
              </a:spcBef>
              <a:spcAft>
                <a:spcPts val="600"/>
              </a:spcAft>
              <a:buClr>
                <a:srgbClr val="92D050"/>
              </a:buClr>
              <a:buFont typeface="Wingdings" panose="05000000000000000000" pitchFamily="2" charset="2"/>
              <a:buChar char="Ø"/>
            </a:pPr>
            <a:r>
              <a:rPr lang="zh-CN" altLang="en-US" sz="2000">
                <a:latin typeface="+mn-ea"/>
              </a:rPr>
              <a:t>第二范式</a:t>
            </a:r>
            <a:r>
              <a:rPr lang="en-US" altLang="zh-CN" sz="2000">
                <a:latin typeface="+mn-ea"/>
              </a:rPr>
              <a:t>(2nd NF</a:t>
            </a:r>
            <a:r>
              <a:rPr lang="zh-CN" altLang="en-US" sz="2000">
                <a:latin typeface="+mn-ea"/>
              </a:rPr>
              <a:t>－</a:t>
            </a:r>
            <a:r>
              <a:rPr lang="en-US" altLang="zh-CN" sz="2000">
                <a:latin typeface="+mn-ea"/>
              </a:rPr>
              <a:t>Second  Normal Fromate)</a:t>
            </a:r>
          </a:p>
          <a:p>
            <a:pPr marL="0" lvl="1" indent="-342900">
              <a:lnSpc>
                <a:spcPct val="140000"/>
              </a:lnSpc>
              <a:spcBef>
                <a:spcPts val="600"/>
              </a:spcBef>
              <a:spcAft>
                <a:spcPts val="600"/>
              </a:spcAft>
              <a:buClr>
                <a:srgbClr val="92D050"/>
              </a:buClr>
              <a:buFont typeface="Wingdings" panose="05000000000000000000" pitchFamily="2" charset="2"/>
              <a:buChar char="Ø"/>
            </a:pPr>
            <a:r>
              <a:rPr lang="zh-CN" altLang="en-US" sz="2000">
                <a:latin typeface="+mn-ea"/>
              </a:rPr>
              <a:t>第三范式</a:t>
            </a:r>
            <a:r>
              <a:rPr lang="en-US" altLang="zh-CN" sz="2000">
                <a:latin typeface="+mn-ea"/>
              </a:rPr>
              <a:t>(3rd NF</a:t>
            </a:r>
            <a:r>
              <a:rPr lang="zh-CN" altLang="en-US" sz="2000">
                <a:latin typeface="+mn-ea"/>
              </a:rPr>
              <a:t>－ </a:t>
            </a:r>
            <a:r>
              <a:rPr lang="en-US" altLang="zh-CN" sz="2000">
                <a:latin typeface="+mn-ea"/>
              </a:rPr>
              <a:t>Third  Normal Fromate)</a:t>
            </a:r>
            <a:endParaRPr lang="en-US" altLang="zh-CN" sz="2000" dirty="0">
              <a:latin typeface="+mn-ea"/>
            </a:endParaRPr>
          </a:p>
        </p:txBody>
      </p:sp>
    </p:spTree>
    <p:extLst>
      <p:ext uri="{BB962C8B-B14F-4D97-AF65-F5344CB8AC3E}">
        <p14:creationId xmlns:p14="http://schemas.microsoft.com/office/powerpoint/2010/main" val="352555684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DBA6B-1357-F1B1-02F3-109836DEBC1F}"/>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3C5E388C-BE56-6A94-B5DE-F74E6F085A0B}"/>
              </a:ext>
            </a:extLst>
          </p:cNvPr>
          <p:cNvSpPr txBox="1">
            <a:spLocks/>
          </p:cNvSpPr>
          <p:nvPr/>
        </p:nvSpPr>
        <p:spPr>
          <a:xfrm>
            <a:off x="830036" y="1654186"/>
            <a:ext cx="10747058" cy="1003282"/>
          </a:xfrm>
          <a:prstGeom prst="rect">
            <a:avLst/>
          </a:prstGeom>
        </p:spPr>
        <p:txBody>
          <a:bodyPr>
            <a:normAutofit fontScale="55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00B050"/>
              </a:buClr>
              <a:buFont typeface="Wingdings" panose="05000000000000000000" pitchFamily="2" charset="2"/>
              <a:buChar char="Ø"/>
            </a:pPr>
            <a:r>
              <a:rPr lang="zh-CN" altLang="en-US"/>
              <a:t>第一范式的目标是确保每列的原子性</a:t>
            </a:r>
          </a:p>
          <a:p>
            <a:pPr>
              <a:lnSpc>
                <a:spcPct val="132000"/>
              </a:lnSpc>
              <a:buClr>
                <a:srgbClr val="00B050"/>
              </a:buClr>
              <a:buFont typeface="Wingdings" panose="05000000000000000000" pitchFamily="2" charset="2"/>
              <a:buChar char="Ø"/>
            </a:pPr>
            <a:r>
              <a:rPr lang="zh-CN" altLang="en-US"/>
              <a:t>如果每列都是不可再分的最小数据单元（也称为最小的原子单元），则满足第一范式（</a:t>
            </a:r>
            <a:r>
              <a:rPr lang="en-US" altLang="zh-CN"/>
              <a:t>1NF</a:t>
            </a:r>
            <a:r>
              <a:rPr lang="zh-CN" altLang="en-US"/>
              <a:t>）</a:t>
            </a:r>
            <a:endParaRPr lang="zh-CN" altLang="en-US" dirty="0"/>
          </a:p>
        </p:txBody>
      </p:sp>
      <p:graphicFrame>
        <p:nvGraphicFramePr>
          <p:cNvPr id="3" name="表格 2">
            <a:extLst>
              <a:ext uri="{FF2B5EF4-FFF2-40B4-BE49-F238E27FC236}">
                <a16:creationId xmlns:a16="http://schemas.microsoft.com/office/drawing/2014/main" id="{41CE7BA1-E046-A8D1-C5DF-AA247EFB7F4F}"/>
              </a:ext>
            </a:extLst>
          </p:cNvPr>
          <p:cNvGraphicFramePr>
            <a:graphicFrameLocks noGrp="1"/>
          </p:cNvGraphicFramePr>
          <p:nvPr/>
        </p:nvGraphicFramePr>
        <p:xfrm>
          <a:off x="996950" y="2972594"/>
          <a:ext cx="3810000" cy="2868270"/>
        </p:xfrm>
        <a:graphic>
          <a:graphicData uri="http://schemas.openxmlformats.org/drawingml/2006/table">
            <a:tbl>
              <a:tblPr firstRow="1" bandRow="1">
                <a:tableStyleId>{5C22544A-7EE6-4342-B048-85BDC9FD1C3A}</a:tableStyleId>
              </a:tblPr>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8045">
                <a:tc>
                  <a:txBody>
                    <a:bodyPr/>
                    <a:lstStyle/>
                    <a:p>
                      <a:pPr algn="ctr">
                        <a:spcBef>
                          <a:spcPts val="120"/>
                        </a:spcBef>
                        <a:spcAft>
                          <a:spcPts val="120"/>
                        </a:spcAft>
                        <a:tabLst>
                          <a:tab pos="508000" algn="l"/>
                          <a:tab pos="2664460" algn="ctr"/>
                        </a:tabLst>
                      </a:pPr>
                      <a:r>
                        <a:rPr lang="en-US" altLang="zh-CN" sz="2000" kern="100" dirty="0">
                          <a:effectLst/>
                          <a:latin typeface="方正兰亭中黑_GBK"/>
                          <a:cs typeface="Times New Roman" panose="02020603050405020304" pitchFamily="18" charset="0"/>
                        </a:rPr>
                        <a:t>BuyerID</a:t>
                      </a:r>
                    </a:p>
                  </a:txBody>
                  <a:tcPr marL="68580" marR="68580" marT="0" marB="0" anchor="ctr"/>
                </a:tc>
                <a:tc>
                  <a:txBody>
                    <a:bodyPr/>
                    <a:lstStyle/>
                    <a:p>
                      <a:pPr algn="ctr">
                        <a:spcBef>
                          <a:spcPts val="120"/>
                        </a:spcBef>
                        <a:spcAft>
                          <a:spcPts val="120"/>
                        </a:spcAft>
                        <a:tabLst>
                          <a:tab pos="508000" algn="l"/>
                          <a:tab pos="2664460" algn="ctr"/>
                        </a:tabLst>
                      </a:pPr>
                      <a:r>
                        <a:rPr lang="en-US" altLang="zh-CN" sz="2000" kern="100" dirty="0">
                          <a:effectLst/>
                          <a:latin typeface="方正兰亭中黑_GBK"/>
                          <a:cs typeface="Times New Roman" panose="02020603050405020304" pitchFamily="18" charset="0"/>
                        </a:rPr>
                        <a:t>Address</a:t>
                      </a:r>
                    </a:p>
                  </a:txBody>
                  <a:tcPr marL="68580" marR="68580" marT="0" marB="0" anchor="ctr"/>
                </a:tc>
                <a:extLst>
                  <a:ext uri="{0D108BD9-81ED-4DB2-BD59-A6C34878D82A}">
                    <a16:rowId xmlns:a16="http://schemas.microsoft.com/office/drawing/2014/main" val="10000"/>
                  </a:ext>
                </a:extLst>
              </a:tr>
              <a:tr h="478045">
                <a:tc>
                  <a:txBody>
                    <a:bodyPr/>
                    <a:lstStyle/>
                    <a:p>
                      <a:pPr algn="ctr">
                        <a:spcBef>
                          <a:spcPts val="120"/>
                        </a:spcBef>
                        <a:spcAft>
                          <a:spcPts val="120"/>
                        </a:spcAft>
                        <a:tabLst>
                          <a:tab pos="508000" algn="l"/>
                          <a:tab pos="2664460" algn="ctr"/>
                        </a:tabLst>
                      </a:pPr>
                      <a:r>
                        <a:rPr lang="en-US" sz="2000" kern="100" dirty="0">
                          <a:effectLst/>
                          <a:latin typeface="方正兰亭刊黑简体"/>
                          <a:cs typeface="Times New Roman" panose="02020603050405020304" pitchFamily="18" charset="0"/>
                        </a:rPr>
                        <a:t>1</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中国北京市</a:t>
                      </a:r>
                    </a:p>
                  </a:txBody>
                  <a:tcPr marL="68580" marR="68580" marT="0" marB="0" anchor="ctr"/>
                </a:tc>
                <a:extLst>
                  <a:ext uri="{0D108BD9-81ED-4DB2-BD59-A6C34878D82A}">
                    <a16:rowId xmlns:a16="http://schemas.microsoft.com/office/drawing/2014/main" val="10001"/>
                  </a:ext>
                </a:extLst>
              </a:tr>
              <a:tr h="478045">
                <a:tc>
                  <a:txBody>
                    <a:bodyPr/>
                    <a:lstStyle/>
                    <a:p>
                      <a:pPr algn="ctr">
                        <a:spcBef>
                          <a:spcPts val="120"/>
                        </a:spcBef>
                        <a:spcAft>
                          <a:spcPts val="120"/>
                        </a:spcAft>
                        <a:tabLst>
                          <a:tab pos="508000" algn="l"/>
                          <a:tab pos="2664460" algn="ctr"/>
                        </a:tabLst>
                      </a:pPr>
                      <a:r>
                        <a:rPr lang="en-US" sz="2000" kern="100" spc="-10" dirty="0">
                          <a:effectLst/>
                          <a:latin typeface="宋体" panose="02010600030101010101" pitchFamily="2" charset="-122"/>
                          <a:cs typeface="Times New Roman" panose="02020603050405020304" pitchFamily="18" charset="0"/>
                        </a:rPr>
                        <a:t>2</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美国纽约市</a:t>
                      </a:r>
                    </a:p>
                  </a:txBody>
                  <a:tcPr marL="68580" marR="68580" marT="0" marB="0" anchor="ctr"/>
                </a:tc>
                <a:extLst>
                  <a:ext uri="{0D108BD9-81ED-4DB2-BD59-A6C34878D82A}">
                    <a16:rowId xmlns:a16="http://schemas.microsoft.com/office/drawing/2014/main" val="10002"/>
                  </a:ext>
                </a:extLst>
              </a:tr>
              <a:tr h="478045">
                <a:tc>
                  <a:txBody>
                    <a:bodyPr/>
                    <a:lstStyle/>
                    <a:p>
                      <a:pPr algn="ctr">
                        <a:spcBef>
                          <a:spcPts val="120"/>
                        </a:spcBef>
                        <a:spcAft>
                          <a:spcPts val="120"/>
                        </a:spcAft>
                        <a:tabLst>
                          <a:tab pos="508000" algn="l"/>
                          <a:tab pos="2664460" algn="ctr"/>
                        </a:tabLst>
                      </a:pPr>
                      <a:r>
                        <a:rPr lang="en-US" sz="2000" kern="100" dirty="0">
                          <a:effectLst/>
                          <a:latin typeface="Times New Roman" panose="02020603050405020304" pitchFamily="18" charset="0"/>
                          <a:cs typeface="Times New Roman" panose="02020603050405020304" pitchFamily="18" charset="0"/>
                        </a:rPr>
                        <a:t>3</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英国伦敦</a:t>
                      </a:r>
                    </a:p>
                  </a:txBody>
                  <a:tcPr marL="68580" marR="68580" marT="0" marB="0" anchor="ctr"/>
                </a:tc>
                <a:extLst>
                  <a:ext uri="{0D108BD9-81ED-4DB2-BD59-A6C34878D82A}">
                    <a16:rowId xmlns:a16="http://schemas.microsoft.com/office/drawing/2014/main" val="10003"/>
                  </a:ext>
                </a:extLst>
              </a:tr>
              <a:tr h="478045">
                <a:tc>
                  <a:txBody>
                    <a:bodyPr/>
                    <a:lstStyle/>
                    <a:p>
                      <a:pPr algn="ctr">
                        <a:spcBef>
                          <a:spcPts val="120"/>
                        </a:spcBef>
                        <a:spcAft>
                          <a:spcPts val="120"/>
                        </a:spcAft>
                        <a:tabLst>
                          <a:tab pos="508000" algn="l"/>
                          <a:tab pos="2664460" algn="ctr"/>
                        </a:tabLst>
                      </a:pPr>
                      <a:r>
                        <a:rPr lang="en-US" sz="2000" kern="100" dirty="0">
                          <a:effectLst/>
                          <a:latin typeface="方正兰亭刊黑简体"/>
                          <a:cs typeface="Times New Roman" panose="02020603050405020304" pitchFamily="18" charset="0"/>
                        </a:rPr>
                        <a:t>4</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日本东京市</a:t>
                      </a:r>
                    </a:p>
                  </a:txBody>
                  <a:tcPr marL="68580" marR="68580" marT="0" marB="0" anchor="ctr"/>
                </a:tc>
                <a:extLst>
                  <a:ext uri="{0D108BD9-81ED-4DB2-BD59-A6C34878D82A}">
                    <a16:rowId xmlns:a16="http://schemas.microsoft.com/office/drawing/2014/main" val="10004"/>
                  </a:ext>
                </a:extLst>
              </a:tr>
              <a:tr h="478045">
                <a:tc>
                  <a:txBody>
                    <a:body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t>
                      </a:r>
                      <a:endParaRPr lang="zh-CN" altLang="en-US" sz="2000" kern="100" dirty="0">
                        <a:effectLst/>
                        <a:latin typeface="方正兰亭刊黑简体"/>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graphicFrame>
        <p:nvGraphicFramePr>
          <p:cNvPr id="4" name="表格 3">
            <a:extLst>
              <a:ext uri="{FF2B5EF4-FFF2-40B4-BE49-F238E27FC236}">
                <a16:creationId xmlns:a16="http://schemas.microsoft.com/office/drawing/2014/main" id="{BBE44C86-19DD-2814-93C3-E7A41FFBAEC4}"/>
              </a:ext>
            </a:extLst>
          </p:cNvPr>
          <p:cNvGraphicFramePr>
            <a:graphicFrameLocks noGrp="1"/>
          </p:cNvGraphicFramePr>
          <p:nvPr/>
        </p:nvGraphicFramePr>
        <p:xfrm>
          <a:off x="6483351" y="2972594"/>
          <a:ext cx="4557100" cy="2868270"/>
        </p:xfrm>
        <a:graphic>
          <a:graphicData uri="http://schemas.openxmlformats.org/drawingml/2006/table">
            <a:tbl>
              <a:tblPr firstRow="1" bandRow="1">
                <a:tableStyleId>{5C22544A-7EE6-4342-B048-85BDC9FD1C3A}</a:tableStyleId>
              </a:tblPr>
              <a:tblGrid>
                <a:gridCol w="1362432">
                  <a:extLst>
                    <a:ext uri="{9D8B030D-6E8A-4147-A177-3AD203B41FA5}">
                      <a16:colId xmlns:a16="http://schemas.microsoft.com/office/drawing/2014/main" val="20000"/>
                    </a:ext>
                  </a:extLst>
                </a:gridCol>
                <a:gridCol w="1597334">
                  <a:extLst>
                    <a:ext uri="{9D8B030D-6E8A-4147-A177-3AD203B41FA5}">
                      <a16:colId xmlns:a16="http://schemas.microsoft.com/office/drawing/2014/main" val="20001"/>
                    </a:ext>
                  </a:extLst>
                </a:gridCol>
                <a:gridCol w="1597334">
                  <a:extLst>
                    <a:ext uri="{9D8B030D-6E8A-4147-A177-3AD203B41FA5}">
                      <a16:colId xmlns:a16="http://schemas.microsoft.com/office/drawing/2014/main" val="20002"/>
                    </a:ext>
                  </a:extLst>
                </a:gridCol>
              </a:tblGrid>
              <a:tr h="478045">
                <a:tc>
                  <a:txBody>
                    <a:bodyPr/>
                    <a:lstStyle/>
                    <a:p>
                      <a:pPr algn="ctr">
                        <a:spcBef>
                          <a:spcPts val="120"/>
                        </a:spcBef>
                        <a:spcAft>
                          <a:spcPts val="120"/>
                        </a:spcAft>
                        <a:tabLst>
                          <a:tab pos="508000" algn="l"/>
                          <a:tab pos="2664460" algn="ctr"/>
                        </a:tabLst>
                      </a:pPr>
                      <a:r>
                        <a:rPr lang="en-US" altLang="zh-CN" sz="2000" kern="100" dirty="0">
                          <a:effectLst/>
                          <a:latin typeface="方正兰亭中黑_GBK"/>
                          <a:cs typeface="Times New Roman" panose="02020603050405020304" pitchFamily="18" charset="0"/>
                        </a:rPr>
                        <a:t>BuyerID</a:t>
                      </a:r>
                    </a:p>
                  </a:txBody>
                  <a:tcPr marL="68580" marR="68580" marT="0" marB="0" anchor="ctr"/>
                </a:tc>
                <a:tc>
                  <a:txBody>
                    <a:bodyPr/>
                    <a:lstStyle/>
                    <a:p>
                      <a:pPr algn="ctr">
                        <a:spcBef>
                          <a:spcPts val="120"/>
                        </a:spcBef>
                        <a:spcAft>
                          <a:spcPts val="120"/>
                        </a:spcAft>
                        <a:tabLst>
                          <a:tab pos="508000" algn="l"/>
                          <a:tab pos="2664460" algn="ctr"/>
                        </a:tabLst>
                      </a:pPr>
                      <a:r>
                        <a:rPr lang="en-US" altLang="zh-CN" sz="2000" kern="100" dirty="0">
                          <a:effectLst/>
                          <a:latin typeface="方正兰亭中黑_GBK"/>
                          <a:cs typeface="Times New Roman" panose="02020603050405020304" pitchFamily="18" charset="0"/>
                        </a:rPr>
                        <a:t>Country</a:t>
                      </a:r>
                    </a:p>
                  </a:txBody>
                  <a:tcPr marL="68580" marR="68580" marT="0" marB="0" anchor="ctr"/>
                </a:tc>
                <a:tc>
                  <a:txBody>
                    <a:bodyPr/>
                    <a:lstStyle/>
                    <a:p>
                      <a:pPr algn="ctr">
                        <a:spcBef>
                          <a:spcPts val="120"/>
                        </a:spcBef>
                        <a:spcAft>
                          <a:spcPts val="120"/>
                        </a:spcAft>
                        <a:tabLst>
                          <a:tab pos="508000" algn="l"/>
                          <a:tab pos="2664460" algn="ctr"/>
                        </a:tabLst>
                      </a:pPr>
                      <a:r>
                        <a:rPr lang="en-US" altLang="zh-CN" sz="2000" kern="100" dirty="0">
                          <a:effectLst/>
                          <a:latin typeface="方正兰亭中黑_GBK"/>
                          <a:cs typeface="Times New Roman" panose="02020603050405020304" pitchFamily="18" charset="0"/>
                        </a:rPr>
                        <a:t>Address</a:t>
                      </a:r>
                    </a:p>
                  </a:txBody>
                  <a:tcPr marL="68580" marR="68580" marT="0" marB="0" anchor="ctr"/>
                </a:tc>
                <a:extLst>
                  <a:ext uri="{0D108BD9-81ED-4DB2-BD59-A6C34878D82A}">
                    <a16:rowId xmlns:a16="http://schemas.microsoft.com/office/drawing/2014/main" val="10000"/>
                  </a:ext>
                </a:extLst>
              </a:tr>
              <a:tr h="478045">
                <a:tc>
                  <a:txBody>
                    <a:bodyPr/>
                    <a:lstStyle/>
                    <a:p>
                      <a:pPr algn="ctr">
                        <a:spcBef>
                          <a:spcPts val="120"/>
                        </a:spcBef>
                        <a:spcAft>
                          <a:spcPts val="120"/>
                        </a:spcAft>
                        <a:tabLst>
                          <a:tab pos="508000" algn="l"/>
                          <a:tab pos="2664460" algn="ctr"/>
                        </a:tabLst>
                      </a:pPr>
                      <a:r>
                        <a:rPr lang="en-US" sz="2000" kern="100" dirty="0">
                          <a:effectLst/>
                          <a:latin typeface="方正兰亭刊黑简体"/>
                          <a:cs typeface="Times New Roman" panose="02020603050405020304" pitchFamily="18" charset="0"/>
                        </a:rPr>
                        <a:t>1</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中国</a:t>
                      </a: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北京</a:t>
                      </a:r>
                    </a:p>
                  </a:txBody>
                  <a:tcPr marL="68580" marR="68580" marT="0" marB="0" anchor="ctr"/>
                </a:tc>
                <a:extLst>
                  <a:ext uri="{0D108BD9-81ED-4DB2-BD59-A6C34878D82A}">
                    <a16:rowId xmlns:a16="http://schemas.microsoft.com/office/drawing/2014/main" val="10001"/>
                  </a:ext>
                </a:extLst>
              </a:tr>
              <a:tr h="478045">
                <a:tc>
                  <a:txBody>
                    <a:bodyPr/>
                    <a:lstStyle/>
                    <a:p>
                      <a:pPr algn="ctr">
                        <a:spcBef>
                          <a:spcPts val="120"/>
                        </a:spcBef>
                        <a:spcAft>
                          <a:spcPts val="120"/>
                        </a:spcAft>
                        <a:tabLst>
                          <a:tab pos="508000" algn="l"/>
                          <a:tab pos="2664460" algn="ctr"/>
                        </a:tabLst>
                      </a:pPr>
                      <a:r>
                        <a:rPr lang="en-US" sz="2000" kern="100" spc="-10" dirty="0">
                          <a:effectLst/>
                          <a:latin typeface="宋体" panose="02010600030101010101" pitchFamily="2" charset="-122"/>
                          <a:cs typeface="Times New Roman" panose="02020603050405020304" pitchFamily="18" charset="0"/>
                        </a:rPr>
                        <a:t>2</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英国</a:t>
                      </a: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伦敦</a:t>
                      </a:r>
                    </a:p>
                  </a:txBody>
                  <a:tcPr marL="68580" marR="68580" marT="0" marB="0" anchor="ctr"/>
                </a:tc>
                <a:extLst>
                  <a:ext uri="{0D108BD9-81ED-4DB2-BD59-A6C34878D82A}">
                    <a16:rowId xmlns:a16="http://schemas.microsoft.com/office/drawing/2014/main" val="10002"/>
                  </a:ext>
                </a:extLst>
              </a:tr>
              <a:tr h="478045">
                <a:tc>
                  <a:txBody>
                    <a:bodyPr/>
                    <a:lstStyle/>
                    <a:p>
                      <a:pPr algn="ctr">
                        <a:spcBef>
                          <a:spcPts val="120"/>
                        </a:spcBef>
                        <a:spcAft>
                          <a:spcPts val="120"/>
                        </a:spcAft>
                        <a:tabLst>
                          <a:tab pos="508000" algn="l"/>
                          <a:tab pos="2664460" algn="ctr"/>
                        </a:tabLst>
                      </a:pPr>
                      <a:r>
                        <a:rPr lang="en-US" sz="2000" kern="100" dirty="0">
                          <a:effectLst/>
                          <a:latin typeface="Times New Roman" panose="02020603050405020304" pitchFamily="18" charset="0"/>
                          <a:cs typeface="Times New Roman" panose="02020603050405020304" pitchFamily="18" charset="0"/>
                        </a:rPr>
                        <a:t>3</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日本</a:t>
                      </a: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东京</a:t>
                      </a:r>
                    </a:p>
                  </a:txBody>
                  <a:tcPr marL="68580" marR="68580" marT="0" marB="0" anchor="ctr"/>
                </a:tc>
                <a:extLst>
                  <a:ext uri="{0D108BD9-81ED-4DB2-BD59-A6C34878D82A}">
                    <a16:rowId xmlns:a16="http://schemas.microsoft.com/office/drawing/2014/main" val="10003"/>
                  </a:ext>
                </a:extLst>
              </a:tr>
              <a:tr h="478045">
                <a:tc>
                  <a:txBody>
                    <a:bodyPr/>
                    <a:lstStyle/>
                    <a:p>
                      <a:pPr algn="ctr">
                        <a:spcBef>
                          <a:spcPts val="120"/>
                        </a:spcBef>
                        <a:spcAft>
                          <a:spcPts val="120"/>
                        </a:spcAft>
                        <a:tabLst>
                          <a:tab pos="508000" algn="l"/>
                          <a:tab pos="2664460" algn="ctr"/>
                        </a:tabLst>
                      </a:pPr>
                      <a:r>
                        <a:rPr lang="en-US" sz="2000" kern="100" dirty="0">
                          <a:effectLst/>
                          <a:latin typeface="方正兰亭刊黑简体"/>
                          <a:cs typeface="Times New Roman" panose="02020603050405020304" pitchFamily="18" charset="0"/>
                        </a:rPr>
                        <a:t>4</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美国</a:t>
                      </a:r>
                    </a:p>
                  </a:txBody>
                  <a:tcPr marL="68580" marR="68580" marT="0" marB="0" anchor="ctr"/>
                </a:tc>
                <a:tc>
                  <a:txBody>
                    <a:body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纽约</a:t>
                      </a:r>
                    </a:p>
                  </a:txBody>
                  <a:tcPr marL="68580" marR="68580" marT="0" marB="0" anchor="ctr"/>
                </a:tc>
                <a:extLst>
                  <a:ext uri="{0D108BD9-81ED-4DB2-BD59-A6C34878D82A}">
                    <a16:rowId xmlns:a16="http://schemas.microsoft.com/office/drawing/2014/main" val="10004"/>
                  </a:ext>
                </a:extLst>
              </a:tr>
              <a:tr h="478045">
                <a:tc>
                  <a:txBody>
                    <a:body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t>
                      </a:r>
                      <a:endParaRPr lang="zh-CN" sz="2000" kern="100" dirty="0">
                        <a:effectLst/>
                        <a:latin typeface="方正兰亭刊黑简体"/>
                        <a:cs typeface="Times New Roman" panose="02020603050405020304" pitchFamily="18" charset="0"/>
                      </a:endParaRPr>
                    </a:p>
                  </a:txBody>
                  <a:tcPr marL="68580" marR="68580" marT="0" marB="0" anchor="ctr"/>
                </a:tc>
                <a:tc>
                  <a:txBody>
                    <a:bodyPr/>
                    <a:lstStyle/>
                    <a:p>
                      <a:pPr marL="0" marR="0" indent="0" algn="ctr" defTabSz="1219835" rtl="0" eaLnBrk="1" fontAlgn="auto" latinLnBrk="0" hangingPunct="1">
                        <a:lnSpc>
                          <a:spcPct val="100000"/>
                        </a:lnSpc>
                        <a:spcBef>
                          <a:spcPts val="120"/>
                        </a:spcBef>
                        <a:spcAft>
                          <a:spcPts val="120"/>
                        </a:spcAft>
                        <a:buClrTx/>
                        <a:buSzTx/>
                        <a:buFontTx/>
                        <a:buNone/>
                        <a:tabLst>
                          <a:tab pos="508000" algn="l"/>
                          <a:tab pos="2664460" algn="ctr"/>
                        </a:tabLst>
                        <a:defRPr/>
                      </a:pPr>
                      <a:r>
                        <a:rPr lang="en-US" altLang="zh-CN" sz="2000" kern="100" dirty="0">
                          <a:effectLst/>
                          <a:latin typeface="方正兰亭刊黑简体"/>
                          <a:cs typeface="Times New Roman" panose="02020603050405020304" pitchFamily="18" charset="0"/>
                        </a:rPr>
                        <a:t>……</a:t>
                      </a:r>
                      <a:endParaRPr lang="zh-CN" altLang="en-US" sz="2000" kern="100" dirty="0">
                        <a:effectLst/>
                        <a:latin typeface="方正兰亭刊黑简体"/>
                        <a:cs typeface="Times New Roman" panose="02020603050405020304" pitchFamily="18" charset="0"/>
                      </a:endParaRPr>
                    </a:p>
                  </a:txBody>
                  <a:tcPr marL="68580" marR="68580" marT="0" marB="0" anchor="ctr"/>
                </a:tc>
                <a:tc>
                  <a:txBody>
                    <a:body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t>
                      </a:r>
                      <a:endParaRPr lang="zh-CN" altLang="en-US" sz="2000" kern="100" dirty="0">
                        <a:effectLst/>
                        <a:latin typeface="方正兰亭刊黑简体"/>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
        <p:nvSpPr>
          <p:cNvPr id="5" name="右箭头 6">
            <a:extLst>
              <a:ext uri="{FF2B5EF4-FFF2-40B4-BE49-F238E27FC236}">
                <a16:creationId xmlns:a16="http://schemas.microsoft.com/office/drawing/2014/main" id="{CA10E479-0F86-9840-BCE0-AA7B85AB6E0D}"/>
              </a:ext>
            </a:extLst>
          </p:cNvPr>
          <p:cNvSpPr/>
          <p:nvPr/>
        </p:nvSpPr>
        <p:spPr>
          <a:xfrm>
            <a:off x="5187950" y="4259889"/>
            <a:ext cx="1015615" cy="381000"/>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765909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44054-3FD3-FB6E-0C0B-6D0A860197FA}"/>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69A29B3B-7598-9F71-400D-3E5FBF81E8BE}"/>
              </a:ext>
            </a:extLst>
          </p:cNvPr>
          <p:cNvSpPr txBox="1">
            <a:spLocks/>
          </p:cNvSpPr>
          <p:nvPr/>
        </p:nvSpPr>
        <p:spPr>
          <a:xfrm>
            <a:off x="868136" y="1315941"/>
            <a:ext cx="10747058" cy="1524618"/>
          </a:xfrm>
          <a:prstGeom prst="rect">
            <a:avLst/>
          </a:prstGeom>
        </p:spPr>
        <p:txBody>
          <a:bodyPr vert="horz" lIns="121917" tIns="60958" rIns="121917" bIns="60958" rtlCol="0">
            <a:normAutofit/>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Char char="Ø"/>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如果一个关系满足</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1NF</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，并且除了主键以外的其他列，都依赖与该主键，则满足第二范式（</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2NF</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 </a:t>
            </a:r>
          </a:p>
          <a:p>
            <a:pPr marL="457200" marR="0" lvl="0" indent="-45720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Char char="Ø"/>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第二范式要求每个表只描述一件事情</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graphicFrame>
        <p:nvGraphicFramePr>
          <p:cNvPr id="3" name="表格 2">
            <a:extLst>
              <a:ext uri="{FF2B5EF4-FFF2-40B4-BE49-F238E27FC236}">
                <a16:creationId xmlns:a16="http://schemas.microsoft.com/office/drawing/2014/main" id="{129DFAA2-B459-B33E-1E2B-46858C14D323}"/>
              </a:ext>
            </a:extLst>
          </p:cNvPr>
          <p:cNvGraphicFramePr>
            <a:graphicFrameLocks noGrp="1"/>
          </p:cNvGraphicFramePr>
          <p:nvPr/>
        </p:nvGraphicFramePr>
        <p:xfrm>
          <a:off x="1303530" y="3290817"/>
          <a:ext cx="3810000" cy="2868270"/>
        </p:xfrm>
        <a:graphic>
          <a:graphicData uri="http://schemas.openxmlformats.org/drawingml/2006/table">
            <a:tbl>
              <a:tblPr firstRow="1" bandRow="1"/>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804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字　段</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例　子</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订单编号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spc="-10" dirty="0">
                          <a:effectLst/>
                          <a:latin typeface="宋体" panose="02010600030101010101" pitchFamily="2" charset="-122"/>
                          <a:cs typeface="Times New Roman" panose="02020603050405020304" pitchFamily="18" charset="0"/>
                        </a:rPr>
                        <a:t>产品编号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Times New Roman" panose="02020603050405020304" pitchFamily="18" charset="0"/>
                          <a:cs typeface="Times New Roman" panose="02020603050405020304" pitchFamily="18" charset="0"/>
                        </a:rPr>
                        <a:t>订购日期</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2000-2-3</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3"/>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产品名称</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洗衣机</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4"/>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规格</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5"/>
                  </a:ext>
                </a:extLst>
              </a:tr>
            </a:tbl>
          </a:graphicData>
        </a:graphic>
      </p:graphicFrame>
      <p:sp>
        <p:nvSpPr>
          <p:cNvPr id="4" name="右箭头 6">
            <a:extLst>
              <a:ext uri="{FF2B5EF4-FFF2-40B4-BE49-F238E27FC236}">
                <a16:creationId xmlns:a16="http://schemas.microsoft.com/office/drawing/2014/main" id="{CBC557DA-83F9-B702-001A-3D0B6E1AE8B4}"/>
              </a:ext>
            </a:extLst>
          </p:cNvPr>
          <p:cNvSpPr/>
          <p:nvPr/>
        </p:nvSpPr>
        <p:spPr>
          <a:xfrm>
            <a:off x="5591367" y="4247545"/>
            <a:ext cx="1015615" cy="685403"/>
          </a:xfrm>
          <a:prstGeom prst="rightArrow">
            <a:avLst/>
          </a:prstGeom>
          <a:solidFill>
            <a:srgbClr val="92D050"/>
          </a:solidFill>
          <a:ln w="25400" cap="flat" cmpd="sng" algn="ctr">
            <a:solidFill>
              <a:srgbClr val="92D050"/>
            </a:solid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3247A68E-6AC3-602C-7399-03A63DF3F1B2}"/>
              </a:ext>
            </a:extLst>
          </p:cNvPr>
          <p:cNvSpPr txBox="1">
            <a:spLocks/>
          </p:cNvSpPr>
          <p:nvPr/>
        </p:nvSpPr>
        <p:spPr>
          <a:xfrm>
            <a:off x="1410346" y="2811730"/>
            <a:ext cx="1493384" cy="456318"/>
          </a:xfrm>
          <a:prstGeom prst="rect">
            <a:avLst/>
          </a:prstGeom>
        </p:spPr>
        <p:txBody>
          <a:bodyPr vert="horz" lIns="121917" tIns="60958" rIns="121917" bIns="60958" rtlCol="0">
            <a:normAutofit fontScale="925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ctr"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Orders</a:t>
            </a:r>
            <a:endParaRPr kumimoji="0" lang="en-US" altLang="zh-CN" sz="2000" b="1"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graphicFrame>
        <p:nvGraphicFramePr>
          <p:cNvPr id="6" name="表格 5">
            <a:extLst>
              <a:ext uri="{FF2B5EF4-FFF2-40B4-BE49-F238E27FC236}">
                <a16:creationId xmlns:a16="http://schemas.microsoft.com/office/drawing/2014/main" id="{36859D72-6A25-850E-EC46-25ECF8C810F9}"/>
              </a:ext>
            </a:extLst>
          </p:cNvPr>
          <p:cNvGraphicFramePr>
            <a:graphicFrameLocks noGrp="1"/>
          </p:cNvGraphicFramePr>
          <p:nvPr/>
        </p:nvGraphicFramePr>
        <p:xfrm>
          <a:off x="6937375" y="2743553"/>
          <a:ext cx="3810000" cy="1430506"/>
        </p:xfrm>
        <a:graphic>
          <a:graphicData uri="http://schemas.openxmlformats.org/drawingml/2006/table">
            <a:tbl>
              <a:tblPr firstRow="1" bandRow="1"/>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4416">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字　段</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例　子</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订单编号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Times New Roman" panose="02020603050405020304" pitchFamily="18" charset="0"/>
                          <a:cs typeface="Times New Roman" panose="02020603050405020304" pitchFamily="18" charset="0"/>
                        </a:rPr>
                        <a:t>订购日期</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2000-2-3</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bl>
          </a:graphicData>
        </a:graphic>
      </p:graphicFrame>
      <p:graphicFrame>
        <p:nvGraphicFramePr>
          <p:cNvPr id="7" name="表格 6">
            <a:extLst>
              <a:ext uri="{FF2B5EF4-FFF2-40B4-BE49-F238E27FC236}">
                <a16:creationId xmlns:a16="http://schemas.microsoft.com/office/drawing/2014/main" id="{38FC5241-F2BE-3F89-46E1-CBE8BCBA2888}"/>
              </a:ext>
            </a:extLst>
          </p:cNvPr>
          <p:cNvGraphicFramePr>
            <a:graphicFrameLocks noGrp="1"/>
          </p:cNvGraphicFramePr>
          <p:nvPr/>
        </p:nvGraphicFramePr>
        <p:xfrm>
          <a:off x="6937375" y="4859511"/>
          <a:ext cx="3810000" cy="1434135"/>
        </p:xfrm>
        <a:graphic>
          <a:graphicData uri="http://schemas.openxmlformats.org/drawingml/2006/table">
            <a:tbl>
              <a:tblPr firstRow="1" bandRow="1"/>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804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字　段</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例　子</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spc="-10" dirty="0">
                          <a:effectLst/>
                          <a:latin typeface="宋体" panose="02010600030101010101" pitchFamily="2" charset="-122"/>
                          <a:cs typeface="Times New Roman" panose="02020603050405020304" pitchFamily="18" charset="0"/>
                        </a:rPr>
                        <a:t>产品编号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产品名称</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洗衣机</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bl>
          </a:graphicData>
        </a:graphic>
      </p:graphicFrame>
      <p:sp>
        <p:nvSpPr>
          <p:cNvPr id="8" name="内容占位符 2">
            <a:extLst>
              <a:ext uri="{FF2B5EF4-FFF2-40B4-BE49-F238E27FC236}">
                <a16:creationId xmlns:a16="http://schemas.microsoft.com/office/drawing/2014/main" id="{4DC3E942-B86C-16A9-0FC7-723703E17DF6}"/>
              </a:ext>
            </a:extLst>
          </p:cNvPr>
          <p:cNvSpPr txBox="1">
            <a:spLocks/>
          </p:cNvSpPr>
          <p:nvPr/>
        </p:nvSpPr>
        <p:spPr>
          <a:xfrm>
            <a:off x="6937375" y="2253772"/>
            <a:ext cx="1493384" cy="456318"/>
          </a:xfrm>
          <a:prstGeom prst="rect">
            <a:avLst/>
          </a:prstGeom>
        </p:spPr>
        <p:txBody>
          <a:bodyPr vert="horz" lIns="121917" tIns="60958" rIns="121917" bIns="60958" rtlCol="0">
            <a:normAutofit fontScale="925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ctr"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Orders</a:t>
            </a:r>
            <a:endParaRPr kumimoji="0" lang="en-US" altLang="zh-CN" sz="2000" b="1"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9" name="内容占位符 2">
            <a:extLst>
              <a:ext uri="{FF2B5EF4-FFF2-40B4-BE49-F238E27FC236}">
                <a16:creationId xmlns:a16="http://schemas.microsoft.com/office/drawing/2014/main" id="{F2801341-5878-F68E-BB2B-14DE5AC0454E}"/>
              </a:ext>
            </a:extLst>
          </p:cNvPr>
          <p:cNvSpPr txBox="1">
            <a:spLocks/>
          </p:cNvSpPr>
          <p:nvPr/>
        </p:nvSpPr>
        <p:spPr>
          <a:xfrm>
            <a:off x="6937375" y="4362088"/>
            <a:ext cx="1493384" cy="456318"/>
          </a:xfrm>
          <a:prstGeom prst="rect">
            <a:avLst/>
          </a:prstGeom>
        </p:spPr>
        <p:txBody>
          <a:bodyPr vert="horz" lIns="121917" tIns="60958" rIns="121917" bIns="60958" rtlCol="0">
            <a:normAutofit fontScale="925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ctr"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Products</a:t>
            </a:r>
            <a:endParaRPr kumimoji="0" lang="en-US" altLang="zh-CN" sz="2000" b="1"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Tree>
    <p:extLst>
      <p:ext uri="{BB962C8B-B14F-4D97-AF65-F5344CB8AC3E}">
        <p14:creationId xmlns:p14="http://schemas.microsoft.com/office/powerpoint/2010/main" val="363053381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FDCA9-466E-4FA2-798E-81855B7C6C4E}"/>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715ACC19-D9EE-D160-F69A-CAE61A658619}"/>
              </a:ext>
            </a:extLst>
          </p:cNvPr>
          <p:cNvSpPr txBox="1">
            <a:spLocks/>
          </p:cNvSpPr>
          <p:nvPr/>
        </p:nvSpPr>
        <p:spPr>
          <a:xfrm>
            <a:off x="826861" y="1806189"/>
            <a:ext cx="10747058" cy="1003282"/>
          </a:xfrm>
          <a:prstGeom prst="rect">
            <a:avLst/>
          </a:prstGeom>
        </p:spPr>
        <p:txBody>
          <a:bodyPr vert="horz" lIns="121917" tIns="60958" rIns="121917" bIns="60958" rtlCol="0">
            <a:normAutofit fontScale="850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Char char="Ø"/>
              <a:tabLst/>
              <a:defRPr/>
            </a:pP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如果一个关系满足</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2NF</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，并且除了主键以外的其他列都不传递依赖于主键列，则满足第三范式（</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3NF</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 </a:t>
            </a:r>
            <a:endPar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endParaRPr>
          </a:p>
          <a:p>
            <a:pPr marL="457200" marR="0" lvl="0" indent="-457200" algn="l"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Char char="Ø"/>
              <a:tabLst/>
              <a:defRPr/>
            </a:pP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Orders</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表中金额</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单价</a:t>
            </a:r>
            <a:r>
              <a:rPr kumimoji="0" lang="en-US" altLang="zh-CN"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a:t>
            </a:r>
            <a:r>
              <a:rPr kumimoji="0" lang="zh-CN" altLang="en-US" sz="2000" b="0"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数量，金额可以通过计算得到，数据冗余</a:t>
            </a:r>
            <a:endParaRPr kumimoji="0" lang="zh-CN" altLang="en-US" sz="2000" b="0"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graphicFrame>
        <p:nvGraphicFramePr>
          <p:cNvPr id="3" name="表格 2">
            <a:extLst>
              <a:ext uri="{FF2B5EF4-FFF2-40B4-BE49-F238E27FC236}">
                <a16:creationId xmlns:a16="http://schemas.microsoft.com/office/drawing/2014/main" id="{52A8ECF1-4032-0664-5558-FDF8320B2202}"/>
              </a:ext>
            </a:extLst>
          </p:cNvPr>
          <p:cNvGraphicFramePr>
            <a:graphicFrameLocks noGrp="1"/>
          </p:cNvGraphicFramePr>
          <p:nvPr/>
        </p:nvGraphicFramePr>
        <p:xfrm>
          <a:off x="1303530" y="3290817"/>
          <a:ext cx="3810000" cy="2868270"/>
        </p:xfrm>
        <a:graphic>
          <a:graphicData uri="http://schemas.openxmlformats.org/drawingml/2006/table">
            <a:tbl>
              <a:tblPr firstRow="1" bandRow="1"/>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804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字　段</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例　子</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订单编号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spc="-10" dirty="0">
                          <a:effectLst/>
                          <a:latin typeface="宋体" panose="02010600030101010101" pitchFamily="2" charset="-122"/>
                          <a:cs typeface="Times New Roman" panose="02020603050405020304" pitchFamily="18" charset="0"/>
                        </a:rPr>
                        <a:t>产品编号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AB001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Times New Roman" panose="02020603050405020304" pitchFamily="18" charset="0"/>
                          <a:cs typeface="Times New Roman" panose="02020603050405020304" pitchFamily="18" charset="0"/>
                        </a:rPr>
                        <a:t>单价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30</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3"/>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数量</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50</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4"/>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金额</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150</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5"/>
                  </a:ext>
                </a:extLst>
              </a:tr>
            </a:tbl>
          </a:graphicData>
        </a:graphic>
      </p:graphicFrame>
      <p:sp>
        <p:nvSpPr>
          <p:cNvPr id="4" name="内容占位符 2">
            <a:extLst>
              <a:ext uri="{FF2B5EF4-FFF2-40B4-BE49-F238E27FC236}">
                <a16:creationId xmlns:a16="http://schemas.microsoft.com/office/drawing/2014/main" id="{A05DE7B9-5592-9C99-40C2-FF1A0C6D688C}"/>
              </a:ext>
            </a:extLst>
          </p:cNvPr>
          <p:cNvSpPr txBox="1">
            <a:spLocks/>
          </p:cNvSpPr>
          <p:nvPr/>
        </p:nvSpPr>
        <p:spPr>
          <a:xfrm>
            <a:off x="1410346" y="2811730"/>
            <a:ext cx="1493384" cy="456318"/>
          </a:xfrm>
          <a:prstGeom prst="rect">
            <a:avLst/>
          </a:prstGeom>
        </p:spPr>
        <p:txBody>
          <a:bodyPr vert="horz" lIns="121917" tIns="60958" rIns="121917" bIns="60958" rtlCol="0">
            <a:normAutofit fontScale="925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ctr"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Orders</a:t>
            </a:r>
            <a:endParaRPr kumimoji="0" lang="en-US" altLang="zh-CN" sz="2000" b="1"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graphicFrame>
        <p:nvGraphicFramePr>
          <p:cNvPr id="5" name="表格 4">
            <a:extLst>
              <a:ext uri="{FF2B5EF4-FFF2-40B4-BE49-F238E27FC236}">
                <a16:creationId xmlns:a16="http://schemas.microsoft.com/office/drawing/2014/main" id="{3CA2F5EA-7994-388A-4779-1ECA6E8D98C4}"/>
              </a:ext>
            </a:extLst>
          </p:cNvPr>
          <p:cNvGraphicFramePr>
            <a:graphicFrameLocks noGrp="1"/>
          </p:cNvGraphicFramePr>
          <p:nvPr/>
        </p:nvGraphicFramePr>
        <p:xfrm>
          <a:off x="7165975" y="3300238"/>
          <a:ext cx="3810000" cy="2390225"/>
        </p:xfrm>
        <a:graphic>
          <a:graphicData uri="http://schemas.openxmlformats.org/drawingml/2006/table">
            <a:tbl>
              <a:tblPr firstRow="1" bandRow="1"/>
              <a:tblGrid>
                <a:gridCol w="1753809">
                  <a:extLst>
                    <a:ext uri="{9D8B030D-6E8A-4147-A177-3AD203B41FA5}">
                      <a16:colId xmlns:a16="http://schemas.microsoft.com/office/drawing/2014/main" val="20000"/>
                    </a:ext>
                  </a:extLst>
                </a:gridCol>
                <a:gridCol w="2056191">
                  <a:extLst>
                    <a:ext uri="{9D8B030D-6E8A-4147-A177-3AD203B41FA5}">
                      <a16:colId xmlns:a16="http://schemas.microsoft.com/office/drawing/2014/main" val="20001"/>
                    </a:ext>
                  </a:extLst>
                </a:gridCol>
              </a:tblGrid>
              <a:tr h="47804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字　段</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中黑_GBK"/>
                          <a:cs typeface="Times New Roman" panose="02020603050405020304" pitchFamily="18" charset="0"/>
                        </a:rPr>
                        <a:t>例　子</a:t>
                      </a: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订单编号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spc="-10" dirty="0">
                          <a:effectLst/>
                          <a:latin typeface="宋体" panose="02010600030101010101" pitchFamily="2" charset="-122"/>
                          <a:cs typeface="Times New Roman" panose="02020603050405020304" pitchFamily="18" charset="0"/>
                        </a:rPr>
                        <a:t>产品编号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AB001</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Times New Roman" panose="02020603050405020304" pitchFamily="18" charset="0"/>
                          <a:cs typeface="Times New Roman" panose="02020603050405020304" pitchFamily="18" charset="0"/>
                        </a:rPr>
                        <a:t>单价</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30</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3"/>
                  </a:ext>
                </a:extLst>
              </a:tr>
              <a:tr h="47804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zh-CN" altLang="en-US" sz="2000" kern="100" dirty="0">
                          <a:effectLst/>
                          <a:latin typeface="方正兰亭刊黑简体"/>
                          <a:cs typeface="Times New Roman" panose="02020603050405020304" pitchFamily="18" charset="0"/>
                        </a:rPr>
                        <a:t>数量</a:t>
                      </a:r>
                      <a:endParaRPr lang="zh-CN"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spcBef>
                          <a:spcPts val="120"/>
                        </a:spcBef>
                        <a:spcAft>
                          <a:spcPts val="120"/>
                        </a:spcAft>
                        <a:tabLst>
                          <a:tab pos="508000" algn="l"/>
                          <a:tab pos="2664460" algn="ctr"/>
                        </a:tabLst>
                      </a:pPr>
                      <a:r>
                        <a:rPr lang="en-US" altLang="zh-CN" sz="2000" kern="100" dirty="0">
                          <a:effectLst/>
                          <a:latin typeface="方正兰亭刊黑简体"/>
                          <a:cs typeface="Times New Roman" panose="02020603050405020304" pitchFamily="18" charset="0"/>
                        </a:rPr>
                        <a:t>50</a:t>
                      </a:r>
                      <a:endParaRPr lang="zh-CN" altLang="en-US" sz="2000" kern="100" dirty="0">
                        <a:effectLst/>
                        <a:latin typeface="方正兰亭刊黑简体"/>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4"/>
                  </a:ext>
                </a:extLst>
              </a:tr>
            </a:tbl>
          </a:graphicData>
        </a:graphic>
      </p:graphicFrame>
      <p:sp>
        <p:nvSpPr>
          <p:cNvPr id="6" name="内容占位符 2">
            <a:extLst>
              <a:ext uri="{FF2B5EF4-FFF2-40B4-BE49-F238E27FC236}">
                <a16:creationId xmlns:a16="http://schemas.microsoft.com/office/drawing/2014/main" id="{51038DA2-A5FB-2073-8EF5-CA85923CC876}"/>
              </a:ext>
            </a:extLst>
          </p:cNvPr>
          <p:cNvSpPr txBox="1">
            <a:spLocks/>
          </p:cNvSpPr>
          <p:nvPr/>
        </p:nvSpPr>
        <p:spPr>
          <a:xfrm>
            <a:off x="7272791" y="2821151"/>
            <a:ext cx="1493384" cy="456318"/>
          </a:xfrm>
          <a:prstGeom prst="rect">
            <a:avLst/>
          </a:prstGeom>
        </p:spPr>
        <p:txBody>
          <a:bodyPr vert="horz" lIns="121917" tIns="60958" rIns="121917" bIns="60958" rtlCol="0">
            <a:normAutofit fontScale="92500" lnSpcReduction="10000"/>
          </a:bodyPr>
          <a:lstStyle>
            <a:lvl1pPr marL="457200" indent="-457200" algn="l" defTabSz="1219835" rtl="0" eaLnBrk="1" latinLnBrk="0" hangingPunct="1">
              <a:lnSpc>
                <a:spcPct val="120000"/>
              </a:lnSpc>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marR="0" lvl="0" indent="0" algn="ctr" defTabSz="1219835" rtl="0" eaLnBrk="1" fontAlgn="auto" latinLnBrk="0" hangingPunct="1">
              <a:lnSpc>
                <a:spcPct val="132000"/>
              </a:lnSpc>
              <a:spcBef>
                <a:spcPct val="20000"/>
              </a:spcBef>
              <a:spcAft>
                <a:spcPts val="0"/>
              </a:spcAft>
              <a:buClr>
                <a:srgbClr val="00B050"/>
              </a:buClr>
              <a:buSzPct val="80000"/>
              <a:buFont typeface="Wingdings" panose="05000000000000000000" pitchFamily="2" charset="2"/>
              <a:buNone/>
              <a:tabLst/>
              <a:defRPr/>
            </a:pPr>
            <a:r>
              <a:rPr kumimoji="0" lang="en-US" altLang="zh-CN" sz="2000" b="1" i="0" u="none" strike="noStrike" kern="1200" cap="none" spc="0" normalizeH="0" baseline="0" noProof="0">
                <a:ln>
                  <a:noFill/>
                </a:ln>
                <a:solidFill>
                  <a:sysClr val="windowText" lastClr="000000">
                    <a:lumMod val="75000"/>
                    <a:lumOff val="25000"/>
                  </a:sysClr>
                </a:solidFill>
                <a:effectLst/>
                <a:uLnTx/>
                <a:uFillTx/>
                <a:latin typeface="Arial"/>
                <a:ea typeface="微软雅黑"/>
                <a:cs typeface="+mn-cs"/>
              </a:rPr>
              <a:t>Orders</a:t>
            </a:r>
            <a:endParaRPr kumimoji="0" lang="en-US" altLang="zh-CN" sz="2000" b="1" i="0" u="none" strike="noStrike" kern="1200" cap="none" spc="0" normalizeH="0" baseline="0" noProof="0" dirty="0">
              <a:ln>
                <a:noFill/>
              </a:ln>
              <a:solidFill>
                <a:sysClr val="windowText" lastClr="000000">
                  <a:lumMod val="75000"/>
                  <a:lumOff val="25000"/>
                </a:sysClr>
              </a:solidFill>
              <a:effectLst/>
              <a:uLnTx/>
              <a:uFillTx/>
              <a:latin typeface="Arial"/>
              <a:ea typeface="微软雅黑"/>
              <a:cs typeface="+mn-cs"/>
            </a:endParaRPr>
          </a:p>
        </p:txBody>
      </p:sp>
      <p:sp>
        <p:nvSpPr>
          <p:cNvPr id="7" name="右箭头 15">
            <a:extLst>
              <a:ext uri="{FF2B5EF4-FFF2-40B4-BE49-F238E27FC236}">
                <a16:creationId xmlns:a16="http://schemas.microsoft.com/office/drawing/2014/main" id="{1ABD723C-FAEC-A187-EB3B-93C3564EF288}"/>
              </a:ext>
            </a:extLst>
          </p:cNvPr>
          <p:cNvSpPr/>
          <p:nvPr/>
        </p:nvSpPr>
        <p:spPr>
          <a:xfrm>
            <a:off x="5591367" y="4247545"/>
            <a:ext cx="1015615" cy="685403"/>
          </a:xfrm>
          <a:prstGeom prst="rightArrow">
            <a:avLst/>
          </a:prstGeom>
          <a:solidFill>
            <a:srgbClr val="92D050"/>
          </a:solidFill>
          <a:ln w="25400" cap="flat" cmpd="sng" algn="ctr">
            <a:solidFill>
              <a:srgbClr val="92D050"/>
            </a:solid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1255306E-BD75-8315-D1FF-EC3D8AF062EF}"/>
              </a:ext>
            </a:extLst>
          </p:cNvPr>
          <p:cNvSpPr/>
          <p:nvPr/>
        </p:nvSpPr>
        <p:spPr>
          <a:xfrm>
            <a:off x="7165975" y="5825135"/>
            <a:ext cx="3886200" cy="336663"/>
          </a:xfrm>
          <a:prstGeom prst="rect">
            <a:avLst/>
          </a:prstGeom>
          <a:solidFill>
            <a:srgbClr val="4F81BD"/>
          </a:soli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231259594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B3009-7056-1AA8-2BCF-5ACE6EFAB45C}"/>
            </a:ext>
          </a:extLst>
        </p:cNvPr>
        <p:cNvGrpSpPr/>
        <p:nvPr/>
      </p:nvGrpSpPr>
      <p:grpSpPr>
        <a:xfrm>
          <a:off x="0" y="0"/>
          <a:ext cx="0" cy="0"/>
          <a:chOff x="0" y="0"/>
          <a:chExt cx="0" cy="0"/>
        </a:xfrm>
      </p:grpSpPr>
      <p:sp>
        <p:nvSpPr>
          <p:cNvPr id="2" name="文本框 335">
            <a:extLst>
              <a:ext uri="{FF2B5EF4-FFF2-40B4-BE49-F238E27FC236}">
                <a16:creationId xmlns:a16="http://schemas.microsoft.com/office/drawing/2014/main" id="{1C3E1167-47CF-4152-8E7E-EBDC253381EF}"/>
              </a:ext>
            </a:extLst>
          </p:cNvPr>
          <p:cNvSpPr txBox="1"/>
          <p:nvPr/>
        </p:nvSpPr>
        <p:spPr>
          <a:xfrm>
            <a:off x="286957" y="1936464"/>
            <a:ext cx="11413593" cy="498598"/>
          </a:xfrm>
          <a:prstGeom prst="rect">
            <a:avLst/>
          </a:prstGeom>
          <a:noFill/>
        </p:spPr>
        <p:txBody>
          <a:bodyPr wrap="square" rtlCol="0">
            <a:spAutoFit/>
          </a:bodyPr>
          <a:lstStyle/>
          <a:p>
            <a:pPr indent="457200">
              <a:lnSpc>
                <a:spcPct val="132000"/>
              </a:lnSpc>
            </a:pPr>
            <a:r>
              <a:rPr lang="zh-CN" altLang="en-US" sz="2000" dirty="0">
                <a:solidFill>
                  <a:srgbClr val="4C6062"/>
                </a:solidFill>
                <a:latin typeface="微软雅黑" panose="020B0503020204020204" pitchFamily="34" charset="-122"/>
                <a:ea typeface="微软雅黑" panose="020B0503020204020204" pitchFamily="34" charset="-122"/>
              </a:rPr>
              <a:t> 数据库设计就是将数据库中的数据对象以及这些数据对象之间关系进行规划和结构化的过程</a:t>
            </a:r>
          </a:p>
        </p:txBody>
      </p:sp>
      <p:sp>
        <p:nvSpPr>
          <p:cNvPr id="3" name="文本框 335">
            <a:extLst>
              <a:ext uri="{FF2B5EF4-FFF2-40B4-BE49-F238E27FC236}">
                <a16:creationId xmlns:a16="http://schemas.microsoft.com/office/drawing/2014/main" id="{4B3E80C4-5C23-7077-FEDF-9EEA1CE190B4}"/>
              </a:ext>
            </a:extLst>
          </p:cNvPr>
          <p:cNvSpPr txBox="1"/>
          <p:nvPr/>
        </p:nvSpPr>
        <p:spPr>
          <a:xfrm>
            <a:off x="286958" y="991395"/>
            <a:ext cx="7557258" cy="458074"/>
          </a:xfrm>
          <a:prstGeom prst="rect">
            <a:avLst/>
          </a:prstGeom>
          <a:noFill/>
        </p:spPr>
        <p:txBody>
          <a:bodyPr wrap="square" rtlCol="0">
            <a:spAutoFit/>
          </a:bodyPr>
          <a:lstStyle/>
          <a:p>
            <a:pPr indent="457200">
              <a:lnSpc>
                <a:spcPct val="132000"/>
              </a:lnSpc>
            </a:pPr>
            <a:r>
              <a:rPr lang="zh-CN" altLang="en-US" sz="2000" dirty="0">
                <a:solidFill>
                  <a:srgbClr val="4C6062"/>
                </a:solidFill>
                <a:latin typeface="微软雅黑" panose="020B0503020204020204" pitchFamily="34" charset="-122"/>
                <a:ea typeface="微软雅黑" panose="020B0503020204020204" pitchFamily="34" charset="-122"/>
              </a:rPr>
              <a:t>为什么需要设计数据库</a:t>
            </a:r>
          </a:p>
        </p:txBody>
      </p:sp>
      <p:pic>
        <p:nvPicPr>
          <p:cNvPr id="4" name="Picture 3">
            <a:extLst>
              <a:ext uri="{FF2B5EF4-FFF2-40B4-BE49-F238E27FC236}">
                <a16:creationId xmlns:a16="http://schemas.microsoft.com/office/drawing/2014/main" id="{6BAE46B0-798C-5151-53F0-CFAFB67E2F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015" y="2547796"/>
            <a:ext cx="4681763" cy="328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hibuilding2_004">
            <a:extLst>
              <a:ext uri="{FF2B5EF4-FFF2-40B4-BE49-F238E27FC236}">
                <a16:creationId xmlns:a16="http://schemas.microsoft.com/office/drawing/2014/main" id="{08AB14BC-EE88-C6FD-3C39-6AFF6806D0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4445" y="2510345"/>
            <a:ext cx="4421368" cy="3313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335">
            <a:extLst>
              <a:ext uri="{FF2B5EF4-FFF2-40B4-BE49-F238E27FC236}">
                <a16:creationId xmlns:a16="http://schemas.microsoft.com/office/drawing/2014/main" id="{AE3447B0-4528-667B-A731-D53410B41B81}"/>
              </a:ext>
            </a:extLst>
          </p:cNvPr>
          <p:cNvSpPr txBox="1"/>
          <p:nvPr/>
        </p:nvSpPr>
        <p:spPr>
          <a:xfrm>
            <a:off x="869015" y="5826796"/>
            <a:ext cx="4681764" cy="498598"/>
          </a:xfrm>
          <a:prstGeom prst="rect">
            <a:avLst/>
          </a:prstGeom>
          <a:noFill/>
        </p:spPr>
        <p:txBody>
          <a:bodyPr wrap="square" rtlCol="0">
            <a:spAutoFit/>
          </a:bodyPr>
          <a:lstStyle/>
          <a:p>
            <a:pPr algn="ctr">
              <a:lnSpc>
                <a:spcPct val="132000"/>
              </a:lnSpc>
            </a:pPr>
            <a:r>
              <a:rPr lang="zh-CN" altLang="en-US" sz="2000" dirty="0">
                <a:solidFill>
                  <a:srgbClr val="4C6062"/>
                </a:solidFill>
                <a:latin typeface="微软雅黑" panose="020B0503020204020204" pitchFamily="34" charset="-122"/>
                <a:ea typeface="微软雅黑" panose="020B0503020204020204" pitchFamily="34" charset="-122"/>
              </a:rPr>
              <a:t>修建茅屋需要设计吗？</a:t>
            </a:r>
          </a:p>
        </p:txBody>
      </p:sp>
      <p:sp>
        <p:nvSpPr>
          <p:cNvPr id="7" name="文本框 335">
            <a:extLst>
              <a:ext uri="{FF2B5EF4-FFF2-40B4-BE49-F238E27FC236}">
                <a16:creationId xmlns:a16="http://schemas.microsoft.com/office/drawing/2014/main" id="{AEA29481-0EA0-04A6-1B7C-5FAA752F65D6}"/>
              </a:ext>
            </a:extLst>
          </p:cNvPr>
          <p:cNvSpPr txBox="1"/>
          <p:nvPr/>
        </p:nvSpPr>
        <p:spPr>
          <a:xfrm>
            <a:off x="6454445" y="5826796"/>
            <a:ext cx="4681764" cy="458074"/>
          </a:xfrm>
          <a:prstGeom prst="rect">
            <a:avLst/>
          </a:prstGeom>
          <a:noFill/>
        </p:spPr>
        <p:txBody>
          <a:bodyPr wrap="square" rtlCol="0">
            <a:spAutoFit/>
          </a:bodyPr>
          <a:lstStyle/>
          <a:p>
            <a:pPr algn="ctr">
              <a:lnSpc>
                <a:spcPct val="132000"/>
              </a:lnSpc>
            </a:pPr>
            <a:r>
              <a:rPr lang="zh-CN" altLang="en-US" sz="2000" dirty="0">
                <a:solidFill>
                  <a:srgbClr val="4C6062"/>
                </a:solidFill>
                <a:latin typeface="微软雅黑" panose="020B0503020204020204" pitchFamily="34" charset="-122"/>
                <a:ea typeface="微软雅黑" panose="020B0503020204020204" pitchFamily="34" charset="-122"/>
              </a:rPr>
              <a:t>修建大厦需要设计吗？</a:t>
            </a:r>
          </a:p>
        </p:txBody>
      </p:sp>
      <p:sp>
        <p:nvSpPr>
          <p:cNvPr id="8" name="文本框 335">
            <a:extLst>
              <a:ext uri="{FF2B5EF4-FFF2-40B4-BE49-F238E27FC236}">
                <a16:creationId xmlns:a16="http://schemas.microsoft.com/office/drawing/2014/main" id="{7580AF79-71C4-C374-0885-8FBE6D87444B}"/>
              </a:ext>
            </a:extLst>
          </p:cNvPr>
          <p:cNvSpPr txBox="1"/>
          <p:nvPr/>
        </p:nvSpPr>
        <p:spPr>
          <a:xfrm>
            <a:off x="869015" y="6379765"/>
            <a:ext cx="10101113" cy="421526"/>
          </a:xfrm>
          <a:prstGeom prst="rect">
            <a:avLst/>
          </a:prstGeom>
          <a:noFill/>
        </p:spPr>
        <p:txBody>
          <a:bodyPr wrap="square" rtlCol="0">
            <a:spAutoFit/>
          </a:bodyPr>
          <a:lstStyle/>
          <a:p>
            <a:pPr>
              <a:lnSpc>
                <a:spcPct val="132000"/>
              </a:lnSpc>
            </a:pPr>
            <a:r>
              <a:rPr lang="zh-CN" altLang="en-US" sz="1800" dirty="0">
                <a:latin typeface="微软雅黑" panose="020B0503020204020204" pitchFamily="34" charset="-122"/>
                <a:ea typeface="微软雅黑" panose="020B0503020204020204" pitchFamily="34" charset="-122"/>
              </a:rPr>
              <a:t>结论：当数据库比较复杂时我们需要设计数据库</a:t>
            </a:r>
          </a:p>
        </p:txBody>
      </p:sp>
    </p:spTree>
    <p:extLst>
      <p:ext uri="{BB962C8B-B14F-4D97-AF65-F5344CB8AC3E}">
        <p14:creationId xmlns:p14="http://schemas.microsoft.com/office/powerpoint/2010/main" val="246164483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68D37-F00C-812A-2CFE-4C1D04013F33}"/>
            </a:ext>
          </a:extLst>
        </p:cNvPr>
        <p:cNvGrpSpPr/>
        <p:nvPr/>
      </p:nvGrpSpPr>
      <p:grpSpPr>
        <a:xfrm>
          <a:off x="0" y="0"/>
          <a:ext cx="0" cy="0"/>
          <a:chOff x="0" y="0"/>
          <a:chExt cx="0" cy="0"/>
        </a:xfrm>
      </p:grpSpPr>
      <p:sp>
        <p:nvSpPr>
          <p:cNvPr id="2" name="内容占位符 5">
            <a:extLst>
              <a:ext uri="{FF2B5EF4-FFF2-40B4-BE49-F238E27FC236}">
                <a16:creationId xmlns:a16="http://schemas.microsoft.com/office/drawing/2014/main" id="{0A3B26C6-29D1-7562-1B6F-E86E4EC88D35}"/>
              </a:ext>
            </a:extLst>
          </p:cNvPr>
          <p:cNvSpPr>
            <a:spLocks noGrp="1"/>
          </p:cNvSpPr>
          <p:nvPr/>
        </p:nvSpPr>
        <p:spPr>
          <a:xfrm>
            <a:off x="796019" y="942344"/>
            <a:ext cx="10789556" cy="846146"/>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zh-CN" altLang="en-US" sz="1800" dirty="0"/>
              <a:t>以下是两个同学设计的学生成绩系统的表格，</a:t>
            </a:r>
            <a:r>
              <a:rPr lang="en-US" altLang="zh-CN" sz="1800" dirty="0"/>
              <a:t>A</a:t>
            </a:r>
            <a:r>
              <a:rPr lang="zh-CN" altLang="en-US" sz="1800" dirty="0"/>
              <a:t>同学设计成表格</a:t>
            </a:r>
            <a:r>
              <a:rPr lang="en-US" altLang="zh-CN" sz="1800" dirty="0"/>
              <a:t>1</a:t>
            </a:r>
            <a:r>
              <a:rPr lang="zh-CN" altLang="en-US" sz="1800" dirty="0"/>
              <a:t>的形式，</a:t>
            </a:r>
            <a:r>
              <a:rPr lang="en-US" altLang="zh-CN" sz="1800" dirty="0"/>
              <a:t>B</a:t>
            </a:r>
            <a:r>
              <a:rPr lang="zh-CN" altLang="en-US" sz="1800" dirty="0"/>
              <a:t>同学设计了表格</a:t>
            </a:r>
            <a:r>
              <a:rPr lang="en-US" altLang="zh-CN" sz="1800" dirty="0"/>
              <a:t>2</a:t>
            </a:r>
            <a:r>
              <a:rPr lang="zh-CN" altLang="en-US" sz="1800" dirty="0"/>
              <a:t>、</a:t>
            </a:r>
            <a:r>
              <a:rPr lang="en-US" altLang="zh-CN" sz="1800" dirty="0"/>
              <a:t>3</a:t>
            </a:r>
            <a:r>
              <a:rPr lang="zh-CN" altLang="en-US" sz="1800" dirty="0"/>
              <a:t>、</a:t>
            </a:r>
            <a:r>
              <a:rPr lang="en-US" altLang="zh-CN" sz="1800" dirty="0"/>
              <a:t>4</a:t>
            </a:r>
            <a:r>
              <a:rPr lang="zh-CN" altLang="en-US" sz="1800" dirty="0"/>
              <a:t>三张表格，请问：</a:t>
            </a:r>
            <a:r>
              <a:rPr lang="en-US" altLang="zh-CN" sz="1800" dirty="0"/>
              <a:t>A</a:t>
            </a:r>
            <a:r>
              <a:rPr lang="zh-CN" altLang="en-US" sz="1800" dirty="0"/>
              <a:t>、</a:t>
            </a:r>
            <a:r>
              <a:rPr lang="en-US" altLang="zh-CN" sz="1800" dirty="0"/>
              <a:t>B</a:t>
            </a:r>
            <a:r>
              <a:rPr lang="zh-CN" altLang="en-US" sz="1800" dirty="0"/>
              <a:t>同学哪个的方案更合理？</a:t>
            </a:r>
          </a:p>
        </p:txBody>
      </p:sp>
      <p:sp>
        <p:nvSpPr>
          <p:cNvPr id="3" name="内容占位符 5">
            <a:extLst>
              <a:ext uri="{FF2B5EF4-FFF2-40B4-BE49-F238E27FC236}">
                <a16:creationId xmlns:a16="http://schemas.microsoft.com/office/drawing/2014/main" id="{ED935013-E525-CC66-5A51-AED60046548F}"/>
              </a:ext>
            </a:extLst>
          </p:cNvPr>
          <p:cNvSpPr>
            <a:spLocks noGrp="1"/>
          </p:cNvSpPr>
          <p:nvPr/>
        </p:nvSpPr>
        <p:spPr>
          <a:xfrm>
            <a:off x="796019" y="1767279"/>
            <a:ext cx="10899775" cy="1386740"/>
          </a:xfrm>
          <a:prstGeom prst="rect">
            <a:avLst/>
          </a:prstGeom>
        </p:spPr>
        <p:txBody>
          <a:bodyPr vert="horz" lIns="121917" tIns="60958" rIns="121917" bIns="60958" rtlCol="0" anchor="ctr">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zh-CN" altLang="en-US" sz="1600" dirty="0">
                <a:solidFill>
                  <a:srgbClr val="92D050"/>
                </a:solidFill>
              </a:rPr>
              <a:t>假设：</a:t>
            </a:r>
            <a:r>
              <a:rPr lang="zh-CN" altLang="en-US" sz="1600" dirty="0"/>
              <a:t>设计的表格需要记录</a:t>
            </a:r>
            <a:r>
              <a:rPr lang="en-US" altLang="zh-CN" sz="1600" dirty="0"/>
              <a:t>5000</a:t>
            </a:r>
            <a:r>
              <a:rPr lang="zh-CN" altLang="en-US" sz="1600" dirty="0"/>
              <a:t>个同学的</a:t>
            </a:r>
            <a:r>
              <a:rPr lang="en-US" altLang="zh-CN" sz="1600" dirty="0"/>
              <a:t>10</a:t>
            </a:r>
            <a:r>
              <a:rPr lang="zh-CN" altLang="en-US" sz="1600" dirty="0"/>
              <a:t>门课成绩，用</a:t>
            </a:r>
            <a:r>
              <a:rPr lang="en-US" altLang="zh-CN" sz="1600" dirty="0"/>
              <a:t>A</a:t>
            </a:r>
            <a:r>
              <a:rPr lang="zh-CN" altLang="en-US" sz="1600" dirty="0"/>
              <a:t>同学设计表格要填写多少个数据？用</a:t>
            </a:r>
            <a:r>
              <a:rPr lang="en-US" altLang="zh-CN" sz="1600" dirty="0"/>
              <a:t>B</a:t>
            </a:r>
            <a:r>
              <a:rPr lang="zh-CN" altLang="en-US" sz="1600" dirty="0"/>
              <a:t>同学设计的表格要填写多少个数据？</a:t>
            </a:r>
          </a:p>
          <a:p>
            <a:r>
              <a:rPr lang="zh-CN" altLang="en-US" sz="1600" dirty="0"/>
              <a:t>根据计算结果，哪种设计更节省空间。</a:t>
            </a:r>
          </a:p>
        </p:txBody>
      </p:sp>
      <p:graphicFrame>
        <p:nvGraphicFramePr>
          <p:cNvPr id="4" name="Group 4">
            <a:extLst>
              <a:ext uri="{FF2B5EF4-FFF2-40B4-BE49-F238E27FC236}">
                <a16:creationId xmlns:a16="http://schemas.microsoft.com/office/drawing/2014/main" id="{F6CBE08E-5F1F-D5CB-E899-D92904B2F9AD}"/>
              </a:ext>
            </a:extLst>
          </p:cNvPr>
          <p:cNvGraphicFramePr>
            <a:graphicFrameLocks noGrp="1"/>
          </p:cNvGraphicFramePr>
          <p:nvPr/>
        </p:nvGraphicFramePr>
        <p:xfrm>
          <a:off x="875619" y="3482830"/>
          <a:ext cx="5604556" cy="1705340"/>
        </p:xfrm>
        <a:graphic>
          <a:graphicData uri="http://schemas.openxmlformats.org/drawingml/2006/table">
            <a:tbl>
              <a:tblPr>
                <a:tableStyleId>{8799B23B-EC83-4686-B30A-512413B5E67A}</a:tableStyleId>
              </a:tblPr>
              <a:tblGrid>
                <a:gridCol w="865992">
                  <a:extLst>
                    <a:ext uri="{9D8B030D-6E8A-4147-A177-3AD203B41FA5}">
                      <a16:colId xmlns:a16="http://schemas.microsoft.com/office/drawing/2014/main" val="20000"/>
                    </a:ext>
                  </a:extLst>
                </a:gridCol>
                <a:gridCol w="894355">
                  <a:extLst>
                    <a:ext uri="{9D8B030D-6E8A-4147-A177-3AD203B41FA5}">
                      <a16:colId xmlns:a16="http://schemas.microsoft.com/office/drawing/2014/main" val="20001"/>
                    </a:ext>
                  </a:extLst>
                </a:gridCol>
                <a:gridCol w="744980">
                  <a:extLst>
                    <a:ext uri="{9D8B030D-6E8A-4147-A177-3AD203B41FA5}">
                      <a16:colId xmlns:a16="http://schemas.microsoft.com/office/drawing/2014/main" val="20002"/>
                    </a:ext>
                  </a:extLst>
                </a:gridCol>
                <a:gridCol w="1499029">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762000">
                  <a:extLst>
                    <a:ext uri="{9D8B030D-6E8A-4147-A177-3AD203B41FA5}">
                      <a16:colId xmlns:a16="http://schemas.microsoft.com/office/drawing/2014/main" val="20005"/>
                    </a:ext>
                  </a:extLst>
                </a:gridCol>
              </a:tblGrid>
              <a:tr h="3410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学号</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姓名</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年龄</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课程名称</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成绩</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学分</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extLst>
                  <a:ext uri="{0D108BD9-81ED-4DB2-BD59-A6C34878D82A}">
                    <a16:rowId xmlns:a16="http://schemas.microsoft.com/office/drawing/2014/main" val="10000"/>
                  </a:ext>
                </a:extLst>
              </a:tr>
              <a:tr h="3410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010101</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张三</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20</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计算机基础</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80</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extLst>
                  <a:ext uri="{0D108BD9-81ED-4DB2-BD59-A6C34878D82A}">
                    <a16:rowId xmlns:a16="http://schemas.microsoft.com/office/drawing/2014/main" val="10001"/>
                  </a:ext>
                </a:extLst>
              </a:tr>
              <a:tr h="3410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李四</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20</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计算机基础</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85</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extLst>
                  <a:ext uri="{0D108BD9-81ED-4DB2-BD59-A6C34878D82A}">
                    <a16:rowId xmlns:a16="http://schemas.microsoft.com/office/drawing/2014/main" val="10002"/>
                  </a:ext>
                </a:extLst>
              </a:tr>
              <a:tr h="3410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010101</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张三</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20</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英语</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75</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3</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extLst>
                  <a:ext uri="{0D108BD9-81ED-4DB2-BD59-A6C34878D82A}">
                    <a16:rowId xmlns:a16="http://schemas.microsoft.com/office/drawing/2014/main" val="10003"/>
                  </a:ext>
                </a:extLst>
              </a:tr>
              <a:tr h="3410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李四</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20</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英语</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85</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3</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anchor="ctr" horzOverflow="overflow"/>
                </a:tc>
                <a:extLst>
                  <a:ext uri="{0D108BD9-81ED-4DB2-BD59-A6C34878D82A}">
                    <a16:rowId xmlns:a16="http://schemas.microsoft.com/office/drawing/2014/main" val="10004"/>
                  </a:ext>
                </a:extLst>
              </a:tr>
            </a:tbl>
          </a:graphicData>
        </a:graphic>
      </p:graphicFrame>
      <p:sp>
        <p:nvSpPr>
          <p:cNvPr id="5" name="内容占位符 5">
            <a:extLst>
              <a:ext uri="{FF2B5EF4-FFF2-40B4-BE49-F238E27FC236}">
                <a16:creationId xmlns:a16="http://schemas.microsoft.com/office/drawing/2014/main" id="{A12F50E6-CF4B-79D2-F229-8620146A4166}"/>
              </a:ext>
            </a:extLst>
          </p:cNvPr>
          <p:cNvSpPr>
            <a:spLocks noGrp="1"/>
          </p:cNvSpPr>
          <p:nvPr/>
        </p:nvSpPr>
        <p:spPr>
          <a:xfrm>
            <a:off x="853848" y="2972594"/>
            <a:ext cx="5925911" cy="481297"/>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gn="ctr"/>
            <a:r>
              <a:rPr lang="en-US" altLang="zh-CN" dirty="0">
                <a:solidFill>
                  <a:srgbClr val="92D050"/>
                </a:solidFill>
              </a:rPr>
              <a:t>A</a:t>
            </a:r>
            <a:r>
              <a:rPr lang="zh-CN" altLang="en-US" dirty="0">
                <a:solidFill>
                  <a:srgbClr val="92D050"/>
                </a:solidFill>
              </a:rPr>
              <a:t>同学设计表格</a:t>
            </a:r>
          </a:p>
        </p:txBody>
      </p:sp>
      <p:graphicFrame>
        <p:nvGraphicFramePr>
          <p:cNvPr id="6" name="Group 48">
            <a:extLst>
              <a:ext uri="{FF2B5EF4-FFF2-40B4-BE49-F238E27FC236}">
                <a16:creationId xmlns:a16="http://schemas.microsoft.com/office/drawing/2014/main" id="{DC40C4BF-4CA3-72EA-6DF2-9A614CF76EB6}"/>
              </a:ext>
            </a:extLst>
          </p:cNvPr>
          <p:cNvGraphicFramePr>
            <a:graphicFrameLocks noGrp="1"/>
          </p:cNvGraphicFramePr>
          <p:nvPr/>
        </p:nvGraphicFramePr>
        <p:xfrm>
          <a:off x="6779760" y="3478297"/>
          <a:ext cx="4916034" cy="825744"/>
        </p:xfrm>
        <a:graphic>
          <a:graphicData uri="http://schemas.openxmlformats.org/drawingml/2006/table">
            <a:tbl>
              <a:tblPr>
                <a:tableStyleId>{8799B23B-EC83-4686-B30A-512413B5E67A}</a:tableStyleId>
              </a:tblPr>
              <a:tblGrid>
                <a:gridCol w="1637431">
                  <a:extLst>
                    <a:ext uri="{9D8B030D-6E8A-4147-A177-3AD203B41FA5}">
                      <a16:colId xmlns:a16="http://schemas.microsoft.com/office/drawing/2014/main" val="20000"/>
                    </a:ext>
                  </a:extLst>
                </a:gridCol>
                <a:gridCol w="1641172">
                  <a:extLst>
                    <a:ext uri="{9D8B030D-6E8A-4147-A177-3AD203B41FA5}">
                      <a16:colId xmlns:a16="http://schemas.microsoft.com/office/drawing/2014/main" val="20001"/>
                    </a:ext>
                  </a:extLst>
                </a:gridCol>
                <a:gridCol w="1637431">
                  <a:extLst>
                    <a:ext uri="{9D8B030D-6E8A-4147-A177-3AD203B41FA5}">
                      <a16:colId xmlns:a16="http://schemas.microsoft.com/office/drawing/2014/main" val="20002"/>
                    </a:ext>
                  </a:extLst>
                </a:gridCol>
              </a:tblGrid>
              <a:tr h="2752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学号</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姓名</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年龄</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0"/>
                  </a:ext>
                </a:extLst>
              </a:tr>
              <a:tr h="2752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010101</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张三</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20</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1"/>
                  </a:ext>
                </a:extLst>
              </a:tr>
              <a:tr h="2752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李四</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20</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2"/>
                  </a:ext>
                </a:extLst>
              </a:tr>
            </a:tbl>
          </a:graphicData>
        </a:graphic>
      </p:graphicFrame>
      <p:graphicFrame>
        <p:nvGraphicFramePr>
          <p:cNvPr id="7" name="Group 66">
            <a:extLst>
              <a:ext uri="{FF2B5EF4-FFF2-40B4-BE49-F238E27FC236}">
                <a16:creationId xmlns:a16="http://schemas.microsoft.com/office/drawing/2014/main" id="{9B958C59-458A-8D42-F854-786141BA934A}"/>
              </a:ext>
            </a:extLst>
          </p:cNvPr>
          <p:cNvGraphicFramePr>
            <a:graphicFrameLocks noGrp="1"/>
          </p:cNvGraphicFramePr>
          <p:nvPr/>
        </p:nvGraphicFramePr>
        <p:xfrm>
          <a:off x="6779760" y="4470335"/>
          <a:ext cx="1910215" cy="1104190"/>
        </p:xfrm>
        <a:graphic>
          <a:graphicData uri="http://schemas.openxmlformats.org/drawingml/2006/table">
            <a:tbl>
              <a:tblPr>
                <a:tableStyleId>{8799B23B-EC83-4686-B30A-512413B5E67A}</a:tableStyleId>
              </a:tblPr>
              <a:tblGrid>
                <a:gridCol w="1273476">
                  <a:extLst>
                    <a:ext uri="{9D8B030D-6E8A-4147-A177-3AD203B41FA5}">
                      <a16:colId xmlns:a16="http://schemas.microsoft.com/office/drawing/2014/main" val="20000"/>
                    </a:ext>
                  </a:extLst>
                </a:gridCol>
                <a:gridCol w="636739">
                  <a:extLst>
                    <a:ext uri="{9D8B030D-6E8A-4147-A177-3AD203B41FA5}">
                      <a16:colId xmlns:a16="http://schemas.microsoft.com/office/drawing/2014/main" val="20001"/>
                    </a:ext>
                  </a:extLst>
                </a:gridCol>
              </a:tblGrid>
              <a:tr h="3401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课程名称</a:t>
                      </a:r>
                      <a:endParaRPr kumimoji="0" lang="zh-CN" sz="1600" b="1" i="0" u="none" strike="noStrike" cap="none" normalizeH="0" baseline="0" dirty="0">
                        <a:ln>
                          <a:noFill/>
                        </a:ln>
                        <a:solidFill>
                          <a:schemeClr val="tx1"/>
                        </a:solidFill>
                        <a:effectLst/>
                        <a:latin typeface="Times New Roman" pitchFamily="18" charset="0"/>
                        <a:ea typeface="黑体" pitchFamily="2"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学分</a:t>
                      </a:r>
                      <a:endParaRPr kumimoji="0" lang="zh-CN" sz="1600" b="1" i="0" u="none" strike="noStrike" cap="none" normalizeH="0" baseline="0" dirty="0">
                        <a:ln>
                          <a:noFill/>
                        </a:ln>
                        <a:solidFill>
                          <a:schemeClr val="tx1"/>
                        </a:solidFill>
                        <a:effectLst/>
                        <a:latin typeface="Times New Roman" pitchFamily="18" charset="0"/>
                        <a:ea typeface="黑体" pitchFamily="2" charset="-122"/>
                      </a:endParaRPr>
                    </a:p>
                  </a:txBody>
                  <a:tcPr marL="68580" marR="68580" marT="0" marB="0" anchor="ctr" horzOverflow="overflow"/>
                </a:tc>
                <a:extLst>
                  <a:ext uri="{0D108BD9-81ED-4DB2-BD59-A6C34878D82A}">
                    <a16:rowId xmlns:a16="http://schemas.microsoft.com/office/drawing/2014/main" val="10000"/>
                  </a:ext>
                </a:extLst>
              </a:tr>
              <a:tr h="5023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计算机基础</a:t>
                      </a:r>
                      <a:endParaRPr kumimoji="0" lang="zh-CN" sz="1600" b="1" i="0" u="none" strike="noStrike" cap="none" normalizeH="0" baseline="0">
                        <a:ln>
                          <a:noFill/>
                        </a:ln>
                        <a:solidFill>
                          <a:schemeClr val="tx1"/>
                        </a:solidFill>
                        <a:effectLst/>
                        <a:latin typeface="Times New Roman" pitchFamily="18" charset="0"/>
                        <a:ea typeface="黑体" pitchFamily="2"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2</a:t>
                      </a:r>
                      <a:endParaRPr kumimoji="0" lang="zh-CN" altLang="en-US" sz="1600" b="1" i="0" u="none" strike="noStrike" cap="none" normalizeH="0" baseline="0" dirty="0">
                        <a:ln>
                          <a:noFill/>
                        </a:ln>
                        <a:solidFill>
                          <a:schemeClr val="tx1"/>
                        </a:solidFill>
                        <a:effectLst/>
                        <a:latin typeface="Times New Roman" pitchFamily="18" charset="0"/>
                        <a:ea typeface="黑体" pitchFamily="2" charset="-122"/>
                      </a:endParaRPr>
                    </a:p>
                  </a:txBody>
                  <a:tcPr marL="68580" marR="68580" marT="0" marB="0" anchor="ctr" horzOverflow="overflow"/>
                </a:tc>
                <a:extLst>
                  <a:ext uri="{0D108BD9-81ED-4DB2-BD59-A6C34878D82A}">
                    <a16:rowId xmlns:a16="http://schemas.microsoft.com/office/drawing/2014/main" val="10001"/>
                  </a:ext>
                </a:extLst>
              </a:tr>
              <a:tr h="26165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英语</a:t>
                      </a:r>
                      <a:endParaRPr kumimoji="0" lang="zh-CN" sz="1600" b="1" i="0" u="none" strike="noStrike" cap="none" normalizeH="0" baseline="0">
                        <a:ln>
                          <a:noFill/>
                        </a:ln>
                        <a:solidFill>
                          <a:schemeClr val="tx1"/>
                        </a:solidFill>
                        <a:effectLst/>
                        <a:latin typeface="Times New Roman" pitchFamily="18" charset="0"/>
                        <a:ea typeface="黑体" pitchFamily="2"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3</a:t>
                      </a:r>
                      <a:endParaRPr kumimoji="0" lang="zh-CN" altLang="en-US" sz="1600" b="1" i="0" u="none" strike="noStrike" cap="none" normalizeH="0" baseline="0" dirty="0">
                        <a:ln>
                          <a:noFill/>
                        </a:ln>
                        <a:solidFill>
                          <a:schemeClr val="tx1"/>
                        </a:solidFill>
                        <a:effectLst/>
                        <a:latin typeface="Times New Roman" pitchFamily="18" charset="0"/>
                        <a:ea typeface="黑体" pitchFamily="2" charset="-122"/>
                      </a:endParaRPr>
                    </a:p>
                  </a:txBody>
                  <a:tcPr marL="68580" marR="68580" marT="0" marB="0" anchor="ctr" horzOverflow="overflow"/>
                </a:tc>
                <a:extLst>
                  <a:ext uri="{0D108BD9-81ED-4DB2-BD59-A6C34878D82A}">
                    <a16:rowId xmlns:a16="http://schemas.microsoft.com/office/drawing/2014/main" val="10002"/>
                  </a:ext>
                </a:extLst>
              </a:tr>
            </a:tbl>
          </a:graphicData>
        </a:graphic>
      </p:graphicFrame>
      <p:graphicFrame>
        <p:nvGraphicFramePr>
          <p:cNvPr id="8" name="Group 80">
            <a:extLst>
              <a:ext uri="{FF2B5EF4-FFF2-40B4-BE49-F238E27FC236}">
                <a16:creationId xmlns:a16="http://schemas.microsoft.com/office/drawing/2014/main" id="{797827FF-26F6-268F-607C-43A029CF2668}"/>
              </a:ext>
            </a:extLst>
          </p:cNvPr>
          <p:cNvGraphicFramePr>
            <a:graphicFrameLocks noGrp="1"/>
          </p:cNvGraphicFramePr>
          <p:nvPr/>
        </p:nvGraphicFramePr>
        <p:xfrm>
          <a:off x="8842375" y="4474331"/>
          <a:ext cx="2853419" cy="1766125"/>
        </p:xfrm>
        <a:graphic>
          <a:graphicData uri="http://schemas.openxmlformats.org/drawingml/2006/table">
            <a:tbl>
              <a:tblPr>
                <a:tableStyleId>{8799B23B-EC83-4686-B30A-512413B5E67A}</a:tableStyleId>
              </a:tblPr>
              <a:tblGrid>
                <a:gridCol w="951140">
                  <a:extLst>
                    <a:ext uri="{9D8B030D-6E8A-4147-A177-3AD203B41FA5}">
                      <a16:colId xmlns:a16="http://schemas.microsoft.com/office/drawing/2014/main" val="20000"/>
                    </a:ext>
                  </a:extLst>
                </a:gridCol>
                <a:gridCol w="1241001">
                  <a:extLst>
                    <a:ext uri="{9D8B030D-6E8A-4147-A177-3AD203B41FA5}">
                      <a16:colId xmlns:a16="http://schemas.microsoft.com/office/drawing/2014/main" val="20001"/>
                    </a:ext>
                  </a:extLst>
                </a:gridCol>
                <a:gridCol w="661278">
                  <a:extLst>
                    <a:ext uri="{9D8B030D-6E8A-4147-A177-3AD203B41FA5}">
                      <a16:colId xmlns:a16="http://schemas.microsoft.com/office/drawing/2014/main" val="20002"/>
                    </a:ext>
                  </a:extLst>
                </a:gridCol>
              </a:tblGrid>
              <a:tr h="35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学号</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课程名称</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成绩</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0"/>
                  </a:ext>
                </a:extLst>
              </a:tr>
              <a:tr h="35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010101</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计算机基础</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 80</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1"/>
                  </a:ext>
                </a:extLst>
              </a:tr>
              <a:tr h="35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010102</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计算机基础</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85</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2"/>
                  </a:ext>
                </a:extLst>
              </a:tr>
              <a:tr h="35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a:ln>
                            <a:noFill/>
                          </a:ln>
                          <a:effectLst/>
                        </a:rPr>
                        <a:t>010101</a:t>
                      </a:r>
                      <a:endParaRPr kumimoji="0" lang="zh-CN" altLang="en-US"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a:ln>
                            <a:noFill/>
                          </a:ln>
                          <a:effectLst/>
                        </a:rPr>
                        <a:t>英语</a:t>
                      </a:r>
                      <a:endParaRPr kumimoji="0" lang="zh-CN" sz="1600" b="1" i="0" u="none" strike="noStrike" cap="none" normalizeH="0" baseline="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75</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3"/>
                  </a:ext>
                </a:extLst>
              </a:tr>
              <a:tr h="35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010102</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u="none" strike="noStrike" cap="none" normalizeH="0" baseline="0" dirty="0">
                          <a:ln>
                            <a:noFill/>
                          </a:ln>
                          <a:effectLst/>
                        </a:rPr>
                        <a:t>英语</a:t>
                      </a:r>
                      <a:endParaRPr kumimoji="0" lang="zh-CN"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a:ln>
                            <a:noFill/>
                          </a:ln>
                          <a:effectLst/>
                        </a:rPr>
                        <a:t>85</a:t>
                      </a:r>
                      <a:endParaRPr kumimoji="0" lang="zh-CN" altLang="en-US" sz="1600" b="1" i="0" u="none" strike="noStrike" cap="none" normalizeH="0" baseline="0" dirty="0">
                        <a:ln>
                          <a:noFill/>
                        </a:ln>
                        <a:solidFill>
                          <a:schemeClr val="tx1"/>
                        </a:solidFill>
                        <a:effectLst/>
                        <a:latin typeface="Times New Roman" pitchFamily="18" charset="0"/>
                        <a:ea typeface="黑体" pitchFamily="49" charset="-122"/>
                      </a:endParaRPr>
                    </a:p>
                  </a:txBody>
                  <a:tcPr marL="68580" marR="68580" marT="0" marB="0" anchor="ctr" horzOverflow="overflow"/>
                </a:tc>
                <a:extLst>
                  <a:ext uri="{0D108BD9-81ED-4DB2-BD59-A6C34878D82A}">
                    <a16:rowId xmlns:a16="http://schemas.microsoft.com/office/drawing/2014/main" val="10004"/>
                  </a:ext>
                </a:extLst>
              </a:tr>
            </a:tbl>
          </a:graphicData>
        </a:graphic>
      </p:graphicFrame>
      <p:sp>
        <p:nvSpPr>
          <p:cNvPr id="9" name="内容占位符 5">
            <a:extLst>
              <a:ext uri="{FF2B5EF4-FFF2-40B4-BE49-F238E27FC236}">
                <a16:creationId xmlns:a16="http://schemas.microsoft.com/office/drawing/2014/main" id="{5C03C4E1-8C9B-76A0-FA9D-9E75BD1C59D6}"/>
              </a:ext>
            </a:extLst>
          </p:cNvPr>
          <p:cNvSpPr>
            <a:spLocks noGrp="1"/>
          </p:cNvSpPr>
          <p:nvPr/>
        </p:nvSpPr>
        <p:spPr>
          <a:xfrm>
            <a:off x="6999515" y="3045577"/>
            <a:ext cx="3615418" cy="481297"/>
          </a:xfrm>
          <a:prstGeom prst="rect">
            <a:avLst/>
          </a:prstGeom>
        </p:spPr>
        <p:txBody>
          <a:bodyPr vert="horz" lIns="121917" tIns="60958" rIns="121917" bIns="60958" rtlCol="0">
            <a:norm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lgn="ctr"/>
            <a:r>
              <a:rPr lang="en-US" altLang="zh-CN" dirty="0">
                <a:solidFill>
                  <a:srgbClr val="92D050"/>
                </a:solidFill>
              </a:rPr>
              <a:t>B</a:t>
            </a:r>
            <a:r>
              <a:rPr lang="zh-CN" altLang="en-US" dirty="0">
                <a:solidFill>
                  <a:srgbClr val="92D050"/>
                </a:solidFill>
              </a:rPr>
              <a:t>同学设计表格</a:t>
            </a:r>
          </a:p>
        </p:txBody>
      </p:sp>
      <p:sp>
        <p:nvSpPr>
          <p:cNvPr id="10" name="内容占位符 5">
            <a:extLst>
              <a:ext uri="{FF2B5EF4-FFF2-40B4-BE49-F238E27FC236}">
                <a16:creationId xmlns:a16="http://schemas.microsoft.com/office/drawing/2014/main" id="{6E7B4192-9715-C40A-9A25-F8DEF9530427}"/>
              </a:ext>
            </a:extLst>
          </p:cNvPr>
          <p:cNvSpPr>
            <a:spLocks noGrp="1"/>
          </p:cNvSpPr>
          <p:nvPr/>
        </p:nvSpPr>
        <p:spPr>
          <a:xfrm>
            <a:off x="781051" y="5325033"/>
            <a:ext cx="8518524" cy="1386740"/>
          </a:xfrm>
          <a:prstGeom prst="rect">
            <a:avLst/>
          </a:prstGeom>
        </p:spPr>
        <p:txBody>
          <a:bodyPr vert="horz" lIns="121917" tIns="60958" rIns="121917" bIns="60958" rtlCol="0">
            <a:noAutofit/>
          </a:bodyPr>
          <a:lstStyle>
            <a:lvl1pPr marL="0" indent="0" algn="l" defTabSz="1219835" rtl="0" eaLnBrk="1" latinLnBrk="0" hangingPunct="1">
              <a:lnSpc>
                <a:spcPct val="120000"/>
              </a:lnSpc>
              <a:spcBef>
                <a:spcPct val="20000"/>
              </a:spcBef>
              <a:buSzPct val="80000"/>
              <a:buFont typeface="Wingdings" panose="05000000000000000000" pitchFamily="2" charset="2"/>
              <a:buNone/>
              <a:defRPr sz="2000" b="0" kern="1200">
                <a:solidFill>
                  <a:schemeClr val="tx1">
                    <a:lumMod val="95000"/>
                    <a:lumOff val="5000"/>
                  </a:schemeClr>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zh-CN" altLang="en-US" sz="1600" dirty="0"/>
              <a:t>一张表：</a:t>
            </a:r>
            <a:r>
              <a:rPr lang="en-US" altLang="zh-CN" sz="1600" dirty="0"/>
              <a:t>6*10*5000=30</a:t>
            </a:r>
            <a:r>
              <a:rPr lang="zh-CN" altLang="en-US" sz="1600" dirty="0"/>
              <a:t>，</a:t>
            </a:r>
            <a:r>
              <a:rPr lang="en-US" altLang="zh-CN" sz="1600" dirty="0"/>
              <a:t>0000    </a:t>
            </a:r>
            <a:r>
              <a:rPr lang="zh-CN" altLang="en-US" sz="1600" dirty="0"/>
              <a:t>个数据</a:t>
            </a:r>
          </a:p>
          <a:p>
            <a:r>
              <a:rPr lang="zh-CN" altLang="en-US" sz="1600" dirty="0"/>
              <a:t>三张表：学生表：</a:t>
            </a:r>
            <a:r>
              <a:rPr lang="en-US" altLang="zh-CN" sz="1600" dirty="0"/>
              <a:t>3*5000=15000</a:t>
            </a:r>
            <a:r>
              <a:rPr lang="zh-CN" altLang="en-US" sz="1600" dirty="0"/>
              <a:t>；</a:t>
            </a:r>
            <a:r>
              <a:rPr lang="en-US" altLang="zh-CN" sz="1600" dirty="0"/>
              <a:t> </a:t>
            </a:r>
            <a:r>
              <a:rPr lang="zh-CN" altLang="en-US" sz="1600" dirty="0"/>
              <a:t>课程表：</a:t>
            </a:r>
            <a:r>
              <a:rPr lang="en-US" altLang="zh-CN" sz="1600" dirty="0"/>
              <a:t>2*10=20</a:t>
            </a:r>
            <a:r>
              <a:rPr lang="zh-CN" altLang="en-US" sz="1600" dirty="0"/>
              <a:t>；</a:t>
            </a:r>
            <a:r>
              <a:rPr lang="en-US" altLang="zh-CN" sz="1600" dirty="0"/>
              <a:t> </a:t>
            </a:r>
            <a:r>
              <a:rPr lang="zh-CN" altLang="en-US" sz="1600" dirty="0"/>
              <a:t>成绩表：</a:t>
            </a:r>
            <a:r>
              <a:rPr lang="en-US" altLang="zh-CN" sz="1600" dirty="0"/>
              <a:t>3*10*5000=150000</a:t>
            </a:r>
          </a:p>
          <a:p>
            <a:r>
              <a:rPr lang="zh-CN" altLang="en-US" sz="1600" dirty="0"/>
              <a:t>三张表合计：</a:t>
            </a:r>
            <a:r>
              <a:rPr lang="en-US" altLang="zh-CN" sz="1600" dirty="0"/>
              <a:t>15000+20+150000=16</a:t>
            </a:r>
            <a:r>
              <a:rPr lang="zh-CN" altLang="en-US" sz="1600" dirty="0"/>
              <a:t>，</a:t>
            </a:r>
            <a:r>
              <a:rPr lang="en-US" altLang="zh-CN" sz="1600" dirty="0"/>
              <a:t>5020</a:t>
            </a:r>
          </a:p>
          <a:p>
            <a:r>
              <a:rPr lang="en-US" altLang="zh-CN" sz="1600" dirty="0"/>
              <a:t>A</a:t>
            </a:r>
            <a:r>
              <a:rPr lang="zh-CN" altLang="en-US" sz="1600" dirty="0"/>
              <a:t>与</a:t>
            </a:r>
            <a:r>
              <a:rPr lang="en-US" altLang="zh-CN" sz="1600" dirty="0"/>
              <a:t>B</a:t>
            </a:r>
            <a:r>
              <a:rPr lang="zh-CN" altLang="en-US" sz="1600" dirty="0"/>
              <a:t>方案数据差：</a:t>
            </a:r>
            <a:r>
              <a:rPr lang="en-US" altLang="zh-CN" sz="1600" dirty="0"/>
              <a:t>30,0000-16,5020  =13,4980 </a:t>
            </a:r>
            <a:endParaRPr lang="zh-CN" altLang="en-US" sz="1600" dirty="0"/>
          </a:p>
        </p:txBody>
      </p:sp>
    </p:spTree>
    <p:extLst>
      <p:ext uri="{BB962C8B-B14F-4D97-AF65-F5344CB8AC3E}">
        <p14:creationId xmlns:p14="http://schemas.microsoft.com/office/powerpoint/2010/main" val="17019676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86A82-5212-0693-F95A-683677DB6C8C}"/>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D0FA1122-93BA-6417-BA59-0AEECCF477F9}"/>
              </a:ext>
            </a:extLst>
          </p:cNvPr>
          <p:cNvGrpSpPr/>
          <p:nvPr/>
        </p:nvGrpSpPr>
        <p:grpSpPr>
          <a:xfrm flipH="1">
            <a:off x="8968624" y="4871353"/>
            <a:ext cx="3229725" cy="1301644"/>
            <a:chOff x="-8805" y="5407865"/>
            <a:chExt cx="3213509" cy="1301644"/>
          </a:xfrm>
        </p:grpSpPr>
        <p:sp>
          <p:nvSpPr>
            <p:cNvPr id="3" name="矩形 2">
              <a:extLst>
                <a:ext uri="{FF2B5EF4-FFF2-40B4-BE49-F238E27FC236}">
                  <a16:creationId xmlns:a16="http://schemas.microsoft.com/office/drawing/2014/main" id="{23F9389B-64B7-8EE5-9D96-7527B6403D75}"/>
                </a:ext>
              </a:extLst>
            </p:cNvPr>
            <p:cNvSpPr/>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0F789B8-07D6-5081-67AA-D150A7D546B6}"/>
                </a:ext>
              </a:extLst>
            </p:cNvPr>
            <p:cNvSpPr/>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C58519B-CD88-A719-BE57-8E2D50018C8F}"/>
                </a:ext>
              </a:extLst>
            </p:cNvPr>
            <p:cNvSpPr/>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25D0F29-2A0D-A6BD-F015-0F35D518DF74}"/>
                </a:ext>
              </a:extLst>
            </p:cNvPr>
            <p:cNvSpPr/>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BCCC6AE-450E-FD56-4245-FB3EA42252AA}"/>
                </a:ext>
              </a:extLst>
            </p:cNvPr>
            <p:cNvSpPr/>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05729BBF-5C85-EF85-EA60-AFFBD4F878F6}"/>
                </a:ext>
              </a:extLst>
            </p:cNvPr>
            <p:cNvSpPr/>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CD41A86-30F0-5A50-1AE1-CD715051D489}"/>
                </a:ext>
              </a:extLst>
            </p:cNvPr>
            <p:cNvSpPr/>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9FF3FF77-1B34-E58A-DDE3-3B2FED7436B3}"/>
                </a:ext>
              </a:extLst>
            </p:cNvPr>
            <p:cNvSpPr/>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E7FDD1A9-F9A8-0737-85CC-3BF8E5C12319}"/>
                </a:ext>
              </a:extLst>
            </p:cNvPr>
            <p:cNvSpPr/>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Group 4">
            <a:extLst>
              <a:ext uri="{FF2B5EF4-FFF2-40B4-BE49-F238E27FC236}">
                <a16:creationId xmlns:a16="http://schemas.microsoft.com/office/drawing/2014/main" id="{6EDEF434-5148-9230-A984-CEE02134E698}"/>
              </a:ext>
            </a:extLst>
          </p:cNvPr>
          <p:cNvGrpSpPr>
            <a:grpSpLocks/>
          </p:cNvGrpSpPr>
          <p:nvPr/>
        </p:nvGrpSpPr>
        <p:grpSpPr bwMode="auto">
          <a:xfrm>
            <a:off x="1050109" y="1421420"/>
            <a:ext cx="7665178" cy="4550145"/>
            <a:chOff x="272" y="0"/>
            <a:chExt cx="5216" cy="3002"/>
          </a:xfrm>
        </p:grpSpPr>
        <p:grpSp>
          <p:nvGrpSpPr>
            <p:cNvPr id="13" name="Group 5">
              <a:extLst>
                <a:ext uri="{FF2B5EF4-FFF2-40B4-BE49-F238E27FC236}">
                  <a16:creationId xmlns:a16="http://schemas.microsoft.com/office/drawing/2014/main" id="{013FF920-9464-5041-95D9-974A4A70F249}"/>
                </a:ext>
              </a:extLst>
            </p:cNvPr>
            <p:cNvGrpSpPr>
              <a:grpSpLocks/>
            </p:cNvGrpSpPr>
            <p:nvPr/>
          </p:nvGrpSpPr>
          <p:grpSpPr bwMode="auto">
            <a:xfrm>
              <a:off x="272" y="0"/>
              <a:ext cx="5216" cy="1087"/>
              <a:chOff x="272" y="0"/>
              <a:chExt cx="5216" cy="1087"/>
            </a:xfrm>
          </p:grpSpPr>
          <p:sp>
            <p:nvSpPr>
              <p:cNvPr id="38" name="Text Box 8">
                <a:extLst>
                  <a:ext uri="{FF2B5EF4-FFF2-40B4-BE49-F238E27FC236}">
                    <a16:creationId xmlns:a16="http://schemas.microsoft.com/office/drawing/2014/main" id="{EA2BB192-EC8E-58C1-0EB3-6DAB4E4A0B8C}"/>
                  </a:ext>
                </a:extLst>
              </p:cNvPr>
              <p:cNvSpPr txBox="1">
                <a:spLocks noChangeArrowheads="1"/>
              </p:cNvSpPr>
              <p:nvPr/>
            </p:nvSpPr>
            <p:spPr bwMode="auto">
              <a:xfrm>
                <a:off x="272" y="0"/>
                <a:ext cx="63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sz="1600">
                    <a:latin typeface="Arial" panose="020B0604020202020204" pitchFamily="34" charset="0"/>
                    <a:ea typeface="黑体" panose="02010609060101010101" pitchFamily="49" charset="-122"/>
                  </a:rPr>
                  <a:t>现实世界</a:t>
                </a:r>
              </a:p>
            </p:txBody>
          </p:sp>
          <p:grpSp>
            <p:nvGrpSpPr>
              <p:cNvPr id="39" name="Group 9">
                <a:extLst>
                  <a:ext uri="{FF2B5EF4-FFF2-40B4-BE49-F238E27FC236}">
                    <a16:creationId xmlns:a16="http://schemas.microsoft.com/office/drawing/2014/main" id="{B7A244C5-7403-8722-A59C-D56913F14C11}"/>
                  </a:ext>
                </a:extLst>
              </p:cNvPr>
              <p:cNvGrpSpPr>
                <a:grpSpLocks/>
              </p:cNvGrpSpPr>
              <p:nvPr/>
            </p:nvGrpSpPr>
            <p:grpSpPr bwMode="auto">
              <a:xfrm>
                <a:off x="1316" y="542"/>
                <a:ext cx="453" cy="363"/>
                <a:chOff x="0" y="0"/>
                <a:chExt cx="453" cy="363"/>
              </a:xfrm>
            </p:grpSpPr>
            <p:sp>
              <p:nvSpPr>
                <p:cNvPr id="60" name="AutoShape 10">
                  <a:extLst>
                    <a:ext uri="{FF2B5EF4-FFF2-40B4-BE49-F238E27FC236}">
                      <a16:creationId xmlns:a16="http://schemas.microsoft.com/office/drawing/2014/main" id="{76091191-26E5-A2EA-5956-672E4936B75C}"/>
                    </a:ext>
                  </a:extLst>
                </p:cNvPr>
                <p:cNvSpPr>
                  <a:spLocks noChangeArrowheads="1"/>
                </p:cNvSpPr>
                <p:nvPr/>
              </p:nvSpPr>
              <p:spPr bwMode="auto">
                <a:xfrm>
                  <a:off x="0" y="136"/>
                  <a:ext cx="453" cy="227"/>
                </a:xfrm>
                <a:prstGeom prst="rightArrow">
                  <a:avLst>
                    <a:gd name="adj1" fmla="val 50000"/>
                    <a:gd name="adj2" fmla="val 49890"/>
                  </a:avLst>
                </a:prstGeom>
                <a:gradFill rotWithShape="1">
                  <a:gsLst>
                    <a:gs pos="0">
                      <a:srgbClr val="CC99FF"/>
                    </a:gs>
                    <a:gs pos="100000">
                      <a:srgbClr val="FFFFFF"/>
                    </a:gs>
                  </a:gsLst>
                  <a:lin ang="5400000" scaled="1"/>
                </a:gradFill>
                <a:ln w="6350">
                  <a:solidFill>
                    <a:srgbClr val="800080"/>
                  </a:solidFill>
                  <a:miter lim="800000"/>
                  <a:headEnd/>
                  <a:tailEnd/>
                </a:ln>
                <a:effectLst>
                  <a:outerShdw dist="35921" dir="2700000" algn="ctr" rotWithShape="0">
                    <a:schemeClr val="bg2">
                      <a:alpha val="50000"/>
                    </a:schemeClr>
                  </a:outerShdw>
                </a:effectLst>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61" name="Text Box 11">
                  <a:extLst>
                    <a:ext uri="{FF2B5EF4-FFF2-40B4-BE49-F238E27FC236}">
                      <a16:creationId xmlns:a16="http://schemas.microsoft.com/office/drawing/2014/main" id="{07893338-3936-6AAA-6FCC-8ADF50E17FDB}"/>
                    </a:ext>
                  </a:extLst>
                </p:cNvPr>
                <p:cNvSpPr txBox="1">
                  <a:spLocks noChangeArrowheads="1"/>
                </p:cNvSpPr>
                <p:nvPr/>
              </p:nvSpPr>
              <p:spPr bwMode="auto">
                <a:xfrm>
                  <a:off x="23" y="0"/>
                  <a:ext cx="34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a:latin typeface="Arial" panose="020B0604020202020204" pitchFamily="34" charset="0"/>
                      <a:ea typeface="黑体" panose="02010609060101010101" pitchFamily="49" charset="-122"/>
                    </a:rPr>
                    <a:t>建模</a:t>
                  </a:r>
                </a:p>
              </p:txBody>
            </p:sp>
          </p:grpSp>
          <p:grpSp>
            <p:nvGrpSpPr>
              <p:cNvPr id="40" name="Group 12">
                <a:extLst>
                  <a:ext uri="{FF2B5EF4-FFF2-40B4-BE49-F238E27FC236}">
                    <a16:creationId xmlns:a16="http://schemas.microsoft.com/office/drawing/2014/main" id="{B7BE38A9-C69F-36AC-DAC5-2CCEE0388086}"/>
                  </a:ext>
                </a:extLst>
              </p:cNvPr>
              <p:cNvGrpSpPr>
                <a:grpSpLocks/>
              </p:cNvGrpSpPr>
              <p:nvPr/>
            </p:nvGrpSpPr>
            <p:grpSpPr bwMode="auto">
              <a:xfrm>
                <a:off x="1769" y="58"/>
                <a:ext cx="1116" cy="1029"/>
                <a:chOff x="0" y="0"/>
                <a:chExt cx="1116" cy="1029"/>
              </a:xfrm>
            </p:grpSpPr>
            <p:grpSp>
              <p:nvGrpSpPr>
                <p:cNvPr id="51" name="Group 13">
                  <a:extLst>
                    <a:ext uri="{FF2B5EF4-FFF2-40B4-BE49-F238E27FC236}">
                      <a16:creationId xmlns:a16="http://schemas.microsoft.com/office/drawing/2014/main" id="{CBDDA112-D646-B63B-A0B4-ECE5560AACF1}"/>
                    </a:ext>
                  </a:extLst>
                </p:cNvPr>
                <p:cNvGrpSpPr>
                  <a:grpSpLocks/>
                </p:cNvGrpSpPr>
                <p:nvPr/>
              </p:nvGrpSpPr>
              <p:grpSpPr bwMode="auto">
                <a:xfrm>
                  <a:off x="0" y="394"/>
                  <a:ext cx="1116" cy="635"/>
                  <a:chOff x="0" y="0"/>
                  <a:chExt cx="1116" cy="635"/>
                </a:xfrm>
              </p:grpSpPr>
              <p:sp>
                <p:nvSpPr>
                  <p:cNvPr id="53" name="Line 14">
                    <a:extLst>
                      <a:ext uri="{FF2B5EF4-FFF2-40B4-BE49-F238E27FC236}">
                        <a16:creationId xmlns:a16="http://schemas.microsoft.com/office/drawing/2014/main" id="{95C6BB60-60CB-2318-1DE4-B703A91EB6D1}"/>
                      </a:ext>
                    </a:extLst>
                  </p:cNvPr>
                  <p:cNvSpPr>
                    <a:spLocks noChangeShapeType="1"/>
                  </p:cNvSpPr>
                  <p:nvPr/>
                </p:nvSpPr>
                <p:spPr bwMode="auto">
                  <a:xfrm>
                    <a:off x="300" y="568"/>
                    <a:ext cx="49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15">
                    <a:extLst>
                      <a:ext uri="{FF2B5EF4-FFF2-40B4-BE49-F238E27FC236}">
                        <a16:creationId xmlns:a16="http://schemas.microsoft.com/office/drawing/2014/main" id="{24E240A3-6AD7-AD83-02BC-D16703489571}"/>
                      </a:ext>
                    </a:extLst>
                  </p:cNvPr>
                  <p:cNvSpPr>
                    <a:spLocks noChangeShapeType="1"/>
                  </p:cNvSpPr>
                  <p:nvPr/>
                </p:nvSpPr>
                <p:spPr bwMode="auto">
                  <a:xfrm>
                    <a:off x="164" y="136"/>
                    <a:ext cx="0" cy="3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Rectangle 16">
                    <a:extLst>
                      <a:ext uri="{FF2B5EF4-FFF2-40B4-BE49-F238E27FC236}">
                        <a16:creationId xmlns:a16="http://schemas.microsoft.com/office/drawing/2014/main" id="{7069F891-1E67-12E6-0604-DBFC6F1D2908}"/>
                      </a:ext>
                    </a:extLst>
                  </p:cNvPr>
                  <p:cNvSpPr>
                    <a:spLocks noChangeArrowheads="1"/>
                  </p:cNvSpPr>
                  <p:nvPr/>
                </p:nvSpPr>
                <p:spPr bwMode="auto">
                  <a:xfrm>
                    <a:off x="0" y="0"/>
                    <a:ext cx="318" cy="136"/>
                  </a:xfrm>
                  <a:prstGeom prst="rect">
                    <a:avLst/>
                  </a:prstGeom>
                  <a:gradFill rotWithShape="1">
                    <a:gsLst>
                      <a:gs pos="0">
                        <a:srgbClr val="FFFFFF"/>
                      </a:gs>
                      <a:gs pos="100000">
                        <a:srgbClr val="FF9900"/>
                      </a:gs>
                    </a:gsLst>
                    <a:path path="shape">
                      <a:fillToRect l="50000" t="50000" r="50000" b="50000"/>
                    </a:path>
                  </a:gradFill>
                  <a:ln w="6350">
                    <a:solidFill>
                      <a:schemeClr val="tx1"/>
                    </a:solidFill>
                    <a:miter lim="800000"/>
                    <a:headEnd/>
                    <a:tailEnd/>
                  </a:ln>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56" name="Rectangle 17">
                    <a:extLst>
                      <a:ext uri="{FF2B5EF4-FFF2-40B4-BE49-F238E27FC236}">
                        <a16:creationId xmlns:a16="http://schemas.microsoft.com/office/drawing/2014/main" id="{97A9C9C3-D484-E85E-8724-A9EAB008F358}"/>
                      </a:ext>
                    </a:extLst>
                  </p:cNvPr>
                  <p:cNvSpPr>
                    <a:spLocks noChangeArrowheads="1"/>
                  </p:cNvSpPr>
                  <p:nvPr/>
                </p:nvSpPr>
                <p:spPr bwMode="auto">
                  <a:xfrm>
                    <a:off x="0" y="499"/>
                    <a:ext cx="318" cy="136"/>
                  </a:xfrm>
                  <a:prstGeom prst="rect">
                    <a:avLst/>
                  </a:prstGeom>
                  <a:gradFill rotWithShape="1">
                    <a:gsLst>
                      <a:gs pos="0">
                        <a:srgbClr val="FFFFFF"/>
                      </a:gs>
                      <a:gs pos="100000">
                        <a:srgbClr val="FF9900"/>
                      </a:gs>
                    </a:gsLst>
                    <a:path path="shape">
                      <a:fillToRect l="50000" t="50000" r="50000" b="50000"/>
                    </a:path>
                  </a:gradFill>
                  <a:ln w="6350">
                    <a:solidFill>
                      <a:schemeClr val="tx1"/>
                    </a:solidFill>
                    <a:miter lim="800000"/>
                    <a:headEnd/>
                    <a:tailEnd/>
                  </a:ln>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57" name="AutoShape 18">
                    <a:extLst>
                      <a:ext uri="{FF2B5EF4-FFF2-40B4-BE49-F238E27FC236}">
                        <a16:creationId xmlns:a16="http://schemas.microsoft.com/office/drawing/2014/main" id="{FE0E8BF7-6441-2F32-4847-50800C1FF110}"/>
                      </a:ext>
                    </a:extLst>
                  </p:cNvPr>
                  <p:cNvSpPr>
                    <a:spLocks noChangeArrowheads="1"/>
                  </p:cNvSpPr>
                  <p:nvPr/>
                </p:nvSpPr>
                <p:spPr bwMode="auto">
                  <a:xfrm>
                    <a:off x="28" y="272"/>
                    <a:ext cx="272" cy="136"/>
                  </a:xfrm>
                  <a:prstGeom prst="flowChartDecision">
                    <a:avLst/>
                  </a:prstGeom>
                  <a:gradFill rotWithShape="1">
                    <a:gsLst>
                      <a:gs pos="0">
                        <a:srgbClr val="00CC66"/>
                      </a:gs>
                      <a:gs pos="100000">
                        <a:schemeClr val="bg1"/>
                      </a:gs>
                    </a:gsLst>
                    <a:lin ang="5400000" scaled="1"/>
                  </a:gradFill>
                  <a:ln w="9525">
                    <a:solidFill>
                      <a:schemeClr val="tx1"/>
                    </a:solidFill>
                    <a:miter lim="800000"/>
                    <a:headEnd/>
                    <a:tailEnd/>
                  </a:ln>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58" name="AutoShape 19">
                    <a:extLst>
                      <a:ext uri="{FF2B5EF4-FFF2-40B4-BE49-F238E27FC236}">
                        <a16:creationId xmlns:a16="http://schemas.microsoft.com/office/drawing/2014/main" id="{F5B4E1AF-57C2-A6B0-F06E-3CE7AA63277B}"/>
                      </a:ext>
                    </a:extLst>
                  </p:cNvPr>
                  <p:cNvSpPr>
                    <a:spLocks noChangeArrowheads="1"/>
                  </p:cNvSpPr>
                  <p:nvPr/>
                </p:nvSpPr>
                <p:spPr bwMode="auto">
                  <a:xfrm>
                    <a:off x="436" y="499"/>
                    <a:ext cx="272" cy="136"/>
                  </a:xfrm>
                  <a:prstGeom prst="flowChartDecision">
                    <a:avLst/>
                  </a:prstGeom>
                  <a:gradFill rotWithShape="1">
                    <a:gsLst>
                      <a:gs pos="0">
                        <a:srgbClr val="00CC66"/>
                      </a:gs>
                      <a:gs pos="100000">
                        <a:schemeClr val="bg1"/>
                      </a:gs>
                    </a:gsLst>
                    <a:lin ang="5400000" scaled="1"/>
                  </a:gradFill>
                  <a:ln w="9525">
                    <a:solidFill>
                      <a:schemeClr val="tx1"/>
                    </a:solidFill>
                    <a:miter lim="800000"/>
                    <a:headEnd/>
                    <a:tailEnd/>
                  </a:ln>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59" name="Rectangle 20">
                    <a:extLst>
                      <a:ext uri="{FF2B5EF4-FFF2-40B4-BE49-F238E27FC236}">
                        <a16:creationId xmlns:a16="http://schemas.microsoft.com/office/drawing/2014/main" id="{FBA60198-A55D-3484-1262-CAAE5CA68457}"/>
                      </a:ext>
                    </a:extLst>
                  </p:cNvPr>
                  <p:cNvSpPr>
                    <a:spLocks noChangeArrowheads="1"/>
                  </p:cNvSpPr>
                  <p:nvPr/>
                </p:nvSpPr>
                <p:spPr bwMode="auto">
                  <a:xfrm>
                    <a:off x="798" y="499"/>
                    <a:ext cx="318" cy="136"/>
                  </a:xfrm>
                  <a:prstGeom prst="rect">
                    <a:avLst/>
                  </a:prstGeom>
                  <a:gradFill rotWithShape="1">
                    <a:gsLst>
                      <a:gs pos="0">
                        <a:srgbClr val="FFFFFF"/>
                      </a:gs>
                      <a:gs pos="100000">
                        <a:srgbClr val="FF9900"/>
                      </a:gs>
                    </a:gsLst>
                    <a:path path="shape">
                      <a:fillToRect l="50000" t="50000" r="50000" b="50000"/>
                    </a:path>
                  </a:gradFill>
                  <a:ln w="6350">
                    <a:solidFill>
                      <a:schemeClr val="tx1"/>
                    </a:solidFill>
                    <a:miter lim="800000"/>
                    <a:headEnd/>
                    <a:tailEnd/>
                  </a:ln>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grpSp>
            <p:sp>
              <p:nvSpPr>
                <p:cNvPr id="52" name="Text Box 21">
                  <a:extLst>
                    <a:ext uri="{FF2B5EF4-FFF2-40B4-BE49-F238E27FC236}">
                      <a16:creationId xmlns:a16="http://schemas.microsoft.com/office/drawing/2014/main" id="{2854FBE7-FEA2-1E75-D794-3EF7D3407A99}"/>
                    </a:ext>
                  </a:extLst>
                </p:cNvPr>
                <p:cNvSpPr txBox="1">
                  <a:spLocks noChangeArrowheads="1"/>
                </p:cNvSpPr>
                <p:nvPr/>
              </p:nvSpPr>
              <p:spPr bwMode="auto">
                <a:xfrm>
                  <a:off x="219" y="0"/>
                  <a:ext cx="63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sz="1600">
                      <a:latin typeface="Arial" panose="020B0604020202020204" pitchFamily="34" charset="0"/>
                      <a:ea typeface="黑体" panose="02010609060101010101" pitchFamily="49" charset="-122"/>
                    </a:rPr>
                    <a:t>信息世界</a:t>
                  </a:r>
                </a:p>
              </p:txBody>
            </p:sp>
          </p:grpSp>
          <p:grpSp>
            <p:nvGrpSpPr>
              <p:cNvPr id="41" name="Group 22">
                <a:extLst>
                  <a:ext uri="{FF2B5EF4-FFF2-40B4-BE49-F238E27FC236}">
                    <a16:creationId xmlns:a16="http://schemas.microsoft.com/office/drawing/2014/main" id="{1230500B-C07D-BDCD-3412-24063D63F28A}"/>
                  </a:ext>
                </a:extLst>
              </p:cNvPr>
              <p:cNvGrpSpPr>
                <a:grpSpLocks/>
              </p:cNvGrpSpPr>
              <p:nvPr/>
            </p:nvGrpSpPr>
            <p:grpSpPr bwMode="auto">
              <a:xfrm>
                <a:off x="2721" y="542"/>
                <a:ext cx="595" cy="409"/>
                <a:chOff x="0" y="0"/>
                <a:chExt cx="595" cy="409"/>
              </a:xfrm>
            </p:grpSpPr>
            <p:sp>
              <p:nvSpPr>
                <p:cNvPr id="49" name="Text Box 23">
                  <a:extLst>
                    <a:ext uri="{FF2B5EF4-FFF2-40B4-BE49-F238E27FC236}">
                      <a16:creationId xmlns:a16="http://schemas.microsoft.com/office/drawing/2014/main" id="{48448CEF-04C2-2E64-FEC2-CBAC247AF8EF}"/>
                    </a:ext>
                  </a:extLst>
                </p:cNvPr>
                <p:cNvSpPr txBox="1">
                  <a:spLocks noChangeArrowheads="1"/>
                </p:cNvSpPr>
                <p:nvPr/>
              </p:nvSpPr>
              <p:spPr bwMode="auto">
                <a:xfrm>
                  <a:off x="0" y="0"/>
                  <a:ext cx="59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a:latin typeface="Arial" panose="020B0604020202020204" pitchFamily="34" charset="0"/>
                      <a:ea typeface="黑体" panose="02010609060101010101" pitchFamily="49" charset="-122"/>
                    </a:rPr>
                    <a:t>模型转换 </a:t>
                  </a:r>
                </a:p>
              </p:txBody>
            </p:sp>
            <p:sp>
              <p:nvSpPr>
                <p:cNvPr id="50" name="AutoShape 24">
                  <a:extLst>
                    <a:ext uri="{FF2B5EF4-FFF2-40B4-BE49-F238E27FC236}">
                      <a16:creationId xmlns:a16="http://schemas.microsoft.com/office/drawing/2014/main" id="{83101BC9-D4F5-53CA-519E-CC232916C9CD}"/>
                    </a:ext>
                  </a:extLst>
                </p:cNvPr>
                <p:cNvSpPr>
                  <a:spLocks noChangeArrowheads="1"/>
                </p:cNvSpPr>
                <p:nvPr/>
              </p:nvSpPr>
              <p:spPr bwMode="auto">
                <a:xfrm>
                  <a:off x="91" y="182"/>
                  <a:ext cx="499" cy="227"/>
                </a:xfrm>
                <a:prstGeom prst="rightArrow">
                  <a:avLst>
                    <a:gd name="adj1" fmla="val 50000"/>
                    <a:gd name="adj2" fmla="val 54956"/>
                  </a:avLst>
                </a:prstGeom>
                <a:gradFill rotWithShape="1">
                  <a:gsLst>
                    <a:gs pos="0">
                      <a:srgbClr val="CC99FF"/>
                    </a:gs>
                    <a:gs pos="100000">
                      <a:srgbClr val="FFFFFF"/>
                    </a:gs>
                  </a:gsLst>
                  <a:lin ang="5400000" scaled="1"/>
                </a:gradFill>
                <a:ln w="6350">
                  <a:solidFill>
                    <a:srgbClr val="800080"/>
                  </a:solidFill>
                  <a:miter lim="800000"/>
                  <a:headEnd/>
                  <a:tailEnd/>
                </a:ln>
                <a:effectLst>
                  <a:outerShdw dist="35921" dir="2700000" algn="ctr" rotWithShape="0">
                    <a:schemeClr val="bg2">
                      <a:alpha val="50000"/>
                    </a:schemeClr>
                  </a:outerShdw>
                </a:effectLst>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grpSp>
          <p:grpSp>
            <p:nvGrpSpPr>
              <p:cNvPr id="42" name="Group 25">
                <a:extLst>
                  <a:ext uri="{FF2B5EF4-FFF2-40B4-BE49-F238E27FC236}">
                    <a16:creationId xmlns:a16="http://schemas.microsoft.com/office/drawing/2014/main" id="{E79E6A8A-16DD-5CF4-E485-CA54FEA238AC}"/>
                  </a:ext>
                </a:extLst>
              </p:cNvPr>
              <p:cNvGrpSpPr>
                <a:grpSpLocks/>
              </p:cNvGrpSpPr>
              <p:nvPr/>
            </p:nvGrpSpPr>
            <p:grpSpPr bwMode="auto">
              <a:xfrm>
                <a:off x="4218" y="542"/>
                <a:ext cx="533" cy="409"/>
                <a:chOff x="0" y="0"/>
                <a:chExt cx="533" cy="409"/>
              </a:xfrm>
            </p:grpSpPr>
            <p:sp>
              <p:nvSpPr>
                <p:cNvPr id="47" name="Text Box 26">
                  <a:extLst>
                    <a:ext uri="{FF2B5EF4-FFF2-40B4-BE49-F238E27FC236}">
                      <a16:creationId xmlns:a16="http://schemas.microsoft.com/office/drawing/2014/main" id="{22B1AEFD-E583-E9A6-100D-562FF8190D9F}"/>
                    </a:ext>
                  </a:extLst>
                </p:cNvPr>
                <p:cNvSpPr txBox="1">
                  <a:spLocks noChangeArrowheads="1"/>
                </p:cNvSpPr>
                <p:nvPr/>
              </p:nvSpPr>
              <p:spPr bwMode="auto">
                <a:xfrm>
                  <a:off x="0" y="0"/>
                  <a:ext cx="45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a:latin typeface="Arial" panose="020B0604020202020204" pitchFamily="34" charset="0"/>
                      <a:ea typeface="黑体" panose="02010609060101010101" pitchFamily="49" charset="-122"/>
                    </a:rPr>
                    <a:t>规范化</a:t>
                  </a:r>
                </a:p>
              </p:txBody>
            </p:sp>
            <p:sp>
              <p:nvSpPr>
                <p:cNvPr id="48" name="AutoShape 27">
                  <a:extLst>
                    <a:ext uri="{FF2B5EF4-FFF2-40B4-BE49-F238E27FC236}">
                      <a16:creationId xmlns:a16="http://schemas.microsoft.com/office/drawing/2014/main" id="{39F98E45-89E2-5F87-97BF-D17AF9AD4786}"/>
                    </a:ext>
                  </a:extLst>
                </p:cNvPr>
                <p:cNvSpPr>
                  <a:spLocks noChangeArrowheads="1"/>
                </p:cNvSpPr>
                <p:nvPr/>
              </p:nvSpPr>
              <p:spPr bwMode="auto">
                <a:xfrm>
                  <a:off x="45" y="182"/>
                  <a:ext cx="488" cy="227"/>
                </a:xfrm>
                <a:prstGeom prst="rightArrow">
                  <a:avLst>
                    <a:gd name="adj1" fmla="val 50000"/>
                    <a:gd name="adj2" fmla="val 53744"/>
                  </a:avLst>
                </a:prstGeom>
                <a:gradFill rotWithShape="1">
                  <a:gsLst>
                    <a:gs pos="0">
                      <a:srgbClr val="CC99FF"/>
                    </a:gs>
                    <a:gs pos="100000">
                      <a:srgbClr val="FFFFFF"/>
                    </a:gs>
                  </a:gsLst>
                  <a:lin ang="5400000" scaled="1"/>
                </a:gradFill>
                <a:ln w="6350">
                  <a:solidFill>
                    <a:srgbClr val="800080"/>
                  </a:solidFill>
                  <a:miter lim="800000"/>
                  <a:headEnd/>
                  <a:tailEnd/>
                </a:ln>
                <a:effectLst>
                  <a:outerShdw dist="35921" dir="2700000" algn="ctr" rotWithShape="0">
                    <a:schemeClr val="bg2">
                      <a:alpha val="50000"/>
                    </a:schemeClr>
                  </a:outerShdw>
                </a:effectLst>
              </p:spPr>
              <p:txBody>
                <a:bodyPr wrap="none"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grpSp>
          <p:grpSp>
            <p:nvGrpSpPr>
              <p:cNvPr id="43" name="Group 28">
                <a:extLst>
                  <a:ext uri="{FF2B5EF4-FFF2-40B4-BE49-F238E27FC236}">
                    <a16:creationId xmlns:a16="http://schemas.microsoft.com/office/drawing/2014/main" id="{DDB15A22-3DA6-0B0A-6341-766CB57931C0}"/>
                  </a:ext>
                </a:extLst>
              </p:cNvPr>
              <p:cNvGrpSpPr>
                <a:grpSpLocks/>
              </p:cNvGrpSpPr>
              <p:nvPr/>
            </p:nvGrpSpPr>
            <p:grpSpPr bwMode="auto">
              <a:xfrm>
                <a:off x="3401" y="58"/>
                <a:ext cx="761" cy="1028"/>
                <a:chOff x="0" y="0"/>
                <a:chExt cx="761" cy="1028"/>
              </a:xfrm>
            </p:grpSpPr>
            <p:sp>
              <p:nvSpPr>
                <p:cNvPr id="45" name="Text Box 29">
                  <a:extLst>
                    <a:ext uri="{FF2B5EF4-FFF2-40B4-BE49-F238E27FC236}">
                      <a16:creationId xmlns:a16="http://schemas.microsoft.com/office/drawing/2014/main" id="{CA2FCDC1-B392-FD56-2D9F-25F4B17957D8}"/>
                    </a:ext>
                  </a:extLst>
                </p:cNvPr>
                <p:cNvSpPr txBox="1">
                  <a:spLocks noChangeArrowheads="1"/>
                </p:cNvSpPr>
                <p:nvPr/>
              </p:nvSpPr>
              <p:spPr bwMode="auto">
                <a:xfrm>
                  <a:off x="0" y="0"/>
                  <a:ext cx="76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eaLnBrk="1" hangingPunct="1"/>
                  <a:r>
                    <a:rPr lang="zh-CN" altLang="en-US" sz="1600">
                      <a:latin typeface="Arial" panose="020B0604020202020204" pitchFamily="34" charset="0"/>
                      <a:ea typeface="黑体" panose="02010609060101010101" pitchFamily="49" charset="-122"/>
                    </a:rPr>
                    <a:t>数据库世界</a:t>
                  </a:r>
                </a:p>
              </p:txBody>
            </p:sp>
            <p:sp>
              <p:nvSpPr>
                <p:cNvPr id="46" name="AutoShape 30">
                  <a:extLst>
                    <a:ext uri="{FF2B5EF4-FFF2-40B4-BE49-F238E27FC236}">
                      <a16:creationId xmlns:a16="http://schemas.microsoft.com/office/drawing/2014/main" id="{3943F228-34D9-5A58-F6AD-9059ACD4BEBF}"/>
                    </a:ext>
                  </a:extLst>
                </p:cNvPr>
                <p:cNvSpPr>
                  <a:spLocks noChangeArrowheads="1"/>
                </p:cNvSpPr>
                <p:nvPr/>
              </p:nvSpPr>
              <p:spPr bwMode="auto">
                <a:xfrm>
                  <a:off x="91" y="305"/>
                  <a:ext cx="612" cy="723"/>
                </a:xfrm>
                <a:prstGeom prst="can">
                  <a:avLst>
                    <a:gd name="adj" fmla="val 33355"/>
                  </a:avLst>
                </a:prstGeom>
                <a:gradFill rotWithShape="0">
                  <a:gsLst>
                    <a:gs pos="0">
                      <a:schemeClr val="tx2"/>
                    </a:gs>
                    <a:gs pos="50000">
                      <a:srgbClr val="0066FF"/>
                    </a:gs>
                    <a:gs pos="100000">
                      <a:schemeClr val="tx2"/>
                    </a:gs>
                  </a:gsLst>
                  <a:lin ang="0" scaled="1"/>
                </a:gradFill>
                <a:ln w="19050" cap="rnd" cmpd="sng">
                  <a:solidFill>
                    <a:srgbClr val="33CCCC"/>
                  </a:solidFill>
                  <a:round/>
                  <a:headEnd/>
                  <a:tailEnd/>
                </a:ln>
                <a:effectLst>
                  <a:outerShdw dist="71842" dir="2700000" algn="ctr" rotWithShape="0">
                    <a:schemeClr val="bg2">
                      <a:alpha val="50000"/>
                    </a:schemeClr>
                  </a:outerShdw>
                </a:effectLst>
              </p:spPr>
              <p:txBody>
                <a:bodyPr vert="horz" anchor="ctr"/>
                <a:lstStyle/>
                <a:p>
                  <a:pPr algn="ctr">
                    <a:defRPr/>
                  </a:pPr>
                  <a:r>
                    <a:rPr lang="zh-CN" sz="2000" dirty="0">
                      <a:solidFill>
                        <a:schemeClr val="bg1"/>
                      </a:solidFill>
                      <a:effectLst>
                        <a:outerShdw blurRad="38100" dist="38100" dir="2700000" algn="tl">
                          <a:srgbClr val="000000"/>
                        </a:outerShdw>
                      </a:effectLst>
                      <a:latin typeface="黑体" pitchFamily="49" charset="-122"/>
                      <a:ea typeface="黑体" pitchFamily="49" charset="-122"/>
                    </a:rPr>
                    <a:t>数</a:t>
                  </a:r>
                  <a:r>
                    <a:rPr lang="en-US" altLang="zh-CN" sz="2000" dirty="0">
                      <a:solidFill>
                        <a:schemeClr val="bg1"/>
                      </a:solidFill>
                      <a:effectLst>
                        <a:outerShdw blurRad="38100" dist="38100" dir="2700000" algn="tl">
                          <a:srgbClr val="000000"/>
                        </a:outerShdw>
                      </a:effectLst>
                      <a:latin typeface="黑体" pitchFamily="49" charset="-122"/>
                      <a:ea typeface="黑体" pitchFamily="49" charset="-122"/>
                    </a:rPr>
                    <a:t> </a:t>
                  </a:r>
                  <a:r>
                    <a:rPr lang="zh-CN" sz="2000" dirty="0">
                      <a:solidFill>
                        <a:schemeClr val="bg1"/>
                      </a:solidFill>
                      <a:effectLst>
                        <a:outerShdw blurRad="38100" dist="38100" dir="2700000" algn="tl">
                          <a:srgbClr val="000000"/>
                        </a:outerShdw>
                      </a:effectLst>
                      <a:latin typeface="黑体" pitchFamily="49" charset="-122"/>
                      <a:ea typeface="黑体" pitchFamily="49" charset="-122"/>
                    </a:rPr>
                    <a:t>据库</a:t>
                  </a:r>
                  <a:endParaRPr lang="zh-CN" sz="2000" dirty="0">
                    <a:solidFill>
                      <a:schemeClr val="bg1"/>
                    </a:solidFill>
                    <a:effectLst>
                      <a:outerShdw blurRad="38100" dist="38100" dir="2700000" algn="tl">
                        <a:srgbClr val="000000"/>
                      </a:outerShdw>
                    </a:effectLst>
                    <a:latin typeface="Arial" pitchFamily="34" charset="0"/>
                    <a:ea typeface="宋体" pitchFamily="2" charset="-122"/>
                  </a:endParaRPr>
                </a:p>
              </p:txBody>
            </p:sp>
          </p:grpSp>
          <p:sp>
            <p:nvSpPr>
              <p:cNvPr id="44" name="AutoShape 31">
                <a:extLst>
                  <a:ext uri="{FF2B5EF4-FFF2-40B4-BE49-F238E27FC236}">
                    <a16:creationId xmlns:a16="http://schemas.microsoft.com/office/drawing/2014/main" id="{F21B02F9-CE07-97CE-F203-C503505854E9}"/>
                  </a:ext>
                </a:extLst>
              </p:cNvPr>
              <p:cNvSpPr>
                <a:spLocks noChangeArrowheads="1"/>
              </p:cNvSpPr>
              <p:nvPr/>
            </p:nvSpPr>
            <p:spPr bwMode="auto">
              <a:xfrm>
                <a:off x="4853" y="363"/>
                <a:ext cx="635" cy="723"/>
              </a:xfrm>
              <a:prstGeom prst="can">
                <a:avLst>
                  <a:gd name="adj" fmla="val 33355"/>
                </a:avLst>
              </a:prstGeom>
              <a:gradFill rotWithShape="0">
                <a:gsLst>
                  <a:gs pos="0">
                    <a:schemeClr val="tx2"/>
                  </a:gs>
                  <a:gs pos="50000">
                    <a:srgbClr val="0066FF"/>
                  </a:gs>
                  <a:gs pos="100000">
                    <a:schemeClr val="tx2"/>
                  </a:gs>
                </a:gsLst>
                <a:lin ang="0" scaled="1"/>
              </a:gradFill>
              <a:ln w="19050" cap="rnd" cmpd="sng">
                <a:solidFill>
                  <a:srgbClr val="33CCCC"/>
                </a:solidFill>
                <a:round/>
                <a:headEnd/>
                <a:tailEnd/>
              </a:ln>
              <a:effectLst>
                <a:outerShdw dist="71842" dir="2700000" algn="ctr" rotWithShape="0">
                  <a:schemeClr val="bg2">
                    <a:alpha val="50000"/>
                  </a:schemeClr>
                </a:outerShdw>
              </a:effectLst>
            </p:spPr>
            <p:txBody>
              <a:bodyPr/>
              <a:lstStyle/>
              <a:p>
                <a:pPr algn="ctr">
                  <a:defRPr/>
                </a:pPr>
                <a:r>
                  <a:rPr lang="zh-CN" sz="2000" dirty="0">
                    <a:solidFill>
                      <a:schemeClr val="bg1"/>
                    </a:solidFill>
                    <a:effectLst>
                      <a:outerShdw blurRad="38100" dist="38100" dir="2700000" algn="tl">
                        <a:srgbClr val="000000"/>
                      </a:outerShdw>
                    </a:effectLst>
                    <a:latin typeface="黑体" pitchFamily="49" charset="-122"/>
                    <a:ea typeface="黑体" pitchFamily="49" charset="-122"/>
                  </a:rPr>
                  <a:t>数 据 库</a:t>
                </a:r>
                <a:endParaRPr lang="zh-CN" sz="2000" dirty="0">
                  <a:solidFill>
                    <a:schemeClr val="bg1"/>
                  </a:solidFill>
                  <a:effectLst>
                    <a:outerShdw blurRad="38100" dist="38100" dir="2700000" algn="tl">
                      <a:srgbClr val="000000"/>
                    </a:outerShdw>
                  </a:effectLst>
                  <a:latin typeface="Arial" pitchFamily="34" charset="0"/>
                  <a:ea typeface="宋体" pitchFamily="2" charset="-122"/>
                </a:endParaRPr>
              </a:p>
            </p:txBody>
          </p:sp>
        </p:grpSp>
        <p:grpSp>
          <p:nvGrpSpPr>
            <p:cNvPr id="14" name="Group 32">
              <a:extLst>
                <a:ext uri="{FF2B5EF4-FFF2-40B4-BE49-F238E27FC236}">
                  <a16:creationId xmlns:a16="http://schemas.microsoft.com/office/drawing/2014/main" id="{0DAE1D2E-CD7C-4CAB-8BC5-815BAABB2D50}"/>
                </a:ext>
              </a:extLst>
            </p:cNvPr>
            <p:cNvGrpSpPr>
              <a:grpSpLocks/>
            </p:cNvGrpSpPr>
            <p:nvPr/>
          </p:nvGrpSpPr>
          <p:grpSpPr bwMode="auto">
            <a:xfrm>
              <a:off x="589" y="1406"/>
              <a:ext cx="854" cy="1247"/>
              <a:chOff x="0" y="0"/>
              <a:chExt cx="1260" cy="1716"/>
            </a:xfrm>
          </p:grpSpPr>
          <p:sp>
            <p:nvSpPr>
              <p:cNvPr id="34" name="Rectangle 33">
                <a:extLst>
                  <a:ext uri="{FF2B5EF4-FFF2-40B4-BE49-F238E27FC236}">
                    <a16:creationId xmlns:a16="http://schemas.microsoft.com/office/drawing/2014/main" id="{55FC11AA-8957-753B-420D-87F279699528}"/>
                  </a:ext>
                </a:extLst>
              </p:cNvPr>
              <p:cNvSpPr>
                <a:spLocks noChangeArrowheads="1"/>
              </p:cNvSpPr>
              <p:nvPr/>
            </p:nvSpPr>
            <p:spPr bwMode="auto">
              <a:xfrm>
                <a:off x="0" y="0"/>
                <a:ext cx="1260" cy="1716"/>
              </a:xfrm>
              <a:prstGeom prst="rect">
                <a:avLst/>
              </a:prstGeom>
              <a:solidFill>
                <a:srgbClr val="FFFFFF"/>
              </a:solidFill>
              <a:ln w="9525">
                <a:solidFill>
                  <a:srgbClr val="000000"/>
                </a:solidFill>
                <a:miter lim="800000"/>
                <a:headEnd/>
                <a:tailEnd/>
              </a:ln>
            </p:spPr>
            <p:txBody>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35" name="Text Box 34">
                <a:extLst>
                  <a:ext uri="{FF2B5EF4-FFF2-40B4-BE49-F238E27FC236}">
                    <a16:creationId xmlns:a16="http://schemas.microsoft.com/office/drawing/2014/main" id="{2AC5D027-3452-BCB5-47DF-83AD8558D37E}"/>
                  </a:ext>
                </a:extLst>
              </p:cNvPr>
              <p:cNvSpPr txBox="1">
                <a:spLocks noChangeArrowheads="1"/>
              </p:cNvSpPr>
              <p:nvPr/>
            </p:nvSpPr>
            <p:spPr bwMode="auto">
              <a:xfrm>
                <a:off x="210" y="156"/>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600">
                    <a:ea typeface="宋体" panose="02010600030101010101" pitchFamily="2" charset="-122"/>
                  </a:rPr>
                  <a:t>事物类</a:t>
                </a:r>
              </a:p>
            </p:txBody>
          </p:sp>
          <p:sp>
            <p:nvSpPr>
              <p:cNvPr id="36" name="Text Box 35">
                <a:extLst>
                  <a:ext uri="{FF2B5EF4-FFF2-40B4-BE49-F238E27FC236}">
                    <a16:creationId xmlns:a16="http://schemas.microsoft.com/office/drawing/2014/main" id="{7B1F85C2-B512-F068-F3B5-E2B65697CFF6}"/>
                  </a:ext>
                </a:extLst>
              </p:cNvPr>
              <p:cNvSpPr txBox="1">
                <a:spLocks noChangeArrowheads="1"/>
              </p:cNvSpPr>
              <p:nvPr/>
            </p:nvSpPr>
            <p:spPr bwMode="auto">
              <a:xfrm>
                <a:off x="210" y="624"/>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事物</a:t>
                </a:r>
              </a:p>
            </p:txBody>
          </p:sp>
          <p:sp>
            <p:nvSpPr>
              <p:cNvPr id="37" name="Text Box 36">
                <a:extLst>
                  <a:ext uri="{FF2B5EF4-FFF2-40B4-BE49-F238E27FC236}">
                    <a16:creationId xmlns:a16="http://schemas.microsoft.com/office/drawing/2014/main" id="{CFB9B083-CBC1-1CAC-9D10-E51446A497FA}"/>
                  </a:ext>
                </a:extLst>
              </p:cNvPr>
              <p:cNvSpPr txBox="1">
                <a:spLocks noChangeArrowheads="1"/>
              </p:cNvSpPr>
              <p:nvPr/>
            </p:nvSpPr>
            <p:spPr bwMode="auto">
              <a:xfrm>
                <a:off x="210" y="1092"/>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性质</a:t>
                </a:r>
              </a:p>
            </p:txBody>
          </p:sp>
        </p:grpSp>
        <p:grpSp>
          <p:nvGrpSpPr>
            <p:cNvPr id="15" name="Group 37">
              <a:extLst>
                <a:ext uri="{FF2B5EF4-FFF2-40B4-BE49-F238E27FC236}">
                  <a16:creationId xmlns:a16="http://schemas.microsoft.com/office/drawing/2014/main" id="{CAFD1476-A707-4887-B646-5A3BAC4483DD}"/>
                </a:ext>
              </a:extLst>
            </p:cNvPr>
            <p:cNvGrpSpPr>
              <a:grpSpLocks/>
            </p:cNvGrpSpPr>
            <p:nvPr/>
          </p:nvGrpSpPr>
          <p:grpSpPr bwMode="auto">
            <a:xfrm>
              <a:off x="2012" y="1406"/>
              <a:ext cx="853" cy="1247"/>
              <a:chOff x="0" y="0"/>
              <a:chExt cx="1260" cy="1716"/>
            </a:xfrm>
          </p:grpSpPr>
          <p:sp>
            <p:nvSpPr>
              <p:cNvPr id="30" name="Rectangle 38">
                <a:extLst>
                  <a:ext uri="{FF2B5EF4-FFF2-40B4-BE49-F238E27FC236}">
                    <a16:creationId xmlns:a16="http://schemas.microsoft.com/office/drawing/2014/main" id="{63EA3C84-0D3F-0925-2CF1-B8B03479FB96}"/>
                  </a:ext>
                </a:extLst>
              </p:cNvPr>
              <p:cNvSpPr>
                <a:spLocks noChangeArrowheads="1"/>
              </p:cNvSpPr>
              <p:nvPr/>
            </p:nvSpPr>
            <p:spPr bwMode="auto">
              <a:xfrm>
                <a:off x="0" y="0"/>
                <a:ext cx="1260" cy="1716"/>
              </a:xfrm>
              <a:prstGeom prst="rect">
                <a:avLst/>
              </a:prstGeom>
              <a:solidFill>
                <a:srgbClr val="FFFFFF"/>
              </a:solidFill>
              <a:ln w="9525">
                <a:solidFill>
                  <a:srgbClr val="000000"/>
                </a:solidFill>
                <a:miter lim="800000"/>
                <a:headEnd/>
                <a:tailEnd/>
              </a:ln>
            </p:spPr>
            <p:txBody>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31" name="Text Box 39">
                <a:extLst>
                  <a:ext uri="{FF2B5EF4-FFF2-40B4-BE49-F238E27FC236}">
                    <a16:creationId xmlns:a16="http://schemas.microsoft.com/office/drawing/2014/main" id="{1DD577EF-B847-C728-A4F7-983E4FE24A87}"/>
                  </a:ext>
                </a:extLst>
              </p:cNvPr>
              <p:cNvSpPr txBox="1">
                <a:spLocks noChangeArrowheads="1"/>
              </p:cNvSpPr>
              <p:nvPr/>
            </p:nvSpPr>
            <p:spPr bwMode="auto">
              <a:xfrm>
                <a:off x="210" y="156"/>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实体集</a:t>
                </a:r>
              </a:p>
            </p:txBody>
          </p:sp>
          <p:sp>
            <p:nvSpPr>
              <p:cNvPr id="32" name="Text Box 40">
                <a:extLst>
                  <a:ext uri="{FF2B5EF4-FFF2-40B4-BE49-F238E27FC236}">
                    <a16:creationId xmlns:a16="http://schemas.microsoft.com/office/drawing/2014/main" id="{8C60DD84-9F3F-8292-3248-61B0B370C503}"/>
                  </a:ext>
                </a:extLst>
              </p:cNvPr>
              <p:cNvSpPr txBox="1">
                <a:spLocks noChangeArrowheads="1"/>
              </p:cNvSpPr>
              <p:nvPr/>
            </p:nvSpPr>
            <p:spPr bwMode="auto">
              <a:xfrm>
                <a:off x="210" y="624"/>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实体</a:t>
                </a:r>
              </a:p>
            </p:txBody>
          </p:sp>
          <p:sp>
            <p:nvSpPr>
              <p:cNvPr id="33" name="Text Box 41">
                <a:extLst>
                  <a:ext uri="{FF2B5EF4-FFF2-40B4-BE49-F238E27FC236}">
                    <a16:creationId xmlns:a16="http://schemas.microsoft.com/office/drawing/2014/main" id="{C54F5924-8FFD-E0FA-4412-97B916F354A3}"/>
                  </a:ext>
                </a:extLst>
              </p:cNvPr>
              <p:cNvSpPr txBox="1">
                <a:spLocks noChangeArrowheads="1"/>
              </p:cNvSpPr>
              <p:nvPr/>
            </p:nvSpPr>
            <p:spPr bwMode="auto">
              <a:xfrm>
                <a:off x="210" y="1092"/>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属性</a:t>
                </a:r>
              </a:p>
            </p:txBody>
          </p:sp>
        </p:grpSp>
        <p:grpSp>
          <p:nvGrpSpPr>
            <p:cNvPr id="16" name="Group 42">
              <a:extLst>
                <a:ext uri="{FF2B5EF4-FFF2-40B4-BE49-F238E27FC236}">
                  <a16:creationId xmlns:a16="http://schemas.microsoft.com/office/drawing/2014/main" id="{333EB4FC-4D64-7CF8-15E1-EB10B4F6C31C}"/>
                </a:ext>
              </a:extLst>
            </p:cNvPr>
            <p:cNvGrpSpPr>
              <a:grpSpLocks/>
            </p:cNvGrpSpPr>
            <p:nvPr/>
          </p:nvGrpSpPr>
          <p:grpSpPr bwMode="auto">
            <a:xfrm>
              <a:off x="3363" y="1406"/>
              <a:ext cx="854" cy="1247"/>
              <a:chOff x="0" y="0"/>
              <a:chExt cx="1260" cy="1716"/>
            </a:xfrm>
          </p:grpSpPr>
          <p:sp>
            <p:nvSpPr>
              <p:cNvPr id="26" name="Rectangle 43">
                <a:extLst>
                  <a:ext uri="{FF2B5EF4-FFF2-40B4-BE49-F238E27FC236}">
                    <a16:creationId xmlns:a16="http://schemas.microsoft.com/office/drawing/2014/main" id="{41EA1CAF-D0A0-5651-8F02-4D9BBECA98AF}"/>
                  </a:ext>
                </a:extLst>
              </p:cNvPr>
              <p:cNvSpPr>
                <a:spLocks noChangeArrowheads="1"/>
              </p:cNvSpPr>
              <p:nvPr/>
            </p:nvSpPr>
            <p:spPr bwMode="auto">
              <a:xfrm>
                <a:off x="0" y="0"/>
                <a:ext cx="1260" cy="1716"/>
              </a:xfrm>
              <a:prstGeom prst="rect">
                <a:avLst/>
              </a:prstGeom>
              <a:solidFill>
                <a:srgbClr val="FFFFFF"/>
              </a:solidFill>
              <a:ln w="9525">
                <a:solidFill>
                  <a:srgbClr val="000000"/>
                </a:solidFill>
                <a:miter lim="800000"/>
                <a:headEnd/>
                <a:tailEnd/>
              </a:ln>
            </p:spPr>
            <p:txBody>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endParaRPr lang="zh-CN" altLang="en-US"/>
              </a:p>
            </p:txBody>
          </p:sp>
          <p:sp>
            <p:nvSpPr>
              <p:cNvPr id="27" name="Text Box 44">
                <a:extLst>
                  <a:ext uri="{FF2B5EF4-FFF2-40B4-BE49-F238E27FC236}">
                    <a16:creationId xmlns:a16="http://schemas.microsoft.com/office/drawing/2014/main" id="{AE3C4C56-408F-8898-C041-A8303D9D9028}"/>
                  </a:ext>
                </a:extLst>
              </p:cNvPr>
              <p:cNvSpPr txBox="1">
                <a:spLocks noChangeArrowheads="1"/>
              </p:cNvSpPr>
              <p:nvPr/>
            </p:nvSpPr>
            <p:spPr bwMode="auto">
              <a:xfrm>
                <a:off x="210" y="156"/>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文件</a:t>
                </a:r>
              </a:p>
            </p:txBody>
          </p:sp>
          <p:sp>
            <p:nvSpPr>
              <p:cNvPr id="28" name="Text Box 45">
                <a:extLst>
                  <a:ext uri="{FF2B5EF4-FFF2-40B4-BE49-F238E27FC236}">
                    <a16:creationId xmlns:a16="http://schemas.microsoft.com/office/drawing/2014/main" id="{101BD299-6BED-0524-E38E-7DEB9C136308}"/>
                  </a:ext>
                </a:extLst>
              </p:cNvPr>
              <p:cNvSpPr txBox="1">
                <a:spLocks noChangeArrowheads="1"/>
              </p:cNvSpPr>
              <p:nvPr/>
            </p:nvSpPr>
            <p:spPr bwMode="auto">
              <a:xfrm>
                <a:off x="210" y="624"/>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记录</a:t>
                </a:r>
              </a:p>
            </p:txBody>
          </p:sp>
          <p:sp>
            <p:nvSpPr>
              <p:cNvPr id="29" name="Text Box 46">
                <a:extLst>
                  <a:ext uri="{FF2B5EF4-FFF2-40B4-BE49-F238E27FC236}">
                    <a16:creationId xmlns:a16="http://schemas.microsoft.com/office/drawing/2014/main" id="{8F1F9AB9-B47E-C576-3482-17FCFA10B8C0}"/>
                  </a:ext>
                </a:extLst>
              </p:cNvPr>
              <p:cNvSpPr txBox="1">
                <a:spLocks noChangeArrowheads="1"/>
              </p:cNvSpPr>
              <p:nvPr/>
            </p:nvSpPr>
            <p:spPr bwMode="auto">
              <a:xfrm>
                <a:off x="210" y="1092"/>
                <a:ext cx="945"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sz="1800">
                    <a:ea typeface="宋体" panose="02010600030101010101" pitchFamily="2" charset="-122"/>
                  </a:rPr>
                  <a:t>数据项</a:t>
                </a:r>
              </a:p>
            </p:txBody>
          </p:sp>
        </p:grpSp>
        <p:sp>
          <p:nvSpPr>
            <p:cNvPr id="17" name="Line 47">
              <a:extLst>
                <a:ext uri="{FF2B5EF4-FFF2-40B4-BE49-F238E27FC236}">
                  <a16:creationId xmlns:a16="http://schemas.microsoft.com/office/drawing/2014/main" id="{87AA01D1-1673-3A45-E59F-4D05EFD03990}"/>
                </a:ext>
              </a:extLst>
            </p:cNvPr>
            <p:cNvSpPr>
              <a:spLocks noChangeShapeType="1"/>
            </p:cNvSpPr>
            <p:nvPr/>
          </p:nvSpPr>
          <p:spPr bwMode="auto">
            <a:xfrm>
              <a:off x="1300" y="163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8" name="Line 48">
              <a:extLst>
                <a:ext uri="{FF2B5EF4-FFF2-40B4-BE49-F238E27FC236}">
                  <a16:creationId xmlns:a16="http://schemas.microsoft.com/office/drawing/2014/main" id="{675AF3FA-A220-1C37-30DB-EB0B5D617E30}"/>
                </a:ext>
              </a:extLst>
            </p:cNvPr>
            <p:cNvSpPr>
              <a:spLocks noChangeShapeType="1"/>
            </p:cNvSpPr>
            <p:nvPr/>
          </p:nvSpPr>
          <p:spPr bwMode="auto">
            <a:xfrm>
              <a:off x="1300" y="197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9" name="Line 49">
              <a:extLst>
                <a:ext uri="{FF2B5EF4-FFF2-40B4-BE49-F238E27FC236}">
                  <a16:creationId xmlns:a16="http://schemas.microsoft.com/office/drawing/2014/main" id="{03B35B67-E33F-0C55-5DC0-E5BEE13E88EC}"/>
                </a:ext>
              </a:extLst>
            </p:cNvPr>
            <p:cNvSpPr>
              <a:spLocks noChangeShapeType="1"/>
            </p:cNvSpPr>
            <p:nvPr/>
          </p:nvSpPr>
          <p:spPr bwMode="auto">
            <a:xfrm>
              <a:off x="1300" y="231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0" name="Line 50">
              <a:extLst>
                <a:ext uri="{FF2B5EF4-FFF2-40B4-BE49-F238E27FC236}">
                  <a16:creationId xmlns:a16="http://schemas.microsoft.com/office/drawing/2014/main" id="{7EB2BD09-A0D7-0A91-B76E-1634AFC7BEFB}"/>
                </a:ext>
              </a:extLst>
            </p:cNvPr>
            <p:cNvSpPr>
              <a:spLocks noChangeShapeType="1"/>
            </p:cNvSpPr>
            <p:nvPr/>
          </p:nvSpPr>
          <p:spPr bwMode="auto">
            <a:xfrm>
              <a:off x="2723" y="163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1" name="Line 51">
              <a:extLst>
                <a:ext uri="{FF2B5EF4-FFF2-40B4-BE49-F238E27FC236}">
                  <a16:creationId xmlns:a16="http://schemas.microsoft.com/office/drawing/2014/main" id="{B37D625F-98FA-72F8-0994-A218AFD3B75E}"/>
                </a:ext>
              </a:extLst>
            </p:cNvPr>
            <p:cNvSpPr>
              <a:spLocks noChangeShapeType="1"/>
            </p:cNvSpPr>
            <p:nvPr/>
          </p:nvSpPr>
          <p:spPr bwMode="auto">
            <a:xfrm>
              <a:off x="2723" y="197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2" name="Line 52">
              <a:extLst>
                <a:ext uri="{FF2B5EF4-FFF2-40B4-BE49-F238E27FC236}">
                  <a16:creationId xmlns:a16="http://schemas.microsoft.com/office/drawing/2014/main" id="{8E8788FA-1661-E3FD-A805-FF648531B1DA}"/>
                </a:ext>
              </a:extLst>
            </p:cNvPr>
            <p:cNvSpPr>
              <a:spLocks noChangeShapeType="1"/>
            </p:cNvSpPr>
            <p:nvPr/>
          </p:nvSpPr>
          <p:spPr bwMode="auto">
            <a:xfrm>
              <a:off x="2723" y="2313"/>
              <a:ext cx="854" cy="0"/>
            </a:xfrm>
            <a:prstGeom prst="line">
              <a:avLst/>
            </a:prstGeom>
            <a:noFill/>
            <a:ln w="9525">
              <a:solidFill>
                <a:srgbClr val="000000"/>
              </a:solidFill>
              <a:round/>
              <a:headEnd type="triangle" w="sm"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3" name="Text Box 53">
              <a:extLst>
                <a:ext uri="{FF2B5EF4-FFF2-40B4-BE49-F238E27FC236}">
                  <a16:creationId xmlns:a16="http://schemas.microsoft.com/office/drawing/2014/main" id="{C4829728-73C3-0959-2E2B-5ADD028F837E}"/>
                </a:ext>
              </a:extLst>
            </p:cNvPr>
            <p:cNvSpPr txBox="1">
              <a:spLocks noChangeArrowheads="1"/>
            </p:cNvSpPr>
            <p:nvPr/>
          </p:nvSpPr>
          <p:spPr bwMode="auto">
            <a:xfrm>
              <a:off x="667" y="2766"/>
              <a:ext cx="743" cy="2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dirty="0">
                  <a:ea typeface="宋体" panose="02010600030101010101" pitchFamily="2" charset="-122"/>
                </a:rPr>
                <a:t>实体模型</a:t>
              </a:r>
            </a:p>
          </p:txBody>
        </p:sp>
        <p:sp>
          <p:nvSpPr>
            <p:cNvPr id="24" name="Text Box 54">
              <a:extLst>
                <a:ext uri="{FF2B5EF4-FFF2-40B4-BE49-F238E27FC236}">
                  <a16:creationId xmlns:a16="http://schemas.microsoft.com/office/drawing/2014/main" id="{3BD8E903-9D5E-397E-91C7-FC715E8C57EF}"/>
                </a:ext>
              </a:extLst>
            </p:cNvPr>
            <p:cNvSpPr txBox="1">
              <a:spLocks noChangeArrowheads="1"/>
            </p:cNvSpPr>
            <p:nvPr/>
          </p:nvSpPr>
          <p:spPr bwMode="auto">
            <a:xfrm>
              <a:off x="2091" y="2766"/>
              <a:ext cx="746" cy="2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dirty="0"/>
                <a:t>概念模型</a:t>
              </a:r>
            </a:p>
          </p:txBody>
        </p:sp>
        <p:sp>
          <p:nvSpPr>
            <p:cNvPr id="25" name="Text Box 55">
              <a:extLst>
                <a:ext uri="{FF2B5EF4-FFF2-40B4-BE49-F238E27FC236}">
                  <a16:creationId xmlns:a16="http://schemas.microsoft.com/office/drawing/2014/main" id="{5CFCFEA2-7688-E416-8B27-F7EC05A03278}"/>
                </a:ext>
              </a:extLst>
            </p:cNvPr>
            <p:cNvSpPr txBox="1">
              <a:spLocks noChangeArrowheads="1"/>
            </p:cNvSpPr>
            <p:nvPr/>
          </p:nvSpPr>
          <p:spPr bwMode="auto">
            <a:xfrm>
              <a:off x="3450" y="2775"/>
              <a:ext cx="689" cy="2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dirty="0"/>
                <a:t>数据模型</a:t>
              </a:r>
            </a:p>
          </p:txBody>
        </p:sp>
      </p:grpSp>
      <p:sp>
        <p:nvSpPr>
          <p:cNvPr id="62" name="内容占位符 2">
            <a:extLst>
              <a:ext uri="{FF2B5EF4-FFF2-40B4-BE49-F238E27FC236}">
                <a16:creationId xmlns:a16="http://schemas.microsoft.com/office/drawing/2014/main" id="{3460E261-DD37-4322-789C-06B2A8C5C686}"/>
              </a:ext>
            </a:extLst>
          </p:cNvPr>
          <p:cNvSpPr txBox="1">
            <a:spLocks/>
          </p:cNvSpPr>
          <p:nvPr/>
        </p:nvSpPr>
        <p:spPr>
          <a:xfrm>
            <a:off x="9342849" y="1095171"/>
            <a:ext cx="2477911" cy="3501277"/>
          </a:xfrm>
          <a:prstGeom prst="rect">
            <a:avLst/>
          </a:prstGeom>
        </p:spPr>
        <p:txBody>
          <a:bodyPr>
            <a:normAutofit fontScale="62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92D050"/>
              </a:buClr>
              <a:buFont typeface="Wingdings" panose="05000000000000000000" pitchFamily="2" charset="2"/>
              <a:buChar char="n"/>
            </a:pPr>
            <a:r>
              <a:rPr lang="zh-CN" altLang="en-US"/>
              <a:t>概念模型</a:t>
            </a:r>
            <a:r>
              <a:rPr lang="en-US" altLang="zh-CN"/>
              <a:t>:</a:t>
            </a:r>
            <a:r>
              <a:rPr lang="zh-CN" altLang="en-US"/>
              <a:t>把现实世界转换为信息世界的模型</a:t>
            </a:r>
            <a:r>
              <a:rPr lang="en-US" altLang="zh-CN"/>
              <a:t>-E-R</a:t>
            </a:r>
            <a:r>
              <a:rPr lang="zh-CN" altLang="en-US"/>
              <a:t>模型。</a:t>
            </a:r>
          </a:p>
          <a:p>
            <a:pPr>
              <a:lnSpc>
                <a:spcPct val="132000"/>
              </a:lnSpc>
              <a:buClr>
                <a:srgbClr val="92D050"/>
              </a:buClr>
              <a:buFont typeface="Wingdings" panose="05000000000000000000" pitchFamily="2" charset="2"/>
              <a:buChar char="n"/>
            </a:pPr>
            <a:r>
              <a:rPr lang="zh-CN" altLang="en-US"/>
              <a:t>实施模型</a:t>
            </a:r>
            <a:r>
              <a:rPr lang="en-US" altLang="zh-CN"/>
              <a:t>:</a:t>
            </a:r>
            <a:r>
              <a:rPr lang="zh-CN" altLang="en-US"/>
              <a:t>把信息世界转化为数据库世界使用的模型</a:t>
            </a:r>
            <a:r>
              <a:rPr lang="en-US" altLang="zh-CN"/>
              <a:t>--</a:t>
            </a:r>
            <a:r>
              <a:rPr lang="zh-CN" altLang="en-US"/>
              <a:t>关系模型。</a:t>
            </a:r>
            <a:endParaRPr lang="zh-CN" altLang="en-US" dirty="0"/>
          </a:p>
        </p:txBody>
      </p:sp>
      <p:pic>
        <p:nvPicPr>
          <p:cNvPr id="63" name="图片 62">
            <a:extLst>
              <a:ext uri="{FF2B5EF4-FFF2-40B4-BE49-F238E27FC236}">
                <a16:creationId xmlns:a16="http://schemas.microsoft.com/office/drawing/2014/main" id="{53BDFEEF-D0D2-9269-BE06-9279CB8E0C87}"/>
              </a:ext>
            </a:extLst>
          </p:cNvPr>
          <p:cNvPicPr>
            <a:picLocks noChangeAspect="1"/>
          </p:cNvPicPr>
          <p:nvPr/>
        </p:nvPicPr>
        <p:blipFill>
          <a:blip r:embed="rId2"/>
          <a:stretch>
            <a:fillRect/>
          </a:stretch>
        </p:blipFill>
        <p:spPr>
          <a:xfrm>
            <a:off x="985709" y="2015079"/>
            <a:ext cx="1550727" cy="1007973"/>
          </a:xfrm>
          <a:prstGeom prst="rect">
            <a:avLst/>
          </a:prstGeom>
        </p:spPr>
      </p:pic>
    </p:spTree>
    <p:extLst>
      <p:ext uri="{BB962C8B-B14F-4D97-AF65-F5344CB8AC3E}">
        <p14:creationId xmlns:p14="http://schemas.microsoft.com/office/powerpoint/2010/main" val="31732045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53B0A-A0E2-63F8-E490-CCF6EBF67B06}"/>
            </a:ext>
          </a:extLst>
        </p:cNvPr>
        <p:cNvGrpSpPr/>
        <p:nvPr/>
      </p:nvGrpSpPr>
      <p:grpSpPr>
        <a:xfrm>
          <a:off x="0" y="0"/>
          <a:ext cx="0" cy="0"/>
          <a:chOff x="0" y="0"/>
          <a:chExt cx="0" cy="0"/>
        </a:xfrm>
      </p:grpSpPr>
      <p:sp>
        <p:nvSpPr>
          <p:cNvPr id="26" name="内容占位符 2">
            <a:extLst>
              <a:ext uri="{FF2B5EF4-FFF2-40B4-BE49-F238E27FC236}">
                <a16:creationId xmlns:a16="http://schemas.microsoft.com/office/drawing/2014/main" id="{DCC837AE-A01A-BD5F-FEFB-B68423F32DCA}"/>
              </a:ext>
            </a:extLst>
          </p:cNvPr>
          <p:cNvSpPr txBox="1">
            <a:spLocks/>
          </p:cNvSpPr>
          <p:nvPr/>
        </p:nvSpPr>
        <p:spPr>
          <a:xfrm>
            <a:off x="774700" y="2089699"/>
            <a:ext cx="3495675" cy="1111496"/>
          </a:xfrm>
          <a:prstGeom prst="rect">
            <a:avLst/>
          </a:prstGeom>
        </p:spPr>
        <p:txBody>
          <a:bodyPr>
            <a:normAutofit fontScale="62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92D050"/>
              </a:buClr>
              <a:buSzPct val="100000"/>
              <a:buFont typeface="Wingdings" panose="05000000000000000000" pitchFamily="2" charset="2"/>
              <a:buChar char="n"/>
            </a:pPr>
            <a:r>
              <a:rPr lang="zh-CN" altLang="en-US"/>
              <a:t>现实世界客观存在的、可以被描述事物都是“实体”</a:t>
            </a:r>
            <a:endParaRPr lang="zh-CN" altLang="en-US" dirty="0"/>
          </a:p>
        </p:txBody>
      </p:sp>
      <p:pic>
        <p:nvPicPr>
          <p:cNvPr id="27" name="Picture 3" descr="objects">
            <a:extLst>
              <a:ext uri="{FF2B5EF4-FFF2-40B4-BE49-F238E27FC236}">
                <a16:creationId xmlns:a16="http://schemas.microsoft.com/office/drawing/2014/main" id="{3D2665C2-4C1A-4FC7-BB19-E79BD236A3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413375" y="1905794"/>
            <a:ext cx="5546725" cy="4437912"/>
          </a:xfrm>
          <a:prstGeom prst="rect">
            <a:avLst/>
          </a:prstGeom>
          <a:noFill/>
          <a:ln>
            <a:solidFill>
              <a:schemeClr val="tx1"/>
            </a:solidFill>
            <a:miter lim="800000"/>
            <a:headEnd/>
            <a:tailEnd/>
          </a:ln>
        </p:spPr>
      </p:pic>
    </p:spTree>
    <p:extLst>
      <p:ext uri="{BB962C8B-B14F-4D97-AF65-F5344CB8AC3E}">
        <p14:creationId xmlns:p14="http://schemas.microsoft.com/office/powerpoint/2010/main" val="35726641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4CCEB-5E20-49ED-01DD-2AA1D832BBAA}"/>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0C778F1E-639B-5A1C-B754-2AB04CBEBFFD}"/>
              </a:ext>
            </a:extLst>
          </p:cNvPr>
          <p:cNvSpPr txBox="1">
            <a:spLocks/>
          </p:cNvSpPr>
          <p:nvPr/>
        </p:nvSpPr>
        <p:spPr>
          <a:xfrm>
            <a:off x="810532" y="962889"/>
            <a:ext cx="11061700" cy="615326"/>
          </a:xfrm>
          <a:prstGeom prst="rect">
            <a:avLst/>
          </a:prstGeom>
        </p:spPr>
        <p:txBody>
          <a:bodyPr>
            <a:normAutofit fontScale="925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3A4187"/>
              </a:buClr>
              <a:buSzPct val="100000"/>
              <a:buFont typeface="Wingdings" panose="05000000000000000000" pitchFamily="2" charset="2"/>
              <a:buChar char="Ø"/>
            </a:pPr>
            <a:r>
              <a:rPr lang="zh-CN" altLang="en-US"/>
              <a:t>按层次模型组织的数据示例 </a:t>
            </a:r>
            <a:endParaRPr lang="zh-CN" altLang="en-US" dirty="0"/>
          </a:p>
        </p:txBody>
      </p:sp>
      <p:grpSp>
        <p:nvGrpSpPr>
          <p:cNvPr id="3" name="组合 2">
            <a:extLst>
              <a:ext uri="{FF2B5EF4-FFF2-40B4-BE49-F238E27FC236}">
                <a16:creationId xmlns:a16="http://schemas.microsoft.com/office/drawing/2014/main" id="{D2ADC02C-DA68-CC34-A761-8F5FD0355156}"/>
              </a:ext>
            </a:extLst>
          </p:cNvPr>
          <p:cNvGrpSpPr/>
          <p:nvPr/>
        </p:nvGrpSpPr>
        <p:grpSpPr>
          <a:xfrm>
            <a:off x="3584575" y="2792827"/>
            <a:ext cx="5029200" cy="2590800"/>
            <a:chOff x="3965575" y="2515394"/>
            <a:chExt cx="5029200" cy="2590800"/>
          </a:xfrm>
        </p:grpSpPr>
        <p:sp>
          <p:nvSpPr>
            <p:cNvPr id="4" name="文本框 3">
              <a:extLst>
                <a:ext uri="{FF2B5EF4-FFF2-40B4-BE49-F238E27FC236}">
                  <a16:creationId xmlns:a16="http://schemas.microsoft.com/office/drawing/2014/main" id="{D2FE54A0-6765-AE2B-6E64-B01BD1FB4DC5}"/>
                </a:ext>
              </a:extLst>
            </p:cNvPr>
            <p:cNvSpPr txBox="1"/>
            <p:nvPr/>
          </p:nvSpPr>
          <p:spPr>
            <a:xfrm>
              <a:off x="5260975" y="2515394"/>
              <a:ext cx="1143000" cy="461665"/>
            </a:xfrm>
            <a:prstGeom prst="rect">
              <a:avLst/>
            </a:prstGeom>
            <a:noFill/>
            <a:ln w="28575">
              <a:solidFill>
                <a:schemeClr val="tx1"/>
              </a:solidFill>
            </a:ln>
          </p:spPr>
          <p:txBody>
            <a:bodyPr wrap="square" rtlCol="0">
              <a:spAutoFit/>
            </a:bodyPr>
            <a:lstStyle/>
            <a:p>
              <a:pPr algn="ctr"/>
              <a:r>
                <a:rPr lang="zh-CN" altLang="en-US" dirty="0"/>
                <a:t>学院</a:t>
              </a:r>
            </a:p>
          </p:txBody>
        </p:sp>
        <p:sp>
          <p:nvSpPr>
            <p:cNvPr id="5" name="文本框 4">
              <a:extLst>
                <a:ext uri="{FF2B5EF4-FFF2-40B4-BE49-F238E27FC236}">
                  <a16:creationId xmlns:a16="http://schemas.microsoft.com/office/drawing/2014/main" id="{235A73A3-0739-6FB8-49E1-A729D3C8B1E1}"/>
                </a:ext>
              </a:extLst>
            </p:cNvPr>
            <p:cNvSpPr txBox="1"/>
            <p:nvPr/>
          </p:nvSpPr>
          <p:spPr>
            <a:xfrm>
              <a:off x="3965575" y="3571573"/>
              <a:ext cx="1143000" cy="461665"/>
            </a:xfrm>
            <a:prstGeom prst="rect">
              <a:avLst/>
            </a:prstGeom>
            <a:noFill/>
            <a:ln w="28575">
              <a:solidFill>
                <a:schemeClr val="tx1"/>
              </a:solidFill>
            </a:ln>
          </p:spPr>
          <p:txBody>
            <a:bodyPr wrap="square" rtlCol="0">
              <a:spAutoFit/>
            </a:bodyPr>
            <a:lstStyle/>
            <a:p>
              <a:pPr algn="ctr"/>
              <a:r>
                <a:rPr lang="zh-CN" altLang="en-US" dirty="0"/>
                <a:t>教师</a:t>
              </a:r>
            </a:p>
          </p:txBody>
        </p:sp>
        <p:sp>
          <p:nvSpPr>
            <p:cNvPr id="6" name="文本框 5">
              <a:extLst>
                <a:ext uri="{FF2B5EF4-FFF2-40B4-BE49-F238E27FC236}">
                  <a16:creationId xmlns:a16="http://schemas.microsoft.com/office/drawing/2014/main" id="{93116F78-C8B9-F308-5BA6-4BB826F9B77C}"/>
                </a:ext>
              </a:extLst>
            </p:cNvPr>
            <p:cNvSpPr txBox="1"/>
            <p:nvPr/>
          </p:nvSpPr>
          <p:spPr>
            <a:xfrm>
              <a:off x="6556375" y="3563196"/>
              <a:ext cx="1143000" cy="461665"/>
            </a:xfrm>
            <a:prstGeom prst="rect">
              <a:avLst/>
            </a:prstGeom>
            <a:noFill/>
            <a:ln w="28575">
              <a:solidFill>
                <a:schemeClr val="tx1"/>
              </a:solidFill>
            </a:ln>
          </p:spPr>
          <p:txBody>
            <a:bodyPr wrap="square" rtlCol="0">
              <a:spAutoFit/>
            </a:bodyPr>
            <a:lstStyle/>
            <a:p>
              <a:pPr algn="ctr"/>
              <a:r>
                <a:rPr lang="zh-CN" altLang="en-US" dirty="0"/>
                <a:t>专业</a:t>
              </a:r>
            </a:p>
          </p:txBody>
        </p:sp>
        <p:sp>
          <p:nvSpPr>
            <p:cNvPr id="7" name="文本框 6">
              <a:extLst>
                <a:ext uri="{FF2B5EF4-FFF2-40B4-BE49-F238E27FC236}">
                  <a16:creationId xmlns:a16="http://schemas.microsoft.com/office/drawing/2014/main" id="{B20CDA8B-C7E1-5201-04B4-F1F2D0C7D128}"/>
                </a:ext>
              </a:extLst>
            </p:cNvPr>
            <p:cNvSpPr txBox="1"/>
            <p:nvPr/>
          </p:nvSpPr>
          <p:spPr>
            <a:xfrm>
              <a:off x="5260975" y="4644529"/>
              <a:ext cx="1143000" cy="461665"/>
            </a:xfrm>
            <a:prstGeom prst="rect">
              <a:avLst/>
            </a:prstGeom>
            <a:noFill/>
            <a:ln w="28575">
              <a:solidFill>
                <a:schemeClr val="tx1"/>
              </a:solidFill>
            </a:ln>
          </p:spPr>
          <p:txBody>
            <a:bodyPr wrap="square" rtlCol="0">
              <a:spAutoFit/>
            </a:bodyPr>
            <a:lstStyle/>
            <a:p>
              <a:pPr algn="ctr"/>
              <a:r>
                <a:rPr lang="zh-CN" altLang="en-US" dirty="0"/>
                <a:t>学生</a:t>
              </a:r>
            </a:p>
          </p:txBody>
        </p:sp>
        <p:sp>
          <p:nvSpPr>
            <p:cNvPr id="8" name="文本框 7">
              <a:extLst>
                <a:ext uri="{FF2B5EF4-FFF2-40B4-BE49-F238E27FC236}">
                  <a16:creationId xmlns:a16="http://schemas.microsoft.com/office/drawing/2014/main" id="{BD66EF1B-CF67-45AA-EF1F-062BDABC1A38}"/>
                </a:ext>
              </a:extLst>
            </p:cNvPr>
            <p:cNvSpPr txBox="1"/>
            <p:nvPr/>
          </p:nvSpPr>
          <p:spPr>
            <a:xfrm>
              <a:off x="7851775" y="4644529"/>
              <a:ext cx="1143000" cy="461665"/>
            </a:xfrm>
            <a:prstGeom prst="rect">
              <a:avLst/>
            </a:prstGeom>
            <a:noFill/>
            <a:ln w="28575">
              <a:solidFill>
                <a:schemeClr val="tx1"/>
              </a:solidFill>
            </a:ln>
          </p:spPr>
          <p:txBody>
            <a:bodyPr wrap="square" rtlCol="0">
              <a:spAutoFit/>
            </a:bodyPr>
            <a:lstStyle/>
            <a:p>
              <a:pPr algn="ctr"/>
              <a:r>
                <a:rPr lang="zh-CN" altLang="en-US" dirty="0"/>
                <a:t>课程</a:t>
              </a:r>
            </a:p>
          </p:txBody>
        </p:sp>
        <p:grpSp>
          <p:nvGrpSpPr>
            <p:cNvPr id="9" name="组合 8">
              <a:extLst>
                <a:ext uri="{FF2B5EF4-FFF2-40B4-BE49-F238E27FC236}">
                  <a16:creationId xmlns:a16="http://schemas.microsoft.com/office/drawing/2014/main" id="{35DBAA0B-8E62-84E9-DC3F-EF40A0CF2967}"/>
                </a:ext>
              </a:extLst>
            </p:cNvPr>
            <p:cNvGrpSpPr/>
            <p:nvPr/>
          </p:nvGrpSpPr>
          <p:grpSpPr>
            <a:xfrm>
              <a:off x="4537075" y="2977059"/>
              <a:ext cx="2590800" cy="484268"/>
              <a:chOff x="4537075" y="2900859"/>
              <a:chExt cx="2590800" cy="656200"/>
            </a:xfrm>
          </p:grpSpPr>
          <p:cxnSp>
            <p:nvCxnSpPr>
              <p:cNvPr id="15" name="直接连接符 14">
                <a:extLst>
                  <a:ext uri="{FF2B5EF4-FFF2-40B4-BE49-F238E27FC236}">
                    <a16:creationId xmlns:a16="http://schemas.microsoft.com/office/drawing/2014/main" id="{D6ED7590-75C6-7E81-145E-70FE11CE9303}"/>
                  </a:ext>
                </a:extLst>
              </p:cNvPr>
              <p:cNvCxnSpPr/>
              <p:nvPr/>
            </p:nvCxnSpPr>
            <p:spPr>
              <a:xfrm>
                <a:off x="4537075" y="3277394"/>
                <a:ext cx="25908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直接箭头连接符 15">
                <a:extLst>
                  <a:ext uri="{FF2B5EF4-FFF2-40B4-BE49-F238E27FC236}">
                    <a16:creationId xmlns:a16="http://schemas.microsoft.com/office/drawing/2014/main" id="{94130A3A-9920-40CF-D7F8-782035C4A451}"/>
                  </a:ext>
                </a:extLst>
              </p:cNvPr>
              <p:cNvCxnSpPr/>
              <p:nvPr/>
            </p:nvCxnSpPr>
            <p:spPr>
              <a:xfrm>
                <a:off x="4537075" y="3259250"/>
                <a:ext cx="0" cy="2941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1EAB80ED-0B4E-BC08-61CF-DCDA68FFEC7E}"/>
                  </a:ext>
                </a:extLst>
              </p:cNvPr>
              <p:cNvCxnSpPr/>
              <p:nvPr/>
            </p:nvCxnSpPr>
            <p:spPr>
              <a:xfrm>
                <a:off x="7122433" y="3262880"/>
                <a:ext cx="0" cy="2941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7F26C3E-A0AE-D1FD-1825-79FDFC58DE2B}"/>
                  </a:ext>
                </a:extLst>
              </p:cNvPr>
              <p:cNvCxnSpPr>
                <a:stCxn id="4" idx="2"/>
              </p:cNvCxnSpPr>
              <p:nvPr/>
            </p:nvCxnSpPr>
            <p:spPr>
              <a:xfrm>
                <a:off x="5832475" y="2900859"/>
                <a:ext cx="0" cy="376535"/>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10" name="组合 9">
              <a:extLst>
                <a:ext uri="{FF2B5EF4-FFF2-40B4-BE49-F238E27FC236}">
                  <a16:creationId xmlns:a16="http://schemas.microsoft.com/office/drawing/2014/main" id="{AE447C6E-125D-51AE-70F1-B3356FB643FC}"/>
                </a:ext>
              </a:extLst>
            </p:cNvPr>
            <p:cNvGrpSpPr/>
            <p:nvPr/>
          </p:nvGrpSpPr>
          <p:grpSpPr>
            <a:xfrm>
              <a:off x="5794375" y="4039394"/>
              <a:ext cx="2590800" cy="484268"/>
              <a:chOff x="4537075" y="2977059"/>
              <a:chExt cx="2590800" cy="580000"/>
            </a:xfrm>
          </p:grpSpPr>
          <p:cxnSp>
            <p:nvCxnSpPr>
              <p:cNvPr id="11" name="直接连接符 10">
                <a:extLst>
                  <a:ext uri="{FF2B5EF4-FFF2-40B4-BE49-F238E27FC236}">
                    <a16:creationId xmlns:a16="http://schemas.microsoft.com/office/drawing/2014/main" id="{BC9131CC-419C-A241-77F1-100F55C65B03}"/>
                  </a:ext>
                </a:extLst>
              </p:cNvPr>
              <p:cNvCxnSpPr/>
              <p:nvPr/>
            </p:nvCxnSpPr>
            <p:spPr>
              <a:xfrm>
                <a:off x="4537075" y="3277394"/>
                <a:ext cx="25908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直接箭头连接符 11">
                <a:extLst>
                  <a:ext uri="{FF2B5EF4-FFF2-40B4-BE49-F238E27FC236}">
                    <a16:creationId xmlns:a16="http://schemas.microsoft.com/office/drawing/2014/main" id="{8E3CED75-0E86-BB4B-4443-3D7663820434}"/>
                  </a:ext>
                </a:extLst>
              </p:cNvPr>
              <p:cNvCxnSpPr/>
              <p:nvPr/>
            </p:nvCxnSpPr>
            <p:spPr>
              <a:xfrm>
                <a:off x="4537075" y="3259250"/>
                <a:ext cx="0" cy="2941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511BFB2D-A068-B7A9-2903-260B58946F03}"/>
                  </a:ext>
                </a:extLst>
              </p:cNvPr>
              <p:cNvCxnSpPr/>
              <p:nvPr/>
            </p:nvCxnSpPr>
            <p:spPr>
              <a:xfrm>
                <a:off x="7122433" y="3262880"/>
                <a:ext cx="0" cy="2941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8E1D89F-B49F-9095-DBB2-56EFE7335B56}"/>
                  </a:ext>
                </a:extLst>
              </p:cNvPr>
              <p:cNvCxnSpPr/>
              <p:nvPr/>
            </p:nvCxnSpPr>
            <p:spPr>
              <a:xfrm>
                <a:off x="5832475" y="2977059"/>
                <a:ext cx="0" cy="300335"/>
              </a:xfrm>
              <a:prstGeom prst="line">
                <a:avLst/>
              </a:prstGeom>
              <a:ln w="28575"/>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17980101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124C8-8769-0553-3E29-899F75FFDDCB}"/>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400924FE-24E3-31C0-CC41-85F7D72F657E}"/>
              </a:ext>
            </a:extLst>
          </p:cNvPr>
          <p:cNvSpPr txBox="1">
            <a:spLocks/>
          </p:cNvSpPr>
          <p:nvPr/>
        </p:nvSpPr>
        <p:spPr>
          <a:xfrm>
            <a:off x="917575" y="990599"/>
            <a:ext cx="4083957" cy="762795"/>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00B050"/>
              </a:buClr>
              <a:buFont typeface="Wingdings" panose="05000000000000000000" pitchFamily="2" charset="2"/>
              <a:buChar char="Ø"/>
            </a:pPr>
            <a:r>
              <a:rPr lang="zh-CN" altLang="en-US"/>
              <a:t>按网状模型组织的数据示例 </a:t>
            </a:r>
            <a:endParaRPr lang="zh-CN" altLang="en-US" dirty="0"/>
          </a:p>
        </p:txBody>
      </p:sp>
      <p:pic>
        <p:nvPicPr>
          <p:cNvPr id="3" name="Picture 4">
            <a:extLst>
              <a:ext uri="{FF2B5EF4-FFF2-40B4-BE49-F238E27FC236}">
                <a16:creationId xmlns:a16="http://schemas.microsoft.com/office/drawing/2014/main" id="{3827FB30-75E8-3D28-F8FC-85C8A9EE1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646" y="2363788"/>
            <a:ext cx="10743652" cy="28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000556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CE3A2-E985-4BEB-766F-C78EDEF7C2B0}"/>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EC4FED8B-FC10-E0EE-CB0E-F83762F0370F}"/>
              </a:ext>
            </a:extLst>
          </p:cNvPr>
          <p:cNvSpPr txBox="1">
            <a:spLocks/>
          </p:cNvSpPr>
          <p:nvPr/>
        </p:nvSpPr>
        <p:spPr>
          <a:xfrm>
            <a:off x="774700" y="1221584"/>
            <a:ext cx="11179060" cy="531810"/>
          </a:xfrm>
          <a:prstGeom prst="rect">
            <a:avLst/>
          </a:prstGeom>
        </p:spPr>
        <p:txBody>
          <a:bodyPr>
            <a:normAutofit fontScale="85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00B050"/>
              </a:buClr>
              <a:buFont typeface="Wingdings" panose="05000000000000000000" pitchFamily="2" charset="2"/>
              <a:buChar char="Ø"/>
            </a:pPr>
            <a:r>
              <a:rPr lang="zh-CN" altLang="en-US"/>
              <a:t>按关系模型组织的数据示例 </a:t>
            </a:r>
            <a:endParaRPr lang="zh-CN" altLang="en-US" dirty="0"/>
          </a:p>
        </p:txBody>
      </p:sp>
      <p:pic>
        <p:nvPicPr>
          <p:cNvPr id="3" name="Picture 4">
            <a:extLst>
              <a:ext uri="{FF2B5EF4-FFF2-40B4-BE49-F238E27FC236}">
                <a16:creationId xmlns:a16="http://schemas.microsoft.com/office/drawing/2014/main" id="{C7B57E57-81B5-FF7D-785D-33E10A5A0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994" y="1721531"/>
            <a:ext cx="10194471" cy="43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576028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73B4E-81F7-4038-39DC-D155B26EDE5E}"/>
            </a:ext>
          </a:extLst>
        </p:cNvPr>
        <p:cNvGrpSpPr/>
        <p:nvPr/>
      </p:nvGrpSpPr>
      <p:grpSpPr>
        <a:xfrm>
          <a:off x="0" y="0"/>
          <a:ext cx="0" cy="0"/>
          <a:chOff x="0" y="0"/>
          <a:chExt cx="0" cy="0"/>
        </a:xfrm>
      </p:grpSpPr>
      <p:sp>
        <p:nvSpPr>
          <p:cNvPr id="2" name="内容占位符 2">
            <a:extLst>
              <a:ext uri="{FF2B5EF4-FFF2-40B4-BE49-F238E27FC236}">
                <a16:creationId xmlns:a16="http://schemas.microsoft.com/office/drawing/2014/main" id="{92660CC1-02C6-1C67-DCAA-01D48D97CE7A}"/>
              </a:ext>
            </a:extLst>
          </p:cNvPr>
          <p:cNvSpPr txBox="1">
            <a:spLocks/>
          </p:cNvSpPr>
          <p:nvPr/>
        </p:nvSpPr>
        <p:spPr>
          <a:xfrm>
            <a:off x="1146756" y="4344528"/>
            <a:ext cx="3816194" cy="533066"/>
          </a:xfrm>
          <a:prstGeom prst="rect">
            <a:avLst/>
          </a:prstGeom>
        </p:spPr>
        <p:txBody>
          <a:bodyPr>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2000"/>
              </a:lnSpc>
              <a:buClr>
                <a:srgbClr val="00B050"/>
              </a:buClr>
              <a:buFont typeface="Wingdings" panose="05000000000000000000" pitchFamily="2" charset="2"/>
              <a:buChar char="Ø"/>
            </a:pPr>
            <a:r>
              <a:rPr lang="en-US" altLang="zh-CN"/>
              <a:t>E-R</a:t>
            </a:r>
            <a:r>
              <a:rPr lang="zh-CN" altLang="en-US"/>
              <a:t>图的组成要素及其画法</a:t>
            </a:r>
            <a:endParaRPr lang="zh-CN" altLang="en-US" dirty="0"/>
          </a:p>
        </p:txBody>
      </p:sp>
      <p:sp>
        <p:nvSpPr>
          <p:cNvPr id="3" name="矩形 2">
            <a:extLst>
              <a:ext uri="{FF2B5EF4-FFF2-40B4-BE49-F238E27FC236}">
                <a16:creationId xmlns:a16="http://schemas.microsoft.com/office/drawing/2014/main" id="{7FC61091-4F7D-5199-D435-29CE53C76319}"/>
              </a:ext>
            </a:extLst>
          </p:cNvPr>
          <p:cNvSpPr/>
          <p:nvPr/>
        </p:nvSpPr>
        <p:spPr>
          <a:xfrm>
            <a:off x="774700" y="6702456"/>
            <a:ext cx="10812893" cy="7740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DA7F4ED3-EA8F-8AFC-95EA-68EF168F5C91}"/>
              </a:ext>
            </a:extLst>
          </p:cNvPr>
          <p:cNvGrpSpPr/>
          <p:nvPr/>
        </p:nvGrpSpPr>
        <p:grpSpPr>
          <a:xfrm>
            <a:off x="1865739" y="1122291"/>
            <a:ext cx="8614355" cy="2879725"/>
            <a:chOff x="1752020" y="1143794"/>
            <a:chExt cx="8614355" cy="2879725"/>
          </a:xfrm>
        </p:grpSpPr>
        <p:grpSp>
          <p:nvGrpSpPr>
            <p:cNvPr id="5" name="组合 145">
              <a:extLst>
                <a:ext uri="{FF2B5EF4-FFF2-40B4-BE49-F238E27FC236}">
                  <a16:creationId xmlns:a16="http://schemas.microsoft.com/office/drawing/2014/main" id="{55EF90BC-B254-E80B-ECB9-DC79E496A1C9}"/>
                </a:ext>
              </a:extLst>
            </p:cNvPr>
            <p:cNvGrpSpPr>
              <a:grpSpLocks/>
            </p:cNvGrpSpPr>
            <p:nvPr/>
          </p:nvGrpSpPr>
          <p:grpSpPr bwMode="auto">
            <a:xfrm>
              <a:off x="1752020" y="1143794"/>
              <a:ext cx="8614355" cy="2879725"/>
              <a:chOff x="106363" y="3789363"/>
              <a:chExt cx="8614355" cy="2879725"/>
            </a:xfrm>
          </p:grpSpPr>
          <p:grpSp>
            <p:nvGrpSpPr>
              <p:cNvPr id="7" name="组合 80">
                <a:extLst>
                  <a:ext uri="{FF2B5EF4-FFF2-40B4-BE49-F238E27FC236}">
                    <a16:creationId xmlns:a16="http://schemas.microsoft.com/office/drawing/2014/main" id="{FEB740F0-C999-1F61-9AC4-B57BD9464F80}"/>
                  </a:ext>
                </a:extLst>
              </p:cNvPr>
              <p:cNvGrpSpPr>
                <a:grpSpLocks/>
              </p:cNvGrpSpPr>
              <p:nvPr/>
            </p:nvGrpSpPr>
            <p:grpSpPr bwMode="auto">
              <a:xfrm>
                <a:off x="106363" y="3789363"/>
                <a:ext cx="1153738" cy="2879725"/>
                <a:chOff x="-144295" y="0"/>
                <a:chExt cx="1152407" cy="2880320"/>
              </a:xfrm>
            </p:grpSpPr>
            <p:sp>
              <p:nvSpPr>
                <p:cNvPr id="37" name="圆角矩形 59">
                  <a:extLst>
                    <a:ext uri="{FF2B5EF4-FFF2-40B4-BE49-F238E27FC236}">
                      <a16:creationId xmlns:a16="http://schemas.microsoft.com/office/drawing/2014/main" id="{D7239693-9053-986B-CD24-AC0ECEE8D2E9}"/>
                    </a:ext>
                  </a:extLst>
                </p:cNvPr>
                <p:cNvSpPr>
                  <a:spLocks noChangeArrowheads="1"/>
                </p:cNvSpPr>
                <p:nvPr/>
              </p:nvSpPr>
              <p:spPr bwMode="auto">
                <a:xfrm>
                  <a:off x="-144295" y="0"/>
                  <a:ext cx="1152407"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学号</a:t>
                  </a:r>
                </a:p>
              </p:txBody>
            </p:sp>
            <p:sp>
              <p:nvSpPr>
                <p:cNvPr id="38" name="圆角矩形 61">
                  <a:extLst>
                    <a:ext uri="{FF2B5EF4-FFF2-40B4-BE49-F238E27FC236}">
                      <a16:creationId xmlns:a16="http://schemas.microsoft.com/office/drawing/2014/main" id="{CCCF588E-B712-85DF-D3C8-D80092016B6D}"/>
                    </a:ext>
                  </a:extLst>
                </p:cNvPr>
                <p:cNvSpPr>
                  <a:spLocks noChangeArrowheads="1"/>
                </p:cNvSpPr>
                <p:nvPr/>
              </p:nvSpPr>
              <p:spPr bwMode="auto">
                <a:xfrm>
                  <a:off x="-144295" y="2520280"/>
                  <a:ext cx="1152407"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总学分</a:t>
                  </a:r>
                </a:p>
              </p:txBody>
            </p:sp>
            <p:sp>
              <p:nvSpPr>
                <p:cNvPr id="39" name="圆角矩形 62">
                  <a:extLst>
                    <a:ext uri="{FF2B5EF4-FFF2-40B4-BE49-F238E27FC236}">
                      <a16:creationId xmlns:a16="http://schemas.microsoft.com/office/drawing/2014/main" id="{D032E39E-17AE-4293-BD96-8B9D07CDEB7D}"/>
                    </a:ext>
                  </a:extLst>
                </p:cNvPr>
                <p:cNvSpPr>
                  <a:spLocks noChangeArrowheads="1"/>
                </p:cNvSpPr>
                <p:nvPr/>
              </p:nvSpPr>
              <p:spPr bwMode="auto">
                <a:xfrm>
                  <a:off x="-144295" y="2016225"/>
                  <a:ext cx="1152407" cy="360040"/>
                </a:xfrm>
                <a:prstGeom prst="roundRect">
                  <a:avLst>
                    <a:gd name="adj" fmla="val 20403"/>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专业名</a:t>
                  </a:r>
                </a:p>
              </p:txBody>
            </p:sp>
            <p:sp>
              <p:nvSpPr>
                <p:cNvPr id="40" name="圆角矩形 63">
                  <a:extLst>
                    <a:ext uri="{FF2B5EF4-FFF2-40B4-BE49-F238E27FC236}">
                      <a16:creationId xmlns:a16="http://schemas.microsoft.com/office/drawing/2014/main" id="{29AE56CC-AE3F-EADE-615C-B9DE81502A29}"/>
                    </a:ext>
                  </a:extLst>
                </p:cNvPr>
                <p:cNvSpPr>
                  <a:spLocks noChangeArrowheads="1"/>
                </p:cNvSpPr>
                <p:nvPr/>
              </p:nvSpPr>
              <p:spPr bwMode="auto">
                <a:xfrm>
                  <a:off x="-144295" y="1512168"/>
                  <a:ext cx="1151746"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eaLnBrk="1" hangingPunct="1"/>
                  <a:r>
                    <a:rPr lang="zh-CN" altLang="en-US" sz="1600" b="0" dirty="0">
                      <a:solidFill>
                        <a:srgbClr val="2E2E00"/>
                      </a:solidFill>
                      <a:latin typeface="Verdana" panose="020B0604030504040204" pitchFamily="34" charset="0"/>
                      <a:ea typeface="宋体" panose="02010600030101010101" pitchFamily="2" charset="-122"/>
                    </a:rPr>
                    <a:t>出生日期</a:t>
                  </a:r>
                </a:p>
              </p:txBody>
            </p:sp>
            <p:sp>
              <p:nvSpPr>
                <p:cNvPr id="41" name="圆角矩形 64">
                  <a:extLst>
                    <a:ext uri="{FF2B5EF4-FFF2-40B4-BE49-F238E27FC236}">
                      <a16:creationId xmlns:a16="http://schemas.microsoft.com/office/drawing/2014/main" id="{B34C9D82-DE0B-7C3D-145F-9090E5085DEF}"/>
                    </a:ext>
                  </a:extLst>
                </p:cNvPr>
                <p:cNvSpPr>
                  <a:spLocks noChangeArrowheads="1"/>
                </p:cNvSpPr>
                <p:nvPr/>
              </p:nvSpPr>
              <p:spPr bwMode="auto">
                <a:xfrm>
                  <a:off x="-144295" y="1008112"/>
                  <a:ext cx="1152407"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性别</a:t>
                  </a:r>
                </a:p>
              </p:txBody>
            </p:sp>
            <p:sp>
              <p:nvSpPr>
                <p:cNvPr id="42" name="圆角矩形 65">
                  <a:extLst>
                    <a:ext uri="{FF2B5EF4-FFF2-40B4-BE49-F238E27FC236}">
                      <a16:creationId xmlns:a16="http://schemas.microsoft.com/office/drawing/2014/main" id="{CC8CF2E7-C1EF-89C2-C6C7-34D5169C12A1}"/>
                    </a:ext>
                  </a:extLst>
                </p:cNvPr>
                <p:cNvSpPr>
                  <a:spLocks noChangeArrowheads="1"/>
                </p:cNvSpPr>
                <p:nvPr/>
              </p:nvSpPr>
              <p:spPr bwMode="auto">
                <a:xfrm>
                  <a:off x="-144295" y="504056"/>
                  <a:ext cx="1152407"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姓名</a:t>
                  </a:r>
                </a:p>
              </p:txBody>
            </p:sp>
          </p:grpSp>
          <p:sp>
            <p:nvSpPr>
              <p:cNvPr id="8" name="矩形 68">
                <a:extLst>
                  <a:ext uri="{FF2B5EF4-FFF2-40B4-BE49-F238E27FC236}">
                    <a16:creationId xmlns:a16="http://schemas.microsoft.com/office/drawing/2014/main" id="{B466CA7D-C5A1-34A0-ED3D-726E7C481DF1}"/>
                  </a:ext>
                </a:extLst>
              </p:cNvPr>
              <p:cNvSpPr>
                <a:spLocks noChangeArrowheads="1"/>
              </p:cNvSpPr>
              <p:nvPr/>
            </p:nvSpPr>
            <p:spPr bwMode="auto">
              <a:xfrm>
                <a:off x="1835150" y="4729163"/>
                <a:ext cx="1368425" cy="647700"/>
              </a:xfrm>
              <a:prstGeom prst="rect">
                <a:avLst/>
              </a:prstGeom>
              <a:noFill/>
              <a:ln w="25400">
                <a:solidFill>
                  <a:srgbClr val="AEB89A"/>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eaLnBrk="1" hangingPunct="1"/>
                <a:r>
                  <a:rPr lang="zh-CN" altLang="en-US" sz="1600" b="0" dirty="0">
                    <a:solidFill>
                      <a:srgbClr val="FF0000"/>
                    </a:solidFill>
                    <a:latin typeface="+mn-ea"/>
                    <a:ea typeface="+mn-ea"/>
                  </a:rPr>
                  <a:t>学生</a:t>
                </a:r>
              </a:p>
            </p:txBody>
          </p:sp>
          <p:grpSp>
            <p:nvGrpSpPr>
              <p:cNvPr id="9" name="组合 99">
                <a:extLst>
                  <a:ext uri="{FF2B5EF4-FFF2-40B4-BE49-F238E27FC236}">
                    <a16:creationId xmlns:a16="http://schemas.microsoft.com/office/drawing/2014/main" id="{DF01A080-BC56-A5CA-016F-C86E1819C129}"/>
                  </a:ext>
                </a:extLst>
              </p:cNvPr>
              <p:cNvGrpSpPr>
                <a:grpSpLocks/>
              </p:cNvGrpSpPr>
              <p:nvPr/>
            </p:nvGrpSpPr>
            <p:grpSpPr bwMode="auto">
              <a:xfrm>
                <a:off x="1259439" y="3969346"/>
                <a:ext cx="575711" cy="2519759"/>
                <a:chOff x="72007" y="-35915"/>
                <a:chExt cx="575858" cy="2519596"/>
              </a:xfrm>
            </p:grpSpPr>
            <p:cxnSp>
              <p:nvCxnSpPr>
                <p:cNvPr id="31" name="直接连接符 82">
                  <a:extLst>
                    <a:ext uri="{FF2B5EF4-FFF2-40B4-BE49-F238E27FC236}">
                      <a16:creationId xmlns:a16="http://schemas.microsoft.com/office/drawing/2014/main" id="{AE63C3DF-92EA-6BA6-D95B-FC6A037D166C}"/>
                    </a:ext>
                  </a:extLst>
                </p:cNvPr>
                <p:cNvCxnSpPr>
                  <a:cxnSpLocks noChangeShapeType="1"/>
                  <a:stCxn id="42" idx="3"/>
                  <a:endCxn id="8" idx="1"/>
                </p:cNvCxnSpPr>
                <p:nvPr/>
              </p:nvCxnSpPr>
              <p:spPr bwMode="auto">
                <a:xfrm>
                  <a:off x="72669" y="468004"/>
                  <a:ext cx="575196" cy="579677"/>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32" name="直接连接符 84">
                  <a:extLst>
                    <a:ext uri="{FF2B5EF4-FFF2-40B4-BE49-F238E27FC236}">
                      <a16:creationId xmlns:a16="http://schemas.microsoft.com/office/drawing/2014/main" id="{1E74AA92-EF2A-91C4-019C-9467FFD5F68E}"/>
                    </a:ext>
                  </a:extLst>
                </p:cNvPr>
                <p:cNvCxnSpPr>
                  <a:cxnSpLocks noChangeShapeType="1"/>
                  <a:stCxn id="37" idx="3"/>
                  <a:endCxn id="8" idx="1"/>
                </p:cNvCxnSpPr>
                <p:nvPr/>
              </p:nvCxnSpPr>
              <p:spPr bwMode="auto">
                <a:xfrm>
                  <a:off x="72669" y="-35915"/>
                  <a:ext cx="575196" cy="1083597"/>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33" name="直接连接符 86">
                  <a:extLst>
                    <a:ext uri="{FF2B5EF4-FFF2-40B4-BE49-F238E27FC236}">
                      <a16:creationId xmlns:a16="http://schemas.microsoft.com/office/drawing/2014/main" id="{B2177BF3-0212-6E2C-4C1E-99B86528A760}"/>
                    </a:ext>
                  </a:extLst>
                </p:cNvPr>
                <p:cNvCxnSpPr>
                  <a:cxnSpLocks noChangeShapeType="1"/>
                  <a:endCxn id="8" idx="1"/>
                </p:cNvCxnSpPr>
                <p:nvPr/>
              </p:nvCxnSpPr>
              <p:spPr bwMode="auto">
                <a:xfrm>
                  <a:off x="72008" y="972110"/>
                  <a:ext cx="575857" cy="75572"/>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34" name="直接连接符 88">
                  <a:extLst>
                    <a:ext uri="{FF2B5EF4-FFF2-40B4-BE49-F238E27FC236}">
                      <a16:creationId xmlns:a16="http://schemas.microsoft.com/office/drawing/2014/main" id="{36A92FA7-FBE8-DB6B-4299-06A5E499B810}"/>
                    </a:ext>
                  </a:extLst>
                </p:cNvPr>
                <p:cNvCxnSpPr>
                  <a:cxnSpLocks noChangeShapeType="1"/>
                  <a:stCxn id="40" idx="3"/>
                  <a:endCxn id="8" idx="1"/>
                </p:cNvCxnSpPr>
                <p:nvPr/>
              </p:nvCxnSpPr>
              <p:spPr bwMode="auto">
                <a:xfrm flipV="1">
                  <a:off x="72007" y="1047682"/>
                  <a:ext cx="575858" cy="428161"/>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35" name="直接连接符 90">
                  <a:extLst>
                    <a:ext uri="{FF2B5EF4-FFF2-40B4-BE49-F238E27FC236}">
                      <a16:creationId xmlns:a16="http://schemas.microsoft.com/office/drawing/2014/main" id="{27E635C4-63ED-BD29-7CAF-357CBD0C7D45}"/>
                    </a:ext>
                  </a:extLst>
                </p:cNvPr>
                <p:cNvCxnSpPr>
                  <a:cxnSpLocks noChangeShapeType="1"/>
                  <a:endCxn id="8" idx="1"/>
                </p:cNvCxnSpPr>
                <p:nvPr/>
              </p:nvCxnSpPr>
              <p:spPr bwMode="auto">
                <a:xfrm flipV="1">
                  <a:off x="72008" y="1047682"/>
                  <a:ext cx="575857" cy="932541"/>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36" name="直接连接符 92">
                  <a:extLst>
                    <a:ext uri="{FF2B5EF4-FFF2-40B4-BE49-F238E27FC236}">
                      <a16:creationId xmlns:a16="http://schemas.microsoft.com/office/drawing/2014/main" id="{8D09306E-4CF7-2F6D-4C81-E3A99EA44E39}"/>
                    </a:ext>
                  </a:extLst>
                </p:cNvPr>
                <p:cNvCxnSpPr>
                  <a:cxnSpLocks noChangeShapeType="1"/>
                  <a:stCxn id="38" idx="3"/>
                  <a:endCxn id="8" idx="1"/>
                </p:cNvCxnSpPr>
                <p:nvPr/>
              </p:nvCxnSpPr>
              <p:spPr bwMode="auto">
                <a:xfrm flipV="1">
                  <a:off x="72669" y="1047682"/>
                  <a:ext cx="575196" cy="1435999"/>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grpSp>
          <p:sp>
            <p:nvSpPr>
              <p:cNvPr id="10" name="矩形 108">
                <a:extLst>
                  <a:ext uri="{FF2B5EF4-FFF2-40B4-BE49-F238E27FC236}">
                    <a16:creationId xmlns:a16="http://schemas.microsoft.com/office/drawing/2014/main" id="{34791C92-336E-45EE-ACD3-06FCDA1FFF6B}"/>
                  </a:ext>
                </a:extLst>
              </p:cNvPr>
              <p:cNvSpPr>
                <a:spLocks noChangeArrowheads="1"/>
              </p:cNvSpPr>
              <p:nvPr/>
            </p:nvSpPr>
            <p:spPr bwMode="auto">
              <a:xfrm>
                <a:off x="5724525" y="4729163"/>
                <a:ext cx="1368425" cy="647700"/>
              </a:xfrm>
              <a:prstGeom prst="rect">
                <a:avLst/>
              </a:prstGeom>
              <a:noFill/>
              <a:ln w="25400">
                <a:solidFill>
                  <a:srgbClr val="AEB89A"/>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eaLnBrk="1" hangingPunct="1"/>
                <a:r>
                  <a:rPr lang="zh-CN" altLang="en-US" sz="1600" b="0" dirty="0">
                    <a:solidFill>
                      <a:srgbClr val="FF0000"/>
                    </a:solidFill>
                    <a:latin typeface="+mn-ea"/>
                    <a:ea typeface="+mn-ea"/>
                  </a:rPr>
                  <a:t>课程</a:t>
                </a:r>
              </a:p>
            </p:txBody>
          </p:sp>
          <p:grpSp>
            <p:nvGrpSpPr>
              <p:cNvPr id="11" name="组合 132">
                <a:extLst>
                  <a:ext uri="{FF2B5EF4-FFF2-40B4-BE49-F238E27FC236}">
                    <a16:creationId xmlns:a16="http://schemas.microsoft.com/office/drawing/2014/main" id="{F0062515-D8FB-042F-4C09-08679B10A21D}"/>
                  </a:ext>
                </a:extLst>
              </p:cNvPr>
              <p:cNvGrpSpPr>
                <a:grpSpLocks/>
              </p:cNvGrpSpPr>
              <p:nvPr/>
            </p:nvGrpSpPr>
            <p:grpSpPr bwMode="auto">
              <a:xfrm>
                <a:off x="7596188" y="3789363"/>
                <a:ext cx="1124530" cy="2879725"/>
                <a:chOff x="0" y="0"/>
                <a:chExt cx="1124690" cy="2880320"/>
              </a:xfrm>
            </p:grpSpPr>
            <p:sp>
              <p:nvSpPr>
                <p:cNvPr id="25" name="圆角矩形 110">
                  <a:extLst>
                    <a:ext uri="{FF2B5EF4-FFF2-40B4-BE49-F238E27FC236}">
                      <a16:creationId xmlns:a16="http://schemas.microsoft.com/office/drawing/2014/main" id="{C9F2BEE8-20E2-2D1A-440D-BE436FD92DF8}"/>
                    </a:ext>
                  </a:extLst>
                </p:cNvPr>
                <p:cNvSpPr>
                  <a:spLocks noChangeArrowheads="1"/>
                </p:cNvSpPr>
                <p:nvPr/>
              </p:nvSpPr>
              <p:spPr bwMode="auto">
                <a:xfrm>
                  <a:off x="0" y="0"/>
                  <a:ext cx="1124690"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a:solidFill>
                        <a:srgbClr val="2E2E00"/>
                      </a:solidFill>
                      <a:latin typeface="Verdana" panose="020B0604030504040204" pitchFamily="34" charset="0"/>
                      <a:ea typeface="宋体" panose="02010600030101010101" pitchFamily="2" charset="-122"/>
                    </a:rPr>
                    <a:t>课程号</a:t>
                  </a:r>
                </a:p>
              </p:txBody>
            </p:sp>
            <p:sp>
              <p:nvSpPr>
                <p:cNvPr id="26" name="圆角矩形 111">
                  <a:extLst>
                    <a:ext uri="{FF2B5EF4-FFF2-40B4-BE49-F238E27FC236}">
                      <a16:creationId xmlns:a16="http://schemas.microsoft.com/office/drawing/2014/main" id="{7F4195DB-88CE-6DB9-4647-F5BD98F880FA}"/>
                    </a:ext>
                  </a:extLst>
                </p:cNvPr>
                <p:cNvSpPr>
                  <a:spLocks noChangeArrowheads="1"/>
                </p:cNvSpPr>
                <p:nvPr/>
              </p:nvSpPr>
              <p:spPr bwMode="auto">
                <a:xfrm>
                  <a:off x="0" y="2520280"/>
                  <a:ext cx="1124690"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dirty="0">
                      <a:solidFill>
                        <a:srgbClr val="2E2E00"/>
                      </a:solidFill>
                      <a:latin typeface="Verdana" panose="020B0604030504040204" pitchFamily="34" charset="0"/>
                      <a:ea typeface="宋体" panose="02010600030101010101" pitchFamily="2" charset="-122"/>
                    </a:rPr>
                    <a:t>学分</a:t>
                  </a:r>
                </a:p>
              </p:txBody>
            </p:sp>
            <p:sp>
              <p:nvSpPr>
                <p:cNvPr id="27" name="圆角矩形 112">
                  <a:extLst>
                    <a:ext uri="{FF2B5EF4-FFF2-40B4-BE49-F238E27FC236}">
                      <a16:creationId xmlns:a16="http://schemas.microsoft.com/office/drawing/2014/main" id="{D50E0AA9-1EA8-F110-A363-6A20A7445663}"/>
                    </a:ext>
                  </a:extLst>
                </p:cNvPr>
                <p:cNvSpPr>
                  <a:spLocks noChangeArrowheads="1"/>
                </p:cNvSpPr>
                <p:nvPr/>
              </p:nvSpPr>
              <p:spPr bwMode="auto">
                <a:xfrm>
                  <a:off x="0" y="2016225"/>
                  <a:ext cx="1124690" cy="360040"/>
                </a:xfrm>
                <a:prstGeom prst="roundRect">
                  <a:avLst>
                    <a:gd name="adj" fmla="val 20403"/>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a:solidFill>
                        <a:srgbClr val="2E2E00"/>
                      </a:solidFill>
                      <a:latin typeface="Verdana" panose="020B0604030504040204" pitchFamily="34" charset="0"/>
                      <a:ea typeface="宋体" panose="02010600030101010101" pitchFamily="2" charset="-122"/>
                    </a:rPr>
                    <a:t>学时</a:t>
                  </a:r>
                </a:p>
              </p:txBody>
            </p:sp>
            <p:sp>
              <p:nvSpPr>
                <p:cNvPr id="28" name="圆角矩形 113">
                  <a:extLst>
                    <a:ext uri="{FF2B5EF4-FFF2-40B4-BE49-F238E27FC236}">
                      <a16:creationId xmlns:a16="http://schemas.microsoft.com/office/drawing/2014/main" id="{DCA2539B-709B-0600-A10F-9FCC8F68939A}"/>
                    </a:ext>
                  </a:extLst>
                </p:cNvPr>
                <p:cNvSpPr>
                  <a:spLocks noChangeArrowheads="1"/>
                </p:cNvSpPr>
                <p:nvPr/>
              </p:nvSpPr>
              <p:spPr bwMode="auto">
                <a:xfrm>
                  <a:off x="0" y="1512168"/>
                  <a:ext cx="1124690"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eaLnBrk="1" hangingPunct="1"/>
                  <a:r>
                    <a:rPr lang="zh-CN" altLang="en-US" sz="1600" b="0" dirty="0">
                      <a:solidFill>
                        <a:srgbClr val="2E2E00"/>
                      </a:solidFill>
                      <a:latin typeface="Verdana" panose="020B0604030504040204" pitchFamily="34" charset="0"/>
                      <a:ea typeface="宋体" panose="02010600030101010101" pitchFamily="2" charset="-122"/>
                    </a:rPr>
                    <a:t>开课学期</a:t>
                  </a:r>
                </a:p>
              </p:txBody>
            </p:sp>
            <p:sp>
              <p:nvSpPr>
                <p:cNvPr id="29" name="圆角矩形 114">
                  <a:extLst>
                    <a:ext uri="{FF2B5EF4-FFF2-40B4-BE49-F238E27FC236}">
                      <a16:creationId xmlns:a16="http://schemas.microsoft.com/office/drawing/2014/main" id="{FBD9755C-F9B2-D6F8-4B31-01EC5881AAF6}"/>
                    </a:ext>
                  </a:extLst>
                </p:cNvPr>
                <p:cNvSpPr>
                  <a:spLocks noChangeArrowheads="1"/>
                </p:cNvSpPr>
                <p:nvPr/>
              </p:nvSpPr>
              <p:spPr bwMode="auto">
                <a:xfrm>
                  <a:off x="0" y="1008112"/>
                  <a:ext cx="1124690"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a:solidFill>
                        <a:srgbClr val="2E2E00"/>
                      </a:solidFill>
                      <a:latin typeface="Verdana" panose="020B0604030504040204" pitchFamily="34" charset="0"/>
                      <a:ea typeface="宋体" panose="02010600030101010101" pitchFamily="2" charset="-122"/>
                    </a:rPr>
                    <a:t>类别</a:t>
                  </a:r>
                </a:p>
              </p:txBody>
            </p:sp>
            <p:sp>
              <p:nvSpPr>
                <p:cNvPr id="30" name="圆角矩形 115">
                  <a:extLst>
                    <a:ext uri="{FF2B5EF4-FFF2-40B4-BE49-F238E27FC236}">
                      <a16:creationId xmlns:a16="http://schemas.microsoft.com/office/drawing/2014/main" id="{7A7B7A47-FB81-58C7-3EAB-620F3B5F94A0}"/>
                    </a:ext>
                  </a:extLst>
                </p:cNvPr>
                <p:cNvSpPr>
                  <a:spLocks noChangeArrowheads="1"/>
                </p:cNvSpPr>
                <p:nvPr/>
              </p:nvSpPr>
              <p:spPr bwMode="auto">
                <a:xfrm>
                  <a:off x="0" y="504056"/>
                  <a:ext cx="1124690" cy="36004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a:solidFill>
                        <a:srgbClr val="2E2E00"/>
                      </a:solidFill>
                      <a:latin typeface="Verdana" panose="020B0604030504040204" pitchFamily="34" charset="0"/>
                      <a:ea typeface="宋体" panose="02010600030101010101" pitchFamily="2" charset="-122"/>
                    </a:rPr>
                    <a:t>课程名</a:t>
                  </a:r>
                </a:p>
              </p:txBody>
            </p:sp>
          </p:grpSp>
          <p:grpSp>
            <p:nvGrpSpPr>
              <p:cNvPr id="12" name="组合 133">
                <a:extLst>
                  <a:ext uri="{FF2B5EF4-FFF2-40B4-BE49-F238E27FC236}">
                    <a16:creationId xmlns:a16="http://schemas.microsoft.com/office/drawing/2014/main" id="{0010A9F5-BFD5-3811-2C73-4CF669781B06}"/>
                  </a:ext>
                </a:extLst>
              </p:cNvPr>
              <p:cNvGrpSpPr>
                <a:grpSpLocks/>
              </p:cNvGrpSpPr>
              <p:nvPr/>
            </p:nvGrpSpPr>
            <p:grpSpPr bwMode="auto">
              <a:xfrm>
                <a:off x="7092950" y="3969346"/>
                <a:ext cx="503238" cy="2519759"/>
                <a:chOff x="576592" y="596"/>
                <a:chExt cx="503527" cy="2519089"/>
              </a:xfrm>
            </p:grpSpPr>
            <p:cxnSp>
              <p:nvCxnSpPr>
                <p:cNvPr id="19" name="直接连接符 121">
                  <a:extLst>
                    <a:ext uri="{FF2B5EF4-FFF2-40B4-BE49-F238E27FC236}">
                      <a16:creationId xmlns:a16="http://schemas.microsoft.com/office/drawing/2014/main" id="{C8A46E22-AAC7-B362-3C26-2054EF92CD33}"/>
                    </a:ext>
                  </a:extLst>
                </p:cNvPr>
                <p:cNvCxnSpPr>
                  <a:cxnSpLocks noChangeShapeType="1"/>
                  <a:stCxn id="10" idx="3"/>
                  <a:endCxn id="25" idx="1"/>
                </p:cNvCxnSpPr>
                <p:nvPr/>
              </p:nvCxnSpPr>
              <p:spPr bwMode="auto">
                <a:xfrm flipV="1">
                  <a:off x="576592" y="596"/>
                  <a:ext cx="503527" cy="1083379"/>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20" name="直接连接符 123">
                  <a:extLst>
                    <a:ext uri="{FF2B5EF4-FFF2-40B4-BE49-F238E27FC236}">
                      <a16:creationId xmlns:a16="http://schemas.microsoft.com/office/drawing/2014/main" id="{5F9E2460-BDBA-301A-C1EB-E11289F35EB4}"/>
                    </a:ext>
                  </a:extLst>
                </p:cNvPr>
                <p:cNvCxnSpPr>
                  <a:cxnSpLocks noChangeShapeType="1"/>
                  <a:stCxn id="10" idx="3"/>
                  <a:endCxn id="30" idx="1"/>
                </p:cNvCxnSpPr>
                <p:nvPr/>
              </p:nvCxnSpPr>
              <p:spPr bwMode="auto">
                <a:xfrm flipV="1">
                  <a:off x="576592" y="504414"/>
                  <a:ext cx="503527" cy="579561"/>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21" name="直接连接符 125">
                  <a:extLst>
                    <a:ext uri="{FF2B5EF4-FFF2-40B4-BE49-F238E27FC236}">
                      <a16:creationId xmlns:a16="http://schemas.microsoft.com/office/drawing/2014/main" id="{EEBE2C25-2BB8-D2F2-EE60-F410CB96E5AB}"/>
                    </a:ext>
                  </a:extLst>
                </p:cNvPr>
                <p:cNvCxnSpPr>
                  <a:cxnSpLocks noChangeShapeType="1"/>
                  <a:stCxn id="10" idx="3"/>
                  <a:endCxn id="29" idx="1"/>
                </p:cNvCxnSpPr>
                <p:nvPr/>
              </p:nvCxnSpPr>
              <p:spPr bwMode="auto">
                <a:xfrm flipV="1">
                  <a:off x="576592" y="1008232"/>
                  <a:ext cx="503527" cy="75743"/>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22" name="直接连接符 127">
                  <a:extLst>
                    <a:ext uri="{FF2B5EF4-FFF2-40B4-BE49-F238E27FC236}">
                      <a16:creationId xmlns:a16="http://schemas.microsoft.com/office/drawing/2014/main" id="{02197997-3EF6-348F-9FC7-40F7B2C4249C}"/>
                    </a:ext>
                  </a:extLst>
                </p:cNvPr>
                <p:cNvCxnSpPr>
                  <a:cxnSpLocks noChangeShapeType="1"/>
                  <a:stCxn id="10" idx="3"/>
                  <a:endCxn id="28" idx="1"/>
                </p:cNvCxnSpPr>
                <p:nvPr/>
              </p:nvCxnSpPr>
              <p:spPr bwMode="auto">
                <a:xfrm>
                  <a:off x="576592" y="1083975"/>
                  <a:ext cx="503527" cy="428075"/>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23" name="直接连接符 129">
                  <a:extLst>
                    <a:ext uri="{FF2B5EF4-FFF2-40B4-BE49-F238E27FC236}">
                      <a16:creationId xmlns:a16="http://schemas.microsoft.com/office/drawing/2014/main" id="{F63A7FFA-DF09-EC0D-F14F-51E81132663F}"/>
                    </a:ext>
                  </a:extLst>
                </p:cNvPr>
                <p:cNvCxnSpPr>
                  <a:cxnSpLocks noChangeShapeType="1"/>
                  <a:stCxn id="10" idx="3"/>
                  <a:endCxn id="27" idx="1"/>
                </p:cNvCxnSpPr>
                <p:nvPr/>
              </p:nvCxnSpPr>
              <p:spPr bwMode="auto">
                <a:xfrm>
                  <a:off x="576592" y="1083975"/>
                  <a:ext cx="503527" cy="931893"/>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cxnSp>
              <p:nvCxnSpPr>
                <p:cNvPr id="24" name="直接连接符 131">
                  <a:extLst>
                    <a:ext uri="{FF2B5EF4-FFF2-40B4-BE49-F238E27FC236}">
                      <a16:creationId xmlns:a16="http://schemas.microsoft.com/office/drawing/2014/main" id="{03097594-A95E-E350-DAE1-B02AA400C7D3}"/>
                    </a:ext>
                  </a:extLst>
                </p:cNvPr>
                <p:cNvCxnSpPr>
                  <a:cxnSpLocks noChangeShapeType="1"/>
                  <a:stCxn id="10" idx="3"/>
                  <a:endCxn id="26" idx="1"/>
                </p:cNvCxnSpPr>
                <p:nvPr/>
              </p:nvCxnSpPr>
              <p:spPr bwMode="auto">
                <a:xfrm>
                  <a:off x="576592" y="1083975"/>
                  <a:ext cx="503527" cy="1435710"/>
                </a:xfrm>
                <a:prstGeom prst="line">
                  <a:avLst/>
                </a:prstGeom>
                <a:noFill/>
                <a:ln w="28575">
                  <a:solidFill>
                    <a:srgbClr val="004D73"/>
                  </a:solidFill>
                  <a:round/>
                  <a:headEnd/>
                  <a:tailEnd/>
                </a:ln>
                <a:extLst>
                  <a:ext uri="{909E8E84-426E-40DD-AFC4-6F175D3DCCD1}">
                    <a14:hiddenFill xmlns:a14="http://schemas.microsoft.com/office/drawing/2010/main">
                      <a:noFill/>
                    </a14:hiddenFill>
                  </a:ext>
                </a:extLst>
              </p:spPr>
            </p:cxnSp>
          </p:grpSp>
          <p:sp>
            <p:nvSpPr>
              <p:cNvPr id="13" name="流程图: 决策 135">
                <a:extLst>
                  <a:ext uri="{FF2B5EF4-FFF2-40B4-BE49-F238E27FC236}">
                    <a16:creationId xmlns:a16="http://schemas.microsoft.com/office/drawing/2014/main" id="{80F150C3-A4A0-E6A2-256A-B621AC29E7C4}"/>
                  </a:ext>
                </a:extLst>
              </p:cNvPr>
              <p:cNvSpPr>
                <a:spLocks noChangeArrowheads="1"/>
              </p:cNvSpPr>
              <p:nvPr/>
            </p:nvSpPr>
            <p:spPr bwMode="auto">
              <a:xfrm>
                <a:off x="3779838" y="4687888"/>
                <a:ext cx="1296987" cy="720725"/>
              </a:xfrm>
              <a:prstGeom prst="flowChartDecision">
                <a:avLst/>
              </a:prstGeom>
              <a:noFill/>
              <a:ln w="25400">
                <a:solidFill>
                  <a:srgbClr val="51768D"/>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eaLnBrk="1" hangingPunct="1"/>
                <a:r>
                  <a:rPr lang="zh-CN" altLang="en-US" sz="1600" b="0">
                    <a:solidFill>
                      <a:srgbClr val="FF0000"/>
                    </a:solidFill>
                    <a:latin typeface="+mn-ea"/>
                    <a:ea typeface="+mn-ea"/>
                  </a:rPr>
                  <a:t>选课</a:t>
                </a:r>
              </a:p>
            </p:txBody>
          </p:sp>
          <p:grpSp>
            <p:nvGrpSpPr>
              <p:cNvPr id="14" name="组合 150">
                <a:extLst>
                  <a:ext uri="{FF2B5EF4-FFF2-40B4-BE49-F238E27FC236}">
                    <a16:creationId xmlns:a16="http://schemas.microsoft.com/office/drawing/2014/main" id="{9701F0BE-14B2-1436-E9BB-8DBB241D55CD}"/>
                  </a:ext>
                </a:extLst>
              </p:cNvPr>
              <p:cNvGrpSpPr>
                <a:grpSpLocks/>
              </p:cNvGrpSpPr>
              <p:nvPr/>
            </p:nvGrpSpPr>
            <p:grpSpPr bwMode="auto">
              <a:xfrm>
                <a:off x="3203575" y="5048250"/>
                <a:ext cx="2520950" cy="4762"/>
                <a:chOff x="0" y="331092"/>
                <a:chExt cx="2520280" cy="4337"/>
              </a:xfrm>
            </p:grpSpPr>
            <p:cxnSp>
              <p:nvCxnSpPr>
                <p:cNvPr id="17" name="直接连接符 145">
                  <a:extLst>
                    <a:ext uri="{FF2B5EF4-FFF2-40B4-BE49-F238E27FC236}">
                      <a16:creationId xmlns:a16="http://schemas.microsoft.com/office/drawing/2014/main" id="{6FDF862F-5906-11B0-1B3F-FE228BA5A488}"/>
                    </a:ext>
                  </a:extLst>
                </p:cNvPr>
                <p:cNvCxnSpPr>
                  <a:cxnSpLocks noChangeShapeType="1"/>
                </p:cNvCxnSpPr>
                <p:nvPr/>
              </p:nvCxnSpPr>
              <p:spPr bwMode="auto">
                <a:xfrm flipV="1">
                  <a:off x="0" y="331092"/>
                  <a:ext cx="576064" cy="43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8" name="直接连接符 147">
                  <a:extLst>
                    <a:ext uri="{FF2B5EF4-FFF2-40B4-BE49-F238E27FC236}">
                      <a16:creationId xmlns:a16="http://schemas.microsoft.com/office/drawing/2014/main" id="{AF06D47C-EE58-44B3-ECF4-AD1289542416}"/>
                    </a:ext>
                  </a:extLst>
                </p:cNvPr>
                <p:cNvCxnSpPr>
                  <a:cxnSpLocks noChangeShapeType="1"/>
                  <a:stCxn id="13" idx="3"/>
                  <a:endCxn id="10" idx="1"/>
                </p:cNvCxnSpPr>
                <p:nvPr/>
              </p:nvCxnSpPr>
              <p:spPr bwMode="auto">
                <a:xfrm>
                  <a:off x="1872208" y="331092"/>
                  <a:ext cx="648072" cy="43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grpSp>
          <p:sp>
            <p:nvSpPr>
              <p:cNvPr id="15" name="圆角矩形 151">
                <a:extLst>
                  <a:ext uri="{FF2B5EF4-FFF2-40B4-BE49-F238E27FC236}">
                    <a16:creationId xmlns:a16="http://schemas.microsoft.com/office/drawing/2014/main" id="{C1F4BFD8-5E67-6F30-8A9C-C98C9D2867E9}"/>
                  </a:ext>
                </a:extLst>
              </p:cNvPr>
              <p:cNvSpPr>
                <a:spLocks noChangeArrowheads="1"/>
              </p:cNvSpPr>
              <p:nvPr/>
            </p:nvSpPr>
            <p:spPr bwMode="auto">
              <a:xfrm>
                <a:off x="3924300" y="6024563"/>
                <a:ext cx="1008063" cy="431800"/>
              </a:xfrm>
              <a:prstGeom prst="roundRect">
                <a:avLst>
                  <a:gd name="adj" fmla="val 16667"/>
                </a:avLst>
              </a:prstGeom>
              <a:solidFill>
                <a:schemeClr val="bg1"/>
              </a:solidFill>
              <a:ln w="25400">
                <a:solidFill>
                  <a:srgbClr val="AEB89A"/>
                </a:solidFill>
                <a:round/>
                <a:headEnd/>
                <a:tailEnd/>
              </a:ln>
            </p:spPr>
            <p:txBody>
              <a:bodyPr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eaLnBrk="1" hangingPunct="1"/>
                <a:r>
                  <a:rPr lang="zh-CN" altLang="en-US" sz="1600" b="0" dirty="0">
                    <a:solidFill>
                      <a:srgbClr val="00334D"/>
                    </a:solidFill>
                    <a:latin typeface="+mn-ea"/>
                    <a:ea typeface="+mn-ea"/>
                  </a:rPr>
                  <a:t>成绩</a:t>
                </a:r>
              </a:p>
            </p:txBody>
          </p:sp>
          <p:cxnSp>
            <p:nvCxnSpPr>
              <p:cNvPr id="16" name="直接连接符 153">
                <a:extLst>
                  <a:ext uri="{FF2B5EF4-FFF2-40B4-BE49-F238E27FC236}">
                    <a16:creationId xmlns:a16="http://schemas.microsoft.com/office/drawing/2014/main" id="{6A2C04D1-0312-5BE3-47BF-2C27BCBBA461}"/>
                  </a:ext>
                </a:extLst>
              </p:cNvPr>
              <p:cNvCxnSpPr>
                <a:cxnSpLocks noChangeShapeType="1"/>
                <a:stCxn id="13" idx="2"/>
                <a:endCxn id="15" idx="0"/>
              </p:cNvCxnSpPr>
              <p:nvPr/>
            </p:nvCxnSpPr>
            <p:spPr bwMode="auto">
              <a:xfrm>
                <a:off x="4427538" y="5408613"/>
                <a:ext cx="0" cy="6159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grpSp>
        <p:sp>
          <p:nvSpPr>
            <p:cNvPr id="6" name="矩形 5">
              <a:extLst>
                <a:ext uri="{FF2B5EF4-FFF2-40B4-BE49-F238E27FC236}">
                  <a16:creationId xmlns:a16="http://schemas.microsoft.com/office/drawing/2014/main" id="{7641295A-0495-1204-DC7F-22CAD6AE5645}"/>
                </a:ext>
              </a:extLst>
            </p:cNvPr>
            <p:cNvSpPr/>
            <p:nvPr/>
          </p:nvSpPr>
          <p:spPr>
            <a:xfrm>
              <a:off x="3475628" y="1338238"/>
              <a:ext cx="5262979" cy="369332"/>
            </a:xfrm>
            <a:prstGeom prst="rect">
              <a:avLst/>
            </a:prstGeom>
            <a:solidFill>
              <a:srgbClr val="3A4187"/>
            </a:solidFill>
          </p:spPr>
          <p:style>
            <a:lnRef idx="1">
              <a:schemeClr val="accent1"/>
            </a:lnRef>
            <a:fillRef idx="2">
              <a:schemeClr val="accent1"/>
            </a:fillRef>
            <a:effectRef idx="1">
              <a:schemeClr val="accent1"/>
            </a:effectRef>
            <a:fontRef idx="minor">
              <a:schemeClr val="dk1"/>
            </a:fontRef>
          </p:style>
          <p:txBody>
            <a:bodyPr wrap="none">
              <a:spAutoFit/>
            </a:bodyPr>
            <a:lstStyle/>
            <a:p>
              <a:pPr>
                <a:spcBef>
                  <a:spcPct val="50000"/>
                </a:spcBef>
              </a:pPr>
              <a:r>
                <a:rPr lang="zh-CN" altLang="en-US" sz="1800" dirty="0">
                  <a:solidFill>
                    <a:schemeClr val="bg1"/>
                  </a:solidFill>
                </a:rPr>
                <a:t>建模：把现实世界转换为信息世界的模型</a:t>
              </a:r>
              <a:r>
                <a:rPr lang="zh-CN" altLang="zh-CN" sz="1800" dirty="0">
                  <a:solidFill>
                    <a:schemeClr val="bg1"/>
                  </a:solidFill>
                </a:rPr>
                <a:t>,E-R</a:t>
              </a:r>
              <a:r>
                <a:rPr lang="zh-CN" altLang="en-US" sz="1800" dirty="0">
                  <a:solidFill>
                    <a:schemeClr val="bg1"/>
                  </a:solidFill>
                </a:rPr>
                <a:t>模型</a:t>
              </a:r>
            </a:p>
          </p:txBody>
        </p:sp>
      </p:grpSp>
      <p:grpSp>
        <p:nvGrpSpPr>
          <p:cNvPr id="43" name="组合 42">
            <a:extLst>
              <a:ext uri="{FF2B5EF4-FFF2-40B4-BE49-F238E27FC236}">
                <a16:creationId xmlns:a16="http://schemas.microsoft.com/office/drawing/2014/main" id="{2FA60BB8-FCD0-AAD0-0C7A-2E5000DD7E78}"/>
              </a:ext>
            </a:extLst>
          </p:cNvPr>
          <p:cNvGrpSpPr/>
          <p:nvPr/>
        </p:nvGrpSpPr>
        <p:grpSpPr>
          <a:xfrm>
            <a:off x="1730578" y="4785910"/>
            <a:ext cx="9845879" cy="1768084"/>
            <a:chOff x="3206750" y="4561681"/>
            <a:chExt cx="8223991" cy="1768084"/>
          </a:xfrm>
        </p:grpSpPr>
        <p:sp>
          <p:nvSpPr>
            <p:cNvPr id="44" name="Text Box 4">
              <a:extLst>
                <a:ext uri="{FF2B5EF4-FFF2-40B4-BE49-F238E27FC236}">
                  <a16:creationId xmlns:a16="http://schemas.microsoft.com/office/drawing/2014/main" id="{6DB7D238-B321-9FBD-C746-55BA04882777}"/>
                </a:ext>
              </a:extLst>
            </p:cNvPr>
            <p:cNvSpPr txBox="1">
              <a:spLocks noChangeArrowheads="1"/>
            </p:cNvSpPr>
            <p:nvPr/>
          </p:nvSpPr>
          <p:spPr bwMode="auto">
            <a:xfrm>
              <a:off x="5116512" y="4719677"/>
              <a:ext cx="982663" cy="400050"/>
            </a:xfrm>
            <a:prstGeom prst="rect">
              <a:avLst/>
            </a:prstGeom>
            <a:solidFill>
              <a:srgbClr val="FFFFFF"/>
            </a:solidFill>
            <a:ln w="28575">
              <a:solidFill>
                <a:srgbClr val="000000"/>
              </a:solidFill>
              <a:miter lim="800000"/>
              <a:headEnd/>
              <a:tailEnd/>
            </a:ln>
          </p:spPr>
          <p:txBody>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b="0" dirty="0">
                  <a:latin typeface="+mn-ea"/>
                  <a:ea typeface="+mn-ea"/>
                </a:rPr>
                <a:t>实体名</a:t>
              </a:r>
            </a:p>
          </p:txBody>
        </p:sp>
        <p:sp>
          <p:nvSpPr>
            <p:cNvPr id="45" name="AutoShape 5">
              <a:extLst>
                <a:ext uri="{FF2B5EF4-FFF2-40B4-BE49-F238E27FC236}">
                  <a16:creationId xmlns:a16="http://schemas.microsoft.com/office/drawing/2014/main" id="{5DF32613-9DC4-82D7-0254-94D68CEDBE64}"/>
                </a:ext>
              </a:extLst>
            </p:cNvPr>
            <p:cNvSpPr>
              <a:spLocks noChangeArrowheads="1"/>
            </p:cNvSpPr>
            <p:nvPr/>
          </p:nvSpPr>
          <p:spPr bwMode="auto">
            <a:xfrm>
              <a:off x="8638948" y="4561681"/>
              <a:ext cx="1692275" cy="696913"/>
            </a:xfrm>
            <a:prstGeom prst="diamond">
              <a:avLst/>
            </a:prstGeom>
            <a:solidFill>
              <a:srgbClr val="FFFFFF"/>
            </a:solidFill>
            <a:ln w="28575">
              <a:solidFill>
                <a:srgbClr val="000000"/>
              </a:solidFill>
              <a:miter lim="800000"/>
              <a:headEnd/>
              <a:tailEnd/>
            </a:ln>
          </p:spPr>
          <p:txBody>
            <a:bodyPr lIns="54000" tIns="10800" rIns="54000" bIns="1080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b="0" dirty="0">
                  <a:latin typeface="+mn-ea"/>
                  <a:ea typeface="+mn-ea"/>
                </a:rPr>
                <a:t>联系名</a:t>
              </a:r>
            </a:p>
          </p:txBody>
        </p:sp>
        <p:grpSp>
          <p:nvGrpSpPr>
            <p:cNvPr id="46" name="组合 45">
              <a:extLst>
                <a:ext uri="{FF2B5EF4-FFF2-40B4-BE49-F238E27FC236}">
                  <a16:creationId xmlns:a16="http://schemas.microsoft.com/office/drawing/2014/main" id="{7FFB1EC9-C925-CB11-507D-354E1ECE01BD}"/>
                </a:ext>
              </a:extLst>
            </p:cNvPr>
            <p:cNvGrpSpPr>
              <a:grpSpLocks/>
            </p:cNvGrpSpPr>
            <p:nvPr/>
          </p:nvGrpSpPr>
          <p:grpSpPr bwMode="auto">
            <a:xfrm>
              <a:off x="4356738" y="5224148"/>
              <a:ext cx="1861532" cy="1105617"/>
              <a:chOff x="1685665" y="5205882"/>
              <a:chExt cx="1860894" cy="1104698"/>
            </a:xfrm>
          </p:grpSpPr>
          <p:sp>
            <p:nvSpPr>
              <p:cNvPr id="52" name="Oval 6">
                <a:extLst>
                  <a:ext uri="{FF2B5EF4-FFF2-40B4-BE49-F238E27FC236}">
                    <a16:creationId xmlns:a16="http://schemas.microsoft.com/office/drawing/2014/main" id="{B531631D-9F12-1612-0801-EB76D982B626}"/>
                  </a:ext>
                </a:extLst>
              </p:cNvPr>
              <p:cNvSpPr>
                <a:spLocks noChangeArrowheads="1"/>
              </p:cNvSpPr>
              <p:nvPr/>
            </p:nvSpPr>
            <p:spPr bwMode="auto">
              <a:xfrm>
                <a:off x="2326119" y="5788292"/>
                <a:ext cx="1220440" cy="522288"/>
              </a:xfrm>
              <a:prstGeom prst="ellipse">
                <a:avLst/>
              </a:prstGeom>
              <a:solidFill>
                <a:srgbClr val="FFFFFF"/>
              </a:solidFill>
              <a:ln w="28575">
                <a:solidFill>
                  <a:srgbClr val="000000"/>
                </a:solidFill>
                <a:round/>
                <a:headEnd/>
                <a:tailEnd/>
              </a:ln>
            </p:spPr>
            <p:txBody>
              <a:bodyPr lIns="36000" tIns="10800" rIns="18000" bIns="10800" anchor="ct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ctr"/>
                <a:r>
                  <a:rPr lang="zh-CN" altLang="en-US" sz="1800" b="0" dirty="0">
                    <a:latin typeface="+mn-ea"/>
                    <a:ea typeface="+mn-ea"/>
                  </a:rPr>
                  <a:t>属性名</a:t>
                </a:r>
              </a:p>
            </p:txBody>
          </p:sp>
          <p:sp>
            <p:nvSpPr>
              <p:cNvPr id="53" name="圆角矩形 77">
                <a:extLst>
                  <a:ext uri="{FF2B5EF4-FFF2-40B4-BE49-F238E27FC236}">
                    <a16:creationId xmlns:a16="http://schemas.microsoft.com/office/drawing/2014/main" id="{C67AF0C8-A211-7E5D-2904-D466143892E7}"/>
                  </a:ext>
                </a:extLst>
              </p:cNvPr>
              <p:cNvSpPr/>
              <p:nvPr/>
            </p:nvSpPr>
            <p:spPr bwMode="auto">
              <a:xfrm>
                <a:off x="2433275" y="5205882"/>
                <a:ext cx="1006130" cy="417165"/>
              </a:xfrm>
              <a:prstGeom prst="roundRect">
                <a:avLst/>
              </a:prstGeom>
              <a:noFill/>
              <a:ln w="19050" cap="flat" cmpd="sng" algn="ctr">
                <a:solidFill>
                  <a:schemeClr val="tx1">
                    <a:lumMod val="85000"/>
                    <a:lumOff val="15000"/>
                  </a:schemeClr>
                </a:solidFill>
                <a:prstDash val="solid"/>
                <a:round/>
                <a:headEnd type="none" w="med" len="med"/>
                <a:tailEnd type="none" w="med" len="med"/>
              </a:ln>
              <a:effectLst/>
            </p:spPr>
            <p:txBody>
              <a:bodyPr anchor="ctr"/>
              <a:lstStyle/>
              <a:p>
                <a:pPr algn="ctr">
                  <a:defRPr/>
                </a:pPr>
                <a:r>
                  <a:rPr lang="zh-CN" altLang="en-US" sz="1800" b="0" dirty="0">
                    <a:latin typeface="+mn-ea"/>
                  </a:rPr>
                  <a:t>属性名</a:t>
                </a:r>
              </a:p>
            </p:txBody>
          </p:sp>
          <p:sp>
            <p:nvSpPr>
              <p:cNvPr id="54" name="TextBox 155">
                <a:extLst>
                  <a:ext uri="{FF2B5EF4-FFF2-40B4-BE49-F238E27FC236}">
                    <a16:creationId xmlns:a16="http://schemas.microsoft.com/office/drawing/2014/main" id="{2ED0CFE2-8DB2-A9CE-C005-1EE56C9D8D7B}"/>
                  </a:ext>
                </a:extLst>
              </p:cNvPr>
              <p:cNvSpPr txBox="1">
                <a:spLocks noChangeArrowheads="1"/>
              </p:cNvSpPr>
              <p:nvPr/>
            </p:nvSpPr>
            <p:spPr bwMode="auto">
              <a:xfrm>
                <a:off x="1685665" y="5741660"/>
                <a:ext cx="6060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r>
                  <a:rPr lang="zh-CN" altLang="en-US" dirty="0">
                    <a:latin typeface="+mn-ea"/>
                    <a:ea typeface="+mn-ea"/>
                  </a:rPr>
                  <a:t>或</a:t>
                </a:r>
              </a:p>
            </p:txBody>
          </p:sp>
        </p:grpSp>
        <p:sp>
          <p:nvSpPr>
            <p:cNvPr id="47" name="TextBox 157">
              <a:extLst>
                <a:ext uri="{FF2B5EF4-FFF2-40B4-BE49-F238E27FC236}">
                  <a16:creationId xmlns:a16="http://schemas.microsoft.com/office/drawing/2014/main" id="{9DB1B6DC-198F-88F4-26F5-47E13D948946}"/>
                </a:ext>
              </a:extLst>
            </p:cNvPr>
            <p:cNvSpPr txBox="1">
              <a:spLocks noChangeArrowheads="1"/>
            </p:cNvSpPr>
            <p:nvPr/>
          </p:nvSpPr>
          <p:spPr bwMode="auto">
            <a:xfrm>
              <a:off x="6991705" y="5738355"/>
              <a:ext cx="38322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a:r>
                <a:rPr lang="zh-CN" altLang="en-US" sz="2000" b="0" dirty="0">
                  <a:latin typeface="+mn-ea"/>
                  <a:ea typeface="+mn-ea"/>
                </a:rPr>
                <a:t>（</a:t>
              </a:r>
              <a:r>
                <a:rPr lang="en-US" altLang="zh-CN" sz="2000" b="0" dirty="0">
                  <a:latin typeface="+mn-ea"/>
                  <a:ea typeface="+mn-ea"/>
                </a:rPr>
                <a:t>5</a:t>
              </a:r>
              <a:r>
                <a:rPr lang="zh-CN" altLang="en-US" sz="2000" b="0" dirty="0">
                  <a:latin typeface="+mn-ea"/>
                  <a:ea typeface="+mn-ea"/>
                </a:rPr>
                <a:t>）映射基数 </a:t>
              </a:r>
              <a:r>
                <a:rPr lang="en-US" altLang="zh-CN" sz="2000" b="0" dirty="0">
                  <a:latin typeface="+mn-ea"/>
                  <a:ea typeface="+mn-ea"/>
                </a:rPr>
                <a:t>1:1,1:n,m:n</a:t>
              </a:r>
            </a:p>
          </p:txBody>
        </p:sp>
        <p:sp>
          <p:nvSpPr>
            <p:cNvPr id="48" name="矩形 47">
              <a:extLst>
                <a:ext uri="{FF2B5EF4-FFF2-40B4-BE49-F238E27FC236}">
                  <a16:creationId xmlns:a16="http://schemas.microsoft.com/office/drawing/2014/main" id="{2DCAB342-4342-580E-C285-A4A15936B45E}"/>
                </a:ext>
              </a:extLst>
            </p:cNvPr>
            <p:cNvSpPr>
              <a:spLocks noChangeArrowheads="1"/>
            </p:cNvSpPr>
            <p:nvPr/>
          </p:nvSpPr>
          <p:spPr bwMode="auto">
            <a:xfrm>
              <a:off x="3208337" y="4719677"/>
              <a:ext cx="1369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a:r>
                <a:rPr lang="zh-CN" altLang="en-US" sz="2000" b="0" dirty="0">
                  <a:latin typeface="+mn-ea"/>
                  <a:ea typeface="+mn-ea"/>
                </a:rPr>
                <a:t>（</a:t>
              </a:r>
              <a:r>
                <a:rPr lang="en-US" altLang="zh-CN" sz="2000" b="0" dirty="0">
                  <a:latin typeface="+mn-ea"/>
                  <a:ea typeface="+mn-ea"/>
                </a:rPr>
                <a:t>1</a:t>
              </a:r>
              <a:r>
                <a:rPr lang="zh-CN" altLang="en-US" sz="2000" b="0" dirty="0">
                  <a:latin typeface="+mn-ea"/>
                  <a:ea typeface="+mn-ea"/>
                </a:rPr>
                <a:t>）实体</a:t>
              </a:r>
              <a:endParaRPr lang="en-US" altLang="zh-CN" sz="2000" b="0" dirty="0">
                <a:latin typeface="+mn-ea"/>
                <a:ea typeface="+mn-ea"/>
              </a:endParaRPr>
            </a:p>
          </p:txBody>
        </p:sp>
        <p:sp>
          <p:nvSpPr>
            <p:cNvPr id="49" name="矩形 48">
              <a:extLst>
                <a:ext uri="{FF2B5EF4-FFF2-40B4-BE49-F238E27FC236}">
                  <a16:creationId xmlns:a16="http://schemas.microsoft.com/office/drawing/2014/main" id="{4EC128B9-8E0A-5E0D-EB16-581AEAB951E5}"/>
                </a:ext>
              </a:extLst>
            </p:cNvPr>
            <p:cNvSpPr>
              <a:spLocks noChangeArrowheads="1"/>
            </p:cNvSpPr>
            <p:nvPr/>
          </p:nvSpPr>
          <p:spPr bwMode="auto">
            <a:xfrm>
              <a:off x="6991705" y="4699154"/>
              <a:ext cx="1369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a:r>
                <a:rPr lang="zh-CN" altLang="en-US" sz="2000" b="0" dirty="0">
                  <a:latin typeface="+mn-ea"/>
                  <a:ea typeface="+mn-ea"/>
                </a:rPr>
                <a:t>（</a:t>
              </a:r>
              <a:r>
                <a:rPr lang="en-US" altLang="zh-CN" sz="2000" b="0" dirty="0">
                  <a:latin typeface="+mn-ea"/>
                  <a:ea typeface="+mn-ea"/>
                </a:rPr>
                <a:t>2</a:t>
              </a:r>
              <a:r>
                <a:rPr lang="zh-CN" altLang="en-US" sz="2000" b="0" dirty="0">
                  <a:latin typeface="+mn-ea"/>
                  <a:ea typeface="+mn-ea"/>
                </a:rPr>
                <a:t>）联系</a:t>
              </a:r>
              <a:endParaRPr lang="en-US" altLang="zh-CN" sz="2000" b="0" dirty="0">
                <a:latin typeface="+mn-ea"/>
                <a:ea typeface="+mn-ea"/>
              </a:endParaRPr>
            </a:p>
          </p:txBody>
        </p:sp>
        <p:sp>
          <p:nvSpPr>
            <p:cNvPr id="50" name="矩形 49">
              <a:extLst>
                <a:ext uri="{FF2B5EF4-FFF2-40B4-BE49-F238E27FC236}">
                  <a16:creationId xmlns:a16="http://schemas.microsoft.com/office/drawing/2014/main" id="{B8E8A6F7-65EC-D461-4526-7A0860E4A93A}"/>
                </a:ext>
              </a:extLst>
            </p:cNvPr>
            <p:cNvSpPr>
              <a:spLocks noChangeArrowheads="1"/>
            </p:cNvSpPr>
            <p:nvPr/>
          </p:nvSpPr>
          <p:spPr bwMode="auto">
            <a:xfrm>
              <a:off x="3206750" y="5224152"/>
              <a:ext cx="1369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a:r>
                <a:rPr lang="zh-CN" altLang="en-US" sz="2000" b="0" dirty="0">
                  <a:latin typeface="+mn-ea"/>
                  <a:ea typeface="+mn-ea"/>
                </a:rPr>
                <a:t>（</a:t>
              </a:r>
              <a:r>
                <a:rPr lang="en-US" altLang="zh-CN" sz="2000" b="0" dirty="0">
                  <a:latin typeface="+mn-ea"/>
                  <a:ea typeface="+mn-ea"/>
                </a:rPr>
                <a:t>3</a:t>
              </a:r>
              <a:r>
                <a:rPr lang="zh-CN" altLang="en-US" sz="2000" b="0" dirty="0">
                  <a:latin typeface="+mn-ea"/>
                  <a:ea typeface="+mn-ea"/>
                </a:rPr>
                <a:t>）属性</a:t>
              </a:r>
              <a:endParaRPr lang="en-US" altLang="zh-CN" sz="2000" b="0" dirty="0">
                <a:latin typeface="+mn-ea"/>
                <a:ea typeface="+mn-ea"/>
              </a:endParaRPr>
            </a:p>
          </p:txBody>
        </p:sp>
        <p:sp>
          <p:nvSpPr>
            <p:cNvPr id="51" name="矩形 50">
              <a:extLst>
                <a:ext uri="{FF2B5EF4-FFF2-40B4-BE49-F238E27FC236}">
                  <a16:creationId xmlns:a16="http://schemas.microsoft.com/office/drawing/2014/main" id="{92A813A2-FA67-D900-93CD-0AFCD353E781}"/>
                </a:ext>
              </a:extLst>
            </p:cNvPr>
            <p:cNvSpPr>
              <a:spLocks noChangeArrowheads="1"/>
            </p:cNvSpPr>
            <p:nvPr/>
          </p:nvSpPr>
          <p:spPr bwMode="auto">
            <a:xfrm>
              <a:off x="6991705" y="5224152"/>
              <a:ext cx="44390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Times New Roman" panose="02020603050405020304" pitchFamily="18" charset="0"/>
                  <a:ea typeface="楷体_GB2312" pitchFamily="49" charset="-122"/>
                </a:defRPr>
              </a:lvl1pPr>
              <a:lvl2pPr marL="742950" indent="-285750">
                <a:defRPr sz="1400" b="1">
                  <a:solidFill>
                    <a:schemeClr val="tx1"/>
                  </a:solidFill>
                  <a:latin typeface="Times New Roman" panose="02020603050405020304" pitchFamily="18" charset="0"/>
                  <a:ea typeface="楷体_GB2312" pitchFamily="49" charset="-122"/>
                </a:defRPr>
              </a:lvl2pPr>
              <a:lvl3pPr marL="1143000" indent="-228600">
                <a:defRPr sz="1400" b="1">
                  <a:solidFill>
                    <a:schemeClr val="tx1"/>
                  </a:solidFill>
                  <a:latin typeface="Times New Roman" panose="02020603050405020304" pitchFamily="18" charset="0"/>
                  <a:ea typeface="楷体_GB2312" pitchFamily="49" charset="-122"/>
                </a:defRPr>
              </a:lvl3pPr>
              <a:lvl4pPr marL="1600200" indent="-228600">
                <a:defRPr sz="1400" b="1">
                  <a:solidFill>
                    <a:schemeClr val="tx1"/>
                  </a:solidFill>
                  <a:latin typeface="Times New Roman" panose="02020603050405020304" pitchFamily="18" charset="0"/>
                  <a:ea typeface="楷体_GB2312" pitchFamily="49" charset="-122"/>
                </a:defRPr>
              </a:lvl4pPr>
              <a:lvl5pPr marL="2057400" indent="-228600">
                <a:defRPr sz="1400" b="1">
                  <a:solidFill>
                    <a:schemeClr val="tx1"/>
                  </a:solidFill>
                  <a:latin typeface="Times New Roman" panose="02020603050405020304" pitchFamily="18" charset="0"/>
                  <a:ea typeface="楷体_GB2312" pitchFamily="49" charset="-122"/>
                </a:defRPr>
              </a:lvl5pPr>
              <a:lvl6pPr marL="25146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6pPr>
              <a:lvl7pPr marL="29718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7pPr>
              <a:lvl8pPr marL="34290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8pPr>
              <a:lvl9pPr marL="3886200" indent="-228600" algn="ctr" eaLnBrk="0" fontAlgn="base" hangingPunct="0">
                <a:spcBef>
                  <a:spcPct val="0"/>
                </a:spcBef>
                <a:spcAft>
                  <a:spcPct val="0"/>
                </a:spcAft>
                <a:buFont typeface="Arial" panose="020B0604020202020204" pitchFamily="34" charset="0"/>
                <a:defRPr sz="1400" b="1">
                  <a:solidFill>
                    <a:schemeClr val="tx1"/>
                  </a:solidFill>
                  <a:latin typeface="Times New Roman" panose="02020603050405020304" pitchFamily="18" charset="0"/>
                  <a:ea typeface="楷体_GB2312" pitchFamily="49" charset="-122"/>
                </a:defRPr>
              </a:lvl9pPr>
            </a:lstStyle>
            <a:p>
              <a:pPr algn="l"/>
              <a:r>
                <a:rPr lang="zh-CN" altLang="en-US" sz="2000" b="0" dirty="0">
                  <a:latin typeface="+mn-ea"/>
                  <a:ea typeface="+mn-ea"/>
                </a:rPr>
                <a:t>（</a:t>
              </a:r>
              <a:r>
                <a:rPr lang="en-US" altLang="zh-CN" sz="2000" b="0" dirty="0">
                  <a:latin typeface="+mn-ea"/>
                  <a:ea typeface="+mn-ea"/>
                </a:rPr>
                <a:t>4</a:t>
              </a:r>
              <a:r>
                <a:rPr lang="zh-CN" altLang="en-US" sz="2000" b="0" dirty="0">
                  <a:latin typeface="+mn-ea"/>
                  <a:ea typeface="+mn-ea"/>
                </a:rPr>
                <a:t>）关键字：属性连线上的小短划线</a:t>
              </a:r>
              <a:endParaRPr lang="en-US" altLang="zh-CN" sz="2000" b="0" dirty="0">
                <a:latin typeface="+mn-ea"/>
                <a:ea typeface="+mn-ea"/>
              </a:endParaRPr>
            </a:p>
          </p:txBody>
        </p:sp>
      </p:grpSp>
      <p:sp>
        <p:nvSpPr>
          <p:cNvPr id="55" name="矩形 54">
            <a:extLst>
              <a:ext uri="{FF2B5EF4-FFF2-40B4-BE49-F238E27FC236}">
                <a16:creationId xmlns:a16="http://schemas.microsoft.com/office/drawing/2014/main" id="{1540A040-71BF-E7E0-C2B9-22C1A0668FDB}"/>
              </a:ext>
            </a:extLst>
          </p:cNvPr>
          <p:cNvSpPr/>
          <p:nvPr/>
        </p:nvSpPr>
        <p:spPr>
          <a:xfrm>
            <a:off x="763564" y="4220939"/>
            <a:ext cx="10812893" cy="7740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id="{E3511653-FABA-CA9F-F80C-EADC1A587662}"/>
              </a:ext>
            </a:extLst>
          </p:cNvPr>
          <p:cNvCxnSpPr>
            <a:cxnSpLocks noChangeShapeType="1"/>
          </p:cNvCxnSpPr>
          <p:nvPr/>
        </p:nvCxnSpPr>
        <p:spPr bwMode="auto">
          <a:xfrm flipH="1">
            <a:off x="3176496" y="1760041"/>
            <a:ext cx="250105" cy="98895"/>
          </a:xfrm>
          <a:prstGeom prst="line">
            <a:avLst/>
          </a:prstGeom>
          <a:noFill/>
          <a:ln w="28575" algn="ctr">
            <a:solidFill>
              <a:schemeClr val="tx1"/>
            </a:solidFill>
            <a:round/>
            <a:headEnd/>
            <a:tailEnd/>
          </a:ln>
          <a:effectLst>
            <a:outerShdw dist="35921" dir="2700000" algn="ctr" rotWithShape="0">
              <a:srgbClr val="808080"/>
            </a:outerShdw>
          </a:effectLst>
          <a:extLst>
            <a:ext uri="{909E8E84-426E-40DD-AFC4-6F175D3DCCD1}">
              <a14:hiddenFill xmlns:a14="http://schemas.microsoft.com/office/drawing/2010/main">
                <a:noFill/>
              </a14:hiddenFill>
            </a:ext>
          </a:extLst>
        </p:spPr>
      </p:cxnSp>
      <p:cxnSp>
        <p:nvCxnSpPr>
          <p:cNvPr id="57" name="直接连接符 56">
            <a:extLst>
              <a:ext uri="{FF2B5EF4-FFF2-40B4-BE49-F238E27FC236}">
                <a16:creationId xmlns:a16="http://schemas.microsoft.com/office/drawing/2014/main" id="{68AB0BD3-7AA5-0602-86E2-3D1D35380B5A}"/>
              </a:ext>
            </a:extLst>
          </p:cNvPr>
          <p:cNvCxnSpPr>
            <a:cxnSpLocks noChangeShapeType="1"/>
          </p:cNvCxnSpPr>
          <p:nvPr/>
        </p:nvCxnSpPr>
        <p:spPr bwMode="auto">
          <a:xfrm>
            <a:off x="8957321" y="1708935"/>
            <a:ext cx="266054" cy="135172"/>
          </a:xfrm>
          <a:prstGeom prst="line">
            <a:avLst/>
          </a:prstGeom>
          <a:noFill/>
          <a:ln w="28575" algn="ctr">
            <a:solidFill>
              <a:schemeClr val="tx1"/>
            </a:solidFill>
            <a:round/>
            <a:headEnd/>
            <a:tailEnd/>
          </a:ln>
          <a:effectLst>
            <a:outerShdw dist="35921" dir="2700000" algn="ctr" rotWithShape="0">
              <a:srgbClr val="808080"/>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07955710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10</TotalTime>
  <Words>2571</Words>
  <Application>Microsoft Office PowerPoint</Application>
  <PresentationFormat>宽屏</PresentationFormat>
  <Paragraphs>356</Paragraphs>
  <Slides>31</Slides>
  <Notes>1</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31</vt:i4>
      </vt:variant>
    </vt:vector>
  </HeadingPairs>
  <TitlesOfParts>
    <vt:vector size="46" baseType="lpstr">
      <vt:lpstr>方正兰亭刊黑简体</vt:lpstr>
      <vt:lpstr>方正兰亭中黑_GBK</vt:lpstr>
      <vt:lpstr>黑体</vt:lpstr>
      <vt:lpstr>宋体</vt:lpstr>
      <vt:lpstr>微软雅黑</vt:lpstr>
      <vt:lpstr>Arial</vt:lpstr>
      <vt:lpstr>Calibri</vt:lpstr>
      <vt:lpstr>Impact</vt:lpstr>
      <vt:lpstr>Leelawadee</vt:lpstr>
      <vt:lpstr>Times New Roman</vt:lpstr>
      <vt:lpstr>Verdana</vt:lpstr>
      <vt:lpstr>Wingdings</vt:lpstr>
      <vt:lpstr>3_自定义设计方案</vt:lpstr>
      <vt:lpstr>5_自定义设计方案</vt:lpstr>
      <vt:lpstr>Microsoft Word 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188</cp:revision>
  <dcterms:created xsi:type="dcterms:W3CDTF">2014-01-13T14:27:00Z</dcterms:created>
  <dcterms:modified xsi:type="dcterms:W3CDTF">2024-11-12T00:42:42Z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