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23"/>
  </p:handoutMasterIdLst>
  <p:sldIdLst>
    <p:sldId id="703" r:id="rId4"/>
    <p:sldId id="519" r:id="rId5"/>
    <p:sldId id="732" r:id="rId7"/>
    <p:sldId id="852" r:id="rId8"/>
    <p:sldId id="853" r:id="rId9"/>
    <p:sldId id="854" r:id="rId10"/>
    <p:sldId id="855" r:id="rId11"/>
    <p:sldId id="856" r:id="rId12"/>
    <p:sldId id="859" r:id="rId13"/>
    <p:sldId id="797" r:id="rId14"/>
    <p:sldId id="860" r:id="rId15"/>
    <p:sldId id="861" r:id="rId16"/>
    <p:sldId id="862" r:id="rId17"/>
    <p:sldId id="863" r:id="rId18"/>
    <p:sldId id="864" r:id="rId19"/>
    <p:sldId id="865" r:id="rId20"/>
    <p:sldId id="866" r:id="rId21"/>
    <p:sldId id="468" r:id="rId22"/>
  </p:sldIdLst>
  <p:sldSz cx="12192000" cy="6858000"/>
  <p:notesSz cx="6858000" cy="9144000"/>
  <p:custDataLst>
    <p:tags r:id="rId28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7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6B01"/>
    <a:srgbClr val="FE6367"/>
    <a:srgbClr val="0070C0"/>
    <a:srgbClr val="4874CB"/>
    <a:srgbClr val="1B5A9D"/>
    <a:srgbClr val="389B39"/>
    <a:srgbClr val="2492BC"/>
    <a:srgbClr val="339AC1"/>
    <a:srgbClr val="2691BD"/>
    <a:srgbClr val="78C7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07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4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BEC4B85F-5751-4FEC-B6F2-712E0A058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9D6CCD-5DD6-4AE1-BEB1-C63B44C8A6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85470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模块三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H5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动态广告设计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任务二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H5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基础设计（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t="6987" r="3185"/>
          <a:stretch>
            <a:fillRect/>
          </a:stretch>
        </p:blipFill>
        <p:spPr>
          <a:xfrm>
            <a:off x="4620895" y="1341120"/>
            <a:ext cx="7200265" cy="4938395"/>
          </a:xfrm>
          <a:prstGeom prst="rect">
            <a:avLst/>
          </a:prstGeom>
        </p:spPr>
      </p:pic>
      <p:sp>
        <p:nvSpPr>
          <p:cNvPr id="5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3.2.3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制作工具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7035" y="2708910"/>
            <a:ext cx="4213860" cy="891540"/>
          </a:xfrm>
          <a:prstGeom prst="rect">
            <a:avLst/>
          </a:prstGeom>
        </p:spPr>
        <p:txBody>
          <a:bodyPr wrap="square">
            <a:spAutoFit/>
          </a:bodyPr>
          <a:p>
            <a:pPr indent="457200" algn="just">
              <a:lnSpc>
                <a:spcPct val="130000"/>
              </a:lnSpc>
            </a:pPr>
            <a:r>
              <a:rPr lang="zh-CN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登录注册方式</a:t>
            </a:r>
            <a:endParaRPr lang="zh-CN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lang="zh-CN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微信、手机号、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易企秀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APP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等。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3.2.3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制作工具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3570" y="2061210"/>
            <a:ext cx="4213860" cy="1291590"/>
          </a:xfrm>
          <a:prstGeom prst="rect">
            <a:avLst/>
          </a:prstGeom>
        </p:spPr>
        <p:txBody>
          <a:bodyPr wrap="square">
            <a:spAutoFit/>
          </a:bodyPr>
          <a:p>
            <a:pPr indent="457200" algn="just">
              <a:lnSpc>
                <a:spcPct val="130000"/>
              </a:lnSpc>
            </a:pPr>
            <a:r>
              <a:rPr 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H5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创建流程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创建设计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-H5-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空白创建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6365" y="1410335"/>
            <a:ext cx="7625080" cy="26619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485" y="4218940"/>
            <a:ext cx="7548245" cy="15468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3.2.5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易企秀组件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9965" y="1341120"/>
            <a:ext cx="5157470" cy="496506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71270" y="3141345"/>
            <a:ext cx="2696845" cy="563880"/>
          </a:xfrm>
          <a:prstGeom prst="rect">
            <a:avLst/>
          </a:prstGeom>
        </p:spPr>
        <p:txBody>
          <a:bodyPr wrap="square">
            <a:noAutofit/>
          </a:bodyPr>
          <a:p>
            <a:pPr indent="457200" algn="just"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默认组件设置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样式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-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动画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-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触发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3.2.5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易企秀组件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60010" y="1196975"/>
            <a:ext cx="5530850" cy="51288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71270" y="3141345"/>
            <a:ext cx="2696845" cy="563880"/>
          </a:xfrm>
          <a:prstGeom prst="rect">
            <a:avLst/>
          </a:prstGeom>
        </p:spPr>
        <p:txBody>
          <a:bodyPr wrap="square">
            <a:noAutofit/>
          </a:bodyPr>
          <a:p>
            <a:pPr indent="457200" algn="just"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默认组件设置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样式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-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动画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-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触发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3.2.5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易企秀组件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71270" y="3141345"/>
            <a:ext cx="2696845" cy="563880"/>
          </a:xfrm>
          <a:prstGeom prst="rect">
            <a:avLst/>
          </a:prstGeom>
        </p:spPr>
        <p:txBody>
          <a:bodyPr wrap="square">
            <a:noAutofit/>
          </a:bodyPr>
          <a:p>
            <a:pPr indent="457200" algn="just"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默认组件设置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样式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-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动画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-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触发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91810" y="1341120"/>
            <a:ext cx="4707890" cy="522224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3.2.5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易企秀组件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8360" y="3213100"/>
            <a:ext cx="2832100" cy="554990"/>
          </a:xfrm>
          <a:prstGeom prst="rect">
            <a:avLst/>
          </a:prstGeom>
        </p:spPr>
        <p:txBody>
          <a:bodyPr wrap="square">
            <a:noAutofit/>
          </a:bodyPr>
          <a:p>
            <a:pPr indent="457200" algn="just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音乐库设置与上传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9875" y="1845310"/>
            <a:ext cx="6499225" cy="398716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3.2.5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易企秀组件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1180" y="1845310"/>
            <a:ext cx="4243705" cy="4002405"/>
          </a:xfrm>
          <a:prstGeom prst="rect">
            <a:avLst/>
          </a:prstGeom>
        </p:spPr>
        <p:txBody>
          <a:bodyPr wrap="square">
            <a:noAutofit/>
          </a:bodyPr>
          <a:p>
            <a:pPr indent="457200" algn="just"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上传须知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 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建议上传单页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PSD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尺寸为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640*1260(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主流屏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)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或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640*972(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常规屏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)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</a:t>
            </a:r>
            <a:r>
              <a:rPr 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.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为保证上传速度，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PSD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文件大小不超过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30M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，图层不能超过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30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个，且每个图层不能够超过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5M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</a:t>
            </a:r>
            <a:r>
              <a:rPr 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.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必须使用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RGB/8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通道模式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,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为保证图片质量，建议上传前尽量将效果合并至图层中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2900" t="8348" r="11020" b="13177"/>
          <a:stretch>
            <a:fillRect/>
          </a:stretch>
        </p:blipFill>
        <p:spPr>
          <a:xfrm>
            <a:off x="5087620" y="1988820"/>
            <a:ext cx="6408420" cy="3384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3.2.5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易企秀组件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1225" y="3068955"/>
            <a:ext cx="2429510" cy="755650"/>
          </a:xfrm>
          <a:prstGeom prst="rect">
            <a:avLst/>
          </a:prstGeom>
        </p:spPr>
        <p:txBody>
          <a:bodyPr wrap="square">
            <a:noAutofit/>
          </a:bodyPr>
          <a:p>
            <a:pPr indent="457200" algn="just"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保存与发布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6850" y="1177925"/>
            <a:ext cx="6654165" cy="20815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730" y="3285490"/>
            <a:ext cx="6534785" cy="294894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îŝlîḑé"/>
          <p:cNvSpPr/>
          <p:nvPr/>
        </p:nvSpPr>
        <p:spPr bwMode="auto">
          <a:xfrm>
            <a:off x="4671020" y="3390816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3</a:t>
            </a: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.2.2 H5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的类型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600" name="îŝlîḑé"/>
          <p:cNvSpPr/>
          <p:nvPr>
            <p:custDataLst>
              <p:tags r:id="rId1"/>
            </p:custDataLst>
          </p:nvPr>
        </p:nvSpPr>
        <p:spPr bwMode="auto">
          <a:xfrm>
            <a:off x="4671030" y="3991347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3.2.3 H5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制作工具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609" name="矩形: 圆角 608"/>
          <p:cNvSpPr/>
          <p:nvPr/>
        </p:nvSpPr>
        <p:spPr>
          <a:xfrm>
            <a:off x="839470" y="1341120"/>
            <a:ext cx="1929130" cy="73850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目录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îŝlîḑé"/>
          <p:cNvSpPr/>
          <p:nvPr/>
        </p:nvSpPr>
        <p:spPr bwMode="auto">
          <a:xfrm>
            <a:off x="4654510" y="2729781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3</a:t>
            </a: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.2.1 H5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概述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6" name="îŝlîḑé"/>
          <p:cNvSpPr/>
          <p:nvPr>
            <p:custDataLst>
              <p:tags r:id="rId2"/>
            </p:custDataLst>
          </p:nvPr>
        </p:nvSpPr>
        <p:spPr bwMode="auto">
          <a:xfrm>
            <a:off x="4654520" y="4649842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3.2.4 </a:t>
            </a:r>
            <a:r>
              <a:rPr 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易企秀组件</a:t>
            </a:r>
            <a:endParaRPr lang="zh-CN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3.2.1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概述</a:t>
            </a:r>
            <a:endParaRPr lang="en-US" altLang="zh-CN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47215" y="2132965"/>
            <a:ext cx="4616450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200000"/>
              </a:lnSpc>
            </a:pP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H5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HTML5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的缩写，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HTML5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是第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代超文本标记语言的简称。浏览器通过解码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HML,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可以显示网页内容，使用户看到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H5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广告的内容，大多数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H5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都具有跨平台性和本地储存性。</a:t>
            </a:r>
            <a:endParaRPr lang="zh-CN" altLang="en-US" sz="2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76135" y="1701165"/>
            <a:ext cx="2872740" cy="4351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920555" y="1758082"/>
            <a:ext cx="10761693" cy="891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经过近几年的发展，</a:t>
            </a:r>
            <a:r>
              <a:rPr 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H5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广告的潜力逐渐被发掘。为了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使</a:t>
            </a:r>
            <a:r>
              <a:rPr lang="en-US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H5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广告获得更多关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注，设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计师不断创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新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H5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广告的内容设计，当前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H5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广告主要可分为以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下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种类型。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473987" y="3490912"/>
            <a:ext cx="9062085" cy="2213610"/>
            <a:chOff x="2125" y="9121"/>
            <a:chExt cx="14271" cy="3486"/>
          </a:xfrm>
        </p:grpSpPr>
        <p:sp>
          <p:nvSpPr>
            <p:cNvPr id="37" name="Freeform 5"/>
            <p:cNvSpPr/>
            <p:nvPr/>
          </p:nvSpPr>
          <p:spPr bwMode="auto">
            <a:xfrm>
              <a:off x="8251" y="11207"/>
              <a:ext cx="833" cy="1400"/>
            </a:xfrm>
            <a:custGeom>
              <a:avLst/>
              <a:gdLst>
                <a:gd name="T0" fmla="*/ 69 w 75"/>
                <a:gd name="T1" fmla="*/ 1 h 126"/>
                <a:gd name="T2" fmla="*/ 65 w 75"/>
                <a:gd name="T3" fmla="*/ 0 h 126"/>
                <a:gd name="T4" fmla="*/ 8 w 75"/>
                <a:gd name="T5" fmla="*/ 0 h 126"/>
                <a:gd name="T6" fmla="*/ 2 w 75"/>
                <a:gd name="T7" fmla="*/ 4 h 126"/>
                <a:gd name="T8" fmla="*/ 0 w 75"/>
                <a:gd name="T9" fmla="*/ 8 h 126"/>
                <a:gd name="T10" fmla="*/ 0 w 75"/>
                <a:gd name="T11" fmla="*/ 9 h 126"/>
                <a:gd name="T12" fmla="*/ 0 w 75"/>
                <a:gd name="T13" fmla="*/ 11 h 126"/>
                <a:gd name="T14" fmla="*/ 0 w 75"/>
                <a:gd name="T15" fmla="*/ 57 h 126"/>
                <a:gd name="T16" fmla="*/ 6 w 75"/>
                <a:gd name="T17" fmla="*/ 63 h 126"/>
                <a:gd name="T18" fmla="*/ 12 w 75"/>
                <a:gd name="T19" fmla="*/ 57 h 126"/>
                <a:gd name="T20" fmla="*/ 12 w 75"/>
                <a:gd name="T21" fmla="*/ 20 h 126"/>
                <a:gd name="T22" fmla="*/ 16 w 75"/>
                <a:gd name="T23" fmla="*/ 20 h 126"/>
                <a:gd name="T24" fmla="*/ 16 w 75"/>
                <a:gd name="T25" fmla="*/ 65 h 126"/>
                <a:gd name="T26" fmla="*/ 16 w 75"/>
                <a:gd name="T27" fmla="*/ 66 h 126"/>
                <a:gd name="T28" fmla="*/ 16 w 75"/>
                <a:gd name="T29" fmla="*/ 67 h 126"/>
                <a:gd name="T30" fmla="*/ 16 w 75"/>
                <a:gd name="T31" fmla="*/ 118 h 126"/>
                <a:gd name="T32" fmla="*/ 24 w 75"/>
                <a:gd name="T33" fmla="*/ 126 h 126"/>
                <a:gd name="T34" fmla="*/ 33 w 75"/>
                <a:gd name="T35" fmla="*/ 118 h 126"/>
                <a:gd name="T36" fmla="*/ 33 w 75"/>
                <a:gd name="T37" fmla="*/ 74 h 126"/>
                <a:gd name="T38" fmla="*/ 42 w 75"/>
                <a:gd name="T39" fmla="*/ 74 h 126"/>
                <a:gd name="T40" fmla="*/ 42 w 75"/>
                <a:gd name="T41" fmla="*/ 118 h 126"/>
                <a:gd name="T42" fmla="*/ 51 w 75"/>
                <a:gd name="T43" fmla="*/ 126 h 126"/>
                <a:gd name="T44" fmla="*/ 60 w 75"/>
                <a:gd name="T45" fmla="*/ 118 h 126"/>
                <a:gd name="T46" fmla="*/ 60 w 75"/>
                <a:gd name="T47" fmla="*/ 67 h 126"/>
                <a:gd name="T48" fmla="*/ 60 w 75"/>
                <a:gd name="T49" fmla="*/ 66 h 126"/>
                <a:gd name="T50" fmla="*/ 60 w 75"/>
                <a:gd name="T51" fmla="*/ 65 h 126"/>
                <a:gd name="T52" fmla="*/ 60 w 75"/>
                <a:gd name="T53" fmla="*/ 20 h 126"/>
                <a:gd name="T54" fmla="*/ 63 w 75"/>
                <a:gd name="T55" fmla="*/ 20 h 126"/>
                <a:gd name="T56" fmla="*/ 63 w 75"/>
                <a:gd name="T57" fmla="*/ 56 h 126"/>
                <a:gd name="T58" fmla="*/ 69 w 75"/>
                <a:gd name="T59" fmla="*/ 62 h 126"/>
                <a:gd name="T60" fmla="*/ 75 w 75"/>
                <a:gd name="T61" fmla="*/ 56 h 126"/>
                <a:gd name="T62" fmla="*/ 75 w 75"/>
                <a:gd name="T63" fmla="*/ 7 h 126"/>
                <a:gd name="T64" fmla="*/ 69 w 75"/>
                <a:gd name="T65" fmla="*/ 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26">
                  <a:moveTo>
                    <a:pt x="69" y="1"/>
                  </a:moveTo>
                  <a:cubicBezTo>
                    <a:pt x="68" y="1"/>
                    <a:pt x="67" y="0"/>
                    <a:pt x="6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3" y="2"/>
                    <a:pt x="2" y="4"/>
                  </a:cubicBezTo>
                  <a:cubicBezTo>
                    <a:pt x="0" y="5"/>
                    <a:pt x="0" y="6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0"/>
                    <a:pt x="2" y="63"/>
                    <a:pt x="6" y="63"/>
                  </a:cubicBezTo>
                  <a:cubicBezTo>
                    <a:pt x="9" y="63"/>
                    <a:pt x="12" y="60"/>
                    <a:pt x="12" y="5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6" y="66"/>
                    <a:pt x="16" y="66"/>
                  </a:cubicBezTo>
                  <a:cubicBezTo>
                    <a:pt x="16" y="66"/>
                    <a:pt x="16" y="67"/>
                    <a:pt x="16" y="67"/>
                  </a:cubicBezTo>
                  <a:cubicBezTo>
                    <a:pt x="16" y="118"/>
                    <a:pt x="16" y="118"/>
                    <a:pt x="16" y="118"/>
                  </a:cubicBezTo>
                  <a:cubicBezTo>
                    <a:pt x="16" y="123"/>
                    <a:pt x="20" y="126"/>
                    <a:pt x="24" y="126"/>
                  </a:cubicBezTo>
                  <a:cubicBezTo>
                    <a:pt x="29" y="126"/>
                    <a:pt x="33" y="123"/>
                    <a:pt x="33" y="118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2" y="123"/>
                    <a:pt x="46" y="126"/>
                    <a:pt x="51" y="126"/>
                  </a:cubicBezTo>
                  <a:cubicBezTo>
                    <a:pt x="56" y="126"/>
                    <a:pt x="60" y="123"/>
                    <a:pt x="60" y="118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0" y="66"/>
                    <a:pt x="60" y="65"/>
                    <a:pt x="60" y="65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60"/>
                    <a:pt x="66" y="62"/>
                    <a:pt x="69" y="62"/>
                  </a:cubicBezTo>
                  <a:cubicBezTo>
                    <a:pt x="73" y="62"/>
                    <a:pt x="75" y="60"/>
                    <a:pt x="75" y="56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4"/>
                    <a:pt x="73" y="2"/>
                    <a:pt x="69" y="1"/>
                  </a:cubicBezTo>
                  <a:close/>
                </a:path>
              </a:pathLst>
            </a:custGeom>
            <a:solidFill>
              <a:srgbClr val="3F5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Oval 6"/>
            <p:cNvSpPr>
              <a:spLocks noChangeArrowheads="1"/>
            </p:cNvSpPr>
            <p:nvPr/>
          </p:nvSpPr>
          <p:spPr bwMode="auto">
            <a:xfrm>
              <a:off x="8474" y="10819"/>
              <a:ext cx="365" cy="333"/>
            </a:xfrm>
            <a:prstGeom prst="ellipse">
              <a:avLst/>
            </a:prstGeom>
            <a:solidFill>
              <a:srgbClr val="3F5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4"/>
            <p:cNvSpPr/>
            <p:nvPr/>
          </p:nvSpPr>
          <p:spPr bwMode="auto">
            <a:xfrm>
              <a:off x="9884" y="11419"/>
              <a:ext cx="1358" cy="588"/>
            </a:xfrm>
            <a:custGeom>
              <a:avLst/>
              <a:gdLst>
                <a:gd name="T0" fmla="*/ 122 w 122"/>
                <a:gd name="T1" fmla="*/ 27 h 53"/>
                <a:gd name="T2" fmla="*/ 81 w 122"/>
                <a:gd name="T3" fmla="*/ 0 h 53"/>
                <a:gd name="T4" fmla="*/ 7 w 122"/>
                <a:gd name="T5" fmla="*/ 0 h 53"/>
                <a:gd name="T6" fmla="*/ 0 w 122"/>
                <a:gd name="T7" fmla="*/ 4 h 53"/>
                <a:gd name="T8" fmla="*/ 0 w 122"/>
                <a:gd name="T9" fmla="*/ 49 h 53"/>
                <a:gd name="T10" fmla="*/ 7 w 122"/>
                <a:gd name="T11" fmla="*/ 53 h 53"/>
                <a:gd name="T12" fmla="*/ 83 w 122"/>
                <a:gd name="T13" fmla="*/ 53 h 53"/>
                <a:gd name="T14" fmla="*/ 122 w 122"/>
                <a:gd name="T1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53">
                  <a:moveTo>
                    <a:pt x="122" y="27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3" y="53"/>
                    <a:pt x="7" y="53"/>
                  </a:cubicBezTo>
                  <a:cubicBezTo>
                    <a:pt x="83" y="53"/>
                    <a:pt x="83" y="53"/>
                    <a:pt x="83" y="53"/>
                  </a:cubicBezTo>
                  <a:lnTo>
                    <a:pt x="122" y="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5"/>
            <p:cNvSpPr/>
            <p:nvPr/>
          </p:nvSpPr>
          <p:spPr bwMode="auto">
            <a:xfrm>
              <a:off x="6093" y="11419"/>
              <a:ext cx="1368" cy="588"/>
            </a:xfrm>
            <a:custGeom>
              <a:avLst/>
              <a:gdLst>
                <a:gd name="T0" fmla="*/ 0 w 123"/>
                <a:gd name="T1" fmla="*/ 25 h 53"/>
                <a:gd name="T2" fmla="*/ 41 w 123"/>
                <a:gd name="T3" fmla="*/ 53 h 53"/>
                <a:gd name="T4" fmla="*/ 115 w 123"/>
                <a:gd name="T5" fmla="*/ 53 h 53"/>
                <a:gd name="T6" fmla="*/ 122 w 123"/>
                <a:gd name="T7" fmla="*/ 49 h 53"/>
                <a:gd name="T8" fmla="*/ 123 w 123"/>
                <a:gd name="T9" fmla="*/ 5 h 53"/>
                <a:gd name="T10" fmla="*/ 116 w 123"/>
                <a:gd name="T11" fmla="*/ 0 h 53"/>
                <a:gd name="T12" fmla="*/ 39 w 123"/>
                <a:gd name="T13" fmla="*/ 0 h 53"/>
                <a:gd name="T14" fmla="*/ 0 w 123"/>
                <a:gd name="T15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53">
                  <a:moveTo>
                    <a:pt x="0" y="25"/>
                  </a:moveTo>
                  <a:cubicBezTo>
                    <a:pt x="41" y="53"/>
                    <a:pt x="41" y="53"/>
                    <a:pt x="41" y="53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19" y="53"/>
                    <a:pt x="122" y="51"/>
                    <a:pt x="122" y="49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2"/>
                    <a:pt x="120" y="0"/>
                    <a:pt x="116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8"/>
            <p:cNvSpPr/>
            <p:nvPr/>
          </p:nvSpPr>
          <p:spPr bwMode="auto">
            <a:xfrm>
              <a:off x="8794" y="9724"/>
              <a:ext cx="1133" cy="1180"/>
            </a:xfrm>
            <a:custGeom>
              <a:avLst/>
              <a:gdLst>
                <a:gd name="T0" fmla="*/ 102 w 102"/>
                <a:gd name="T1" fmla="*/ 0 h 106"/>
                <a:gd name="T2" fmla="*/ 53 w 102"/>
                <a:gd name="T3" fmla="*/ 12 h 106"/>
                <a:gd name="T4" fmla="*/ 3 w 102"/>
                <a:gd name="T5" fmla="*/ 66 h 106"/>
                <a:gd name="T6" fmla="*/ 1 w 102"/>
                <a:gd name="T7" fmla="*/ 74 h 106"/>
                <a:gd name="T8" fmla="*/ 34 w 102"/>
                <a:gd name="T9" fmla="*/ 104 h 106"/>
                <a:gd name="T10" fmla="*/ 42 w 102"/>
                <a:gd name="T11" fmla="*/ 102 h 106"/>
                <a:gd name="T12" fmla="*/ 94 w 102"/>
                <a:gd name="T13" fmla="*/ 46 h 106"/>
                <a:gd name="T14" fmla="*/ 102 w 102"/>
                <a:gd name="T1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06">
                  <a:moveTo>
                    <a:pt x="102" y="0"/>
                  </a:moveTo>
                  <a:cubicBezTo>
                    <a:pt x="53" y="12"/>
                    <a:pt x="53" y="12"/>
                    <a:pt x="53" y="12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9"/>
                    <a:pt x="0" y="72"/>
                    <a:pt x="1" y="7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6" y="106"/>
                    <a:pt x="39" y="105"/>
                    <a:pt x="42" y="102"/>
                  </a:cubicBezTo>
                  <a:cubicBezTo>
                    <a:pt x="94" y="46"/>
                    <a:pt x="94" y="46"/>
                    <a:pt x="94" y="46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EBAC0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1"/>
            <p:cNvSpPr/>
            <p:nvPr/>
          </p:nvSpPr>
          <p:spPr bwMode="auto">
            <a:xfrm>
              <a:off x="7190" y="9739"/>
              <a:ext cx="1146" cy="1165"/>
            </a:xfrm>
            <a:custGeom>
              <a:avLst/>
              <a:gdLst>
                <a:gd name="T0" fmla="*/ 0 w 103"/>
                <a:gd name="T1" fmla="*/ 0 h 105"/>
                <a:gd name="T2" fmla="*/ 10 w 103"/>
                <a:gd name="T3" fmla="*/ 49 h 105"/>
                <a:gd name="T4" fmla="*/ 62 w 103"/>
                <a:gd name="T5" fmla="*/ 102 h 105"/>
                <a:gd name="T6" fmla="*/ 70 w 103"/>
                <a:gd name="T7" fmla="*/ 104 h 105"/>
                <a:gd name="T8" fmla="*/ 101 w 103"/>
                <a:gd name="T9" fmla="*/ 73 h 105"/>
                <a:gd name="T10" fmla="*/ 100 w 103"/>
                <a:gd name="T11" fmla="*/ 65 h 105"/>
                <a:gd name="T12" fmla="*/ 46 w 103"/>
                <a:gd name="T13" fmla="*/ 10 h 105"/>
                <a:gd name="T14" fmla="*/ 0 w 103"/>
                <a:gd name="T1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105">
                  <a:moveTo>
                    <a:pt x="0" y="0"/>
                  </a:moveTo>
                  <a:cubicBezTo>
                    <a:pt x="10" y="49"/>
                    <a:pt x="10" y="49"/>
                    <a:pt x="10" y="4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64" y="105"/>
                    <a:pt x="68" y="105"/>
                    <a:pt x="70" y="104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3" y="71"/>
                    <a:pt x="103" y="68"/>
                    <a:pt x="100" y="65"/>
                  </a:cubicBezTo>
                  <a:cubicBezTo>
                    <a:pt x="46" y="10"/>
                    <a:pt x="46" y="10"/>
                    <a:pt x="46" y="1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C60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文本框 16"/>
            <p:cNvSpPr txBox="1"/>
            <p:nvPr/>
          </p:nvSpPr>
          <p:spPr>
            <a:xfrm>
              <a:off x="10399" y="9121"/>
              <a:ext cx="4316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>
                  <a:solidFill>
                    <a:srgbClr val="4C6062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lvl="0" algn="l">
                <a:buClrTx/>
                <a:buSzTx/>
                <a:buFontTx/>
              </a:pPr>
              <a:r>
                <a:rPr lang="zh-CN" altLang="en-US" sz="2000" b="1" dirty="0">
                  <a:sym typeface="+mn-ea"/>
                </a:rPr>
                <a:t>产品推广</a:t>
              </a:r>
              <a:r>
                <a:rPr lang="zh-CN" altLang="en-US" sz="2000" b="1" dirty="0">
                  <a:sym typeface="+mn-ea"/>
                </a:rPr>
                <a:t>型</a:t>
              </a:r>
              <a:r>
                <a:rPr lang="zh-CN" altLang="en-US" sz="2000" b="1" dirty="0">
                  <a:sym typeface="+mn-ea"/>
                </a:rPr>
                <a:t>H5</a:t>
              </a:r>
              <a:r>
                <a:rPr lang="zh-CN" altLang="en-US" sz="2000" b="1" dirty="0">
                  <a:sym typeface="+mn-ea"/>
                </a:rPr>
                <a:t>广告</a:t>
              </a:r>
              <a:endParaRPr lang="zh-CN" altLang="en-US" sz="2000" b="1" dirty="0">
                <a:sym typeface="+mn-ea"/>
              </a:endParaRPr>
            </a:p>
          </p:txBody>
        </p:sp>
        <p:sp>
          <p:nvSpPr>
            <p:cNvPr id="45" name="文本框 16"/>
            <p:cNvSpPr txBox="1"/>
            <p:nvPr/>
          </p:nvSpPr>
          <p:spPr>
            <a:xfrm>
              <a:off x="11868" y="11207"/>
              <a:ext cx="4528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>
                  <a:solidFill>
                    <a:srgbClr val="4C6062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lvl="0" algn="l">
                <a:buClrTx/>
                <a:buSzTx/>
                <a:buFontTx/>
              </a:pPr>
              <a:r>
                <a:rPr lang="zh-CN" altLang="en-US" sz="2000" b="1" dirty="0">
                  <a:sym typeface="+mn-ea"/>
                </a:rPr>
                <a:t>总结报告</a:t>
              </a:r>
              <a:r>
                <a:rPr lang="zh-CN" altLang="en-US" sz="2000" b="1" dirty="0">
                  <a:sym typeface="+mn-ea"/>
                </a:rPr>
                <a:t>型</a:t>
              </a:r>
              <a:r>
                <a:rPr lang="zh-CN" altLang="en-US" sz="2000" b="1" dirty="0">
                  <a:sym typeface="+mn-ea"/>
                </a:rPr>
                <a:t>H5</a:t>
              </a:r>
              <a:r>
                <a:rPr lang="zh-CN" altLang="en-US" sz="2000" b="1" dirty="0">
                  <a:sym typeface="+mn-ea"/>
                </a:rPr>
                <a:t>广告</a:t>
              </a:r>
              <a:endParaRPr lang="zh-CN" altLang="en-US" sz="2000" b="1" dirty="0">
                <a:sym typeface="+mn-ea"/>
              </a:endParaRPr>
            </a:p>
          </p:txBody>
        </p:sp>
        <p:sp>
          <p:nvSpPr>
            <p:cNvPr id="46" name="文本框 16"/>
            <p:cNvSpPr txBox="1"/>
            <p:nvPr/>
          </p:nvSpPr>
          <p:spPr>
            <a:xfrm>
              <a:off x="2948" y="9160"/>
              <a:ext cx="3829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>
                  <a:solidFill>
                    <a:srgbClr val="4C6062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lvl="0" algn="l">
                <a:buClrTx/>
                <a:buSzTx/>
                <a:buFontTx/>
              </a:pPr>
              <a:r>
                <a:rPr lang="zh-CN" altLang="en-US" sz="2000" b="1" dirty="0">
                  <a:sym typeface="+mn-ea"/>
                </a:rPr>
                <a:t>品牌宣传</a:t>
              </a:r>
              <a:r>
                <a:rPr lang="zh-CN" altLang="en-US" sz="2000" b="1" dirty="0">
                  <a:sym typeface="+mn-ea"/>
                </a:rPr>
                <a:t>型</a:t>
              </a:r>
              <a:r>
                <a:rPr lang="zh-CN" altLang="en-US" sz="2000" b="1" dirty="0">
                  <a:sym typeface="+mn-ea"/>
                </a:rPr>
                <a:t>H5</a:t>
              </a:r>
              <a:r>
                <a:rPr lang="zh-CN" altLang="en-US" sz="2000" b="1" dirty="0">
                  <a:sym typeface="+mn-ea"/>
                </a:rPr>
                <a:t>广告</a:t>
              </a:r>
              <a:endParaRPr lang="zh-CN" altLang="en-US" sz="2000" b="1" dirty="0">
                <a:sym typeface="+mn-ea"/>
              </a:endParaRPr>
            </a:p>
          </p:txBody>
        </p:sp>
        <p:sp>
          <p:nvSpPr>
            <p:cNvPr id="47" name="文本框 16"/>
            <p:cNvSpPr txBox="1"/>
            <p:nvPr/>
          </p:nvSpPr>
          <p:spPr>
            <a:xfrm>
              <a:off x="2125" y="11303"/>
              <a:ext cx="4167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>
                  <a:solidFill>
                    <a:srgbClr val="4C6062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 sz="2000" b="1" dirty="0"/>
                <a:t>活动运营</a:t>
              </a:r>
              <a:r>
                <a:rPr lang="zh-CN" altLang="en-US" sz="2000" b="1" dirty="0" smtClean="0"/>
                <a:t>型</a:t>
              </a:r>
              <a:r>
                <a:rPr lang="en-US" altLang="zh-CN" sz="2000" b="1" dirty="0" smtClean="0"/>
                <a:t>H5</a:t>
              </a:r>
              <a:r>
                <a:rPr lang="zh-CN" altLang="en-US" sz="2000" b="1" dirty="0"/>
                <a:t>广告</a:t>
              </a:r>
              <a:endParaRPr lang="zh-CN" altLang="en-US" sz="2000" b="1" dirty="0"/>
            </a:p>
          </p:txBody>
        </p:sp>
      </p:grpSp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3.2.2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类型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911225" y="1700530"/>
            <a:ext cx="6390640" cy="3291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</a:pPr>
            <a:r>
              <a:rPr 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</a:t>
            </a:r>
            <a:r>
              <a:rPr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活动运营型H5广告</a:t>
            </a:r>
            <a:r>
              <a:rPr 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:</a:t>
            </a:r>
            <a:endParaRPr lang="en-US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是通过文字、画面和音乐等方式为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受众打造活动场景，从而达到营销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目的。活动运营型H5广告包括游戏、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节日营销、测试题等多种形式。如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今的活动运营型H5广告需要有互动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性更强、质量更高、更具话题性的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内容来促使受众分享传播。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03745" y="1268730"/>
            <a:ext cx="2767965" cy="5204460"/>
          </a:xfrm>
          <a:prstGeom prst="rect">
            <a:avLst/>
          </a:prstGeom>
        </p:spPr>
      </p:pic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3.2.2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类型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911225" y="1700530"/>
            <a:ext cx="6390640" cy="289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</a:pPr>
            <a:r>
              <a:rPr 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</a:t>
            </a:r>
            <a:r>
              <a:rPr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品牌宣传型H5广告</a:t>
            </a:r>
            <a:r>
              <a:rPr 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:</a:t>
            </a:r>
            <a:endParaRPr lang="en-US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品牌宣传型H5广告等同于品牌的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小型官网，广告内容更倾向于塑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造品牌形象，向受众传达品牌的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精神、态度。在设计上需要运用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符合品牌形象的视觉语言，让受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众对品牌产生深刻印象。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b="7499"/>
          <a:stretch>
            <a:fillRect/>
          </a:stretch>
        </p:blipFill>
        <p:spPr>
          <a:xfrm>
            <a:off x="5663565" y="1340485"/>
            <a:ext cx="2591435" cy="52984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rcRect l="5003" r="2513"/>
          <a:stretch>
            <a:fillRect/>
          </a:stretch>
        </p:blipFill>
        <p:spPr>
          <a:xfrm>
            <a:off x="8616315" y="1556385"/>
            <a:ext cx="2664460" cy="4864100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3.2.2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类型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911225" y="1700530"/>
            <a:ext cx="6390640" cy="289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</a:pPr>
            <a:r>
              <a:rPr 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</a:t>
            </a:r>
            <a:r>
              <a:rPr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产品推广型H5广告</a:t>
            </a:r>
            <a:r>
              <a:rPr 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:</a:t>
            </a:r>
            <a:endParaRPr lang="en-US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产品推广型H5广告。产品推广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型H5广告主要展现产品信息，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包括产品的功能作用、类型等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信息。在设计时，设计师可在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H5广告页面中运用交互技术来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展示产品特性，吸引受众购买。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51855" y="1268730"/>
            <a:ext cx="4794250" cy="5082540"/>
          </a:xfrm>
          <a:prstGeom prst="rect">
            <a:avLst/>
          </a:prstGeom>
        </p:spPr>
      </p:pic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3.2.2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类型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911225" y="1700530"/>
            <a:ext cx="6390640" cy="4092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</a:pPr>
            <a:r>
              <a:rPr 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、总结报告</a:t>
            </a:r>
            <a:r>
              <a:rPr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型H5广告</a:t>
            </a:r>
            <a:r>
              <a:rPr lang="en-US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:</a:t>
            </a:r>
            <a:endParaRPr lang="en-US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总结报告型H5广告。总结报告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型H5广告主要是总结企业的产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品、业绩、经验教训等内容，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从而展示企业信息。这种H5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广告页面就像PPT，本身不具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备互动性，但是为了视觉美观，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设计师在设计时也可以添加动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态的切换展示效果，让整体页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>
              <a:lnSpc>
                <a:spcPct val="130000"/>
              </a:lnSpc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面更具动感。</a:t>
            </a:r>
            <a:endParaRPr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2193"/>
          <a:stretch>
            <a:fillRect/>
          </a:stretch>
        </p:blipFill>
        <p:spPr>
          <a:xfrm>
            <a:off x="5160010" y="1124585"/>
            <a:ext cx="3228340" cy="55232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170" y="1196340"/>
            <a:ext cx="3399155" cy="5536565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3.2.2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类型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3.2.3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制作工具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8385" y="1196340"/>
            <a:ext cx="10095230" cy="24822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just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易企秀是一个基于智能内容创意设计的数字化营销软件，主要提供H5创景、海报图片、营销长页、问卷表单、互动抽奖小游戏和特效视频等各式内容的在线制作，且支持PC、APP、小程序、WAP多端使用，用户可以根据自己的需要自由选择使用端进行创意制作，并快速分享到社交媒体开展营销。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https://store.eqxiu.com/</a:t>
            </a:r>
            <a:endParaRPr lang="en-US" altLang="zh-CN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5415" y="2924810"/>
            <a:ext cx="9224010" cy="358267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DIAGRAM_VIRTUALLY_FRAME" val="{&quot;height&quot;:208.9707086614174,&quot;left&quot;:370.85,&quot;top&quot;:263.42929133858263,&quot;width&quot;:382.95}"/>
</p:tagLst>
</file>

<file path=ppt/tags/tag3.xml><?xml version="1.0" encoding="utf-8"?>
<p:tagLst xmlns:p="http://schemas.openxmlformats.org/presentationml/2006/main">
  <p:tag name="KSO_WM_DIAGRAM_VIRTUALLY_FRAME" val="{&quot;height&quot;:208.9707086614174,&quot;left&quot;:370.85,&quot;top&quot;:263.42929133858263,&quot;width&quot;:382.95}"/>
</p:tagLst>
</file>

<file path=ppt/tags/tag4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1297</Words>
  <Application>WPS 演示</Application>
  <PresentationFormat>自定义</PresentationFormat>
  <Paragraphs>132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黑体</vt:lpstr>
      <vt:lpstr>微软雅黑</vt:lpstr>
      <vt:lpstr>Calibri</vt:lpstr>
      <vt:lpstr>Times New Roman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279</cp:revision>
  <dcterms:created xsi:type="dcterms:W3CDTF">2014-01-13T14:27:00Z</dcterms:created>
  <dcterms:modified xsi:type="dcterms:W3CDTF">2024-12-20T03:34:52Z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