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23"/>
  </p:handoutMasterIdLst>
  <p:sldIdLst>
    <p:sldId id="703" r:id="rId4"/>
    <p:sldId id="519" r:id="rId5"/>
    <p:sldId id="732" r:id="rId7"/>
    <p:sldId id="797" r:id="rId8"/>
    <p:sldId id="837" r:id="rId9"/>
    <p:sldId id="838" r:id="rId10"/>
    <p:sldId id="839" r:id="rId11"/>
    <p:sldId id="840" r:id="rId12"/>
    <p:sldId id="841" r:id="rId13"/>
    <p:sldId id="842" r:id="rId14"/>
    <p:sldId id="843" r:id="rId15"/>
    <p:sldId id="845" r:id="rId16"/>
    <p:sldId id="844" r:id="rId17"/>
    <p:sldId id="846" r:id="rId18"/>
    <p:sldId id="847" r:id="rId19"/>
    <p:sldId id="848" r:id="rId20"/>
    <p:sldId id="849" r:id="rId21"/>
    <p:sldId id="468" r:id="rId22"/>
  </p:sldIdLst>
  <p:sldSz cx="12192000" cy="6858000"/>
  <p:notesSz cx="6858000" cy="9144000"/>
  <p:custDataLst>
    <p:tags r:id="rId28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7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FF6B01"/>
    <a:srgbClr val="FE6367"/>
    <a:srgbClr val="0070C0"/>
    <a:srgbClr val="4874CB"/>
    <a:srgbClr val="1B5A9D"/>
    <a:srgbClr val="389B39"/>
    <a:srgbClr val="2492BC"/>
    <a:srgbClr val="339AC1"/>
    <a:srgbClr val="2691BD"/>
    <a:srgbClr val="78C7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07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8" Type="http://schemas.openxmlformats.org/officeDocument/2006/relationships/tags" Target="tags/tag6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handoutMaster" Target="handoutMasters/handoutMaster1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BEC4B85F-5751-4FEC-B6F2-712E0A058AA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09D6CCD-5DD6-4AE1-BEB1-C63B44C8A6F3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85470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模块三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H5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动态广告设计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任务一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H5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基础设计（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3.1.4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应用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领域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99515" y="1412875"/>
            <a:ext cx="9916795" cy="1476375"/>
          </a:xfrm>
          <a:prstGeom prst="rect">
            <a:avLst/>
          </a:prstGeom>
        </p:spPr>
        <p:txBody>
          <a:bodyPr wrap="square">
            <a:spAutoFit/>
          </a:bodyPr>
          <a:p>
            <a:pPr indent="266700" algn="just" defTabSz="266700">
              <a:lnSpc>
                <a:spcPct val="150000"/>
              </a:lnSpc>
            </a:pP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 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的应用形式多样，常见的应用有：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266700" algn="just" defTabSz="266700">
              <a:lnSpc>
                <a:spcPct val="150000"/>
              </a:lnSpc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品牌宣传、产品展示、活动推广、知识分享、新闻热点、会议邀请、企业招聘、培训招生等。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073743182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58060" y="2781300"/>
            <a:ext cx="7839710" cy="36506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3.1.5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常用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工具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99515" y="1701165"/>
            <a:ext cx="9916795" cy="3322955"/>
          </a:xfrm>
          <a:prstGeom prst="rect">
            <a:avLst/>
          </a:prstGeom>
        </p:spPr>
        <p:txBody>
          <a:bodyPr wrap="square">
            <a:spAutoFit/>
          </a:bodyPr>
          <a:p>
            <a:pPr indent="266700" algn="just" defTabSz="266700">
              <a:lnSpc>
                <a:spcPct val="150000"/>
              </a:lnSpc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随着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广告的快速发展，受众对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广告的页面视觉效果也有了更高的需求，仅使用广要知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Photoshop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llustrator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等图像软件制作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广告页面是不够的，还需要进行动效设计。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广告的动效设计大多需要使用专业的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广告制作工具，这些工具的核心都是将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广告的制作过程转化为添加并编辑模块，绕过编程这一环节，降低了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广告的制作门槛并缩短了制作时间。根据使用的难易程度，可将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广告制作常用工具分为简单型和专业型两种类型。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266700" algn="just" defTabSz="266700">
              <a:lnSpc>
                <a:spcPct val="150000"/>
              </a:lnSpc>
            </a:pP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3.1.5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常用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工具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99515" y="1701165"/>
            <a:ext cx="9916795" cy="2399665"/>
          </a:xfrm>
          <a:prstGeom prst="rect">
            <a:avLst/>
          </a:prstGeom>
        </p:spPr>
        <p:txBody>
          <a:bodyPr wrap="square">
            <a:spAutoFit/>
          </a:bodyPr>
          <a:p>
            <a:pPr indent="266700" algn="just" defTabSz="266700">
              <a:lnSpc>
                <a:spcPct val="150000"/>
              </a:lnSpc>
            </a:pPr>
            <a:r>
              <a:rPr lang="en-US" altLang="zh-CN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</a:t>
            </a: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、简单型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266700" algn="just" defTabSz="266700">
              <a:lnSpc>
                <a:spcPct val="150000"/>
              </a:lnSpc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简单型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广告制作工具中有大量针对不同行业和场景的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广告模板，只需要简单组织素材就可以制作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广告。这种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广告制作工具的缺点在于功能不完善，制作出的广告效果也很简单，适合初学者使用。这类工具主要有人人秀、易企秀、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MAKA.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兔展等。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266700" algn="just" defTabSz="266700">
              <a:lnSpc>
                <a:spcPct val="150000"/>
              </a:lnSpc>
            </a:pP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7350" y="4509135"/>
            <a:ext cx="1143000" cy="7010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9285" y="4516755"/>
            <a:ext cx="1112520" cy="6934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710" y="4509135"/>
            <a:ext cx="1211580" cy="6629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3790" y="4293235"/>
            <a:ext cx="1234440" cy="88392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3.1.5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常用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工具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99515" y="1701165"/>
            <a:ext cx="9916795" cy="1938020"/>
          </a:xfrm>
          <a:prstGeom prst="rect">
            <a:avLst/>
          </a:prstGeom>
        </p:spPr>
        <p:txBody>
          <a:bodyPr wrap="square">
            <a:spAutoFit/>
          </a:bodyPr>
          <a:p>
            <a:pPr indent="266700" algn="just" defTabSz="266700">
              <a:lnSpc>
                <a:spcPct val="150000"/>
              </a:lnSpc>
            </a:pPr>
            <a:r>
              <a:rPr lang="en-US" altLang="zh-CN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</a:t>
            </a: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专业型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266700" algn="just" defTabSz="266700">
              <a:lnSpc>
                <a:spcPct val="150000"/>
              </a:lnSpc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专业型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广告制作工具除了有丰富的动态效果设定、触发器设定功能外，还有许多强大的交互组件，可满足不同的场景需求，功能更全面，但操作难度相对较大，需要通过学习才能掌握。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87395" y="4562475"/>
            <a:ext cx="5295900" cy="76962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1048385" y="1196340"/>
            <a:ext cx="10095230" cy="248221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indent="457200" algn="just">
              <a:lnSpc>
                <a:spcPct val="130000"/>
              </a:lnSpc>
            </a:pPr>
            <a:r>
              <a:rPr lang="zh-CN" altLang="en-US" sz="2000" dirty="0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易企秀是一个基于智能内容创意设计的数字化营销软件，主要提供H5创景、海报图片、营销长页、问卷表单、互动抽奖小游戏和特效视频等各式内容的在线制作，且支持PC、APP、小程序、WAP多端使用，用户可以根据自己的需要自由选择使用端进行创意制作，并快速分享到社交媒体开展营销。</a:t>
            </a: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15415" y="2924810"/>
            <a:ext cx="9224010" cy="3582670"/>
          </a:xfrm>
          <a:prstGeom prst="rect">
            <a:avLst/>
          </a:prstGeom>
        </p:spPr>
      </p:pic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3.1.5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常用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工具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3.1.6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设计规范及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注意事项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15415" y="1268730"/>
            <a:ext cx="9728200" cy="341503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r>
              <a:rPr lang="en-US" altLang="zh-CN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 </a:t>
            </a:r>
            <a:r>
              <a:rPr lang="zh-CN" altLang="en-US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的设计尺寸</a:t>
            </a:r>
            <a:endParaRPr lang="zh-CN" altLang="en-US" sz="1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根据目前多数的在线制作工具，设计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尺寸普遍采用在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iPhone5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的手机屏幕尺寸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640pxx1136px 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的基础上，减去微信或浏览器观看时的 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128px 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导航栏和状态栏，因此画面最终的有效尺寸是 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640pxx1008px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有个别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在线制作工具的有效尺寸会有些许区别。</a:t>
            </a:r>
            <a:r>
              <a:rPr lang="zh-CN" altLang="en-US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如易企秀的画面最终有效尺寸是</a:t>
            </a:r>
            <a:r>
              <a:rPr lang="en-US" altLang="zh-CN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640pxx972px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，是根据 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iPhone 6/7/8 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的手机屏幕尺寸去掉导航栏和状态栏而来。而 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iH5 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默认尺寸是 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640pxx1040px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，是根据 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iPhone 6/7/8Plus 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的手机屏幕尺寸去掉导航栏和状态栏后整体缩小而来。因此 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 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的尺寸设计需要结合最终使用的工具来进行，而分辨率都是 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72px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3.1.6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设计规范及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注意事项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15415" y="1268730"/>
            <a:ext cx="10174605" cy="216852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r>
              <a:rPr lang="en-US" altLang="zh-CN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的页面适配</a:t>
            </a:r>
            <a:endParaRPr lang="zh-CN" altLang="en-US" sz="1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 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的页面适配包括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H5 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工具的自动适配、页面安全区的设置以及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H5 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其他设备的处理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个方面。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①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工具的自动适配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②页面安全区的设置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③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 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其他设备的处理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15865" y="2781300"/>
            <a:ext cx="5004435" cy="316674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3.1.6  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设计规范及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注意事项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415415" y="1268730"/>
            <a:ext cx="10174605" cy="466153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 </a:t>
            </a:r>
            <a:r>
              <a:rPr lang="zh-CN" altLang="en-US" sz="1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制作的注意事项</a:t>
            </a:r>
            <a:endParaRPr lang="zh-CN" altLang="en-US" sz="18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）浏览器的选择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由于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H5 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的制作都是通过线上工具完成，因此在浏览器的选择方面一定要注意。这里建议使用谷歌浏览器，因为谷歌浏览器可以最大程度保证线上操作的顺畅。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）交互控件的使用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输入框和播放器这两个交互控件在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H5 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中的支持并不理想，因此在使用时要特别注意。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的加载优化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加载呈现是决定用户是否观看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H5 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的关键，因此要根据策划的内容选择对应的加载模式。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）微信诱导分享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微信为避免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H5 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刷屏的情况，做出了外部链接内容管理规范，具体需要注意诱导分享类内容、诱导关注类内容以及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 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游戏、测试类内容这三个部分。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" name="îŝlîḑé"/>
          <p:cNvSpPr/>
          <p:nvPr/>
        </p:nvSpPr>
        <p:spPr bwMode="auto">
          <a:xfrm>
            <a:off x="4671020" y="2816776"/>
            <a:ext cx="4393801" cy="57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defRPr/>
            </a:pPr>
            <a:r>
              <a:rPr lang="en-US" altLang="zh-CN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3</a:t>
            </a:r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.1.2 H5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的发展</a:t>
            </a:r>
            <a:endParaRPr lang="zh-CN" altLang="en-US" sz="2000" dirty="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微软雅黑" panose="020B0503020204020204" charset="-122"/>
            </a:endParaRPr>
          </a:p>
        </p:txBody>
      </p:sp>
      <p:sp>
        <p:nvSpPr>
          <p:cNvPr id="600" name="îŝlîḑé"/>
          <p:cNvSpPr/>
          <p:nvPr>
            <p:custDataLst>
              <p:tags r:id="rId1"/>
            </p:custDataLst>
          </p:nvPr>
        </p:nvSpPr>
        <p:spPr bwMode="auto">
          <a:xfrm>
            <a:off x="4671030" y="3417307"/>
            <a:ext cx="4393801" cy="57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defRPr/>
            </a:pPr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3.1.3 H5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广告特点</a:t>
            </a:r>
            <a:endParaRPr lang="zh-CN" altLang="en-US" sz="2000" dirty="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微软雅黑" panose="020B0503020204020204" charset="-122"/>
            </a:endParaRPr>
          </a:p>
        </p:txBody>
      </p:sp>
      <p:sp>
        <p:nvSpPr>
          <p:cNvPr id="609" name="矩形: 圆角 608"/>
          <p:cNvSpPr/>
          <p:nvPr/>
        </p:nvSpPr>
        <p:spPr>
          <a:xfrm>
            <a:off x="839470" y="1341120"/>
            <a:ext cx="1929130" cy="738505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目录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3" name="îŝlîḑé"/>
          <p:cNvSpPr/>
          <p:nvPr/>
        </p:nvSpPr>
        <p:spPr bwMode="auto">
          <a:xfrm>
            <a:off x="4654510" y="2155741"/>
            <a:ext cx="4393801" cy="57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defRPr/>
            </a:pPr>
            <a:r>
              <a:rPr lang="en-US" altLang="zh-CN" sz="2000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3</a:t>
            </a:r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.1.1 H5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概述</a:t>
            </a:r>
            <a:endParaRPr lang="zh-CN" altLang="en-US" sz="2000" dirty="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微软雅黑" panose="020B0503020204020204" charset="-122"/>
            </a:endParaRPr>
          </a:p>
        </p:txBody>
      </p:sp>
      <p:sp>
        <p:nvSpPr>
          <p:cNvPr id="6" name="îŝlîḑé"/>
          <p:cNvSpPr/>
          <p:nvPr>
            <p:custDataLst>
              <p:tags r:id="rId2"/>
            </p:custDataLst>
          </p:nvPr>
        </p:nvSpPr>
        <p:spPr bwMode="auto">
          <a:xfrm>
            <a:off x="4654520" y="4075802"/>
            <a:ext cx="4393801" cy="57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defRPr/>
            </a:pPr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3.1.4 H5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应用领域</a:t>
            </a:r>
            <a:endParaRPr lang="zh-CN" altLang="en-US" sz="2000" dirty="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微软雅黑" panose="020B0503020204020204" charset="-122"/>
            </a:endParaRPr>
          </a:p>
        </p:txBody>
      </p:sp>
      <p:sp>
        <p:nvSpPr>
          <p:cNvPr id="4" name="îŝlîḑé"/>
          <p:cNvSpPr/>
          <p:nvPr>
            <p:custDataLst>
              <p:tags r:id="rId3"/>
            </p:custDataLst>
          </p:nvPr>
        </p:nvSpPr>
        <p:spPr bwMode="auto">
          <a:xfrm>
            <a:off x="4671665" y="4723502"/>
            <a:ext cx="4393801" cy="57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defRPr/>
            </a:pPr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3.1.5 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常用工具</a:t>
            </a:r>
            <a:endParaRPr lang="zh-CN" altLang="en-US" sz="2000" dirty="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微软雅黑" panose="020B0503020204020204" charset="-122"/>
            </a:endParaRPr>
          </a:p>
        </p:txBody>
      </p:sp>
      <p:sp>
        <p:nvSpPr>
          <p:cNvPr id="5" name="îŝlîḑé"/>
          <p:cNvSpPr/>
          <p:nvPr>
            <p:custDataLst>
              <p:tags r:id="rId4"/>
            </p:custDataLst>
          </p:nvPr>
        </p:nvSpPr>
        <p:spPr bwMode="auto">
          <a:xfrm>
            <a:off x="4655155" y="5352787"/>
            <a:ext cx="4393801" cy="572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defRPr/>
            </a:pPr>
            <a:r>
              <a:rPr lang="en-US" altLang="zh-CN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3.1.6 </a:t>
            </a:r>
            <a:r>
              <a:rPr lang="zh-CN" altLang="en-US" sz="2000" dirty="0" smtClean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微软雅黑" panose="020B0503020204020204" charset="-122"/>
              </a:rPr>
              <a:t>设计规范及注意事项</a:t>
            </a:r>
            <a:endParaRPr lang="zh-CN" altLang="en-US" sz="2000" dirty="0" smtClean="0">
              <a:solidFill>
                <a:prstClr val="black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3.1.1  H5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概述</a:t>
            </a:r>
            <a:endParaRPr lang="en-US" altLang="zh-CN" b="1" dirty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47215" y="2132965"/>
            <a:ext cx="4616450" cy="31692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fontAlgn="auto">
              <a:lnSpc>
                <a:spcPct val="200000"/>
              </a:lnSpc>
            </a:pPr>
            <a:r>
              <a:rPr lang="en-US" altLang="zh-CN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  H5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是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HTML5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的缩写，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HTML5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是第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代超文本标记语言的简称。浏览器通过解码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HTML,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可以显示网页内容，使用户看到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H5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广告的内容，大多数</a:t>
            </a:r>
            <a:r>
              <a:rPr lang="en-US" altLang="zh-CN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H5</a:t>
            </a:r>
            <a:r>
              <a:rPr lang="zh-CN" altLang="en-US"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都具有跨平台性和本地储存性。</a:t>
            </a:r>
            <a:endParaRPr lang="zh-CN" altLang="en-US" sz="2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76135" y="1701165"/>
            <a:ext cx="2872740" cy="43510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3.1.2  H5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发展史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5370" y="1701165"/>
            <a:ext cx="10198100" cy="378460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 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的发展可分为开始阶段、引爆阶段、绽放阶段以及成熟阶段。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）开始阶段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 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的开始可以追溯到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2014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年，其最初的呈现状态和 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PPT 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类似，将经过简单设计的静态页面设置成滑动翻页效果，常用于婚礼邀请、企业招聘。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）引爆阶段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2014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年下半年，一款名为“围住神经猫”的 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 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小游戏，引爆了微信朋友圈，最后页面浏览量达数亿级。随后相继产生的“看你有多色”等小游戏，让 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 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真正地开启了引爆。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3.1.2  H5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发展史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83615" y="1917065"/>
            <a:ext cx="10659110" cy="332295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）绽放阶段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2015 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年一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2016 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年是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H5 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的全面绽放阶段。在这一阶段中的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H5 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交互设计酷炫、表现形式新颖最大限度加强用户参与感，提高用户分享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H5 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的意愿。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）成熟阶段</a:t>
            </a:r>
            <a:endParaRPr lang="zh-CN" altLang="en-US" sz="20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2017 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年后，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 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慢慢褪去了一些复杂酷炫的交互效果，开始走向成熟。这一阶段的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H5 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轻互动，重内容，传播量最大的主要有两种形式，一种是纯视频类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，另一种是测试类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3.1.3  H5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广告特点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7080" y="1412875"/>
            <a:ext cx="10659110" cy="101473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是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HTML5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的缩写，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HTML5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是第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代超文本标记语言的简称。浏览器通过解码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HTML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，可以显示网页内容，使用户看到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广告的内容，大多数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都具有</a:t>
            </a: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跨平台性和本地储存性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87395" y="2708910"/>
            <a:ext cx="4739640" cy="359664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3.1.3  H5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广告特点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7080" y="1412875"/>
            <a:ext cx="10267315" cy="239966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跨平台性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广告能兼容应用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Windows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mac 0S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i0S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和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Adroid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系统的几乎所有电子设备，可以轻松将推广内容植入各种不同的开发、应用平台上，具有很好的跨平台性和兼容性。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广告的这种特性不但可以降低开发与运营成本，还能使产品和品牌获得更多展现机会。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7350" y="2996565"/>
            <a:ext cx="5920740" cy="368998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3.1.3  H5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广告特点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7080" y="1412875"/>
            <a:ext cx="10466705" cy="147637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20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、本地储存性。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广告具有本地储存性，受众只需要扫描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二维码，就可以查看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广告的内容。相对于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App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广告拥有更短的启动时间和更快的联网速度，而且无须下载，不占用储存空间，适合手机等移动电子产品。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95905" y="2889250"/>
            <a:ext cx="6408420" cy="38176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占位符 1"/>
          <p:cNvSpPr>
            <a:spLocks noGrp="1"/>
          </p:cNvSpPr>
          <p:nvPr/>
        </p:nvSpPr>
        <p:spPr>
          <a:xfrm>
            <a:off x="2258060" y="332105"/>
            <a:ext cx="3876040" cy="46037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 defTabSz="1219200" rtl="0" eaLnBrk="1" latinLnBrk="0" hangingPunct="1">
              <a:spcBef>
                <a:spcPts val="0"/>
              </a:spcBef>
              <a:buFont typeface="Arial" panose="020B0604020202020204" pitchFamily="34" charset="0"/>
              <a:buNone/>
              <a:defRPr lang="zh-CN" altLang="en-US" sz="24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90600" indent="-3810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37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4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8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4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20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600" indent="-304800" algn="l" defTabSz="12192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6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3.1.3  H5</a:t>
            </a:r>
            <a:r>
              <a:rPr b="1" dirty="0" smtClean="0">
                <a:solidFill>
                  <a:schemeClr val="accent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广告特点</a:t>
            </a:r>
            <a:endParaRPr b="1" dirty="0" smtClean="0">
              <a:solidFill>
                <a:schemeClr val="accent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7125" y="2421255"/>
            <a:ext cx="9916795" cy="2399665"/>
          </a:xfrm>
          <a:prstGeom prst="rect">
            <a:avLst/>
          </a:prstGeom>
        </p:spPr>
        <p:txBody>
          <a:bodyPr wrap="square">
            <a:spAutoFit/>
          </a:bodyPr>
          <a:p>
            <a:pPr marL="0" indent="266700" algn="just" defTabSz="26670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日常生活中常用的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一词并不是指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HTML5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本身，而是指运用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HTML5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制作的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页面效果。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HTML5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在功能上能够独立完成视频、音频、图画的制作。使用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HTML5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制作的广告有较好的视觉效果，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HTML5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灵活性高、开发成本低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: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制作周期短、可操作性与互动性强、展现方式多样、表现形式丰富、视听效果好等特性使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H5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广告成为当下网络广告的良好选择。</a:t>
            </a:r>
            <a:endParaRPr lang="zh-CN" altLang="en-US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DIAGRAM_VIRTUALLY_FRAME" val="{&quot;height&quot;:208.9707086614174,&quot;left&quot;:370.85,&quot;top&quot;:263.42929133858263,&quot;width&quot;:382.95}"/>
</p:tagLst>
</file>

<file path=ppt/tags/tag3.xml><?xml version="1.0" encoding="utf-8"?>
<p:tagLst xmlns:p="http://schemas.openxmlformats.org/presentationml/2006/main">
  <p:tag name="KSO_WM_DIAGRAM_VIRTUALLY_FRAME" val="{&quot;height&quot;:208.9707086614174,&quot;left&quot;:370.85,&quot;top&quot;:263.42929133858263,&quot;width&quot;:382.95}"/>
</p:tagLst>
</file>

<file path=ppt/tags/tag4.xml><?xml version="1.0" encoding="utf-8"?>
<p:tagLst xmlns:p="http://schemas.openxmlformats.org/presentationml/2006/main">
  <p:tag name="KSO_WM_DIAGRAM_VIRTUALLY_FRAME" val="{&quot;height&quot;:208.9707086614174,&quot;left&quot;:370.85,&quot;top&quot;:263.42929133858263,&quot;width&quot;:382.95}"/>
</p:tagLst>
</file>

<file path=ppt/tags/tag5.xml><?xml version="1.0" encoding="utf-8"?>
<p:tagLst xmlns:p="http://schemas.openxmlformats.org/presentationml/2006/main">
  <p:tag name="KSO_WM_DIAGRAM_VIRTUALLY_FRAME" val="{&quot;height&quot;:208.9707086614174,&quot;left&quot;:370.85,&quot;top&quot;:263.42929133858263,&quot;width&quot;:382.95}"/>
</p:tagLst>
</file>

<file path=ppt/tags/tag6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2556</Words>
  <Application>WPS 演示</Application>
  <PresentationFormat>自定义</PresentationFormat>
  <Paragraphs>115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Arial</vt:lpstr>
      <vt:lpstr>宋体</vt:lpstr>
      <vt:lpstr>Wingdings</vt:lpstr>
      <vt:lpstr>黑体</vt:lpstr>
      <vt:lpstr>微软雅黑</vt:lpstr>
      <vt:lpstr>Calibri</vt:lpstr>
      <vt:lpstr>Times New Roman</vt:lpstr>
      <vt:lpstr>Arial Unicode MS</vt:lpstr>
      <vt:lpstr>3_自定义设计方案</vt:lpstr>
      <vt:lpstr>5_自定义设计方案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274</cp:revision>
  <dcterms:created xsi:type="dcterms:W3CDTF">2014-01-13T14:27:00Z</dcterms:created>
  <dcterms:modified xsi:type="dcterms:W3CDTF">2024-12-23T07:10:14Z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2052-12.1.0.19302</vt:lpwstr>
  </property>
</Properties>
</file>